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9058E7-D377-45FA-A763-50073103858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939424E-4BFC-41B6-8889-40DF32EDFF73}">
      <dgm:prSet/>
      <dgm:spPr/>
      <dgm:t>
        <a:bodyPr/>
        <a:lstStyle/>
        <a:p>
          <a:r>
            <a:rPr lang="en-US" b="0" i="0" baseline="0"/>
            <a:t>Digital tools like MS Word and MS Teams enhance care home efficiency.</a:t>
          </a:r>
          <a:endParaRPr lang="en-US"/>
        </a:p>
      </dgm:t>
    </dgm:pt>
    <dgm:pt modelId="{F275C377-2828-42AD-B293-D3CAE706C80B}" type="parTrans" cxnId="{3A204C9F-4E4C-4F22-B2E2-F23A15FC3B50}">
      <dgm:prSet/>
      <dgm:spPr/>
      <dgm:t>
        <a:bodyPr/>
        <a:lstStyle/>
        <a:p>
          <a:endParaRPr lang="en-US"/>
        </a:p>
      </dgm:t>
    </dgm:pt>
    <dgm:pt modelId="{8EA697B3-5550-434F-B731-99EC23F0E0A6}" type="sibTrans" cxnId="{3A204C9F-4E4C-4F22-B2E2-F23A15FC3B50}">
      <dgm:prSet/>
      <dgm:spPr/>
      <dgm:t>
        <a:bodyPr/>
        <a:lstStyle/>
        <a:p>
          <a:endParaRPr lang="en-US"/>
        </a:p>
      </dgm:t>
    </dgm:pt>
    <dgm:pt modelId="{10A355F0-65D0-4B06-AC21-DD236BD898AE}">
      <dgm:prSet/>
      <dgm:spPr/>
      <dgm:t>
        <a:bodyPr/>
        <a:lstStyle/>
        <a:p>
          <a:r>
            <a:rPr lang="en-US" b="0" i="0" baseline="0"/>
            <a:t>Digital literacy and safety are foundational to successful tech adoption.</a:t>
          </a:r>
          <a:endParaRPr lang="en-US"/>
        </a:p>
      </dgm:t>
    </dgm:pt>
    <dgm:pt modelId="{CED31DAF-5056-4B8E-ABAD-1CDD27575D7D}" type="parTrans" cxnId="{1D0845C3-AE05-4777-9F4A-566AFB98CD60}">
      <dgm:prSet/>
      <dgm:spPr/>
      <dgm:t>
        <a:bodyPr/>
        <a:lstStyle/>
        <a:p>
          <a:endParaRPr lang="en-US"/>
        </a:p>
      </dgm:t>
    </dgm:pt>
    <dgm:pt modelId="{0D4699DA-C796-4D0A-8DB0-65FC5A6B6652}" type="sibTrans" cxnId="{1D0845C3-AE05-4777-9F4A-566AFB98CD60}">
      <dgm:prSet/>
      <dgm:spPr/>
      <dgm:t>
        <a:bodyPr/>
        <a:lstStyle/>
        <a:p>
          <a:endParaRPr lang="en-US"/>
        </a:p>
      </dgm:t>
    </dgm:pt>
    <dgm:pt modelId="{441305AF-E3FF-449F-9A92-79F75068DA2C}">
      <dgm:prSet/>
      <dgm:spPr/>
      <dgm:t>
        <a:bodyPr/>
        <a:lstStyle/>
        <a:p>
          <a:r>
            <a:rPr lang="en-US" b="0" i="0" baseline="0"/>
            <a:t>Investing in training and secure systems leads to better care outcomes.</a:t>
          </a:r>
          <a:endParaRPr lang="en-US"/>
        </a:p>
      </dgm:t>
    </dgm:pt>
    <dgm:pt modelId="{5984DF8C-262F-41A9-B91C-008D065FC17A}" type="parTrans" cxnId="{7728E7AB-DE0C-49D7-87C2-305915A0B31C}">
      <dgm:prSet/>
      <dgm:spPr/>
      <dgm:t>
        <a:bodyPr/>
        <a:lstStyle/>
        <a:p>
          <a:endParaRPr lang="en-US"/>
        </a:p>
      </dgm:t>
    </dgm:pt>
    <dgm:pt modelId="{AC7622CF-5188-4A90-AEB7-AE3203EECD5C}" type="sibTrans" cxnId="{7728E7AB-DE0C-49D7-87C2-305915A0B31C}">
      <dgm:prSet/>
      <dgm:spPr/>
      <dgm:t>
        <a:bodyPr/>
        <a:lstStyle/>
        <a:p>
          <a:endParaRPr lang="en-US"/>
        </a:p>
      </dgm:t>
    </dgm:pt>
    <dgm:pt modelId="{2D550CCC-255D-41B9-A901-1179D10AAA69}" type="pres">
      <dgm:prSet presAssocID="{A19058E7-D377-45FA-A763-500731038584}" presName="root" presStyleCnt="0">
        <dgm:presLayoutVars>
          <dgm:dir/>
          <dgm:resizeHandles val="exact"/>
        </dgm:presLayoutVars>
      </dgm:prSet>
      <dgm:spPr/>
    </dgm:pt>
    <dgm:pt modelId="{52E9B073-A34D-4A46-9B53-61CA6B58637B}" type="pres">
      <dgm:prSet presAssocID="{C939424E-4BFC-41B6-8889-40DF32EDFF73}" presName="compNode" presStyleCnt="0"/>
      <dgm:spPr/>
    </dgm:pt>
    <dgm:pt modelId="{F956DB8E-D853-4DD6-9E60-C6CF2D038EBF}" type="pres">
      <dgm:prSet presAssocID="{C939424E-4BFC-41B6-8889-40DF32EDFF7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4AB3BD4B-7062-44F7-8FE0-36C134FC7D56}" type="pres">
      <dgm:prSet presAssocID="{C939424E-4BFC-41B6-8889-40DF32EDFF73}" presName="spaceRect" presStyleCnt="0"/>
      <dgm:spPr/>
    </dgm:pt>
    <dgm:pt modelId="{E2F81077-A539-4615-A406-53AD4D193C9B}" type="pres">
      <dgm:prSet presAssocID="{C939424E-4BFC-41B6-8889-40DF32EDFF73}" presName="textRect" presStyleLbl="revTx" presStyleIdx="0" presStyleCnt="3">
        <dgm:presLayoutVars>
          <dgm:chMax val="1"/>
          <dgm:chPref val="1"/>
        </dgm:presLayoutVars>
      </dgm:prSet>
      <dgm:spPr/>
    </dgm:pt>
    <dgm:pt modelId="{D829CECE-A0B1-4562-9E05-4F2AF1E4FE27}" type="pres">
      <dgm:prSet presAssocID="{8EA697B3-5550-434F-B731-99EC23F0E0A6}" presName="sibTrans" presStyleCnt="0"/>
      <dgm:spPr/>
    </dgm:pt>
    <dgm:pt modelId="{4655655A-7164-471D-8BB3-9276D6BBD255}" type="pres">
      <dgm:prSet presAssocID="{10A355F0-65D0-4B06-AC21-DD236BD898AE}" presName="compNode" presStyleCnt="0"/>
      <dgm:spPr/>
    </dgm:pt>
    <dgm:pt modelId="{264684D0-4B2B-45D4-8429-9E68E8109F43}" type="pres">
      <dgm:prSet presAssocID="{10A355F0-65D0-4B06-AC21-DD236BD898A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3CE1F2D-2084-4945-A11F-02C7E6F64DA7}" type="pres">
      <dgm:prSet presAssocID="{10A355F0-65D0-4B06-AC21-DD236BD898AE}" presName="spaceRect" presStyleCnt="0"/>
      <dgm:spPr/>
    </dgm:pt>
    <dgm:pt modelId="{9FF64968-A688-44A5-8E19-F52FA84F979D}" type="pres">
      <dgm:prSet presAssocID="{10A355F0-65D0-4B06-AC21-DD236BD898AE}" presName="textRect" presStyleLbl="revTx" presStyleIdx="1" presStyleCnt="3">
        <dgm:presLayoutVars>
          <dgm:chMax val="1"/>
          <dgm:chPref val="1"/>
        </dgm:presLayoutVars>
      </dgm:prSet>
      <dgm:spPr/>
    </dgm:pt>
    <dgm:pt modelId="{293439B3-D009-4082-9A12-908F5B69C948}" type="pres">
      <dgm:prSet presAssocID="{0D4699DA-C796-4D0A-8DB0-65FC5A6B6652}" presName="sibTrans" presStyleCnt="0"/>
      <dgm:spPr/>
    </dgm:pt>
    <dgm:pt modelId="{650E221C-CB65-4F1E-A2DF-9AA5723DED19}" type="pres">
      <dgm:prSet presAssocID="{441305AF-E3FF-449F-9A92-79F75068DA2C}" presName="compNode" presStyleCnt="0"/>
      <dgm:spPr/>
    </dgm:pt>
    <dgm:pt modelId="{DC3582B9-C608-442F-9D3E-1DA0D8652945}" type="pres">
      <dgm:prSet presAssocID="{441305AF-E3FF-449F-9A92-79F75068DA2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A9429F4-538A-4033-9E02-1AC4E382ECAC}" type="pres">
      <dgm:prSet presAssocID="{441305AF-E3FF-449F-9A92-79F75068DA2C}" presName="spaceRect" presStyleCnt="0"/>
      <dgm:spPr/>
    </dgm:pt>
    <dgm:pt modelId="{DC29C587-78D9-439B-86B1-84EFAD375F72}" type="pres">
      <dgm:prSet presAssocID="{441305AF-E3FF-449F-9A92-79F75068DA2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057E425-38BC-4CC6-A04B-6DBB624761FE}" type="presOf" srcId="{10A355F0-65D0-4B06-AC21-DD236BD898AE}" destId="{9FF64968-A688-44A5-8E19-F52FA84F979D}" srcOrd="0" destOrd="0" presId="urn:microsoft.com/office/officeart/2018/2/layout/IconLabelList"/>
    <dgm:cxn modelId="{DD7C2337-9800-4A55-8FE6-5F5B7F9FE1A4}" type="presOf" srcId="{A19058E7-D377-45FA-A763-500731038584}" destId="{2D550CCC-255D-41B9-A901-1179D10AAA69}" srcOrd="0" destOrd="0" presId="urn:microsoft.com/office/officeart/2018/2/layout/IconLabelList"/>
    <dgm:cxn modelId="{3A204C9F-4E4C-4F22-B2E2-F23A15FC3B50}" srcId="{A19058E7-D377-45FA-A763-500731038584}" destId="{C939424E-4BFC-41B6-8889-40DF32EDFF73}" srcOrd="0" destOrd="0" parTransId="{F275C377-2828-42AD-B293-D3CAE706C80B}" sibTransId="{8EA697B3-5550-434F-B731-99EC23F0E0A6}"/>
    <dgm:cxn modelId="{7728E7AB-DE0C-49D7-87C2-305915A0B31C}" srcId="{A19058E7-D377-45FA-A763-500731038584}" destId="{441305AF-E3FF-449F-9A92-79F75068DA2C}" srcOrd="2" destOrd="0" parTransId="{5984DF8C-262F-41A9-B91C-008D065FC17A}" sibTransId="{AC7622CF-5188-4A90-AEB7-AE3203EECD5C}"/>
    <dgm:cxn modelId="{2B00D3B5-A98F-4D9A-A3C8-67C8C03684D5}" type="presOf" srcId="{C939424E-4BFC-41B6-8889-40DF32EDFF73}" destId="{E2F81077-A539-4615-A406-53AD4D193C9B}" srcOrd="0" destOrd="0" presId="urn:microsoft.com/office/officeart/2018/2/layout/IconLabelList"/>
    <dgm:cxn modelId="{1D0845C3-AE05-4777-9F4A-566AFB98CD60}" srcId="{A19058E7-D377-45FA-A763-500731038584}" destId="{10A355F0-65D0-4B06-AC21-DD236BD898AE}" srcOrd="1" destOrd="0" parTransId="{CED31DAF-5056-4B8E-ABAD-1CDD27575D7D}" sibTransId="{0D4699DA-C796-4D0A-8DB0-65FC5A6B6652}"/>
    <dgm:cxn modelId="{A8092CE6-1211-4321-8023-CD2BC8D5EC37}" type="presOf" srcId="{441305AF-E3FF-449F-9A92-79F75068DA2C}" destId="{DC29C587-78D9-439B-86B1-84EFAD375F72}" srcOrd="0" destOrd="0" presId="urn:microsoft.com/office/officeart/2018/2/layout/IconLabelList"/>
    <dgm:cxn modelId="{4EF9E353-27F7-4C1A-8754-9E1350EE2D8E}" type="presParOf" srcId="{2D550CCC-255D-41B9-A901-1179D10AAA69}" destId="{52E9B073-A34D-4A46-9B53-61CA6B58637B}" srcOrd="0" destOrd="0" presId="urn:microsoft.com/office/officeart/2018/2/layout/IconLabelList"/>
    <dgm:cxn modelId="{D430AF6C-508B-4D0A-BEA9-3AC998A780D5}" type="presParOf" srcId="{52E9B073-A34D-4A46-9B53-61CA6B58637B}" destId="{F956DB8E-D853-4DD6-9E60-C6CF2D038EBF}" srcOrd="0" destOrd="0" presId="urn:microsoft.com/office/officeart/2018/2/layout/IconLabelList"/>
    <dgm:cxn modelId="{919B72C7-9F7D-4232-AA28-8DB10DFF37CF}" type="presParOf" srcId="{52E9B073-A34D-4A46-9B53-61CA6B58637B}" destId="{4AB3BD4B-7062-44F7-8FE0-36C134FC7D56}" srcOrd="1" destOrd="0" presId="urn:microsoft.com/office/officeart/2018/2/layout/IconLabelList"/>
    <dgm:cxn modelId="{E86A4B14-C13B-4497-B73C-ED40FC4EA01F}" type="presParOf" srcId="{52E9B073-A34D-4A46-9B53-61CA6B58637B}" destId="{E2F81077-A539-4615-A406-53AD4D193C9B}" srcOrd="2" destOrd="0" presId="urn:microsoft.com/office/officeart/2018/2/layout/IconLabelList"/>
    <dgm:cxn modelId="{AF8E3F3F-EEA2-497F-B4A8-1BC6F3B70097}" type="presParOf" srcId="{2D550CCC-255D-41B9-A901-1179D10AAA69}" destId="{D829CECE-A0B1-4562-9E05-4F2AF1E4FE27}" srcOrd="1" destOrd="0" presId="urn:microsoft.com/office/officeart/2018/2/layout/IconLabelList"/>
    <dgm:cxn modelId="{E11DCD6D-89C4-41DB-8DD5-12639EC8EE84}" type="presParOf" srcId="{2D550CCC-255D-41B9-A901-1179D10AAA69}" destId="{4655655A-7164-471D-8BB3-9276D6BBD255}" srcOrd="2" destOrd="0" presId="urn:microsoft.com/office/officeart/2018/2/layout/IconLabelList"/>
    <dgm:cxn modelId="{83415D5A-EC95-44C1-A3FC-0C057B77A6CA}" type="presParOf" srcId="{4655655A-7164-471D-8BB3-9276D6BBD255}" destId="{264684D0-4B2B-45D4-8429-9E68E8109F43}" srcOrd="0" destOrd="0" presId="urn:microsoft.com/office/officeart/2018/2/layout/IconLabelList"/>
    <dgm:cxn modelId="{7DDC632D-5445-4BA2-834B-0954B2EE79C6}" type="presParOf" srcId="{4655655A-7164-471D-8BB3-9276D6BBD255}" destId="{53CE1F2D-2084-4945-A11F-02C7E6F64DA7}" srcOrd="1" destOrd="0" presId="urn:microsoft.com/office/officeart/2018/2/layout/IconLabelList"/>
    <dgm:cxn modelId="{2E940BA3-D314-4BF8-92F9-1BBA3F6E5C0A}" type="presParOf" srcId="{4655655A-7164-471D-8BB3-9276D6BBD255}" destId="{9FF64968-A688-44A5-8E19-F52FA84F979D}" srcOrd="2" destOrd="0" presId="urn:microsoft.com/office/officeart/2018/2/layout/IconLabelList"/>
    <dgm:cxn modelId="{6F0D0AA4-CE88-4FA3-8B9A-3EE3E93A1330}" type="presParOf" srcId="{2D550CCC-255D-41B9-A901-1179D10AAA69}" destId="{293439B3-D009-4082-9A12-908F5B69C948}" srcOrd="3" destOrd="0" presId="urn:microsoft.com/office/officeart/2018/2/layout/IconLabelList"/>
    <dgm:cxn modelId="{E2E59866-93CC-44EC-B191-0FF5A9D64E39}" type="presParOf" srcId="{2D550CCC-255D-41B9-A901-1179D10AAA69}" destId="{650E221C-CB65-4F1E-A2DF-9AA5723DED19}" srcOrd="4" destOrd="0" presId="urn:microsoft.com/office/officeart/2018/2/layout/IconLabelList"/>
    <dgm:cxn modelId="{B96F0242-88BA-4B8F-8CCE-96796D71CA2C}" type="presParOf" srcId="{650E221C-CB65-4F1E-A2DF-9AA5723DED19}" destId="{DC3582B9-C608-442F-9D3E-1DA0D8652945}" srcOrd="0" destOrd="0" presId="urn:microsoft.com/office/officeart/2018/2/layout/IconLabelList"/>
    <dgm:cxn modelId="{3016848B-CEDB-4248-9FBE-264A63AF9097}" type="presParOf" srcId="{650E221C-CB65-4F1E-A2DF-9AA5723DED19}" destId="{6A9429F4-538A-4033-9E02-1AC4E382ECAC}" srcOrd="1" destOrd="0" presId="urn:microsoft.com/office/officeart/2018/2/layout/IconLabelList"/>
    <dgm:cxn modelId="{76808CD6-F89D-4B45-B0BE-9DF334E8B583}" type="presParOf" srcId="{650E221C-CB65-4F1E-A2DF-9AA5723DED19}" destId="{DC29C587-78D9-439B-86B1-84EFAD375F7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56DB8E-D853-4DD6-9E60-C6CF2D038EBF}">
      <dsp:nvSpPr>
        <dsp:cNvPr id="0" name=""/>
        <dsp:cNvSpPr/>
      </dsp:nvSpPr>
      <dsp:spPr>
        <a:xfrm>
          <a:off x="1212569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F81077-A539-4615-A406-53AD4D193C9B}">
      <dsp:nvSpPr>
        <dsp:cNvPr id="0" name=""/>
        <dsp:cNvSpPr/>
      </dsp:nvSpPr>
      <dsp:spPr>
        <a:xfrm>
          <a:off x="417971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Digital tools like MS Word and MS Teams enhance care home efficiency.</a:t>
          </a:r>
          <a:endParaRPr lang="en-US" sz="1700" kern="1200"/>
        </a:p>
      </dsp:txBody>
      <dsp:txXfrm>
        <a:off x="417971" y="2442842"/>
        <a:ext cx="2889450" cy="720000"/>
      </dsp:txXfrm>
    </dsp:sp>
    <dsp:sp modelId="{264684D0-4B2B-45D4-8429-9E68E8109F43}">
      <dsp:nvSpPr>
        <dsp:cNvPr id="0" name=""/>
        <dsp:cNvSpPr/>
      </dsp:nvSpPr>
      <dsp:spPr>
        <a:xfrm>
          <a:off x="4607673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64968-A688-44A5-8E19-F52FA84F979D}">
      <dsp:nvSpPr>
        <dsp:cNvPr id="0" name=""/>
        <dsp:cNvSpPr/>
      </dsp:nvSpPr>
      <dsp:spPr>
        <a:xfrm>
          <a:off x="3813075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Digital literacy and safety are foundational to successful tech adoption.</a:t>
          </a:r>
          <a:endParaRPr lang="en-US" sz="1700" kern="1200"/>
        </a:p>
      </dsp:txBody>
      <dsp:txXfrm>
        <a:off x="3813075" y="2442842"/>
        <a:ext cx="2889450" cy="720000"/>
      </dsp:txXfrm>
    </dsp:sp>
    <dsp:sp modelId="{DC3582B9-C608-442F-9D3E-1DA0D8652945}">
      <dsp:nvSpPr>
        <dsp:cNvPr id="0" name=""/>
        <dsp:cNvSpPr/>
      </dsp:nvSpPr>
      <dsp:spPr>
        <a:xfrm>
          <a:off x="8002777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9C587-78D9-439B-86B1-84EFAD375F72}">
      <dsp:nvSpPr>
        <dsp:cNvPr id="0" name=""/>
        <dsp:cNvSpPr/>
      </dsp:nvSpPr>
      <dsp:spPr>
        <a:xfrm>
          <a:off x="7208178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Investing in training and secure systems leads to better care outcomes.</a:t>
          </a:r>
          <a:endParaRPr lang="en-US" sz="1700" kern="1200"/>
        </a:p>
      </dsp:txBody>
      <dsp:txXfrm>
        <a:off x="7208178" y="2442842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FF21A-336E-AB08-ECF5-703829AE6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3BCBC0-7700-E80D-AEED-2638151E43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C3C1A-6F03-1641-72BF-8E2FBBCC4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953FF3-4531-C125-3F6B-2D45111C8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87A70-ED70-79E8-3CFB-33A7F33EB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724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8C2B4-15F1-3808-6612-01033061F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3A769-6F3A-A282-CA61-F44AE82A5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5AAA6-E433-8B70-6EB3-01D90523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CB4546-D20A-8BD2-C843-A67EAF0EA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148448-7F32-B597-947B-8D93DF4FA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472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725D2-BEB2-48D3-3D7F-6BBA9063F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64D9F-0F99-4D8B-375F-B91758158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EDA23-4E3E-44E9-752D-1BA51C1ED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A92D1-5B7A-9DF9-EDA2-7AC3455AD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43370-3062-1CD4-8AEB-9B7288AE5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445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1069C-28D9-2BDE-93CF-8F6C75EE2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C47F9-4587-1300-FB19-36D8D6E5D1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F39CE-D258-2C54-0046-2E9EAEBA5E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C15489-443B-C6B0-3C9F-812C11CB0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D93DE-CB0D-4076-5057-5E16F4559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E8A795-2F16-C8E1-BE82-907DA59CC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064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AAE26-BAB4-0B47-EDC1-2E4CA008E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530EBC-29DC-A2DB-C2F3-059259011F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E589E0-6AEF-C7CE-BE83-5F090B226F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4396A8-09A4-249A-E8A0-0504B0B419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F4A86E-D2C3-77A2-98B3-7A0B039E86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7E4497-79C0-EC58-06ED-112701ACF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1D7741-A4B5-043C-9093-2328FD1E0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464297-3740-456B-E512-BE1077A56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065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D3D43-E33C-2D6C-89C0-B06397BB2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E04B29-3817-E77C-35ED-4C4A0B1AB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C86C32-F6E3-37CF-1B2E-F5073C780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D65724-B0E4-68A0-1640-517FE0987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931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A731B8-CDB7-262D-3A12-E7AAC45DB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709C76-A89D-F5C1-C022-E2640ABF3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D64AB5-D608-FD6B-A308-CFC84A1D9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882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77379-737C-024D-E512-9B8274D38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7EE1F-3933-2C24-D95D-F8E96CC24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8DCE0B-B2EF-9DAA-5DF3-3B5386FB81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41045-949B-A892-BD57-4BD782A3A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98FC0A-3F9C-C6EB-0355-41ED7D52B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A9DB75-52B9-DE50-D00C-A1BC6DEDD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569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17304-22E4-0F36-95EC-74EE26CFF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2DC3C4-FD9C-680E-713B-A8BBBE980A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0D7A61-C431-888F-C746-9225231DC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292231-D6DE-A231-85CE-0E928CD5F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0C8D97-61FD-C418-05C4-6755C630A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D2DBCB-04C8-4E94-C29F-C45C670DC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01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99887-E84E-E420-BF78-3521E7102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468815-5E2B-F139-71AC-47D3400FD5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464483-D4ED-B48C-7EC7-FB4AFF234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38C07-3FF8-9E2C-2C62-6D3780145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61C9B-44C3-5EDB-E205-03536B70F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950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64B4F9-7F91-5BA9-132C-F63AC627C0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AB29B2-C6E2-049E-9691-9F3F81D6A9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1376B-C427-15D9-E578-1B0E5A4A6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512AB-C554-5BB9-60C2-1791CA122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3DA86-E2DC-5278-33F6-3C0EEF16D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707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8E4503-9616-2760-F132-08334C3AF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683490-2B4D-C238-4D37-779FD53CC0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1CCF58-A079-0E21-31B1-50E1E36112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0FD1F6-88BA-4A30-878C-007AED468C7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046DF-48DC-5CBB-ABD0-BD5B39D851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32131-047B-8C51-643B-B835DAEB1A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4ED5C7-DC49-4554-9413-222B0EF59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238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1771B3-B9B4-5EE7-3639-A4F9E0DDFC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  <a:t>Tempany Hartwell - 2416686</a:t>
            </a:r>
            <a:b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400">
                <a:latin typeface="Arial" panose="020B0604020202020204" pitchFamily="34" charset="0"/>
                <a:cs typeface="Arial" panose="020B0604020202020204" pitchFamily="34" charset="0"/>
              </a:rPr>
              <a:t>LCHS4007 </a:t>
            </a:r>
            <a: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  <a:t>_BIRM)</a:t>
            </a:r>
            <a:b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  <a:t>Category: Birmingham Campus</a:t>
            </a:r>
            <a:b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  <a:t>Lecturer – </a:t>
            </a:r>
            <a:r>
              <a:rPr lang="en-GB" sz="3400">
                <a:latin typeface="Arial" panose="020B0604020202020204" pitchFamily="34" charset="0"/>
                <a:cs typeface="Arial" panose="020B0604020202020204" pitchFamily="34" charset="0"/>
              </a:rPr>
              <a:t>Hajra Mustasim </a:t>
            </a:r>
            <a:b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endParaRPr lang="en-GB" sz="3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4D24FD-6B89-ABC8-59B3-3DE5C23341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Enhancing Efficiency in Care Homes through Digital Tools and Technology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7541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18A8A-4F00-E586-245C-BEB1109C8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Chosen Setting – Care Home</a:t>
            </a:r>
            <a:br>
              <a:rPr lang="en-GB" sz="5400" b="1"/>
            </a:b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94D80-0BF5-79AA-D073-D55F713F8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Care homes support older adults with complex health and social needs.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Efficiency is vital for managing care plans, medication, communication, and safeguarding.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Digital tools streamline operations and improve resident outcomes.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131135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ulti-coloured paper-craft art">
            <a:extLst>
              <a:ext uri="{FF2B5EF4-FFF2-40B4-BE49-F238E27FC236}">
                <a16:creationId xmlns:a16="http://schemas.microsoft.com/office/drawing/2014/main" id="{B30E6708-ED80-C6CA-936C-3D9D1391C8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C66D42-DCD0-951E-21A7-322322E0E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Use of MS Word in Care Homes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2842700-4487-2304-895C-A2AEA79B4F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Microsoft Word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Easy documentation of care plans, incident reports, and assessments.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Templates standardize records and reduce errors.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Accessible across devices for flexible working.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Limited collaboration features compared to cloud-based apps.</a:t>
            </a:r>
          </a:p>
          <a:p>
            <a:r>
              <a:rPr lang="en-GB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Risk of version control issues without OneDrive integration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390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CE5CA4-7B5A-8AC5-03A1-8C7172899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Use of MS Teams for Communication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E303123-FCA7-CDE1-1CC9-8E1BB65C647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26418" y="552091"/>
            <a:ext cx="6224335" cy="54315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Microsoft Teams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b="1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Enables secure messaging and virtual meetings between staff.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remote training and consultations.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Integrates with other MS apps for seamless workflow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Requires digital literacy and training to use effectively.</a:t>
            </a:r>
          </a:p>
          <a:p>
            <a:r>
              <a:rPr lang="en-GB" sz="2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 be overwhelming with notifications and interface complexity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2361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756147-B5B3-E9E2-AF71-AD96B62E6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>
                <a:latin typeface="Arial" panose="020B0604020202020204" pitchFamily="34" charset="0"/>
                <a:cs typeface="Arial" panose="020B0604020202020204" pitchFamily="34" charset="0"/>
              </a:rPr>
              <a:t>Importance of Digital Literacy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8E05919-7659-3BBB-CF55-7672C17114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26418" y="552091"/>
            <a:ext cx="6224335" cy="54315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Staff must understand how to use digital tools safely and effectively.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Improves care documentation, communication, and resident engagement.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Reduces errors and enhances confidence in using tech-enabled care.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Supports compliance with regulatory standards and data protection</a:t>
            </a:r>
          </a:p>
        </p:txBody>
      </p:sp>
    </p:spTree>
    <p:extLst>
      <p:ext uri="{BB962C8B-B14F-4D97-AF65-F5344CB8AC3E}">
        <p14:creationId xmlns:p14="http://schemas.microsoft.com/office/powerpoint/2010/main" val="448035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D12C3B-9196-95AC-2AC6-F9013C4FEB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838199"/>
            <a:ext cx="4191000" cy="53387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Safety in Care Homes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C13587E-F003-1A43-1575-27BF3366229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302332" y="838199"/>
            <a:ext cx="6051468" cy="53387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Protects sensitive resident data from cyber threats.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Includes secure passwords, encrypted records, and staff training.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Essential for maintaining trust and legal compliance.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Digital safety policies must be regularly updated and monitored</a:t>
            </a:r>
          </a:p>
        </p:txBody>
      </p:sp>
    </p:spTree>
    <p:extLst>
      <p:ext uri="{BB962C8B-B14F-4D97-AF65-F5344CB8AC3E}">
        <p14:creationId xmlns:p14="http://schemas.microsoft.com/office/powerpoint/2010/main" val="1188369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569BD7-62BC-D35B-D76D-E5EE6222D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5922754-1713-8A91-E4EA-787D6A727D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495170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7234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6">
            <a:extLst>
              <a:ext uri="{FF2B5EF4-FFF2-40B4-BE49-F238E27FC236}">
                <a16:creationId xmlns:a16="http://schemas.microsoft.com/office/drawing/2014/main" id="{C539B7A9-7BBA-C250-D3C1-DAA3A7903B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0372" y="534663"/>
            <a:ext cx="10145486" cy="390622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pPr algn="l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F7E07B15-7A4C-CE79-0E56-19330D5442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087" y="1181013"/>
            <a:ext cx="11232198" cy="4495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 England.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Internet Security Measures in Care Homes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200" dirty="0"/>
              <a:t>https://www.careengland.org.uk/internet-security-measures-in-care-homes/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11 November 2025].</a:t>
            </a: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Department of Health and Social Care.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Areas of Research Interest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200" dirty="0"/>
              <a:t>https://www.gov.uk/government/publications/department-of-health-areas-of-research-interest/department-of-health-areas-of-research-interest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11 November 2025].</a:t>
            </a: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England.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Clinical Safety Strategy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200" dirty="0"/>
              <a:t>https://www.england.nhs.uk/patient-safety/patient-safety-systems/digital-clinical-safety-strategy/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11 November 2025].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England.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 Teams and Remote Working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[Accessed 11 November 2025].</a:t>
            </a: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Institute for Health Research.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DHSC Areas of Research Interest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200" dirty="0"/>
              <a:t>https://www.england.nhs.uk/long-read/microsoft-teams-and-remote-working/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[Accessed 11 November 2025].</a:t>
            </a: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 for Care.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Technology in Social Care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200" dirty="0"/>
              <a:t>https://www.skillsforcare.org.uk/Support-for-leaders-and-managers/Managing-a-service/Digital-technology-and-social-care/Digital-technology-in-social-care.aspx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11 November 2025].</a:t>
            </a: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Texaport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(2025).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Utilising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Microsoft Teams in Healthcare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200" dirty="0"/>
              <a:t>https://texaport.co.uk/blog/microsoft-teams-healthcare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[Accessed 11 November 2025].</a:t>
            </a: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Parliament.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and Social Care Research Publications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200" dirty="0"/>
              <a:t>https://post.parliament.uk/topic/health-and-social-care/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11 November 2025].</a:t>
            </a: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UMA Technology.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Is Microsoft Word Used In The Medical Field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</a:t>
            </a:r>
            <a:r>
              <a:rPr lang="en-GB" sz="1200" dirty="0"/>
              <a:t>https://umatechnology.org/how-is-microsoft-word-used-in-the-medical-field/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[Accessed 11 November 2025].</a:t>
            </a:r>
          </a:p>
        </p:txBody>
      </p:sp>
    </p:spTree>
    <p:extLst>
      <p:ext uri="{BB962C8B-B14F-4D97-AF65-F5344CB8AC3E}">
        <p14:creationId xmlns:p14="http://schemas.microsoft.com/office/powerpoint/2010/main" val="3943521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616</Words>
  <Application>Microsoft Office PowerPoint</Application>
  <PresentationFormat>Widescreen</PresentationFormat>
  <Paragraphs>52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Tempany Hartwell - 2416686 (LCHS4007 _BIRM) Category: Birmingham Campus Lecturer – Hajra Mustasim  Component 1</vt:lpstr>
      <vt:lpstr>Chosen Setting – Care Home </vt:lpstr>
      <vt:lpstr>Use of MS Word in Care Homes</vt:lpstr>
      <vt:lpstr>Use of MS Teams for Communication</vt:lpstr>
      <vt:lpstr>Importance of Digital Literacy</vt:lpstr>
      <vt:lpstr>Digital Safety in Care Homes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Adele McCann</dc:creator>
  <cp:lastModifiedBy>Adele McCann</cp:lastModifiedBy>
  <cp:revision>1</cp:revision>
  <dcterms:created xsi:type="dcterms:W3CDTF">2025-10-19T09:27:53Z</dcterms:created>
  <dcterms:modified xsi:type="dcterms:W3CDTF">2025-10-19T09:56:11Z</dcterms:modified>
</cp:coreProperties>
</file>