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1" d="100"/>
          <a:sy n="111" d="100"/>
        </p:scale>
        <p:origin x="53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BE08-1C62-1131-72D8-8E110C7D11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020E96-4410-57EA-3724-77CC35A6C8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3DB1F6-A80F-C316-C24D-C1818945E77A}"/>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5" name="Footer Placeholder 4">
            <a:extLst>
              <a:ext uri="{FF2B5EF4-FFF2-40B4-BE49-F238E27FC236}">
                <a16:creationId xmlns:a16="http://schemas.microsoft.com/office/drawing/2014/main" id="{9D5024E4-710F-4514-28A7-211023649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B0E04D-8585-84E3-DA76-62C9B8932BBF}"/>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414954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CF2FA-C5F4-019E-E8FF-666C7B2713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BAE9DA-E669-2196-1E25-E2D84A9370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21D96-8FA9-26AD-F4AA-2E6DA222E568}"/>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5" name="Footer Placeholder 4">
            <a:extLst>
              <a:ext uri="{FF2B5EF4-FFF2-40B4-BE49-F238E27FC236}">
                <a16:creationId xmlns:a16="http://schemas.microsoft.com/office/drawing/2014/main" id="{F91FDA85-A2EE-0EF1-3558-9BD2D6D2E8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065D26-2B45-A48E-8A51-D03A59E8413F}"/>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2636413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B9ED6-3CEB-ECCA-237C-5263997D2D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881DA7-3843-7F93-A0D0-213E8DACC6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5E6DBF-63D0-3E16-32AF-74D5A2F561D3}"/>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5" name="Footer Placeholder 4">
            <a:extLst>
              <a:ext uri="{FF2B5EF4-FFF2-40B4-BE49-F238E27FC236}">
                <a16:creationId xmlns:a16="http://schemas.microsoft.com/office/drawing/2014/main" id="{BDF069D0-CACD-9BC4-5FEF-C3B2028571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B0AED3-3C44-D0F5-C930-65DA16D35CEC}"/>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757842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A7991-DF00-DA0C-4129-88E12EC17F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0C412D-F74A-E558-01E2-58D8328CA7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498A06-B001-5D8E-3CC2-E8A49C159C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1373DA-744D-8866-A2E8-E19BDC199587}"/>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6" name="Footer Placeholder 5">
            <a:extLst>
              <a:ext uri="{FF2B5EF4-FFF2-40B4-BE49-F238E27FC236}">
                <a16:creationId xmlns:a16="http://schemas.microsoft.com/office/drawing/2014/main" id="{9C11A162-9D88-E6E2-3A12-E758E51C56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5D41EA-B135-9BB9-3DEC-55F06AC0E925}"/>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473429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F0E6B-F9FF-6C59-0BC9-6B6EA2C440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1C506-296C-E763-0530-1F3699DF24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C11F5-9640-E2F8-F55E-38743CF7BD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E6C9DB-8426-CBFA-C021-CD80B762DF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9B40EC-3DF7-FF5E-A02A-06BCBAD815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1E2B7E-3ECC-E0F2-AF3C-F16A1302CE2F}"/>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8" name="Footer Placeholder 7">
            <a:extLst>
              <a:ext uri="{FF2B5EF4-FFF2-40B4-BE49-F238E27FC236}">
                <a16:creationId xmlns:a16="http://schemas.microsoft.com/office/drawing/2014/main" id="{77022A7B-499E-A142-F0FD-339A47D0E2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883192-8001-5C61-8AAB-4D8A0AB40A9C}"/>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215055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C814A-7C74-969A-D39D-E524CD750D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824AC9-C039-1EE0-4A7C-18882EDDCF4E}"/>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4" name="Footer Placeholder 3">
            <a:extLst>
              <a:ext uri="{FF2B5EF4-FFF2-40B4-BE49-F238E27FC236}">
                <a16:creationId xmlns:a16="http://schemas.microsoft.com/office/drawing/2014/main" id="{20652157-FFFD-910D-9135-73F29077A2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E9734E-2D63-3FC7-2782-63BE3914DDFF}"/>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75866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7FFA2C-B5F6-99D4-DD61-03AD3DD6DE88}"/>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3" name="Footer Placeholder 2">
            <a:extLst>
              <a:ext uri="{FF2B5EF4-FFF2-40B4-BE49-F238E27FC236}">
                <a16:creationId xmlns:a16="http://schemas.microsoft.com/office/drawing/2014/main" id="{2C194490-F697-C872-D9B6-83D00711A1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C21DAD-EC14-ACA1-FAE8-E793A1B1874F}"/>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1425150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6001A-3A56-1979-204A-336730ABB5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EA6E31-481F-D22B-FBB3-262B1EFD42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054650-5A91-1462-0629-F3B8F45023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11B57E-FB07-490C-46C3-7CC9F2BEC986}"/>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6" name="Footer Placeholder 5">
            <a:extLst>
              <a:ext uri="{FF2B5EF4-FFF2-40B4-BE49-F238E27FC236}">
                <a16:creationId xmlns:a16="http://schemas.microsoft.com/office/drawing/2014/main" id="{E51F0FA2-2352-D9B8-1FBF-F35BC06643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E510EB-B7B4-3ABA-63F6-6B2F72D0BD77}"/>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465795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9A5F5-4DC1-5184-3715-D2AF1503D2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C1B6B7-509A-4CD5-372C-688EB88CB8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95FEBA-AA83-85AC-FEBF-69EDAB1F1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5D7F30-5E69-CF9A-50C3-CAEB9830E5F7}"/>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6" name="Footer Placeholder 5">
            <a:extLst>
              <a:ext uri="{FF2B5EF4-FFF2-40B4-BE49-F238E27FC236}">
                <a16:creationId xmlns:a16="http://schemas.microsoft.com/office/drawing/2014/main" id="{11131D11-7AA6-DDCD-C7F7-EEB9DA9DAB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439EED-1B7C-3B2B-8993-12FE266FC1EA}"/>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2125521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739F-93FF-A0FD-EA7B-7B22ECB48F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FD43C2-8EFE-8505-E86C-C2BE3A16E3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AC6717-FA3F-E6BD-E29E-C5BA513A6539}"/>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5" name="Footer Placeholder 4">
            <a:extLst>
              <a:ext uri="{FF2B5EF4-FFF2-40B4-BE49-F238E27FC236}">
                <a16:creationId xmlns:a16="http://schemas.microsoft.com/office/drawing/2014/main" id="{2CBBD253-C42B-D1E9-E7F5-4B9F88399E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CBB040-DE27-D159-BD9D-B051B42DBE6E}"/>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3215659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AC91E-2D86-1CC2-9CDA-5E0827162C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034C68-A10D-AA54-D2C4-56D97D19E3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48BB8D-DE0E-C9FF-5DAA-6A517FD9F28B}"/>
              </a:ext>
            </a:extLst>
          </p:cNvPr>
          <p:cNvSpPr>
            <a:spLocks noGrp="1"/>
          </p:cNvSpPr>
          <p:nvPr>
            <p:ph type="dt" sz="half" idx="10"/>
          </p:nvPr>
        </p:nvSpPr>
        <p:spPr/>
        <p:txBody>
          <a:bodyPr/>
          <a:lstStyle/>
          <a:p>
            <a:fld id="{ECE01000-155B-465A-830D-4D384E1AB802}" type="datetimeFigureOut">
              <a:rPr lang="en-GB" smtClean="0"/>
              <a:t>21/10/2024</a:t>
            </a:fld>
            <a:endParaRPr lang="en-GB"/>
          </a:p>
        </p:txBody>
      </p:sp>
      <p:sp>
        <p:nvSpPr>
          <p:cNvPr id="5" name="Footer Placeholder 4">
            <a:extLst>
              <a:ext uri="{FF2B5EF4-FFF2-40B4-BE49-F238E27FC236}">
                <a16:creationId xmlns:a16="http://schemas.microsoft.com/office/drawing/2014/main" id="{9EEA9C93-8A9F-5E99-A3E3-1BA99B69D2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A172F9-694D-1752-23AB-6EE4D47B5108}"/>
              </a:ext>
            </a:extLst>
          </p:cNvPr>
          <p:cNvSpPr>
            <a:spLocks noGrp="1"/>
          </p:cNvSpPr>
          <p:nvPr>
            <p:ph type="sldNum" sz="quarter" idx="12"/>
          </p:nvPr>
        </p:nvSpPr>
        <p:spPr/>
        <p:txBody>
          <a:bodyPr/>
          <a:lstStyle/>
          <a:p>
            <a:fld id="{C3C074D7-5C5A-4F44-8432-88A8CEF2C0B1}" type="slidenum">
              <a:rPr lang="en-GB" smtClean="0"/>
              <a:t>‹#›</a:t>
            </a:fld>
            <a:endParaRPr lang="en-GB"/>
          </a:p>
        </p:txBody>
      </p:sp>
    </p:spTree>
    <p:extLst>
      <p:ext uri="{BB962C8B-B14F-4D97-AF65-F5344CB8AC3E}">
        <p14:creationId xmlns:p14="http://schemas.microsoft.com/office/powerpoint/2010/main" val="1516566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9DA6FD-CD11-57CA-2FE3-5605E8770D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66EF70-6729-C6B4-FA05-14BB8D1F84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8B3AE8-B637-0255-5AA7-AD37A015C6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E01000-155B-465A-830D-4D384E1AB802}" type="datetimeFigureOut">
              <a:rPr lang="en-GB" smtClean="0"/>
              <a:t>21/10/2024</a:t>
            </a:fld>
            <a:endParaRPr lang="en-GB"/>
          </a:p>
        </p:txBody>
      </p:sp>
      <p:sp>
        <p:nvSpPr>
          <p:cNvPr id="5" name="Footer Placeholder 4">
            <a:extLst>
              <a:ext uri="{FF2B5EF4-FFF2-40B4-BE49-F238E27FC236}">
                <a16:creationId xmlns:a16="http://schemas.microsoft.com/office/drawing/2014/main" id="{20C396A8-A488-8B2D-94FA-01E1925BDD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F60E9B-02CA-9736-0207-362529BBBA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C074D7-5C5A-4F44-8432-88A8CEF2C0B1}" type="slidenum">
              <a:rPr lang="en-GB" smtClean="0"/>
              <a:t>‹#›</a:t>
            </a:fld>
            <a:endParaRPr lang="en-GB"/>
          </a:p>
        </p:txBody>
      </p:sp>
    </p:spTree>
    <p:extLst>
      <p:ext uri="{BB962C8B-B14F-4D97-AF65-F5344CB8AC3E}">
        <p14:creationId xmlns:p14="http://schemas.microsoft.com/office/powerpoint/2010/main" val="1669673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34A13-D480-863D-180A-D02ABA8BE0CC}"/>
              </a:ext>
            </a:extLst>
          </p:cNvPr>
          <p:cNvSpPr>
            <a:spLocks noGrp="1"/>
          </p:cNvSpPr>
          <p:nvPr>
            <p:ph type="ctrTitle"/>
          </p:nvPr>
        </p:nvSpPr>
        <p:spPr>
          <a:xfrm>
            <a:off x="7464610" y="539885"/>
            <a:ext cx="4389033" cy="3973391"/>
          </a:xfrm>
        </p:spPr>
        <p:txBody>
          <a:bodyPr anchor="b">
            <a:noAutofit/>
          </a:bodyPr>
          <a:lstStyle/>
          <a:p>
            <a:pPr algn="l"/>
            <a:r>
              <a:rPr lang="en-GB" sz="4800" dirty="0"/>
              <a:t>Rome Transformed: The World of Late Antiquity</a:t>
            </a:r>
          </a:p>
        </p:txBody>
      </p:sp>
      <p:sp>
        <p:nvSpPr>
          <p:cNvPr id="3" name="Subtitle 2">
            <a:extLst>
              <a:ext uri="{FF2B5EF4-FFF2-40B4-BE49-F238E27FC236}">
                <a16:creationId xmlns:a16="http://schemas.microsoft.com/office/drawing/2014/main" id="{96B01CFD-4C05-4485-E5A0-085D2BEBB57A}"/>
              </a:ext>
            </a:extLst>
          </p:cNvPr>
          <p:cNvSpPr>
            <a:spLocks noGrp="1"/>
          </p:cNvSpPr>
          <p:nvPr>
            <p:ph type="subTitle" idx="1"/>
          </p:nvPr>
        </p:nvSpPr>
        <p:spPr>
          <a:xfrm>
            <a:off x="7464612" y="4949505"/>
            <a:ext cx="4540034" cy="949251"/>
          </a:xfrm>
        </p:spPr>
        <p:txBody>
          <a:bodyPr anchor="t">
            <a:normAutofit/>
          </a:bodyPr>
          <a:lstStyle/>
          <a:p>
            <a:pPr algn="l"/>
            <a:r>
              <a:rPr lang="en-GB" sz="3200" dirty="0"/>
              <a:t>Families and Households</a:t>
            </a:r>
          </a:p>
          <a:p>
            <a:pPr algn="l"/>
            <a:endParaRPr lang="en-GB" sz="2000" dirty="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up of two people&#10;&#10;Description automatically generated with low confidence">
            <a:extLst>
              <a:ext uri="{FF2B5EF4-FFF2-40B4-BE49-F238E27FC236}">
                <a16:creationId xmlns:a16="http://schemas.microsoft.com/office/drawing/2014/main" id="{0F03DEE7-ECF2-F687-B49B-C482857FC22D}"/>
              </a:ext>
            </a:extLst>
          </p:cNvPr>
          <p:cNvPicPr>
            <a:picLocks noChangeAspect="1"/>
          </p:cNvPicPr>
          <p:nvPr/>
        </p:nvPicPr>
        <p:blipFill rotWithShape="1">
          <a:blip r:embed="rId2"/>
          <a:srcRect t="242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Subtitle 2">
            <a:extLst>
              <a:ext uri="{FF2B5EF4-FFF2-40B4-BE49-F238E27FC236}">
                <a16:creationId xmlns:a16="http://schemas.microsoft.com/office/drawing/2014/main" id="{93FA60AF-E1E1-6EE9-49E2-317ABCAC7789}"/>
              </a:ext>
            </a:extLst>
          </p:cNvPr>
          <p:cNvSpPr txBox="1">
            <a:spLocks/>
          </p:cNvSpPr>
          <p:nvPr/>
        </p:nvSpPr>
        <p:spPr>
          <a:xfrm>
            <a:off x="7464610" y="5989738"/>
            <a:ext cx="4087305" cy="503341"/>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dirty="0"/>
              <a:t>HPAH5079/6079</a:t>
            </a:r>
          </a:p>
        </p:txBody>
      </p:sp>
    </p:spTree>
    <p:extLst>
      <p:ext uri="{BB962C8B-B14F-4D97-AF65-F5344CB8AC3E}">
        <p14:creationId xmlns:p14="http://schemas.microsoft.com/office/powerpoint/2010/main" val="22668421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EF353-080A-E81B-C1ED-4B69E84EC4B6}"/>
              </a:ext>
            </a:extLst>
          </p:cNvPr>
          <p:cNvSpPr>
            <a:spLocks noGrp="1"/>
          </p:cNvSpPr>
          <p:nvPr>
            <p:ph type="title"/>
          </p:nvPr>
        </p:nvSpPr>
        <p:spPr>
          <a:xfrm>
            <a:off x="5238028" y="141552"/>
            <a:ext cx="6387102" cy="1325563"/>
          </a:xfrm>
        </p:spPr>
        <p:txBody>
          <a:bodyPr>
            <a:normAutofit/>
          </a:bodyPr>
          <a:lstStyle/>
          <a:p>
            <a:r>
              <a:rPr lang="en-GB" b="1" dirty="0"/>
              <a:t>Members of a household</a:t>
            </a:r>
            <a:endParaRPr lang="en-GB" dirty="0"/>
          </a:p>
        </p:txBody>
      </p:sp>
      <p:sp>
        <p:nvSpPr>
          <p:cNvPr id="14" name="Freeform: Shape 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5">
            <a:extLst>
              <a:ext uri="{FF2B5EF4-FFF2-40B4-BE49-F238E27FC236}">
                <a16:creationId xmlns:a16="http://schemas.microsoft.com/office/drawing/2014/main" id="{5D8113FC-3B66-759B-9D07-F2BD09ACF02F}"/>
              </a:ext>
            </a:extLst>
          </p:cNvPr>
          <p:cNvPicPr>
            <a:picLocks noChangeAspect="1"/>
          </p:cNvPicPr>
          <p:nvPr/>
        </p:nvPicPr>
        <p:blipFill rotWithShape="1">
          <a:blip r:embed="rId2"/>
          <a:srcRect l="7865" r="4985" b="3"/>
          <a:stretch/>
        </p:blipFill>
        <p:spPr>
          <a:xfrm>
            <a:off x="21" y="11"/>
            <a:ext cx="4353866" cy="3334636"/>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5" name="Freeform: Shape 1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tone carving of a group of people&#10;&#10;Description automatically generated with low confidence">
            <a:extLst>
              <a:ext uri="{FF2B5EF4-FFF2-40B4-BE49-F238E27FC236}">
                <a16:creationId xmlns:a16="http://schemas.microsoft.com/office/drawing/2014/main" id="{8C68C621-B527-BFBD-274B-C8B792802FC5}"/>
              </a:ext>
            </a:extLst>
          </p:cNvPr>
          <p:cNvPicPr>
            <a:picLocks noChangeAspect="1"/>
          </p:cNvPicPr>
          <p:nvPr/>
        </p:nvPicPr>
        <p:blipFill rotWithShape="1">
          <a:blip r:embed="rId3"/>
          <a:srcRect r="1" b="15751"/>
          <a:stretch/>
        </p:blipFill>
        <p:spPr>
          <a:xfrm>
            <a:off x="20" y="3790005"/>
            <a:ext cx="3783415" cy="3067996"/>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3" name="Content Placeholder 2">
            <a:extLst>
              <a:ext uri="{FF2B5EF4-FFF2-40B4-BE49-F238E27FC236}">
                <a16:creationId xmlns:a16="http://schemas.microsoft.com/office/drawing/2014/main" id="{839BB041-0322-BE2B-7EB6-AD5020377F1E}"/>
              </a:ext>
            </a:extLst>
          </p:cNvPr>
          <p:cNvSpPr>
            <a:spLocks noGrp="1"/>
          </p:cNvSpPr>
          <p:nvPr>
            <p:ph idx="1"/>
          </p:nvPr>
        </p:nvSpPr>
        <p:spPr>
          <a:xfrm>
            <a:off x="4924338" y="1333850"/>
            <a:ext cx="7080307" cy="5382598"/>
          </a:xfrm>
        </p:spPr>
        <p:txBody>
          <a:bodyPr anchor="t">
            <a:normAutofit/>
          </a:bodyPr>
          <a:lstStyle/>
          <a:p>
            <a:r>
              <a:rPr lang="en-GB" sz="3200" dirty="0"/>
              <a:t>Nuclear core: husband and/or wife, children;</a:t>
            </a:r>
          </a:p>
          <a:p>
            <a:pPr lvl="1"/>
            <a:r>
              <a:rPr lang="en-GB" sz="3000" dirty="0"/>
              <a:t>Lack of polygamy within Empire;</a:t>
            </a:r>
          </a:p>
          <a:p>
            <a:pPr lvl="1"/>
            <a:r>
              <a:rPr lang="en-GB" sz="3000" dirty="0"/>
              <a:t>Re-marriage fairly common;</a:t>
            </a:r>
          </a:p>
          <a:p>
            <a:pPr lvl="1"/>
            <a:r>
              <a:rPr lang="en-GB" sz="3000" dirty="0"/>
              <a:t>Living in husband’s parents household not required (but fairly common). </a:t>
            </a:r>
          </a:p>
          <a:p>
            <a:pPr lvl="1"/>
            <a:endParaRPr lang="en-GB" sz="500" dirty="0"/>
          </a:p>
          <a:p>
            <a:r>
              <a:rPr lang="en-GB" sz="3200" dirty="0"/>
              <a:t>Potential wider members: siblings, aunts and uncles, slaves, freedmen, clients and tenants.</a:t>
            </a:r>
          </a:p>
          <a:p>
            <a:pPr lvl="1"/>
            <a:r>
              <a:rPr lang="en-GB" sz="3000" dirty="0"/>
              <a:t>In rural contexts, seasonal labourers (temporarily). </a:t>
            </a:r>
          </a:p>
          <a:p>
            <a:endParaRPr lang="en-GB" sz="1800" dirty="0"/>
          </a:p>
        </p:txBody>
      </p:sp>
      <p:sp>
        <p:nvSpPr>
          <p:cNvPr id="6" name="Rectangle 5">
            <a:extLst>
              <a:ext uri="{FF2B5EF4-FFF2-40B4-BE49-F238E27FC236}">
                <a16:creationId xmlns:a16="http://schemas.microsoft.com/office/drawing/2014/main" id="{4BA1EB49-9388-F12B-2D57-729686B64699}"/>
              </a:ext>
            </a:extLst>
          </p:cNvPr>
          <p:cNvSpPr/>
          <p:nvPr/>
        </p:nvSpPr>
        <p:spPr>
          <a:xfrm>
            <a:off x="91943" y="3094653"/>
            <a:ext cx="3031675" cy="646331"/>
          </a:xfrm>
          <a:prstGeom prst="rect">
            <a:avLst/>
          </a:prstGeom>
          <a:solidFill>
            <a:schemeClr val="accent3">
              <a:lumMod val="20000"/>
              <a:lumOff val="80000"/>
            </a:schemeClr>
          </a:solidFill>
        </p:spPr>
        <p:txBody>
          <a:bodyPr wrap="square">
            <a:spAutoFit/>
          </a:bodyPr>
          <a:lstStyle/>
          <a:p>
            <a:r>
              <a:rPr lang="en-GB" dirty="0">
                <a:solidFill>
                  <a:schemeClr val="bg1"/>
                </a:solidFill>
              </a:rPr>
              <a:t>Bas-relief of a sarcophagus, Baths of Diocletian</a:t>
            </a:r>
          </a:p>
        </p:txBody>
      </p:sp>
      <p:sp>
        <p:nvSpPr>
          <p:cNvPr id="8" name="TextBox 7">
            <a:extLst>
              <a:ext uri="{FF2B5EF4-FFF2-40B4-BE49-F238E27FC236}">
                <a16:creationId xmlns:a16="http://schemas.microsoft.com/office/drawing/2014/main" id="{C557BE94-3CA4-5084-7710-F985A5FDEECE}"/>
              </a:ext>
            </a:extLst>
          </p:cNvPr>
          <p:cNvSpPr txBox="1"/>
          <p:nvPr/>
        </p:nvSpPr>
        <p:spPr>
          <a:xfrm>
            <a:off x="874552" y="3790005"/>
            <a:ext cx="2712711" cy="646331"/>
          </a:xfrm>
          <a:prstGeom prst="rect">
            <a:avLst/>
          </a:prstGeom>
          <a:solidFill>
            <a:schemeClr val="accent2"/>
          </a:solidFill>
        </p:spPr>
        <p:txBody>
          <a:bodyPr wrap="square">
            <a:spAutoFit/>
          </a:bodyPr>
          <a:lstStyle/>
          <a:p>
            <a:r>
              <a:rPr lang="en-GB" dirty="0">
                <a:solidFill>
                  <a:schemeClr val="bg1"/>
                </a:solidFill>
              </a:rPr>
              <a:t>Palmyrene funerary relief</a:t>
            </a:r>
          </a:p>
          <a:p>
            <a:r>
              <a:rPr lang="en-GB" dirty="0">
                <a:solidFill>
                  <a:schemeClr val="bg1"/>
                </a:solidFill>
              </a:rPr>
              <a:t>ca. 2nd–3rd century A.D.</a:t>
            </a:r>
          </a:p>
        </p:txBody>
      </p:sp>
    </p:spTree>
    <p:extLst>
      <p:ext uri="{BB962C8B-B14F-4D97-AF65-F5344CB8AC3E}">
        <p14:creationId xmlns:p14="http://schemas.microsoft.com/office/powerpoint/2010/main" val="189753234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F8A4FF4-89C9-A73C-7D59-9B40318D32D1}"/>
              </a:ext>
            </a:extLst>
          </p:cNvPr>
          <p:cNvPicPr>
            <a:picLocks noChangeAspect="1"/>
          </p:cNvPicPr>
          <p:nvPr/>
        </p:nvPicPr>
        <p:blipFill rotWithShape="1">
          <a:blip r:embed="rId2">
            <a:alphaModFix amt="35000"/>
          </a:blip>
          <a:srcRect t="11870" b="10834"/>
          <a:stretch/>
        </p:blipFill>
        <p:spPr>
          <a:xfrm>
            <a:off x="-4" y="-6"/>
            <a:ext cx="12192000" cy="6855958"/>
          </a:xfrm>
          <a:prstGeom prst="rect">
            <a:avLst/>
          </a:prstGeom>
        </p:spPr>
      </p:pic>
      <p:sp>
        <p:nvSpPr>
          <p:cNvPr id="2" name="Title 1">
            <a:extLst>
              <a:ext uri="{FF2B5EF4-FFF2-40B4-BE49-F238E27FC236}">
                <a16:creationId xmlns:a16="http://schemas.microsoft.com/office/drawing/2014/main" id="{4534ED24-E1AE-5080-3CF5-9DBEC8BF42FD}"/>
              </a:ext>
            </a:extLst>
          </p:cNvPr>
          <p:cNvSpPr>
            <a:spLocks noGrp="1"/>
          </p:cNvSpPr>
          <p:nvPr>
            <p:ph type="title"/>
          </p:nvPr>
        </p:nvSpPr>
        <p:spPr>
          <a:xfrm>
            <a:off x="297758" y="75444"/>
            <a:ext cx="5734174" cy="1325563"/>
          </a:xfrm>
        </p:spPr>
        <p:txBody>
          <a:bodyPr>
            <a:normAutofit/>
          </a:bodyPr>
          <a:lstStyle/>
          <a:p>
            <a:r>
              <a:rPr lang="en-GB" b="1" dirty="0"/>
              <a:t>Marriage</a:t>
            </a:r>
            <a:r>
              <a:rPr lang="en-GB" dirty="0"/>
              <a:t> </a:t>
            </a:r>
          </a:p>
        </p:txBody>
      </p:sp>
      <p:sp>
        <p:nvSpPr>
          <p:cNvPr id="3" name="Content Placeholder 2">
            <a:extLst>
              <a:ext uri="{FF2B5EF4-FFF2-40B4-BE49-F238E27FC236}">
                <a16:creationId xmlns:a16="http://schemas.microsoft.com/office/drawing/2014/main" id="{C67C2B4B-8ED0-1F6F-5243-934E452D9954}"/>
              </a:ext>
            </a:extLst>
          </p:cNvPr>
          <p:cNvSpPr>
            <a:spLocks noGrp="1"/>
          </p:cNvSpPr>
          <p:nvPr>
            <p:ph idx="1"/>
          </p:nvPr>
        </p:nvSpPr>
        <p:spPr>
          <a:xfrm>
            <a:off x="226503" y="1401006"/>
            <a:ext cx="5370122" cy="5381549"/>
          </a:xfrm>
        </p:spPr>
        <p:txBody>
          <a:bodyPr anchor="t">
            <a:normAutofit fontScale="92500"/>
          </a:bodyPr>
          <a:lstStyle/>
          <a:p>
            <a:r>
              <a:rPr lang="en-GB" dirty="0"/>
              <a:t>No stipulated ritual or ceremony required by the state to legitimate the marriage, only the consent of the </a:t>
            </a:r>
            <a:r>
              <a:rPr lang="en-GB" i="1" dirty="0" err="1"/>
              <a:t>patres</a:t>
            </a:r>
            <a:r>
              <a:rPr lang="en-GB" i="1" dirty="0"/>
              <a:t> </a:t>
            </a:r>
            <a:r>
              <a:rPr lang="en-GB" i="1" dirty="0" err="1"/>
              <a:t>familias</a:t>
            </a:r>
            <a:r>
              <a:rPr lang="en-GB" dirty="0"/>
              <a:t>.</a:t>
            </a:r>
          </a:p>
          <a:p>
            <a:pPr lvl="1"/>
            <a:r>
              <a:rPr lang="en-GB" sz="2600" dirty="0"/>
              <a:t>A marriage contract between families in some cases.</a:t>
            </a:r>
          </a:p>
          <a:p>
            <a:pPr lvl="1"/>
            <a:r>
              <a:rPr lang="en-GB" sz="2600" dirty="0"/>
              <a:t>No set limit on length of betrothal.</a:t>
            </a:r>
          </a:p>
          <a:p>
            <a:endParaRPr lang="en-GB" sz="100" dirty="0"/>
          </a:p>
          <a:p>
            <a:r>
              <a:rPr lang="en-GB" dirty="0"/>
              <a:t>However, ceremonial rites did exist: veil, procession, bawdy songs, rings. Feast and gifts from family.</a:t>
            </a:r>
          </a:p>
          <a:p>
            <a:endParaRPr lang="en-GB" sz="100" dirty="0"/>
          </a:p>
          <a:p>
            <a:r>
              <a:rPr lang="en-GB" dirty="0"/>
              <a:t>No priests officiating at the wedding (Christian or otherwise).</a:t>
            </a:r>
          </a:p>
          <a:p>
            <a:endParaRPr lang="en-GB" sz="1400" dirty="0"/>
          </a:p>
        </p:txBody>
      </p:sp>
      <p:sp>
        <p:nvSpPr>
          <p:cNvPr id="12" name="Oval 11">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1217" y="267240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group of statues&#10;&#10;Description automatically generated with low confidence">
            <a:extLst>
              <a:ext uri="{FF2B5EF4-FFF2-40B4-BE49-F238E27FC236}">
                <a16:creationId xmlns:a16="http://schemas.microsoft.com/office/drawing/2014/main" id="{94F92AAD-F964-B2FF-0561-0722749EDA97}"/>
              </a:ext>
            </a:extLst>
          </p:cNvPr>
          <p:cNvPicPr>
            <a:picLocks noChangeAspect="1"/>
          </p:cNvPicPr>
          <p:nvPr/>
        </p:nvPicPr>
        <p:blipFill rotWithShape="1">
          <a:blip r:embed="rId3"/>
          <a:srcRect l="16568" r="21430" b="-3"/>
          <a:stretch/>
        </p:blipFill>
        <p:spPr>
          <a:xfrm>
            <a:off x="5925809" y="2837001"/>
            <a:ext cx="2743200" cy="274320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7" name="Picture 6" descr="A close-up of a book&#10;&#10;Description automatically generated with low confidence">
            <a:extLst>
              <a:ext uri="{FF2B5EF4-FFF2-40B4-BE49-F238E27FC236}">
                <a16:creationId xmlns:a16="http://schemas.microsoft.com/office/drawing/2014/main" id="{EEE6EA14-33DC-33A6-7D32-5CF482510A60}"/>
              </a:ext>
            </a:extLst>
          </p:cNvPr>
          <p:cNvPicPr>
            <a:picLocks noChangeAspect="1"/>
          </p:cNvPicPr>
          <p:nvPr/>
        </p:nvPicPr>
        <p:blipFill rotWithShape="1">
          <a:blip r:embed="rId4"/>
          <a:srcRect l="30206" r="10778" b="-3"/>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16" name="Freeform: Shape 15">
            <a:extLst>
              <a:ext uri="{FF2B5EF4-FFF2-40B4-BE49-F238E27FC236}">
                <a16:creationId xmlns:a16="http://schemas.microsoft.com/office/drawing/2014/main" id="{4BFC77B5-F38E-4A7D-80BD-C3A10B717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4334" y="4032250"/>
            <a:ext cx="3227666" cy="2825750"/>
          </a:xfrm>
          <a:custGeom>
            <a:avLst/>
            <a:gdLst>
              <a:gd name="connsiteX0" fmla="*/ 1888600 w 3227666"/>
              <a:gd name="connsiteY0" fmla="*/ 0 h 2825750"/>
              <a:gd name="connsiteX1" fmla="*/ 3224042 w 3227666"/>
              <a:gd name="connsiteY1" fmla="*/ 553158 h 2825750"/>
              <a:gd name="connsiteX2" fmla="*/ 3227666 w 3227666"/>
              <a:gd name="connsiteY2" fmla="*/ 557146 h 2825750"/>
              <a:gd name="connsiteX3" fmla="*/ 3227666 w 3227666"/>
              <a:gd name="connsiteY3" fmla="*/ 2825750 h 2825750"/>
              <a:gd name="connsiteX4" fmla="*/ 250380 w 3227666"/>
              <a:gd name="connsiteY4" fmla="*/ 2825750 h 2825750"/>
              <a:gd name="connsiteX5" fmla="*/ 227944 w 3227666"/>
              <a:gd name="connsiteY5" fmla="*/ 2788819 h 2825750"/>
              <a:gd name="connsiteX6" fmla="*/ 0 w 3227666"/>
              <a:gd name="connsiteY6" fmla="*/ 1888600 h 2825750"/>
              <a:gd name="connsiteX7" fmla="*/ 1888600 w 3227666"/>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27666" h="2825750">
                <a:moveTo>
                  <a:pt x="1888600" y="0"/>
                </a:moveTo>
                <a:cubicBezTo>
                  <a:pt x="2410123" y="0"/>
                  <a:pt x="2882273" y="211389"/>
                  <a:pt x="3224042" y="553158"/>
                </a:cubicBezTo>
                <a:lnTo>
                  <a:pt x="3227666" y="557146"/>
                </a:lnTo>
                <a:lnTo>
                  <a:pt x="3227666"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C4C1148-B649-8444-9242-4CDC14F39A31}"/>
              </a:ext>
            </a:extLst>
          </p:cNvPr>
          <p:cNvPicPr>
            <a:picLocks noChangeAspect="1"/>
          </p:cNvPicPr>
          <p:nvPr/>
        </p:nvPicPr>
        <p:blipFill rotWithShape="1">
          <a:blip r:embed="rId5"/>
          <a:srcRect t="6817" b="8260"/>
          <a:stretch/>
        </p:blipFill>
        <p:spPr>
          <a:xfrm>
            <a:off x="9129290" y="4197216"/>
            <a:ext cx="3062710" cy="2660795"/>
          </a:xfrm>
          <a:custGeom>
            <a:avLst/>
            <a:gdLst/>
            <a:ahLst/>
            <a:cxnLst/>
            <a:rect l="l" t="t" r="r" b="b"/>
            <a:pathLst>
              <a:path w="3062710" h="2660795">
                <a:moveTo>
                  <a:pt x="1723644" y="0"/>
                </a:moveTo>
                <a:cubicBezTo>
                  <a:pt x="2259111" y="0"/>
                  <a:pt x="2737550" y="244172"/>
                  <a:pt x="3053691" y="627247"/>
                </a:cubicBezTo>
                <a:lnTo>
                  <a:pt x="3062710" y="639308"/>
                </a:lnTo>
                <a:lnTo>
                  <a:pt x="3062710" y="2660795"/>
                </a:lnTo>
                <a:lnTo>
                  <a:pt x="278239" y="2660795"/>
                </a:lnTo>
                <a:lnTo>
                  <a:pt x="208035" y="2545235"/>
                </a:lnTo>
                <a:cubicBezTo>
                  <a:pt x="75362" y="2301006"/>
                  <a:pt x="0" y="2021126"/>
                  <a:pt x="0" y="1723644"/>
                </a:cubicBezTo>
                <a:cubicBezTo>
                  <a:pt x="0" y="771702"/>
                  <a:pt x="771702" y="0"/>
                  <a:pt x="1723644" y="0"/>
                </a:cubicBezTo>
                <a:close/>
              </a:path>
            </a:pathLst>
          </a:custGeom>
        </p:spPr>
      </p:pic>
      <p:sp>
        <p:nvSpPr>
          <p:cNvPr id="8" name="TextBox 7">
            <a:extLst>
              <a:ext uri="{FF2B5EF4-FFF2-40B4-BE49-F238E27FC236}">
                <a16:creationId xmlns:a16="http://schemas.microsoft.com/office/drawing/2014/main" id="{1A59B73F-1B4F-CDC5-0325-959D165E57E9}"/>
              </a:ext>
            </a:extLst>
          </p:cNvPr>
          <p:cNvSpPr txBox="1"/>
          <p:nvPr/>
        </p:nvSpPr>
        <p:spPr>
          <a:xfrm>
            <a:off x="2877424" y="83922"/>
            <a:ext cx="5097608" cy="1200329"/>
          </a:xfrm>
          <a:prstGeom prst="rect">
            <a:avLst/>
          </a:prstGeom>
          <a:solidFill>
            <a:schemeClr val="accent1">
              <a:lumMod val="40000"/>
              <a:lumOff val="60000"/>
            </a:schemeClr>
          </a:solidFill>
        </p:spPr>
        <p:txBody>
          <a:bodyPr wrap="square" rtlCol="0">
            <a:spAutoFit/>
          </a:bodyPr>
          <a:lstStyle/>
          <a:p>
            <a:r>
              <a:rPr lang="en-GB" dirty="0">
                <a:solidFill>
                  <a:schemeClr val="bg1"/>
                </a:solidFill>
              </a:rPr>
              <a:t>Image depict part of a collection of some 380 odd objects found in a fourth century residence on the Esquiline Hill in Rome. Wedding presents connected to the marriage of </a:t>
            </a:r>
            <a:r>
              <a:rPr lang="en-GB" dirty="0" err="1">
                <a:solidFill>
                  <a:schemeClr val="bg1"/>
                </a:solidFill>
              </a:rPr>
              <a:t>Proiecta</a:t>
            </a:r>
            <a:r>
              <a:rPr lang="en-GB" dirty="0">
                <a:solidFill>
                  <a:schemeClr val="bg1"/>
                </a:solidFill>
              </a:rPr>
              <a:t> and </a:t>
            </a:r>
            <a:r>
              <a:rPr lang="en-GB" dirty="0" err="1">
                <a:solidFill>
                  <a:schemeClr val="bg1"/>
                </a:solidFill>
              </a:rPr>
              <a:t>Secundus</a:t>
            </a:r>
            <a:r>
              <a:rPr lang="en-GB" dirty="0">
                <a:solidFill>
                  <a:schemeClr val="bg1"/>
                </a:solidFill>
              </a:rPr>
              <a:t>.</a:t>
            </a:r>
          </a:p>
        </p:txBody>
      </p:sp>
    </p:spTree>
    <p:extLst>
      <p:ext uri="{BB962C8B-B14F-4D97-AF65-F5344CB8AC3E}">
        <p14:creationId xmlns:p14="http://schemas.microsoft.com/office/powerpoint/2010/main" val="41032723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fade">
                                      <p:cBhvr>
                                        <p:cTn id="12" dur="1000"/>
                                        <p:tgtEl>
                                          <p:spTgt spid="3">
                                            <p:txEl>
                                              <p:pRg st="6" end="6"/>
                                            </p:txEl>
                                          </p:spTgt>
                                        </p:tgtEl>
                                      </p:cBhvr>
                                    </p:animEffect>
                                    <p:anim calcmode="lin" valueType="num">
                                      <p:cBhvr>
                                        <p:cTn id="1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randombar(horizontal)">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CDB17-0BFD-3574-0F95-F75837F73353}"/>
              </a:ext>
            </a:extLst>
          </p:cNvPr>
          <p:cNvSpPr>
            <a:spLocks noGrp="1"/>
          </p:cNvSpPr>
          <p:nvPr>
            <p:ph type="title"/>
          </p:nvPr>
        </p:nvSpPr>
        <p:spPr>
          <a:xfrm>
            <a:off x="6636315" y="263776"/>
            <a:ext cx="5006336" cy="1325563"/>
          </a:xfrm>
        </p:spPr>
        <p:txBody>
          <a:bodyPr>
            <a:normAutofit/>
          </a:bodyPr>
          <a:lstStyle/>
          <a:p>
            <a:r>
              <a:rPr lang="en-GB" b="1" dirty="0"/>
              <a:t>Late Antique developments</a:t>
            </a:r>
          </a:p>
        </p:txBody>
      </p:sp>
      <p:sp>
        <p:nvSpPr>
          <p:cNvPr id="9"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tatue of two people&#10;&#10;Description automatically generated with low confidence">
            <a:extLst>
              <a:ext uri="{FF2B5EF4-FFF2-40B4-BE49-F238E27FC236}">
                <a16:creationId xmlns:a16="http://schemas.microsoft.com/office/drawing/2014/main" id="{C2D600C0-25C6-51E9-89E4-F275DBE52DEE}"/>
              </a:ext>
            </a:extLst>
          </p:cNvPr>
          <p:cNvPicPr>
            <a:picLocks noChangeAspect="1"/>
          </p:cNvPicPr>
          <p:nvPr/>
        </p:nvPicPr>
        <p:blipFill rotWithShape="1">
          <a:blip r:embed="rId2"/>
          <a:srcRect l="4709" r="6113"/>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B7FDFBCB-DF6A-2F48-F648-67F2FC9E55D2}"/>
              </a:ext>
            </a:extLst>
          </p:cNvPr>
          <p:cNvSpPr>
            <a:spLocks noGrp="1"/>
          </p:cNvSpPr>
          <p:nvPr>
            <p:ph idx="1"/>
          </p:nvPr>
        </p:nvSpPr>
        <p:spPr>
          <a:xfrm>
            <a:off x="6167848" y="1879133"/>
            <a:ext cx="5895521" cy="4882393"/>
          </a:xfrm>
        </p:spPr>
        <p:txBody>
          <a:bodyPr anchor="t">
            <a:normAutofit/>
          </a:bodyPr>
          <a:lstStyle/>
          <a:p>
            <a:r>
              <a:rPr lang="en-GB" dirty="0"/>
              <a:t>Fiancé's presentation of betrothal gifts to brides family; bride continue to bring in a dowry. </a:t>
            </a:r>
          </a:p>
          <a:p>
            <a:r>
              <a:rPr lang="en-GB" dirty="0"/>
              <a:t>Potential involvement of clergy:</a:t>
            </a:r>
          </a:p>
          <a:p>
            <a:pPr lvl="1"/>
            <a:r>
              <a:rPr lang="en-GB" sz="2800" dirty="0"/>
              <a:t>Overseeing signing and sealing of marriage contracts;</a:t>
            </a:r>
          </a:p>
          <a:p>
            <a:pPr lvl="1"/>
            <a:r>
              <a:rPr lang="en-GB" sz="2800" dirty="0"/>
              <a:t>bride veiled in a church (likely part of betrothal agreement;</a:t>
            </a:r>
          </a:p>
          <a:p>
            <a:pPr lvl="1"/>
            <a:r>
              <a:rPr lang="en-GB" sz="2800" dirty="0"/>
              <a:t>though no evidence of major involvement in “marriage ceremony”.</a:t>
            </a:r>
          </a:p>
          <a:p>
            <a:endParaRPr lang="en-GB" sz="1800" dirty="0"/>
          </a:p>
        </p:txBody>
      </p:sp>
      <p:sp>
        <p:nvSpPr>
          <p:cNvPr id="5" name="Content Placeholder 2">
            <a:extLst>
              <a:ext uri="{FF2B5EF4-FFF2-40B4-BE49-F238E27FC236}">
                <a16:creationId xmlns:a16="http://schemas.microsoft.com/office/drawing/2014/main" id="{720F40CB-7469-8749-73CB-BF8EEC6D6570}"/>
              </a:ext>
            </a:extLst>
          </p:cNvPr>
          <p:cNvSpPr txBox="1">
            <a:spLocks/>
          </p:cNvSpPr>
          <p:nvPr/>
        </p:nvSpPr>
        <p:spPr>
          <a:xfrm>
            <a:off x="6039235" y="158670"/>
            <a:ext cx="6024134" cy="6643588"/>
          </a:xfrm>
          <a:prstGeom prst="rect">
            <a:avLst/>
          </a:prstGeom>
          <a:solidFill>
            <a:srgbClr val="70AD47">
              <a:lumMod val="60000"/>
              <a:lumOff val="4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1" i="1" u="none" strike="noStrike" kern="1200" cap="none" spc="0" normalizeH="0" baseline="0" noProof="0" dirty="0" err="1">
                <a:ln>
                  <a:noFill/>
                </a:ln>
                <a:solidFill>
                  <a:prstClr val="black"/>
                </a:solidFill>
                <a:effectLst/>
                <a:uLnTx/>
                <a:uFillTx/>
                <a:latin typeface="Calibri" panose="020F0502020204030204"/>
                <a:ea typeface="+mn-ea"/>
                <a:cs typeface="+mn-cs"/>
              </a:rPr>
              <a:t>Concubinatus</a:t>
            </a:r>
            <a:endParaRPr kumimoji="0" lang="en-GB" sz="3600" b="1" i="1"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“common law” marriages a possibility.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Often a lower legal status women with a higher status man.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Children born of the marriage “illegitimate”.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Bishop Augustine of Hippo and his son </a:t>
            </a:r>
            <a:r>
              <a:rPr kumimoji="0" lang="en-GB" sz="3600" b="0" i="0" u="none" strike="noStrike" kern="1200" cap="none" spc="0" normalizeH="0" baseline="0" noProof="0" dirty="0" err="1">
                <a:ln>
                  <a:noFill/>
                </a:ln>
                <a:solidFill>
                  <a:prstClr val="black"/>
                </a:solidFill>
                <a:effectLst/>
                <a:uLnTx/>
                <a:uFillTx/>
                <a:latin typeface="Calibri" panose="020F0502020204030204"/>
                <a:ea typeface="+mn-ea"/>
                <a:cs typeface="+mn-cs"/>
              </a:rPr>
              <a:t>Adeodatus</a:t>
            </a: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No legal prohibition of a husband taking a “concubine”.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22894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8">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p&#10;&#10;Description automatically generated">
            <a:extLst>
              <a:ext uri="{FF2B5EF4-FFF2-40B4-BE49-F238E27FC236}">
                <a16:creationId xmlns:a16="http://schemas.microsoft.com/office/drawing/2014/main" id="{BEEF1E27-70F4-C0D5-1183-381C320C6D6F}"/>
              </a:ext>
            </a:extLst>
          </p:cNvPr>
          <p:cNvPicPr>
            <a:picLocks noChangeAspect="1"/>
          </p:cNvPicPr>
          <p:nvPr/>
        </p:nvPicPr>
        <p:blipFill rotWithShape="1">
          <a:blip r:embed="rId2"/>
          <a:srcRect r="1" b="12000"/>
          <a:stretch/>
        </p:blipFill>
        <p:spPr>
          <a:xfrm>
            <a:off x="603671" y="-1"/>
            <a:ext cx="11588329" cy="6857999"/>
          </a:xfrm>
          <a:prstGeom prst="rect">
            <a:avLst/>
          </a:prstGeom>
        </p:spPr>
      </p:pic>
      <p:sp>
        <p:nvSpPr>
          <p:cNvPr id="11" name="Rectangle 1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60091-3F7F-6A29-6AEE-4CE5F044B4D0}"/>
              </a:ext>
            </a:extLst>
          </p:cNvPr>
          <p:cNvSpPr>
            <a:spLocks noGrp="1"/>
          </p:cNvSpPr>
          <p:nvPr>
            <p:ph type="title"/>
          </p:nvPr>
        </p:nvSpPr>
        <p:spPr>
          <a:xfrm>
            <a:off x="838200" y="73153"/>
            <a:ext cx="4346182" cy="1922694"/>
          </a:xfrm>
        </p:spPr>
        <p:txBody>
          <a:bodyPr>
            <a:normAutofit/>
          </a:bodyPr>
          <a:lstStyle/>
          <a:p>
            <a:r>
              <a:rPr lang="en-GB" b="1" i="1" dirty="0" err="1">
                <a:solidFill>
                  <a:schemeClr val="bg1"/>
                </a:solidFill>
              </a:rPr>
              <a:t>Coloni</a:t>
            </a:r>
            <a:r>
              <a:rPr lang="en-GB" b="1" dirty="0">
                <a:solidFill>
                  <a:schemeClr val="bg1"/>
                </a:solidFill>
              </a:rPr>
              <a:t>, marriage and children</a:t>
            </a:r>
          </a:p>
        </p:txBody>
      </p:sp>
      <p:sp>
        <p:nvSpPr>
          <p:cNvPr id="38"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6"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460E20-BAD8-C6AB-5C86-368F1D2E7E31}"/>
              </a:ext>
            </a:extLst>
          </p:cNvPr>
          <p:cNvSpPr>
            <a:spLocks noGrp="1"/>
          </p:cNvSpPr>
          <p:nvPr>
            <p:ph idx="1"/>
          </p:nvPr>
        </p:nvSpPr>
        <p:spPr>
          <a:xfrm>
            <a:off x="662558" y="1995849"/>
            <a:ext cx="4701754" cy="4788998"/>
          </a:xfrm>
        </p:spPr>
        <p:txBody>
          <a:bodyPr anchor="ctr">
            <a:normAutofit/>
          </a:bodyPr>
          <a:lstStyle/>
          <a:p>
            <a:r>
              <a:rPr lang="en-GB" sz="3200" dirty="0">
                <a:solidFill>
                  <a:schemeClr val="bg1"/>
                </a:solidFill>
              </a:rPr>
              <a:t>A </a:t>
            </a:r>
            <a:r>
              <a:rPr lang="en-GB" sz="3200" i="1" dirty="0" err="1">
                <a:solidFill>
                  <a:schemeClr val="bg1"/>
                </a:solidFill>
              </a:rPr>
              <a:t>colonus</a:t>
            </a:r>
            <a:r>
              <a:rPr lang="en-GB" sz="3200" dirty="0">
                <a:solidFill>
                  <a:schemeClr val="bg1"/>
                </a:solidFill>
              </a:rPr>
              <a:t> (tied by family ancestry to a particular plot/landlord) would notionally be prohibited from marrying someone who was freeborn (untied to any land).</a:t>
            </a:r>
          </a:p>
          <a:p>
            <a:endParaRPr lang="en-GB" sz="200" dirty="0">
              <a:solidFill>
                <a:schemeClr val="bg1"/>
              </a:solidFill>
            </a:endParaRPr>
          </a:p>
          <a:p>
            <a:r>
              <a:rPr lang="en-GB" sz="3200" dirty="0">
                <a:solidFill>
                  <a:schemeClr val="bg1"/>
                </a:solidFill>
              </a:rPr>
              <a:t>All children born to a </a:t>
            </a:r>
            <a:r>
              <a:rPr lang="en-GB" sz="3200" i="1" dirty="0" err="1">
                <a:solidFill>
                  <a:schemeClr val="bg1"/>
                </a:solidFill>
              </a:rPr>
              <a:t>colonus</a:t>
            </a:r>
            <a:r>
              <a:rPr lang="en-GB" sz="3200" dirty="0">
                <a:solidFill>
                  <a:schemeClr val="bg1"/>
                </a:solidFill>
              </a:rPr>
              <a:t> would be tied to that land.</a:t>
            </a:r>
          </a:p>
          <a:p>
            <a:endParaRPr lang="en-GB" sz="1800" dirty="0">
              <a:solidFill>
                <a:schemeClr val="bg1"/>
              </a:solidFill>
            </a:endParaRPr>
          </a:p>
        </p:txBody>
      </p:sp>
      <p:sp>
        <p:nvSpPr>
          <p:cNvPr id="6" name="TextBox 5">
            <a:extLst>
              <a:ext uri="{FF2B5EF4-FFF2-40B4-BE49-F238E27FC236}">
                <a16:creationId xmlns:a16="http://schemas.microsoft.com/office/drawing/2014/main" id="{CE227BA2-8A44-6F37-D5BB-997413938A51}"/>
              </a:ext>
            </a:extLst>
          </p:cNvPr>
          <p:cNvSpPr txBox="1"/>
          <p:nvPr/>
        </p:nvSpPr>
        <p:spPr>
          <a:xfrm>
            <a:off x="152400" y="132379"/>
            <a:ext cx="11906250" cy="6524863"/>
          </a:xfrm>
          <a:prstGeom prst="rect">
            <a:avLst/>
          </a:prstGeom>
          <a:solidFill>
            <a:schemeClr val="accent6">
              <a:lumMod val="40000"/>
              <a:lumOff val="60000"/>
            </a:schemeClr>
          </a:solidFill>
        </p:spPr>
        <p:txBody>
          <a:bodyPr wrap="square">
            <a:spAutoFit/>
          </a:bodyPr>
          <a:lstStyle/>
          <a:p>
            <a:r>
              <a:rPr lang="en-GB" sz="3800" dirty="0"/>
              <a:t>A letter to his friend </a:t>
            </a:r>
            <a:r>
              <a:rPr lang="en-GB" sz="3800" dirty="0" err="1"/>
              <a:t>Pudens</a:t>
            </a:r>
            <a:r>
              <a:rPr lang="en-GB" sz="3800" dirty="0"/>
              <a:t>] “The son of your nurse has eloped with the daughter of mine [wet nurse]. It is a shameful action… can only agree on one condition: that you promote the ravisher from his original servile state [ as a </a:t>
            </a:r>
            <a:r>
              <a:rPr lang="en-GB" sz="3800" i="1" dirty="0" err="1"/>
              <a:t>colonus</a:t>
            </a:r>
            <a:r>
              <a:rPr lang="en-GB" sz="3800" dirty="0"/>
              <a:t>], by changing your relation to him from that of master to that of patron. The woman is already free; but she will only be regarded as a lawful wife instead of a mere concubine if our criminal, whose cause you espouse, ceases to be your dependant and becomes your client, assuming the status of a freeman in place of that of a </a:t>
            </a:r>
            <a:r>
              <a:rPr lang="en-GB" sz="3800" dirty="0" err="1"/>
              <a:t>colonus</a:t>
            </a:r>
            <a:r>
              <a:rPr lang="en-GB" sz="3800" dirty="0"/>
              <a:t>...” – </a:t>
            </a:r>
            <a:r>
              <a:rPr lang="en-GB" sz="3800" b="1" dirty="0" err="1"/>
              <a:t>Sidonius</a:t>
            </a:r>
            <a:r>
              <a:rPr lang="en-GB" sz="3800" b="1" dirty="0"/>
              <a:t> Apollinaris </a:t>
            </a:r>
            <a:r>
              <a:rPr lang="en-GB" sz="3800" b="1" i="1" dirty="0"/>
              <a:t>Letters</a:t>
            </a:r>
            <a:r>
              <a:rPr lang="en-GB" sz="3800" b="1" dirty="0"/>
              <a:t> 5.19</a:t>
            </a:r>
            <a:r>
              <a:rPr lang="en-GB" sz="3800" dirty="0"/>
              <a:t>.</a:t>
            </a:r>
          </a:p>
        </p:txBody>
      </p:sp>
    </p:spTree>
    <p:extLst>
      <p:ext uri="{BB962C8B-B14F-4D97-AF65-F5344CB8AC3E}">
        <p14:creationId xmlns:p14="http://schemas.microsoft.com/office/powerpoint/2010/main" val="1370604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77521-9B22-7C54-E75B-D9F478A113AF}"/>
              </a:ext>
            </a:extLst>
          </p:cNvPr>
          <p:cNvSpPr>
            <a:spLocks noGrp="1"/>
          </p:cNvSpPr>
          <p:nvPr>
            <p:ph type="title"/>
          </p:nvPr>
        </p:nvSpPr>
        <p:spPr>
          <a:xfrm>
            <a:off x="643128" y="5254922"/>
            <a:ext cx="5259707" cy="1325563"/>
          </a:xfrm>
        </p:spPr>
        <p:txBody>
          <a:bodyPr>
            <a:normAutofit/>
          </a:bodyPr>
          <a:lstStyle/>
          <a:p>
            <a:r>
              <a:rPr lang="en-GB" b="1" dirty="0"/>
              <a:t>Divorce</a:t>
            </a:r>
          </a:p>
        </p:txBody>
      </p:sp>
      <p:sp>
        <p:nvSpPr>
          <p:cNvPr id="16" name="Freeform: Shape 13">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group of men in robes&#10;&#10;Description automatically generated with low confidence">
            <a:extLst>
              <a:ext uri="{FF2B5EF4-FFF2-40B4-BE49-F238E27FC236}">
                <a16:creationId xmlns:a16="http://schemas.microsoft.com/office/drawing/2014/main" id="{4D5B9E89-0A35-31D1-1329-044868B31644}"/>
              </a:ext>
            </a:extLst>
          </p:cNvPr>
          <p:cNvPicPr>
            <a:picLocks noChangeAspect="1"/>
          </p:cNvPicPr>
          <p:nvPr/>
        </p:nvPicPr>
        <p:blipFill rotWithShape="1">
          <a:blip r:embed="rId2"/>
          <a:srcRect l="4766" r="7306" b="11341"/>
          <a:stretch/>
        </p:blipFill>
        <p:spPr>
          <a:xfrm>
            <a:off x="1" y="2"/>
            <a:ext cx="6116466" cy="4610097"/>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CAE521D7-AEBA-389B-F1A8-DA5E24395B85}"/>
              </a:ext>
            </a:extLst>
          </p:cNvPr>
          <p:cNvSpPr>
            <a:spLocks noGrp="1"/>
          </p:cNvSpPr>
          <p:nvPr>
            <p:ph idx="1"/>
          </p:nvPr>
        </p:nvSpPr>
        <p:spPr>
          <a:xfrm>
            <a:off x="6289164" y="200024"/>
            <a:ext cx="5779011" cy="6562725"/>
          </a:xfrm>
        </p:spPr>
        <p:txBody>
          <a:bodyPr anchor="t">
            <a:normAutofit fontScale="92500" lnSpcReduction="10000"/>
          </a:bodyPr>
          <a:lstStyle/>
          <a:p>
            <a:r>
              <a:rPr lang="en-GB" dirty="0"/>
              <a:t>Divorce not uncommon. Bilateral (mutually agreed divorce) still easily obtainable, despite increasing Christian moralising. </a:t>
            </a:r>
          </a:p>
          <a:p>
            <a:endParaRPr lang="en-GB" sz="600" dirty="0"/>
          </a:p>
          <a:p>
            <a:r>
              <a:rPr lang="en-GB" dirty="0"/>
              <a:t>Separation could follow if stipulations in a putative marriage broken (not common for most).</a:t>
            </a:r>
          </a:p>
          <a:p>
            <a:pPr lvl="1"/>
            <a:r>
              <a:rPr lang="en-GB" sz="2600" dirty="0"/>
              <a:t>Expectation of return of dowry in most instances.  </a:t>
            </a:r>
          </a:p>
          <a:p>
            <a:endParaRPr lang="en-GB" sz="600" dirty="0"/>
          </a:p>
          <a:p>
            <a:r>
              <a:rPr lang="en-GB" dirty="0"/>
              <a:t>Attempts by some fourth century emperors to curb unilateral divorce (harsher in the West). </a:t>
            </a:r>
          </a:p>
          <a:p>
            <a:pPr lvl="1"/>
            <a:r>
              <a:rPr lang="en-GB" sz="2600" dirty="0"/>
              <a:t>A husband might unilaterally divorce his wife (for adultery or reputed sorcery). </a:t>
            </a:r>
          </a:p>
          <a:p>
            <a:pPr lvl="1"/>
            <a:r>
              <a:rPr lang="en-GB" sz="2600" dirty="0"/>
              <a:t>A wife could only unilaterally divorce her husband if he had committed murder or treason. </a:t>
            </a:r>
          </a:p>
          <a:p>
            <a:endParaRPr lang="en-GB" sz="1400" dirty="0"/>
          </a:p>
        </p:txBody>
      </p:sp>
    </p:spTree>
    <p:extLst>
      <p:ext uri="{BB962C8B-B14F-4D97-AF65-F5344CB8AC3E}">
        <p14:creationId xmlns:p14="http://schemas.microsoft.com/office/powerpoint/2010/main" val="24781183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1000"/>
                                        <p:tgtEl>
                                          <p:spTgt spid="3">
                                            <p:txEl>
                                              <p:pRg st="5" end="5"/>
                                            </p:txEl>
                                          </p:spTgt>
                                        </p:tgtEl>
                                      </p:cBhvr>
                                    </p:animEffect>
                                    <p:anim calcmode="lin" valueType="num">
                                      <p:cBhvr>
                                        <p:cTn id="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fade">
                                      <p:cBhvr>
                                        <p:cTn id="12" dur="1000"/>
                                        <p:tgtEl>
                                          <p:spTgt spid="3">
                                            <p:txEl>
                                              <p:pRg st="6" end="6"/>
                                            </p:txEl>
                                          </p:spTgt>
                                        </p:tgtEl>
                                      </p:cBhvr>
                                    </p:animEffect>
                                    <p:anim calcmode="lin" valueType="num">
                                      <p:cBhvr>
                                        <p:cTn id="1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fade">
                                      <p:cBhvr>
                                        <p:cTn id="17" dur="1000"/>
                                        <p:tgtEl>
                                          <p:spTgt spid="3">
                                            <p:txEl>
                                              <p:pRg st="7" end="7"/>
                                            </p:txEl>
                                          </p:spTgt>
                                        </p:tgtEl>
                                      </p:cBhvr>
                                    </p:animEffect>
                                    <p:anim calcmode="lin" valueType="num">
                                      <p:cBhvr>
                                        <p:cTn id="1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48BA5E9-9F4B-B7E4-6B8A-F4055ACFCB81}"/>
              </a:ext>
            </a:extLst>
          </p:cNvPr>
          <p:cNvPicPr>
            <a:picLocks noChangeAspect="1"/>
          </p:cNvPicPr>
          <p:nvPr/>
        </p:nvPicPr>
        <p:blipFill rotWithShape="1">
          <a:blip r:embed="rId2">
            <a:alphaModFix amt="35000"/>
          </a:blip>
          <a:srcRect t="1705" b="9362"/>
          <a:stretch/>
        </p:blipFill>
        <p:spPr>
          <a:xfrm>
            <a:off x="20" y="1"/>
            <a:ext cx="12191980" cy="6857999"/>
          </a:xfrm>
          <a:prstGeom prst="rect">
            <a:avLst/>
          </a:prstGeom>
        </p:spPr>
      </p:pic>
      <p:sp>
        <p:nvSpPr>
          <p:cNvPr id="2" name="Title 1">
            <a:extLst>
              <a:ext uri="{FF2B5EF4-FFF2-40B4-BE49-F238E27FC236}">
                <a16:creationId xmlns:a16="http://schemas.microsoft.com/office/drawing/2014/main" id="{CDDCC450-CD34-1EF5-52A8-62DCFCC38C66}"/>
              </a:ext>
            </a:extLst>
          </p:cNvPr>
          <p:cNvSpPr>
            <a:spLocks noGrp="1"/>
          </p:cNvSpPr>
          <p:nvPr>
            <p:ph type="title"/>
          </p:nvPr>
        </p:nvSpPr>
        <p:spPr>
          <a:xfrm>
            <a:off x="838201" y="1065862"/>
            <a:ext cx="3313164" cy="4726276"/>
          </a:xfrm>
        </p:spPr>
        <p:txBody>
          <a:bodyPr>
            <a:normAutofit/>
          </a:bodyPr>
          <a:lstStyle/>
          <a:p>
            <a:pPr algn="r"/>
            <a:r>
              <a:rPr lang="en-GB" sz="4000" b="1">
                <a:solidFill>
                  <a:srgbClr val="FFFFFF"/>
                </a:solidFill>
              </a:rPr>
              <a:t>Widowhood and celibacy</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153B3E-4393-8910-9078-C6DC1A35A708}"/>
              </a:ext>
            </a:extLst>
          </p:cNvPr>
          <p:cNvSpPr>
            <a:spLocks noGrp="1"/>
          </p:cNvSpPr>
          <p:nvPr>
            <p:ph idx="1"/>
          </p:nvPr>
        </p:nvSpPr>
        <p:spPr>
          <a:xfrm>
            <a:off x="4800607" y="152400"/>
            <a:ext cx="7134213" cy="6553200"/>
          </a:xfrm>
        </p:spPr>
        <p:txBody>
          <a:bodyPr anchor="ctr">
            <a:normAutofit/>
          </a:bodyPr>
          <a:lstStyle/>
          <a:p>
            <a:r>
              <a:rPr lang="en-GB" dirty="0">
                <a:solidFill>
                  <a:srgbClr val="FFFFFF"/>
                </a:solidFill>
              </a:rPr>
              <a:t>Lose of spouse through illness and disease (men and women), childbirth (women) and natural death (men tended to be older when first marrying).</a:t>
            </a:r>
          </a:p>
          <a:p>
            <a:endParaRPr lang="en-GB" sz="100" dirty="0">
              <a:solidFill>
                <a:srgbClr val="FFFFFF"/>
              </a:solidFill>
            </a:endParaRPr>
          </a:p>
          <a:p>
            <a:r>
              <a:rPr lang="en-GB" dirty="0">
                <a:solidFill>
                  <a:srgbClr val="FFFFFF"/>
                </a:solidFill>
              </a:rPr>
              <a:t>Remarriage for younger women was common and perceived as socially desirable.</a:t>
            </a:r>
          </a:p>
          <a:p>
            <a:pPr lvl="1"/>
            <a:r>
              <a:rPr lang="en-GB" sz="2800" dirty="0">
                <a:solidFill>
                  <a:srgbClr val="FFFFFF"/>
                </a:solidFill>
              </a:rPr>
              <a:t>Divorce or death of husband.</a:t>
            </a:r>
          </a:p>
          <a:p>
            <a:endParaRPr lang="en-GB" sz="100" dirty="0">
              <a:solidFill>
                <a:srgbClr val="FFFFFF"/>
              </a:solidFill>
            </a:endParaRPr>
          </a:p>
          <a:p>
            <a:r>
              <a:rPr lang="en-GB" dirty="0">
                <a:solidFill>
                  <a:srgbClr val="FFFFFF"/>
                </a:solidFill>
              </a:rPr>
              <a:t>A Women over 25 whose father was dead was legally independent. Therefore free to make her own personally choices regarding remarriage and other personal and financial matters.</a:t>
            </a:r>
          </a:p>
          <a:p>
            <a:endParaRPr lang="en-GB" sz="100" dirty="0">
              <a:solidFill>
                <a:srgbClr val="FFFFFF"/>
              </a:solidFill>
            </a:endParaRPr>
          </a:p>
          <a:p>
            <a:r>
              <a:rPr lang="en-GB" dirty="0">
                <a:solidFill>
                  <a:srgbClr val="FFFFFF"/>
                </a:solidFill>
              </a:rPr>
              <a:t>Celibacy and increasing possibility for some women – essentially becoming “nuns”. </a:t>
            </a:r>
          </a:p>
          <a:p>
            <a:endParaRPr lang="en-GB" sz="1700" dirty="0">
              <a:solidFill>
                <a:srgbClr val="FFFFFF"/>
              </a:solidFill>
            </a:endParaRPr>
          </a:p>
        </p:txBody>
      </p:sp>
    </p:spTree>
    <p:extLst>
      <p:ext uri="{BB962C8B-B14F-4D97-AF65-F5344CB8AC3E}">
        <p14:creationId xmlns:p14="http://schemas.microsoft.com/office/powerpoint/2010/main" val="5827586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wheel(1)">
                                      <p:cBhvr>
                                        <p:cTn id="7" dur="2000"/>
                                        <p:tgtEl>
                                          <p:spTgt spid="3">
                                            <p:txEl>
                                              <p:pRg st="5" end="5"/>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wheel(1)">
                                      <p:cBhvr>
                                        <p:cTn id="10"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99AB4-D830-0D7D-55FC-E5B8B1B8B9D4}"/>
              </a:ext>
            </a:extLst>
          </p:cNvPr>
          <p:cNvSpPr>
            <a:spLocks noGrp="1"/>
          </p:cNvSpPr>
          <p:nvPr>
            <p:ph type="title"/>
          </p:nvPr>
        </p:nvSpPr>
        <p:spPr>
          <a:xfrm>
            <a:off x="257175" y="95251"/>
            <a:ext cx="6939216" cy="1257300"/>
          </a:xfrm>
        </p:spPr>
        <p:txBody>
          <a:bodyPr>
            <a:normAutofit/>
          </a:bodyPr>
          <a:lstStyle/>
          <a:p>
            <a:r>
              <a:rPr lang="en-GB" sz="4000" b="1" dirty="0"/>
              <a:t>Children and childhood</a:t>
            </a:r>
            <a:endParaRPr lang="en-GB" sz="4000" dirty="0"/>
          </a:p>
        </p:txBody>
      </p:sp>
      <p:sp>
        <p:nvSpPr>
          <p:cNvPr id="3" name="Content Placeholder 2">
            <a:extLst>
              <a:ext uri="{FF2B5EF4-FFF2-40B4-BE49-F238E27FC236}">
                <a16:creationId xmlns:a16="http://schemas.microsoft.com/office/drawing/2014/main" id="{300C0A0C-0542-3458-D49D-87F35DEA3C40}"/>
              </a:ext>
            </a:extLst>
          </p:cNvPr>
          <p:cNvSpPr>
            <a:spLocks noGrp="1"/>
          </p:cNvSpPr>
          <p:nvPr>
            <p:ph idx="1"/>
          </p:nvPr>
        </p:nvSpPr>
        <p:spPr>
          <a:xfrm>
            <a:off x="80709" y="1266825"/>
            <a:ext cx="6939216" cy="5495925"/>
          </a:xfrm>
        </p:spPr>
        <p:txBody>
          <a:bodyPr>
            <a:normAutofit/>
          </a:bodyPr>
          <a:lstStyle/>
          <a:p>
            <a:r>
              <a:rPr lang="en-GB" dirty="0"/>
              <a:t>High mortality rates for the under 10s. </a:t>
            </a:r>
          </a:p>
          <a:p>
            <a:pPr lvl="1"/>
            <a:r>
              <a:rPr lang="en-GB" sz="2800" dirty="0"/>
              <a:t>Estimates of 6 children born per woman during their lifetime to roughly keep Empire’s population stable. </a:t>
            </a:r>
          </a:p>
          <a:p>
            <a:endParaRPr lang="en-GB" sz="500" dirty="0"/>
          </a:p>
          <a:p>
            <a:r>
              <a:rPr lang="en-GB" dirty="0"/>
              <a:t>First appearance of orphanages (</a:t>
            </a:r>
            <a:r>
              <a:rPr lang="en-GB" i="1" dirty="0" err="1"/>
              <a:t>Orphanotropheion</a:t>
            </a:r>
            <a:r>
              <a:rPr lang="en-GB" dirty="0"/>
              <a:t>) around the mid-4th century AD in Constantinople. </a:t>
            </a:r>
          </a:p>
          <a:p>
            <a:pPr lvl="1"/>
            <a:r>
              <a:rPr lang="en-GB" sz="2800" dirty="0"/>
              <a:t>First </a:t>
            </a:r>
            <a:r>
              <a:rPr lang="en-GB" sz="2800" i="1" dirty="0" err="1"/>
              <a:t>Orphanotrophos</a:t>
            </a:r>
            <a:r>
              <a:rPr lang="en-GB" sz="2800" i="1" dirty="0"/>
              <a:t> </a:t>
            </a:r>
            <a:r>
              <a:rPr lang="en-GB" sz="2800" dirty="0"/>
              <a:t>called </a:t>
            </a:r>
            <a:r>
              <a:rPr lang="en-GB" sz="2800" dirty="0" err="1"/>
              <a:t>Zotikos</a:t>
            </a:r>
            <a:r>
              <a:rPr lang="en-GB" sz="2800" dirty="0"/>
              <a:t> was appointed by </a:t>
            </a:r>
            <a:r>
              <a:rPr lang="en-GB" sz="2800" dirty="0" err="1"/>
              <a:t>Constantius</a:t>
            </a:r>
            <a:r>
              <a:rPr lang="en-GB" sz="2800" dirty="0"/>
              <a:t> II.</a:t>
            </a:r>
          </a:p>
          <a:p>
            <a:endParaRPr lang="en-GB" sz="500" dirty="0"/>
          </a:p>
          <a:p>
            <a:r>
              <a:rPr lang="en-GB" dirty="0"/>
              <a:t>Contrary to some earlier scholarly assumptions, there is evidence for concepts of “childhood” and strong bonds of affection. </a:t>
            </a:r>
          </a:p>
          <a:p>
            <a:endParaRPr lang="en-GB" sz="1700" dirty="0"/>
          </a:p>
        </p:txBody>
      </p:sp>
      <p:pic>
        <p:nvPicPr>
          <p:cNvPr id="4" name="Picture 3" descr="A statue of two people&#10;&#10;Description automatically generated with low confidence">
            <a:extLst>
              <a:ext uri="{FF2B5EF4-FFF2-40B4-BE49-F238E27FC236}">
                <a16:creationId xmlns:a16="http://schemas.microsoft.com/office/drawing/2014/main" id="{41104002-B2DD-2DCF-4F5C-F6424C2E81E8}"/>
              </a:ext>
            </a:extLst>
          </p:cNvPr>
          <p:cNvPicPr>
            <a:picLocks noChangeAspect="1"/>
          </p:cNvPicPr>
          <p:nvPr/>
        </p:nvPicPr>
        <p:blipFill rotWithShape="1">
          <a:blip r:embed="rId2"/>
          <a:srcRect l="2934"/>
          <a:stretch/>
        </p:blipFill>
        <p:spPr>
          <a:xfrm>
            <a:off x="7199440" y="10"/>
            <a:ext cx="4992560" cy="6857990"/>
          </a:xfrm>
          <a:prstGeom prst="rect">
            <a:avLst/>
          </a:prstGeom>
          <a:effectLst/>
        </p:spPr>
      </p:pic>
    </p:spTree>
    <p:extLst>
      <p:ext uri="{BB962C8B-B14F-4D97-AF65-F5344CB8AC3E}">
        <p14:creationId xmlns:p14="http://schemas.microsoft.com/office/powerpoint/2010/main" val="875689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66B06A-F21E-0730-484E-0D2CC6DEBD61}"/>
              </a:ext>
            </a:extLst>
          </p:cNvPr>
          <p:cNvSpPr>
            <a:spLocks noGrp="1"/>
          </p:cNvSpPr>
          <p:nvPr>
            <p:ph idx="1"/>
          </p:nvPr>
        </p:nvSpPr>
        <p:spPr>
          <a:xfrm>
            <a:off x="171451" y="152400"/>
            <a:ext cx="6838950" cy="6591300"/>
          </a:xfrm>
        </p:spPr>
        <p:txBody>
          <a:bodyPr>
            <a:normAutofit/>
          </a:bodyPr>
          <a:lstStyle/>
          <a:p>
            <a:pPr marL="0" indent="0">
              <a:buNone/>
            </a:pPr>
            <a:r>
              <a:rPr lang="en-GB" sz="2400" b="1" dirty="0"/>
              <a:t>Tombstone of Boethius (d. AD 577). </a:t>
            </a:r>
          </a:p>
          <a:p>
            <a:pPr marL="0" indent="0">
              <a:buNone/>
            </a:pPr>
            <a:r>
              <a:rPr lang="en-GB" sz="2400" dirty="0"/>
              <a:t>“Because of your death your mother wanted to die: she would have been happy if she could have joined you.” </a:t>
            </a:r>
          </a:p>
          <a:p>
            <a:pPr marL="0" indent="0">
              <a:buNone/>
            </a:pPr>
            <a:endParaRPr lang="en-GB" sz="200" dirty="0"/>
          </a:p>
          <a:p>
            <a:pPr marL="0" indent="0">
              <a:buNone/>
            </a:pPr>
            <a:r>
              <a:rPr lang="en-GB" sz="2400" dirty="0"/>
              <a:t>But an evil custom has arisen in the ways of married persons, that women scorn to nurse the children whom they bring forth, and deliver them to other women to be nursed.” – </a:t>
            </a:r>
            <a:r>
              <a:rPr lang="en-GB" sz="2400" b="1" dirty="0"/>
              <a:t>Gregory the Great </a:t>
            </a:r>
            <a:r>
              <a:rPr lang="en-GB" sz="2400" b="1" i="1" dirty="0"/>
              <a:t>Letters </a:t>
            </a:r>
            <a:r>
              <a:rPr lang="en-GB" sz="2400" b="1" dirty="0"/>
              <a:t>[</a:t>
            </a:r>
            <a:r>
              <a:rPr lang="en-GB" sz="2400" b="1" i="1" dirty="0"/>
              <a:t>To Augustine, Bishop of the </a:t>
            </a:r>
            <a:r>
              <a:rPr lang="en-GB" sz="2400" b="1" i="1" dirty="0" err="1"/>
              <a:t>Angli</a:t>
            </a:r>
            <a:r>
              <a:rPr lang="en-GB" sz="2400" b="1" dirty="0"/>
              <a:t>]</a:t>
            </a:r>
            <a:r>
              <a:rPr lang="en-GB" sz="2400" b="1" i="1" dirty="0"/>
              <a:t> </a:t>
            </a:r>
            <a:r>
              <a:rPr lang="en-GB" sz="2400" b="1" dirty="0"/>
              <a:t>11.64</a:t>
            </a:r>
            <a:r>
              <a:rPr lang="en-GB" sz="2400" dirty="0"/>
              <a:t>. [sixth century AD]</a:t>
            </a:r>
          </a:p>
          <a:p>
            <a:pPr marL="0" indent="0">
              <a:buNone/>
            </a:pPr>
            <a:endParaRPr lang="en-GB" sz="200" dirty="0"/>
          </a:p>
          <a:p>
            <a:pPr marL="0" indent="0">
              <a:buNone/>
            </a:pPr>
            <a:r>
              <a:rPr lang="en-GB" sz="2400" b="1" dirty="0"/>
              <a:t>Childhood games</a:t>
            </a:r>
            <a:r>
              <a:rPr lang="en-GB" sz="2400" dirty="0"/>
              <a:t>:</a:t>
            </a:r>
          </a:p>
          <a:p>
            <a:r>
              <a:rPr lang="en-GB" sz="2400" dirty="0"/>
              <a:t>Knucklebones</a:t>
            </a:r>
          </a:p>
          <a:p>
            <a:r>
              <a:rPr lang="en-GB" sz="2400" dirty="0"/>
              <a:t>Marbles</a:t>
            </a:r>
          </a:p>
          <a:p>
            <a:r>
              <a:rPr lang="en-GB" sz="2400" dirty="0"/>
              <a:t>Hoops</a:t>
            </a:r>
          </a:p>
          <a:p>
            <a:r>
              <a:rPr lang="en-GB" sz="2400" dirty="0"/>
              <a:t>Dice</a:t>
            </a:r>
            <a:endParaRPr lang="en-GB" sz="2000" dirty="0"/>
          </a:p>
          <a:p>
            <a:endParaRPr lang="en-GB" sz="2000" dirty="0"/>
          </a:p>
        </p:txBody>
      </p:sp>
      <p:pic>
        <p:nvPicPr>
          <p:cNvPr id="4" name="Picture 3" descr="A statue of a person&#10;&#10;Description automatically generated with low confidence">
            <a:extLst>
              <a:ext uri="{FF2B5EF4-FFF2-40B4-BE49-F238E27FC236}">
                <a16:creationId xmlns:a16="http://schemas.microsoft.com/office/drawing/2014/main" id="{49598399-C162-2CBB-9EA7-271C25CE9A1F}"/>
              </a:ext>
            </a:extLst>
          </p:cNvPr>
          <p:cNvPicPr>
            <a:picLocks noChangeAspect="1"/>
          </p:cNvPicPr>
          <p:nvPr/>
        </p:nvPicPr>
        <p:blipFill rotWithShape="1">
          <a:blip r:embed="rId2"/>
          <a:srcRect l="835" r="1775"/>
          <a:stretch/>
        </p:blipFill>
        <p:spPr>
          <a:xfrm>
            <a:off x="7199440" y="10"/>
            <a:ext cx="4992560" cy="6857990"/>
          </a:xfrm>
          <a:prstGeom prst="rect">
            <a:avLst/>
          </a:prstGeom>
          <a:effectLst/>
        </p:spPr>
      </p:pic>
      <p:sp>
        <p:nvSpPr>
          <p:cNvPr id="5" name="TextBox 4">
            <a:extLst>
              <a:ext uri="{FF2B5EF4-FFF2-40B4-BE49-F238E27FC236}">
                <a16:creationId xmlns:a16="http://schemas.microsoft.com/office/drawing/2014/main" id="{00C63251-6B24-E885-5500-89440F435CD6}"/>
              </a:ext>
            </a:extLst>
          </p:cNvPr>
          <p:cNvSpPr txBox="1"/>
          <p:nvPr/>
        </p:nvSpPr>
        <p:spPr>
          <a:xfrm>
            <a:off x="7327076" y="152400"/>
            <a:ext cx="4737288" cy="923330"/>
          </a:xfrm>
          <a:prstGeom prst="rect">
            <a:avLst/>
          </a:prstGeom>
          <a:solidFill>
            <a:schemeClr val="accent3"/>
          </a:solidFill>
        </p:spPr>
        <p:txBody>
          <a:bodyPr wrap="square" rtlCol="0">
            <a:spAutoFit/>
          </a:bodyPr>
          <a:lstStyle/>
          <a:p>
            <a:r>
              <a:rPr lang="en-GB" dirty="0"/>
              <a:t>Doll with articulated arms, made of gold with bone earrings. Originating from Egypt, 4</a:t>
            </a:r>
            <a:r>
              <a:rPr lang="en-GB" baseline="30000" dirty="0"/>
              <a:t>th</a:t>
            </a:r>
            <a:r>
              <a:rPr lang="en-GB" dirty="0"/>
              <a:t> century AD. Princeton University Art Museum.</a:t>
            </a:r>
          </a:p>
        </p:txBody>
      </p:sp>
      <p:pic>
        <p:nvPicPr>
          <p:cNvPr id="2" name="Picture 1">
            <a:extLst>
              <a:ext uri="{FF2B5EF4-FFF2-40B4-BE49-F238E27FC236}">
                <a16:creationId xmlns:a16="http://schemas.microsoft.com/office/drawing/2014/main" id="{75EAF4C6-A02D-996C-10CF-6E755E5B3020}"/>
              </a:ext>
            </a:extLst>
          </p:cNvPr>
          <p:cNvPicPr>
            <a:picLocks noChangeAspect="1"/>
          </p:cNvPicPr>
          <p:nvPr/>
        </p:nvPicPr>
        <p:blipFill>
          <a:blip r:embed="rId3"/>
          <a:stretch>
            <a:fillRect/>
          </a:stretch>
        </p:blipFill>
        <p:spPr>
          <a:xfrm>
            <a:off x="2817845" y="3865173"/>
            <a:ext cx="4287075" cy="2840427"/>
          </a:xfrm>
          <a:prstGeom prst="rect">
            <a:avLst/>
          </a:prstGeom>
        </p:spPr>
      </p:pic>
      <p:sp>
        <p:nvSpPr>
          <p:cNvPr id="7" name="TextBox 6">
            <a:extLst>
              <a:ext uri="{FF2B5EF4-FFF2-40B4-BE49-F238E27FC236}">
                <a16:creationId xmlns:a16="http://schemas.microsoft.com/office/drawing/2014/main" id="{791E0BE2-93D4-FB82-C192-F5BB6CBB4FBA}"/>
              </a:ext>
            </a:extLst>
          </p:cNvPr>
          <p:cNvSpPr txBox="1"/>
          <p:nvPr/>
        </p:nvSpPr>
        <p:spPr>
          <a:xfrm>
            <a:off x="2817845" y="6350465"/>
            <a:ext cx="4364008" cy="461665"/>
          </a:xfrm>
          <a:prstGeom prst="rect">
            <a:avLst/>
          </a:prstGeom>
          <a:solidFill>
            <a:schemeClr val="bg2">
              <a:lumMod val="90000"/>
            </a:schemeClr>
          </a:solidFill>
        </p:spPr>
        <p:txBody>
          <a:bodyPr wrap="square">
            <a:spAutoFit/>
          </a:bodyPr>
          <a:lstStyle/>
          <a:p>
            <a:r>
              <a:rPr lang="en-GB" sz="1200" dirty="0"/>
              <a:t>Mosaic of children with animals and plants. Villa del </a:t>
            </a:r>
            <a:r>
              <a:rPr lang="en-GB" sz="1200" dirty="0" err="1"/>
              <a:t>Casale</a:t>
            </a:r>
            <a:r>
              <a:rPr lang="en-GB" sz="1200" dirty="0"/>
              <a:t>, Piazza </a:t>
            </a:r>
            <a:r>
              <a:rPr lang="en-GB" sz="1200" dirty="0" err="1"/>
              <a:t>Armerina</a:t>
            </a:r>
            <a:r>
              <a:rPr lang="en-GB" sz="1200" dirty="0"/>
              <a:t>, Sicily, 4th century </a:t>
            </a:r>
            <a:r>
              <a:rPr lang="en-GB" sz="800" dirty="0"/>
              <a:t>[©José Luiz </a:t>
            </a:r>
            <a:r>
              <a:rPr lang="en-GB" sz="800" dirty="0" err="1"/>
              <a:t>Bernardes</a:t>
            </a:r>
            <a:r>
              <a:rPr lang="en-GB" sz="800" dirty="0"/>
              <a:t> Ribeiro</a:t>
            </a:r>
            <a:r>
              <a:rPr lang="en-GB" sz="1200" dirty="0"/>
              <a:t>]</a:t>
            </a:r>
          </a:p>
        </p:txBody>
      </p:sp>
    </p:spTree>
    <p:extLst>
      <p:ext uri="{BB962C8B-B14F-4D97-AF65-F5344CB8AC3E}">
        <p14:creationId xmlns:p14="http://schemas.microsoft.com/office/powerpoint/2010/main" val="1799758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888</Words>
  <Application>Microsoft Office PowerPoint</Application>
  <PresentationFormat>Widescreen</PresentationFormat>
  <Paragraphs>79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Rome Transformed: The World of Late Antiquity</vt:lpstr>
      <vt:lpstr>Members of a household</vt:lpstr>
      <vt:lpstr>Marriage </vt:lpstr>
      <vt:lpstr>Late Antique developments</vt:lpstr>
      <vt:lpstr>Coloni, marriage and children</vt:lpstr>
      <vt:lpstr>Divorce</vt:lpstr>
      <vt:lpstr>Widowhood and celibacy</vt:lpstr>
      <vt:lpstr>Children and childhood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17</cp:revision>
  <dcterms:created xsi:type="dcterms:W3CDTF">2022-11-28T18:07:49Z</dcterms:created>
  <dcterms:modified xsi:type="dcterms:W3CDTF">2024-10-21T12:04:15Z</dcterms:modified>
</cp:coreProperties>
</file>