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4"/>
  </p:notesMasterIdLst>
  <p:sldIdLst>
    <p:sldId id="256" r:id="rId2"/>
    <p:sldId id="329" r:id="rId3"/>
    <p:sldId id="300" r:id="rId4"/>
    <p:sldId id="304" r:id="rId5"/>
    <p:sldId id="295" r:id="rId6"/>
    <p:sldId id="298" r:id="rId7"/>
    <p:sldId id="315" r:id="rId8"/>
    <p:sldId id="311" r:id="rId9"/>
    <p:sldId id="314" r:id="rId10"/>
    <p:sldId id="305" r:id="rId11"/>
    <p:sldId id="325" r:id="rId12"/>
    <p:sldId id="312" r:id="rId13"/>
    <p:sldId id="313" r:id="rId14"/>
    <p:sldId id="309" r:id="rId15"/>
    <p:sldId id="316" r:id="rId16"/>
    <p:sldId id="324" r:id="rId17"/>
    <p:sldId id="317" r:id="rId18"/>
    <p:sldId id="318" r:id="rId19"/>
    <p:sldId id="319" r:id="rId20"/>
    <p:sldId id="320" r:id="rId21"/>
    <p:sldId id="321" r:id="rId22"/>
    <p:sldId id="323" r:id="rId23"/>
    <p:sldId id="349" r:id="rId24"/>
    <p:sldId id="322" r:id="rId25"/>
    <p:sldId id="326" r:id="rId26"/>
    <p:sldId id="350" r:id="rId27"/>
    <p:sldId id="334" r:id="rId28"/>
    <p:sldId id="336" r:id="rId29"/>
    <p:sldId id="337" r:id="rId30"/>
    <p:sldId id="258" r:id="rId31"/>
    <p:sldId id="339" r:id="rId32"/>
    <p:sldId id="340" r:id="rId33"/>
    <p:sldId id="342" r:id="rId34"/>
    <p:sldId id="343" r:id="rId35"/>
    <p:sldId id="345" r:id="rId36"/>
    <p:sldId id="348" r:id="rId37"/>
    <p:sldId id="347" r:id="rId38"/>
    <p:sldId id="344" r:id="rId39"/>
    <p:sldId id="346" r:id="rId40"/>
    <p:sldId id="306" r:id="rId41"/>
    <p:sldId id="301" r:id="rId42"/>
    <p:sldId id="351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28DF09-A3F6-44FA-9966-4E7695D22F86}" v="3" dt="2025-02-04T22:07:33.0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5903"/>
  </p:normalViewPr>
  <p:slideViewPr>
    <p:cSldViewPr snapToGrid="0">
      <p:cViewPr varScale="1">
        <p:scale>
          <a:sx n="113" d="100"/>
          <a:sy n="113" d="100"/>
        </p:scale>
        <p:origin x="56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e Coleman" userId="4cdc1fe8-b8ae-49b1-b8bb-2b6bab88a8bf" providerId="ADAL" clId="{E428DF09-A3F6-44FA-9966-4E7695D22F86}"/>
    <pc:docChg chg="custSel addSld modSld">
      <pc:chgData name="Joe Coleman" userId="4cdc1fe8-b8ae-49b1-b8bb-2b6bab88a8bf" providerId="ADAL" clId="{E428DF09-A3F6-44FA-9966-4E7695D22F86}" dt="2025-02-04T22:07:50.626" v="51" actId="1037"/>
      <pc:docMkLst>
        <pc:docMk/>
      </pc:docMkLst>
      <pc:sldChg chg="add">
        <pc:chgData name="Joe Coleman" userId="4cdc1fe8-b8ae-49b1-b8bb-2b6bab88a8bf" providerId="ADAL" clId="{E428DF09-A3F6-44FA-9966-4E7695D22F86}" dt="2025-02-04T22:00:42.882" v="2"/>
        <pc:sldMkLst>
          <pc:docMk/>
          <pc:sldMk cId="3612751245" sldId="258"/>
        </pc:sldMkLst>
      </pc:sldChg>
      <pc:sldChg chg="addSp modSp mod">
        <pc:chgData name="Joe Coleman" userId="4cdc1fe8-b8ae-49b1-b8bb-2b6bab88a8bf" providerId="ADAL" clId="{E428DF09-A3F6-44FA-9966-4E7695D22F86}" dt="2025-02-04T22:07:50.626" v="51" actId="1037"/>
        <pc:sldMkLst>
          <pc:docMk/>
          <pc:sldMk cId="1819982548" sldId="307"/>
        </pc:sldMkLst>
        <pc:spChg chg="add mod">
          <ac:chgData name="Joe Coleman" userId="4cdc1fe8-b8ae-49b1-b8bb-2b6bab88a8bf" providerId="ADAL" clId="{E428DF09-A3F6-44FA-9966-4E7695D22F86}" dt="2025-02-04T22:07:50.626" v="51" actId="1037"/>
          <ac:spMkLst>
            <pc:docMk/>
            <pc:sldMk cId="1819982548" sldId="307"/>
            <ac:spMk id="6" creationId="{85C1329F-7F2A-D19F-8CE2-86261395A71E}"/>
          </ac:spMkLst>
        </pc:spChg>
      </pc:sldChg>
      <pc:sldChg chg="add">
        <pc:chgData name="Joe Coleman" userId="4cdc1fe8-b8ae-49b1-b8bb-2b6bab88a8bf" providerId="ADAL" clId="{E428DF09-A3F6-44FA-9966-4E7695D22F86}" dt="2025-02-04T22:00:42.882" v="2"/>
        <pc:sldMkLst>
          <pc:docMk/>
          <pc:sldMk cId="2200712970" sldId="334"/>
        </pc:sldMkLst>
      </pc:sldChg>
      <pc:sldChg chg="add">
        <pc:chgData name="Joe Coleman" userId="4cdc1fe8-b8ae-49b1-b8bb-2b6bab88a8bf" providerId="ADAL" clId="{E428DF09-A3F6-44FA-9966-4E7695D22F86}" dt="2025-02-04T22:00:42.882" v="2"/>
        <pc:sldMkLst>
          <pc:docMk/>
          <pc:sldMk cId="855021783" sldId="336"/>
        </pc:sldMkLst>
      </pc:sldChg>
      <pc:sldChg chg="add">
        <pc:chgData name="Joe Coleman" userId="4cdc1fe8-b8ae-49b1-b8bb-2b6bab88a8bf" providerId="ADAL" clId="{E428DF09-A3F6-44FA-9966-4E7695D22F86}" dt="2025-02-04T22:00:42.882" v="2"/>
        <pc:sldMkLst>
          <pc:docMk/>
          <pc:sldMk cId="3121973159" sldId="337"/>
        </pc:sldMkLst>
      </pc:sldChg>
      <pc:sldChg chg="delSp modSp add mod setBg delDesignElem">
        <pc:chgData name="Joe Coleman" userId="4cdc1fe8-b8ae-49b1-b8bb-2b6bab88a8bf" providerId="ADAL" clId="{E428DF09-A3F6-44FA-9966-4E7695D22F86}" dt="2025-02-04T22:00:42.952" v="3" actId="27636"/>
        <pc:sldMkLst>
          <pc:docMk/>
          <pc:sldMk cId="2078267491" sldId="339"/>
        </pc:sldMkLst>
        <pc:spChg chg="mod">
          <ac:chgData name="Joe Coleman" userId="4cdc1fe8-b8ae-49b1-b8bb-2b6bab88a8bf" providerId="ADAL" clId="{E428DF09-A3F6-44FA-9966-4E7695D22F86}" dt="2025-02-04T22:00:42.952" v="3" actId="27636"/>
          <ac:spMkLst>
            <pc:docMk/>
            <pc:sldMk cId="2078267491" sldId="339"/>
            <ac:spMk id="3" creationId="{75EF2026-A349-FCFC-0981-4448E4FAD2D1}"/>
          </ac:spMkLst>
        </pc:spChg>
        <pc:spChg chg="del">
          <ac:chgData name="Joe Coleman" userId="4cdc1fe8-b8ae-49b1-b8bb-2b6bab88a8bf" providerId="ADAL" clId="{E428DF09-A3F6-44FA-9966-4E7695D22F86}" dt="2025-02-04T22:00:42.882" v="2"/>
          <ac:spMkLst>
            <pc:docMk/>
            <pc:sldMk cId="2078267491" sldId="339"/>
            <ac:spMk id="10" creationId="{4038CB10-1F5C-4D54-9DF7-12586DE5B007}"/>
          </ac:spMkLst>
        </pc:spChg>
        <pc:spChg chg="del">
          <ac:chgData name="Joe Coleman" userId="4cdc1fe8-b8ae-49b1-b8bb-2b6bab88a8bf" providerId="ADAL" clId="{E428DF09-A3F6-44FA-9966-4E7695D22F86}" dt="2025-02-04T22:00:42.882" v="2"/>
          <ac:spMkLst>
            <pc:docMk/>
            <pc:sldMk cId="2078267491" sldId="339"/>
            <ac:spMk id="12" creationId="{73ED6512-6858-4552-B699-9A97FE9A4EA2}"/>
          </ac:spMkLst>
        </pc:spChg>
      </pc:sldChg>
      <pc:sldChg chg="delSp modSp add mod setBg delDesignElem">
        <pc:chgData name="Joe Coleman" userId="4cdc1fe8-b8ae-49b1-b8bb-2b6bab88a8bf" providerId="ADAL" clId="{E428DF09-A3F6-44FA-9966-4E7695D22F86}" dt="2025-02-04T22:00:42.956" v="4" actId="27636"/>
        <pc:sldMkLst>
          <pc:docMk/>
          <pc:sldMk cId="2008941560" sldId="340"/>
        </pc:sldMkLst>
        <pc:spChg chg="mod">
          <ac:chgData name="Joe Coleman" userId="4cdc1fe8-b8ae-49b1-b8bb-2b6bab88a8bf" providerId="ADAL" clId="{E428DF09-A3F6-44FA-9966-4E7695D22F86}" dt="2025-02-04T22:00:42.956" v="4" actId="27636"/>
          <ac:spMkLst>
            <pc:docMk/>
            <pc:sldMk cId="2008941560" sldId="340"/>
            <ac:spMk id="3" creationId="{9DA3C37B-5010-2715-AAAD-6B6D833A309D}"/>
          </ac:spMkLst>
        </pc:spChg>
        <pc:spChg chg="del">
          <ac:chgData name="Joe Coleman" userId="4cdc1fe8-b8ae-49b1-b8bb-2b6bab88a8bf" providerId="ADAL" clId="{E428DF09-A3F6-44FA-9966-4E7695D22F86}" dt="2025-02-04T22:00:42.882" v="2"/>
          <ac:spMkLst>
            <pc:docMk/>
            <pc:sldMk cId="2008941560" sldId="340"/>
            <ac:spMk id="9" creationId="{4038CB10-1F5C-4D54-9DF7-12586DE5B007}"/>
          </ac:spMkLst>
        </pc:spChg>
        <pc:spChg chg="del">
          <ac:chgData name="Joe Coleman" userId="4cdc1fe8-b8ae-49b1-b8bb-2b6bab88a8bf" providerId="ADAL" clId="{E428DF09-A3F6-44FA-9966-4E7695D22F86}" dt="2025-02-04T22:00:42.882" v="2"/>
          <ac:spMkLst>
            <pc:docMk/>
            <pc:sldMk cId="2008941560" sldId="340"/>
            <ac:spMk id="11" creationId="{73ED6512-6858-4552-B699-9A97FE9A4EA2}"/>
          </ac:spMkLst>
        </pc:spChg>
      </pc:sldChg>
      <pc:sldChg chg="add">
        <pc:chgData name="Joe Coleman" userId="4cdc1fe8-b8ae-49b1-b8bb-2b6bab88a8bf" providerId="ADAL" clId="{E428DF09-A3F6-44FA-9966-4E7695D22F86}" dt="2025-02-04T22:00:42.882" v="2"/>
        <pc:sldMkLst>
          <pc:docMk/>
          <pc:sldMk cId="2809982981" sldId="342"/>
        </pc:sldMkLst>
      </pc:sldChg>
      <pc:sldChg chg="add">
        <pc:chgData name="Joe Coleman" userId="4cdc1fe8-b8ae-49b1-b8bb-2b6bab88a8bf" providerId="ADAL" clId="{E428DF09-A3F6-44FA-9966-4E7695D22F86}" dt="2025-02-04T22:00:42.882" v="2"/>
        <pc:sldMkLst>
          <pc:docMk/>
          <pc:sldMk cId="2642331726" sldId="343"/>
        </pc:sldMkLst>
      </pc:sldChg>
      <pc:sldChg chg="add">
        <pc:chgData name="Joe Coleman" userId="4cdc1fe8-b8ae-49b1-b8bb-2b6bab88a8bf" providerId="ADAL" clId="{E428DF09-A3F6-44FA-9966-4E7695D22F86}" dt="2025-02-04T22:00:42.882" v="2"/>
        <pc:sldMkLst>
          <pc:docMk/>
          <pc:sldMk cId="1582846052" sldId="344"/>
        </pc:sldMkLst>
      </pc:sldChg>
      <pc:sldChg chg="add">
        <pc:chgData name="Joe Coleman" userId="4cdc1fe8-b8ae-49b1-b8bb-2b6bab88a8bf" providerId="ADAL" clId="{E428DF09-A3F6-44FA-9966-4E7695D22F86}" dt="2025-02-04T22:00:42.882" v="2"/>
        <pc:sldMkLst>
          <pc:docMk/>
          <pc:sldMk cId="1623149208" sldId="345"/>
        </pc:sldMkLst>
      </pc:sldChg>
      <pc:sldChg chg="add">
        <pc:chgData name="Joe Coleman" userId="4cdc1fe8-b8ae-49b1-b8bb-2b6bab88a8bf" providerId="ADAL" clId="{E428DF09-A3F6-44FA-9966-4E7695D22F86}" dt="2025-02-04T22:00:42.882" v="2"/>
        <pc:sldMkLst>
          <pc:docMk/>
          <pc:sldMk cId="1379234113" sldId="346"/>
        </pc:sldMkLst>
      </pc:sldChg>
      <pc:sldChg chg="add">
        <pc:chgData name="Joe Coleman" userId="4cdc1fe8-b8ae-49b1-b8bb-2b6bab88a8bf" providerId="ADAL" clId="{E428DF09-A3F6-44FA-9966-4E7695D22F86}" dt="2025-02-04T22:00:42.882" v="2"/>
        <pc:sldMkLst>
          <pc:docMk/>
          <pc:sldMk cId="895143008" sldId="347"/>
        </pc:sldMkLst>
      </pc:sldChg>
      <pc:sldChg chg="add">
        <pc:chgData name="Joe Coleman" userId="4cdc1fe8-b8ae-49b1-b8bb-2b6bab88a8bf" providerId="ADAL" clId="{E428DF09-A3F6-44FA-9966-4E7695D22F86}" dt="2025-02-04T22:00:42.882" v="2"/>
        <pc:sldMkLst>
          <pc:docMk/>
          <pc:sldMk cId="3436104129" sldId="348"/>
        </pc:sldMkLst>
      </pc:sldChg>
      <pc:sldChg chg="addSp delSp modSp new mod">
        <pc:chgData name="Joe Coleman" userId="4cdc1fe8-b8ae-49b1-b8bb-2b6bab88a8bf" providerId="ADAL" clId="{E428DF09-A3F6-44FA-9966-4E7695D22F86}" dt="2025-02-04T22:01:19.087" v="8" actId="478"/>
        <pc:sldMkLst>
          <pc:docMk/>
          <pc:sldMk cId="3998089092" sldId="349"/>
        </pc:sldMkLst>
        <pc:spChg chg="del">
          <ac:chgData name="Joe Coleman" userId="4cdc1fe8-b8ae-49b1-b8bb-2b6bab88a8bf" providerId="ADAL" clId="{E428DF09-A3F6-44FA-9966-4E7695D22F86}" dt="2025-02-04T22:01:19.087" v="8" actId="478"/>
          <ac:spMkLst>
            <pc:docMk/>
            <pc:sldMk cId="3998089092" sldId="349"/>
            <ac:spMk id="2" creationId="{B907FBFF-B44A-12BE-AAAA-6F510E8C3F64}"/>
          </ac:spMkLst>
        </pc:spChg>
        <pc:spChg chg="del">
          <ac:chgData name="Joe Coleman" userId="4cdc1fe8-b8ae-49b1-b8bb-2b6bab88a8bf" providerId="ADAL" clId="{E428DF09-A3F6-44FA-9966-4E7695D22F86}" dt="2025-02-04T22:01:17.515" v="7" actId="478"/>
          <ac:spMkLst>
            <pc:docMk/>
            <pc:sldMk cId="3998089092" sldId="349"/>
            <ac:spMk id="3" creationId="{7D36E02D-66AF-4708-8AC9-D271E8E73205}"/>
          </ac:spMkLst>
        </pc:spChg>
        <pc:spChg chg="add mod">
          <ac:chgData name="Joe Coleman" userId="4cdc1fe8-b8ae-49b1-b8bb-2b6bab88a8bf" providerId="ADAL" clId="{E428DF09-A3F6-44FA-9966-4E7695D22F86}" dt="2025-02-04T22:01:14.689" v="6"/>
          <ac:spMkLst>
            <pc:docMk/>
            <pc:sldMk cId="3998089092" sldId="349"/>
            <ac:spMk id="4" creationId="{D32D45CA-4AED-74A8-F34F-7A2036F2FD7D}"/>
          </ac:spMkLst>
        </pc:spChg>
      </pc:sldChg>
    </pc:docChg>
  </pc:docChgLst>
  <pc:docChgLst>
    <pc:chgData name="Joe Coleman" userId="4cdc1fe8-b8ae-49b1-b8bb-2b6bab88a8bf" providerId="ADAL" clId="{422CF295-48B7-D049-9C83-5A0DDB3AD4B3}"/>
    <pc:docChg chg="undo custSel addSld delSld modSld sldOrd">
      <pc:chgData name="Joe Coleman" userId="4cdc1fe8-b8ae-49b1-b8bb-2b6bab88a8bf" providerId="ADAL" clId="{422CF295-48B7-D049-9C83-5A0DDB3AD4B3}" dt="2024-02-08T09:57:51.368" v="2928" actId="20577"/>
      <pc:docMkLst>
        <pc:docMk/>
      </pc:docMkLst>
      <pc:sldChg chg="del">
        <pc:chgData name="Joe Coleman" userId="4cdc1fe8-b8ae-49b1-b8bb-2b6bab88a8bf" providerId="ADAL" clId="{422CF295-48B7-D049-9C83-5A0DDB3AD4B3}" dt="2024-02-07T23:04:31.797" v="1825" actId="2696"/>
        <pc:sldMkLst>
          <pc:docMk/>
          <pc:sldMk cId="755870296" sldId="295"/>
        </pc:sldMkLst>
      </pc:sldChg>
      <pc:sldChg chg="add">
        <pc:chgData name="Joe Coleman" userId="4cdc1fe8-b8ae-49b1-b8bb-2b6bab88a8bf" providerId="ADAL" clId="{422CF295-48B7-D049-9C83-5A0DDB3AD4B3}" dt="2024-02-07T23:04:42.030" v="1826"/>
        <pc:sldMkLst>
          <pc:docMk/>
          <pc:sldMk cId="2291829149" sldId="295"/>
        </pc:sldMkLst>
      </pc:sldChg>
      <pc:sldChg chg="modSp mod">
        <pc:chgData name="Joe Coleman" userId="4cdc1fe8-b8ae-49b1-b8bb-2b6bab88a8bf" providerId="ADAL" clId="{422CF295-48B7-D049-9C83-5A0DDB3AD4B3}" dt="2024-02-08T09:54:37.282" v="2823" actId="20577"/>
        <pc:sldMkLst>
          <pc:docMk/>
          <pc:sldMk cId="1578632129" sldId="297"/>
        </pc:sldMkLst>
      </pc:sldChg>
      <pc:sldChg chg="add">
        <pc:chgData name="Joe Coleman" userId="4cdc1fe8-b8ae-49b1-b8bb-2b6bab88a8bf" providerId="ADAL" clId="{422CF295-48B7-D049-9C83-5A0DDB3AD4B3}" dt="2024-02-07T23:04:42.030" v="1826"/>
        <pc:sldMkLst>
          <pc:docMk/>
          <pc:sldMk cId="878089117" sldId="298"/>
        </pc:sldMkLst>
      </pc:sldChg>
      <pc:sldChg chg="del">
        <pc:chgData name="Joe Coleman" userId="4cdc1fe8-b8ae-49b1-b8bb-2b6bab88a8bf" providerId="ADAL" clId="{422CF295-48B7-D049-9C83-5A0DDB3AD4B3}" dt="2024-02-07T23:04:31.797" v="1825" actId="2696"/>
        <pc:sldMkLst>
          <pc:docMk/>
          <pc:sldMk cId="2745710684" sldId="298"/>
        </pc:sldMkLst>
      </pc:sldChg>
      <pc:sldChg chg="del">
        <pc:chgData name="Joe Coleman" userId="4cdc1fe8-b8ae-49b1-b8bb-2b6bab88a8bf" providerId="ADAL" clId="{422CF295-48B7-D049-9C83-5A0DDB3AD4B3}" dt="2024-02-07T23:04:31.797" v="1825" actId="2696"/>
        <pc:sldMkLst>
          <pc:docMk/>
          <pc:sldMk cId="987286448" sldId="299"/>
        </pc:sldMkLst>
      </pc:sldChg>
      <pc:sldChg chg="add">
        <pc:chgData name="Joe Coleman" userId="4cdc1fe8-b8ae-49b1-b8bb-2b6bab88a8bf" providerId="ADAL" clId="{422CF295-48B7-D049-9C83-5A0DDB3AD4B3}" dt="2024-02-07T23:04:42.030" v="1826"/>
        <pc:sldMkLst>
          <pc:docMk/>
          <pc:sldMk cId="3346811054" sldId="299"/>
        </pc:sldMkLst>
      </pc:sldChg>
      <pc:sldChg chg="del">
        <pc:chgData name="Joe Coleman" userId="4cdc1fe8-b8ae-49b1-b8bb-2b6bab88a8bf" providerId="ADAL" clId="{422CF295-48B7-D049-9C83-5A0DDB3AD4B3}" dt="2024-02-07T23:04:31.797" v="1825" actId="2696"/>
        <pc:sldMkLst>
          <pc:docMk/>
          <pc:sldMk cId="2894905652" sldId="300"/>
        </pc:sldMkLst>
      </pc:sldChg>
      <pc:sldChg chg="add">
        <pc:chgData name="Joe Coleman" userId="4cdc1fe8-b8ae-49b1-b8bb-2b6bab88a8bf" providerId="ADAL" clId="{422CF295-48B7-D049-9C83-5A0DDB3AD4B3}" dt="2024-02-07T23:04:42.030" v="1826"/>
        <pc:sldMkLst>
          <pc:docMk/>
          <pc:sldMk cId="3649828246" sldId="300"/>
        </pc:sldMkLst>
      </pc:sldChg>
      <pc:sldChg chg="add">
        <pc:chgData name="Joe Coleman" userId="4cdc1fe8-b8ae-49b1-b8bb-2b6bab88a8bf" providerId="ADAL" clId="{422CF295-48B7-D049-9C83-5A0DDB3AD4B3}" dt="2024-02-07T23:04:42.030" v="1826"/>
        <pc:sldMkLst>
          <pc:docMk/>
          <pc:sldMk cId="437625352" sldId="304"/>
        </pc:sldMkLst>
      </pc:sldChg>
      <pc:sldChg chg="del">
        <pc:chgData name="Joe Coleman" userId="4cdc1fe8-b8ae-49b1-b8bb-2b6bab88a8bf" providerId="ADAL" clId="{422CF295-48B7-D049-9C83-5A0DDB3AD4B3}" dt="2024-02-07T23:04:31.797" v="1825" actId="2696"/>
        <pc:sldMkLst>
          <pc:docMk/>
          <pc:sldMk cId="1449633915" sldId="304"/>
        </pc:sldMkLst>
      </pc:sldChg>
      <pc:sldChg chg="addSp modSp mod">
        <pc:chgData name="Joe Coleman" userId="4cdc1fe8-b8ae-49b1-b8bb-2b6bab88a8bf" providerId="ADAL" clId="{422CF295-48B7-D049-9C83-5A0DDB3AD4B3}" dt="2024-02-07T22:16:38.188" v="494" actId="1076"/>
        <pc:sldMkLst>
          <pc:docMk/>
          <pc:sldMk cId="1063041873" sldId="305"/>
        </pc:sldMkLst>
      </pc:sldChg>
      <pc:sldChg chg="modSp mod">
        <pc:chgData name="Joe Coleman" userId="4cdc1fe8-b8ae-49b1-b8bb-2b6bab88a8bf" providerId="ADAL" clId="{422CF295-48B7-D049-9C83-5A0DDB3AD4B3}" dt="2024-02-08T09:57:51.368" v="2928" actId="20577"/>
        <pc:sldMkLst>
          <pc:docMk/>
          <pc:sldMk cId="1539100945" sldId="306"/>
        </pc:sldMkLst>
      </pc:sldChg>
      <pc:sldChg chg="addSp delSp modSp mod">
        <pc:chgData name="Joe Coleman" userId="4cdc1fe8-b8ae-49b1-b8bb-2b6bab88a8bf" providerId="ADAL" clId="{422CF295-48B7-D049-9C83-5A0DDB3AD4B3}" dt="2024-02-08T09:27:21.949" v="2256" actId="20577"/>
        <pc:sldMkLst>
          <pc:docMk/>
          <pc:sldMk cId="1819982548" sldId="307"/>
        </pc:sldMkLst>
      </pc:sldChg>
      <pc:sldChg chg="addSp modSp mod">
        <pc:chgData name="Joe Coleman" userId="4cdc1fe8-b8ae-49b1-b8bb-2b6bab88a8bf" providerId="ADAL" clId="{422CF295-48B7-D049-9C83-5A0DDB3AD4B3}" dt="2024-02-07T21:54:23.560" v="119" actId="1076"/>
        <pc:sldMkLst>
          <pc:docMk/>
          <pc:sldMk cId="2560685610" sldId="309"/>
        </pc:sldMkLst>
      </pc:sldChg>
      <pc:sldChg chg="addSp delSp modSp new del mod">
        <pc:chgData name="Joe Coleman" userId="4cdc1fe8-b8ae-49b1-b8bb-2b6bab88a8bf" providerId="ADAL" clId="{422CF295-48B7-D049-9C83-5A0DDB3AD4B3}" dt="2024-02-07T22:32:54.482" v="696" actId="2696"/>
        <pc:sldMkLst>
          <pc:docMk/>
          <pc:sldMk cId="3257950232" sldId="310"/>
        </pc:sldMkLst>
      </pc:sldChg>
      <pc:sldChg chg="addSp delSp modSp add mod ord">
        <pc:chgData name="Joe Coleman" userId="4cdc1fe8-b8ae-49b1-b8bb-2b6bab88a8bf" providerId="ADAL" clId="{422CF295-48B7-D049-9C83-5A0DDB3AD4B3}" dt="2024-02-07T21:54:30.707" v="120" actId="20578"/>
        <pc:sldMkLst>
          <pc:docMk/>
          <pc:sldMk cId="3943851628" sldId="311"/>
        </pc:sldMkLst>
      </pc:sldChg>
      <pc:sldChg chg="addSp delSp modSp new mod ord">
        <pc:chgData name="Joe Coleman" userId="4cdc1fe8-b8ae-49b1-b8bb-2b6bab88a8bf" providerId="ADAL" clId="{422CF295-48B7-D049-9C83-5A0DDB3AD4B3}" dt="2024-02-07T22:11:24.536" v="248" actId="20578"/>
        <pc:sldMkLst>
          <pc:docMk/>
          <pc:sldMk cId="1165367858" sldId="312"/>
        </pc:sldMkLst>
      </pc:sldChg>
      <pc:sldChg chg="addSp delSp modSp new mod ord">
        <pc:chgData name="Joe Coleman" userId="4cdc1fe8-b8ae-49b1-b8bb-2b6bab88a8bf" providerId="ADAL" clId="{422CF295-48B7-D049-9C83-5A0DDB3AD4B3}" dt="2024-02-07T22:50:18.579" v="1152" actId="20578"/>
        <pc:sldMkLst>
          <pc:docMk/>
          <pc:sldMk cId="3610267875" sldId="313"/>
        </pc:sldMkLst>
      </pc:sldChg>
      <pc:sldChg chg="addSp delSp modSp new mod">
        <pc:chgData name="Joe Coleman" userId="4cdc1fe8-b8ae-49b1-b8bb-2b6bab88a8bf" providerId="ADAL" clId="{422CF295-48B7-D049-9C83-5A0DDB3AD4B3}" dt="2024-02-07T22:09:00.414" v="205" actId="14100"/>
        <pc:sldMkLst>
          <pc:docMk/>
          <pc:sldMk cId="2995417719" sldId="314"/>
        </pc:sldMkLst>
      </pc:sldChg>
      <pc:sldChg chg="modSp new mod">
        <pc:chgData name="Joe Coleman" userId="4cdc1fe8-b8ae-49b1-b8bb-2b6bab88a8bf" providerId="ADAL" clId="{422CF295-48B7-D049-9C83-5A0DDB3AD4B3}" dt="2024-02-07T22:15:42.304" v="492" actId="1076"/>
        <pc:sldMkLst>
          <pc:docMk/>
          <pc:sldMk cId="1781422470" sldId="315"/>
        </pc:sldMkLst>
      </pc:sldChg>
      <pc:sldChg chg="addSp delSp modSp add mod">
        <pc:chgData name="Joe Coleman" userId="4cdc1fe8-b8ae-49b1-b8bb-2b6bab88a8bf" providerId="ADAL" clId="{422CF295-48B7-D049-9C83-5A0DDB3AD4B3}" dt="2024-02-07T22:19:38.602" v="539" actId="20577"/>
        <pc:sldMkLst>
          <pc:docMk/>
          <pc:sldMk cId="3039580277" sldId="316"/>
        </pc:sldMkLst>
      </pc:sldChg>
      <pc:sldChg chg="addSp delSp modSp new mod">
        <pc:chgData name="Joe Coleman" userId="4cdc1fe8-b8ae-49b1-b8bb-2b6bab88a8bf" providerId="ADAL" clId="{422CF295-48B7-D049-9C83-5A0DDB3AD4B3}" dt="2024-02-07T22:31:53.160" v="682" actId="313"/>
        <pc:sldMkLst>
          <pc:docMk/>
          <pc:sldMk cId="673353807" sldId="317"/>
        </pc:sldMkLst>
      </pc:sldChg>
      <pc:sldChg chg="addSp delSp modSp new mod">
        <pc:chgData name="Joe Coleman" userId="4cdc1fe8-b8ae-49b1-b8bb-2b6bab88a8bf" providerId="ADAL" clId="{422CF295-48B7-D049-9C83-5A0DDB3AD4B3}" dt="2024-02-07T22:31:35.058" v="681" actId="1076"/>
        <pc:sldMkLst>
          <pc:docMk/>
          <pc:sldMk cId="3970645013" sldId="318"/>
        </pc:sldMkLst>
      </pc:sldChg>
      <pc:sldChg chg="modSp add mod">
        <pc:chgData name="Joe Coleman" userId="4cdc1fe8-b8ae-49b1-b8bb-2b6bab88a8bf" providerId="ADAL" clId="{422CF295-48B7-D049-9C83-5A0DDB3AD4B3}" dt="2024-02-07T22:34:33.605" v="880" actId="20577"/>
        <pc:sldMkLst>
          <pc:docMk/>
          <pc:sldMk cId="2805870117" sldId="319"/>
        </pc:sldMkLst>
      </pc:sldChg>
      <pc:sldChg chg="addSp delSp modSp new mod">
        <pc:chgData name="Joe Coleman" userId="4cdc1fe8-b8ae-49b1-b8bb-2b6bab88a8bf" providerId="ADAL" clId="{422CF295-48B7-D049-9C83-5A0DDB3AD4B3}" dt="2024-02-07T22:35:56.346" v="925"/>
        <pc:sldMkLst>
          <pc:docMk/>
          <pc:sldMk cId="1601190705" sldId="320"/>
        </pc:sldMkLst>
      </pc:sldChg>
      <pc:sldChg chg="addSp delSp modSp add mod">
        <pc:chgData name="Joe Coleman" userId="4cdc1fe8-b8ae-49b1-b8bb-2b6bab88a8bf" providerId="ADAL" clId="{422CF295-48B7-D049-9C83-5A0DDB3AD4B3}" dt="2024-02-07T22:37:47.896" v="1000" actId="20577"/>
        <pc:sldMkLst>
          <pc:docMk/>
          <pc:sldMk cId="3794067069" sldId="321"/>
        </pc:sldMkLst>
      </pc:sldChg>
      <pc:sldChg chg="addSp delSp modSp new mod">
        <pc:chgData name="Joe Coleman" userId="4cdc1fe8-b8ae-49b1-b8bb-2b6bab88a8bf" providerId="ADAL" clId="{422CF295-48B7-D049-9C83-5A0DDB3AD4B3}" dt="2024-02-07T22:43:34.052" v="1091" actId="5793"/>
        <pc:sldMkLst>
          <pc:docMk/>
          <pc:sldMk cId="1194631765" sldId="322"/>
        </pc:sldMkLst>
      </pc:sldChg>
      <pc:sldChg chg="addSp delSp modSp add mod">
        <pc:chgData name="Joe Coleman" userId="4cdc1fe8-b8ae-49b1-b8bb-2b6bab88a8bf" providerId="ADAL" clId="{422CF295-48B7-D049-9C83-5A0DDB3AD4B3}" dt="2024-02-07T22:39:12.111" v="1030" actId="20577"/>
        <pc:sldMkLst>
          <pc:docMk/>
          <pc:sldMk cId="3797156889" sldId="323"/>
        </pc:sldMkLst>
      </pc:sldChg>
      <pc:sldChg chg="new del">
        <pc:chgData name="Joe Coleman" userId="4cdc1fe8-b8ae-49b1-b8bb-2b6bab88a8bf" providerId="ADAL" clId="{422CF295-48B7-D049-9C83-5A0DDB3AD4B3}" dt="2024-02-07T22:45:06.463" v="1093" actId="2696"/>
        <pc:sldMkLst>
          <pc:docMk/>
          <pc:sldMk cId="1695234793" sldId="324"/>
        </pc:sldMkLst>
      </pc:sldChg>
      <pc:sldChg chg="addSp delSp modSp add mod">
        <pc:chgData name="Joe Coleman" userId="4cdc1fe8-b8ae-49b1-b8bb-2b6bab88a8bf" providerId="ADAL" clId="{422CF295-48B7-D049-9C83-5A0DDB3AD4B3}" dt="2024-02-07T22:45:36.893" v="1129" actId="20577"/>
        <pc:sldMkLst>
          <pc:docMk/>
          <pc:sldMk cId="3387086009" sldId="324"/>
        </pc:sldMkLst>
      </pc:sldChg>
      <pc:sldChg chg="addSp delSp modSp new mod">
        <pc:chgData name="Joe Coleman" userId="4cdc1fe8-b8ae-49b1-b8bb-2b6bab88a8bf" providerId="ADAL" clId="{422CF295-48B7-D049-9C83-5A0DDB3AD4B3}" dt="2024-02-07T22:50:09.683" v="1151" actId="20577"/>
        <pc:sldMkLst>
          <pc:docMk/>
          <pc:sldMk cId="2193457469" sldId="325"/>
        </pc:sldMkLst>
      </pc:sldChg>
      <pc:sldChg chg="addSp delSp modSp new mod">
        <pc:chgData name="Joe Coleman" userId="4cdc1fe8-b8ae-49b1-b8bb-2b6bab88a8bf" providerId="ADAL" clId="{422CF295-48B7-D049-9C83-5A0DDB3AD4B3}" dt="2024-02-07T22:53:06.387" v="1206" actId="20577"/>
        <pc:sldMkLst>
          <pc:docMk/>
          <pc:sldMk cId="1289981829" sldId="326"/>
        </pc:sldMkLst>
      </pc:sldChg>
      <pc:sldChg chg="addSp modSp new mod">
        <pc:chgData name="Joe Coleman" userId="4cdc1fe8-b8ae-49b1-b8bb-2b6bab88a8bf" providerId="ADAL" clId="{422CF295-48B7-D049-9C83-5A0DDB3AD4B3}" dt="2024-02-07T23:03:34.953" v="1812" actId="20577"/>
        <pc:sldMkLst>
          <pc:docMk/>
          <pc:sldMk cId="2028421824" sldId="327"/>
        </pc:sldMkLst>
      </pc:sldChg>
      <pc:sldChg chg="addSp delSp modSp add mod">
        <pc:chgData name="Joe Coleman" userId="4cdc1fe8-b8ae-49b1-b8bb-2b6bab88a8bf" providerId="ADAL" clId="{422CF295-48B7-D049-9C83-5A0DDB3AD4B3}" dt="2024-02-08T09:44:16.574" v="2270" actId="20577"/>
        <pc:sldMkLst>
          <pc:docMk/>
          <pc:sldMk cId="2230070498" sldId="328"/>
        </pc:sldMkLst>
      </pc:sldChg>
      <pc:sldChg chg="modSp new mod setBg">
        <pc:chgData name="Joe Coleman" userId="4cdc1fe8-b8ae-49b1-b8bb-2b6bab88a8bf" providerId="ADAL" clId="{422CF295-48B7-D049-9C83-5A0DDB3AD4B3}" dt="2024-02-07T23:05:31.128" v="1936"/>
        <pc:sldMkLst>
          <pc:docMk/>
          <pc:sldMk cId="1455797126" sldId="329"/>
        </pc:sldMkLst>
      </pc:sldChg>
      <pc:sldChg chg="modSp new mod setBg">
        <pc:chgData name="Joe Coleman" userId="4cdc1fe8-b8ae-49b1-b8bb-2b6bab88a8bf" providerId="ADAL" clId="{422CF295-48B7-D049-9C83-5A0DDB3AD4B3}" dt="2024-02-07T23:06:21.308" v="2049"/>
        <pc:sldMkLst>
          <pc:docMk/>
          <pc:sldMk cId="1772412264" sldId="330"/>
        </pc:sldMkLst>
      </pc:sldChg>
      <pc:sldChg chg="modSp new mod setBg">
        <pc:chgData name="Joe Coleman" userId="4cdc1fe8-b8ae-49b1-b8bb-2b6bab88a8bf" providerId="ADAL" clId="{422CF295-48B7-D049-9C83-5A0DDB3AD4B3}" dt="2024-02-07T23:07:32.520" v="2215"/>
        <pc:sldMkLst>
          <pc:docMk/>
          <pc:sldMk cId="2005196982" sldId="33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72143D-D075-45FF-A411-9B0F6B9F6C20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211FBA-3B31-41F3-91A1-7E57AB3B41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9103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61A5A-18FC-5579-1665-A48E5C8206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8C2F37-D2E2-C834-A8B5-FC29E3BAB4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latin typeface="Bierstadt" panose="020B0004020202020204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A48FB3-F3BE-DAA8-6450-77C844E39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5013-C3E7-479A-B34C-E96010FEA087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EA6526-FDCF-46C7-04E5-6E84DFA10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9C90E3-B3A3-60BD-DCDD-2384D0A07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BD-A367-4C3B-A72F-22C16CF17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789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FE885-857C-6875-9BB5-EEE15E7CB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C182D-934C-FA54-D1EB-D74A0407A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FC802-6A19-117F-7C99-4517F5EA4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5013-C3E7-479A-B34C-E96010FEA087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A7621E-63A3-F053-4E21-3ACF64A86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1B846-9335-DBE7-2258-D43713498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BD-A367-4C3B-A72F-22C16CF17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736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ED398-067E-C81F-6F0F-B74F4801D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C84213-2455-E85F-F0CC-E193A8CCA2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383CD4-3B42-7F9D-21E0-3048D553D6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5013-C3E7-479A-B34C-E96010FEA087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E4270E-E721-1986-C0E5-AF466DA22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A5899F-4535-0A2A-F85E-91986752E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BD-A367-4C3B-A72F-22C16CF17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807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7A1F4-7FDC-757C-F58D-FF074ABF50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3A5BF-E011-E62D-D7C1-7D4AC2DA0D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8152D4-3157-AA64-A17A-F84B91ED7D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38FA67-C61B-A839-EA3C-B37E089DF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5013-C3E7-479A-B34C-E96010FEA087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70D6CD-16E6-6DB0-4B21-2EEC772CD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4D50BD-F24A-01A8-776E-32A59066C3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BD-A367-4C3B-A72F-22C16CF17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674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83DDE-5828-CF28-BF93-1F97D446D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EBD9A8-EE4B-4047-D934-E2116D4B27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E1AE1B-06C7-4654-D8A1-0E5A8E467B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183921-8FC1-9359-8C53-3EBC8A87DA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BA2C32-6826-61DA-599A-64838EB599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239051-996C-D56D-3326-E3CFE6011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5013-C3E7-479A-B34C-E96010FEA087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A42667-4BBF-93F9-3117-1C6F17AEF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1D851B-B6C9-10DB-ECDD-78BE3B7DE0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BD-A367-4C3B-A72F-22C16CF17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3772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FDE4D-9736-ECC0-AC6B-D3D9719D55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424512-C7B5-59BD-D23D-223611771F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5013-C3E7-479A-B34C-E96010FEA087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54C55C-B30C-3EF4-A328-C9ACDF1A3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EEAD6F-7AE0-6F6F-DC5E-613A4C383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BD-A367-4C3B-A72F-22C16CF17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910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732104-48C5-6E24-4CB4-CB1A89871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5013-C3E7-479A-B34C-E96010FEA087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3836BB-6EA2-B957-DB5E-BE01DFA7A5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A857E2-3656-6825-8DB0-1698827D5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BD-A367-4C3B-A72F-22C16CF17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239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336FD-0FB4-A1EE-F47D-1F0746F67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E47D06-82B9-8836-8ABE-0EDA49AAC5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BD7A66-EB5D-6B07-12AF-88ADC79978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257D41-A4D1-DE06-FDFA-F2E735EFA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5013-C3E7-479A-B34C-E96010FEA087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BC43BE-98C0-C95F-0C24-5ABF2D469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20A264-24D0-8BC2-4806-24AF95E50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BD-A367-4C3B-A72F-22C16CF17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676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AAF2A-53BB-2351-BADE-030CEF07C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926A35-D0B4-7DDC-743E-C614527B5B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6C38A0-7FD5-A962-9793-808D851BF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7E4506-CC49-0128-4BC2-E1A317784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5013-C3E7-479A-B34C-E96010FEA087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4C87AE-1D2F-165D-5310-03C3A60B7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E6CC6-BC24-0595-CE0A-E2B832501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BD-A367-4C3B-A72F-22C16CF17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205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ADC21-29B8-C177-0626-A521827F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B3C2C2-7239-1DC8-D34C-D48EE6CB91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2FA1B7-B375-EDB7-8133-DF9B8A71F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5013-C3E7-479A-B34C-E96010FEA087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B6431B-618E-9907-FD32-43998B976C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05DCFB-C665-CB60-ED06-4277FE415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BD-A367-4C3B-A72F-22C16CF17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1323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667088-86C8-5081-F993-821BFE6EFA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0513C8-7F3B-D607-B3EC-14FF4C17F8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F27710-E10E-6B5A-3F08-8009A2CB2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5013-C3E7-479A-B34C-E96010FEA087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B7C1A4-5F9B-0A13-91C6-8390DA7AC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25693C-389E-15AE-DFA2-35AD53BDC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A4CBD-A367-4C3B-A72F-22C16CF17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264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151A39-619C-75B7-7B92-B63522DFF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30E0E3-EBDB-77A6-5E08-FF408A7D5C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388CE1-6C77-0737-D9CC-FA78E7DA03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035013-C3E7-479A-B34C-E96010FEA087}" type="datetimeFigureOut">
              <a:rPr lang="en-GB" smtClean="0"/>
              <a:t>28/01/2026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84843F-F67D-616E-13F8-3C6553E6D0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38A5C5-2A20-0047-B3B2-553D3D303E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6A4CBD-A367-4C3B-A72F-22C16CF17D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534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haroni" panose="02010803020104030203" pitchFamily="2" charset="-79"/>
          <a:ea typeface="+mj-ea"/>
          <a:cs typeface="Aharoni" panose="02010803020104030203" pitchFamily="2" charset="-79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Bierstadt" panose="020B00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Bierstadt" panose="020B00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Bierstadt" panose="020B00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Bierstadt" panose="020B00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Bierstadt" panose="020B00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fmoma.org/watch/sophie-calles-voyeuristic-portraits-of-hotel-rooms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exandermourant.com/to-feel-its-touch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vimeo.com/647643973" TargetMode="External"/><Relationship Id="rId4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photoworks.org.uk/arwed-messmer/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s://medium.com/thinksheet/the-impressionists-art-and-liberty-2236e673f003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calendar&#10;&#10;Description automatically generated">
            <a:extLst>
              <a:ext uri="{FF2B5EF4-FFF2-40B4-BE49-F238E27FC236}">
                <a16:creationId xmlns:a16="http://schemas.microsoft.com/office/drawing/2014/main" id="{1889BDEA-9449-3DFD-617D-A455A972A98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38A241E-0395-41E5-8607-BAA2799A4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1" y="4892040"/>
            <a:ext cx="12191999" cy="1965960"/>
          </a:xfrm>
          <a:prstGeom prst="rect">
            <a:avLst/>
          </a:prstGeom>
          <a:solidFill>
            <a:schemeClr val="bg1">
              <a:alpha val="72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8896D5-4FB7-BC64-54D2-71A73A8EA5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8200" y="5154168"/>
            <a:ext cx="2892986" cy="1261872"/>
          </a:xfrm>
        </p:spPr>
        <p:txBody>
          <a:bodyPr anchor="ctr">
            <a:normAutofit/>
          </a:bodyPr>
          <a:lstStyle/>
          <a:p>
            <a:pPr algn="l"/>
            <a:r>
              <a:rPr lang="en-GB" sz="2000" dirty="0">
                <a:solidFill>
                  <a:schemeClr val="tx2"/>
                </a:solidFill>
              </a:rPr>
              <a:t>WEEK 2 </a:t>
            </a:r>
          </a:p>
          <a:p>
            <a:pPr algn="l"/>
            <a:r>
              <a:rPr lang="en-GB" sz="2000" dirty="0">
                <a:solidFill>
                  <a:schemeClr val="tx2"/>
                </a:solidFill>
              </a:rPr>
              <a:t>Feedback literacy</a:t>
            </a:r>
          </a:p>
          <a:p>
            <a:pPr algn="l"/>
            <a:r>
              <a:rPr lang="en-GB" sz="2000" dirty="0">
                <a:solidFill>
                  <a:schemeClr val="tx2"/>
                </a:solidFill>
              </a:rPr>
              <a:t>Research methods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E352288-84AD-4CA8-BCD5-76C29D34E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38160" y="5325066"/>
            <a:ext cx="0" cy="9144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01699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345C3-29D0-2FED-8F45-93A4A2D3C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RESEARCH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0A571-3BC5-6A94-2748-BD918ACA96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Active research methods to inspire creative practice.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Take notes on each research method.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5797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59412F-3A26-00FB-D171-18BF41E1EE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22EF1-EB0F-CC89-7BDF-3DAD03D1D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386" y="244879"/>
            <a:ext cx="10515600" cy="1325563"/>
          </a:xfrm>
        </p:spPr>
        <p:txBody>
          <a:bodyPr/>
          <a:lstStyle/>
          <a:p>
            <a:r>
              <a:rPr lang="en-GB" dirty="0"/>
              <a:t>RESEARCH IS ACTIVE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50C17-4414-890F-CFBD-15D7A05E0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386" y="1570442"/>
            <a:ext cx="6211186" cy="47878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Research is active: </a:t>
            </a:r>
            <a:r>
              <a:rPr lang="en-GB" dirty="0"/>
              <a:t>This is the module Ethos. We are reframing Research</a:t>
            </a:r>
          </a:p>
          <a:p>
            <a:pPr marL="0" indent="0">
              <a:buNone/>
            </a:pPr>
            <a:r>
              <a:rPr lang="en-GB" dirty="0"/>
              <a:t>We move away from passive research – gathering basic facts or waiting for ideas to arrive.</a:t>
            </a:r>
          </a:p>
          <a:p>
            <a:pPr marL="0" indent="0">
              <a:buNone/>
            </a:pPr>
            <a:r>
              <a:rPr lang="en-GB" b="1" dirty="0"/>
              <a:t>Research is a system: </a:t>
            </a:r>
            <a:r>
              <a:rPr lang="en-GB" dirty="0"/>
              <a:t>It relies on methods, planning and evaluation.</a:t>
            </a:r>
          </a:p>
          <a:p>
            <a:pPr marL="0" indent="0">
              <a:buNone/>
            </a:pPr>
            <a:r>
              <a:rPr lang="en-GB" b="1" dirty="0"/>
              <a:t>Research Challenges us: </a:t>
            </a:r>
            <a:r>
              <a:rPr lang="en-GB" dirty="0"/>
              <a:t>We must ask questions and respond to the answers received.</a:t>
            </a:r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C2A1D5-A656-995E-CD0D-C403003326D4}"/>
              </a:ext>
            </a:extLst>
          </p:cNvPr>
          <p:cNvSpPr txBox="1"/>
          <p:nvPr/>
        </p:nvSpPr>
        <p:spPr>
          <a:xfrm>
            <a:off x="7621545" y="1748363"/>
            <a:ext cx="3998069" cy="1477328"/>
          </a:xfrm>
          <a:custGeom>
            <a:avLst/>
            <a:gdLst>
              <a:gd name="connsiteX0" fmla="*/ 0 w 3998069"/>
              <a:gd name="connsiteY0" fmla="*/ 0 h 1477328"/>
              <a:gd name="connsiteX1" fmla="*/ 3998069 w 3998069"/>
              <a:gd name="connsiteY1" fmla="*/ 0 h 1477328"/>
              <a:gd name="connsiteX2" fmla="*/ 3998069 w 3998069"/>
              <a:gd name="connsiteY2" fmla="*/ 1477328 h 1477328"/>
              <a:gd name="connsiteX3" fmla="*/ 0 w 3998069"/>
              <a:gd name="connsiteY3" fmla="*/ 1477328 h 1477328"/>
              <a:gd name="connsiteX4" fmla="*/ 0 w 3998069"/>
              <a:gd name="connsiteY4" fmla="*/ 0 h 14773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98069" h="1477328" extrusionOk="0">
                <a:moveTo>
                  <a:pt x="0" y="0"/>
                </a:moveTo>
                <a:cubicBezTo>
                  <a:pt x="1357330" y="16386"/>
                  <a:pt x="2846612" y="-101875"/>
                  <a:pt x="3998069" y="0"/>
                </a:cubicBezTo>
                <a:cubicBezTo>
                  <a:pt x="3906091" y="447106"/>
                  <a:pt x="3911865" y="1194108"/>
                  <a:pt x="3998069" y="1477328"/>
                </a:cubicBezTo>
                <a:cubicBezTo>
                  <a:pt x="2495024" y="1326681"/>
                  <a:pt x="1755090" y="1389613"/>
                  <a:pt x="0" y="1477328"/>
                </a:cubicBezTo>
                <a:cubicBezTo>
                  <a:pt x="-118193" y="830143"/>
                  <a:pt x="79474" y="193019"/>
                  <a:pt x="0" y="0"/>
                </a:cubicBezTo>
                <a:close/>
              </a:path>
            </a:pathLst>
          </a:cu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68494399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In this module you will be rewarded for research that steps away from unfounded opinions, ideas which haven’t been challenged and cliches about subjects.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09267F-8C4F-3277-855B-90914CE74C75}"/>
              </a:ext>
            </a:extLst>
          </p:cNvPr>
          <p:cNvSpPr txBox="1"/>
          <p:nvPr/>
        </p:nvSpPr>
        <p:spPr>
          <a:xfrm>
            <a:off x="7621544" y="3535010"/>
            <a:ext cx="3998069" cy="923330"/>
          </a:xfrm>
          <a:custGeom>
            <a:avLst/>
            <a:gdLst>
              <a:gd name="connsiteX0" fmla="*/ 0 w 3998069"/>
              <a:gd name="connsiteY0" fmla="*/ 0 h 923330"/>
              <a:gd name="connsiteX1" fmla="*/ 3998069 w 3998069"/>
              <a:gd name="connsiteY1" fmla="*/ 0 h 923330"/>
              <a:gd name="connsiteX2" fmla="*/ 3998069 w 3998069"/>
              <a:gd name="connsiteY2" fmla="*/ 923330 h 923330"/>
              <a:gd name="connsiteX3" fmla="*/ 0 w 3998069"/>
              <a:gd name="connsiteY3" fmla="*/ 923330 h 923330"/>
              <a:gd name="connsiteX4" fmla="*/ 0 w 3998069"/>
              <a:gd name="connsiteY4" fmla="*/ 0 h 923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98069" h="923330" extrusionOk="0">
                <a:moveTo>
                  <a:pt x="0" y="0"/>
                </a:moveTo>
                <a:cubicBezTo>
                  <a:pt x="1357330" y="16386"/>
                  <a:pt x="2846612" y="-101875"/>
                  <a:pt x="3998069" y="0"/>
                </a:cubicBezTo>
                <a:cubicBezTo>
                  <a:pt x="4055670" y="389210"/>
                  <a:pt x="3994965" y="769057"/>
                  <a:pt x="3998069" y="923330"/>
                </a:cubicBezTo>
                <a:cubicBezTo>
                  <a:pt x="2495024" y="772683"/>
                  <a:pt x="1755090" y="835615"/>
                  <a:pt x="0" y="923330"/>
                </a:cubicBezTo>
                <a:cubicBezTo>
                  <a:pt x="-68333" y="481274"/>
                  <a:pt x="-36865" y="288878"/>
                  <a:pt x="0" y="0"/>
                </a:cubicBezTo>
                <a:close/>
              </a:path>
            </a:pathLst>
          </a:cu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68494399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In this module you will be rewarded for planning research with aims and using the weekly sessions to develop.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30BAB0-6FDB-4CDA-DABE-F6FAC506856D}"/>
              </a:ext>
            </a:extLst>
          </p:cNvPr>
          <p:cNvSpPr txBox="1"/>
          <p:nvPr/>
        </p:nvSpPr>
        <p:spPr>
          <a:xfrm>
            <a:off x="7621544" y="4728594"/>
            <a:ext cx="3998069" cy="923330"/>
          </a:xfrm>
          <a:custGeom>
            <a:avLst/>
            <a:gdLst>
              <a:gd name="connsiteX0" fmla="*/ 0 w 3998069"/>
              <a:gd name="connsiteY0" fmla="*/ 0 h 923330"/>
              <a:gd name="connsiteX1" fmla="*/ 3998069 w 3998069"/>
              <a:gd name="connsiteY1" fmla="*/ 0 h 923330"/>
              <a:gd name="connsiteX2" fmla="*/ 3998069 w 3998069"/>
              <a:gd name="connsiteY2" fmla="*/ 923330 h 923330"/>
              <a:gd name="connsiteX3" fmla="*/ 0 w 3998069"/>
              <a:gd name="connsiteY3" fmla="*/ 923330 h 923330"/>
              <a:gd name="connsiteX4" fmla="*/ 0 w 3998069"/>
              <a:gd name="connsiteY4" fmla="*/ 0 h 923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98069" h="923330" extrusionOk="0">
                <a:moveTo>
                  <a:pt x="0" y="0"/>
                </a:moveTo>
                <a:cubicBezTo>
                  <a:pt x="1357330" y="16386"/>
                  <a:pt x="2846612" y="-101875"/>
                  <a:pt x="3998069" y="0"/>
                </a:cubicBezTo>
                <a:cubicBezTo>
                  <a:pt x="4055670" y="389210"/>
                  <a:pt x="3994965" y="769057"/>
                  <a:pt x="3998069" y="923330"/>
                </a:cubicBezTo>
                <a:cubicBezTo>
                  <a:pt x="2495024" y="772683"/>
                  <a:pt x="1755090" y="835615"/>
                  <a:pt x="0" y="923330"/>
                </a:cubicBezTo>
                <a:cubicBezTo>
                  <a:pt x="-68333" y="481274"/>
                  <a:pt x="-36865" y="288878"/>
                  <a:pt x="0" y="0"/>
                </a:cubicBezTo>
                <a:close/>
              </a:path>
            </a:pathLst>
          </a:cu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68494399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In this module you will be rewarded for learning something through your research shoots.</a:t>
            </a:r>
          </a:p>
        </p:txBody>
      </p:sp>
    </p:spTree>
    <p:extLst>
      <p:ext uri="{BB962C8B-B14F-4D97-AF65-F5344CB8AC3E}">
        <p14:creationId xmlns:p14="http://schemas.microsoft.com/office/powerpoint/2010/main" val="3649828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02E48C-1F11-D5DF-F22C-95F7A3EAB0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B5BD3-3FA5-6C5A-0AF2-6A3B7A6F8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386" y="244879"/>
            <a:ext cx="10515600" cy="1325563"/>
          </a:xfrm>
        </p:spPr>
        <p:txBody>
          <a:bodyPr/>
          <a:lstStyle/>
          <a:p>
            <a:r>
              <a:rPr lang="en-GB" dirty="0"/>
              <a:t>RESEARCH IS ACTIVE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8D6A4-73B3-3EFA-24B0-807890EAD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386" y="1570442"/>
            <a:ext cx="6211186" cy="47878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Research is active: </a:t>
            </a:r>
            <a:r>
              <a:rPr lang="en-GB" dirty="0"/>
              <a:t>This is the module Ethos. We are reframing Research</a:t>
            </a:r>
          </a:p>
          <a:p>
            <a:pPr marL="0" indent="0">
              <a:buNone/>
            </a:pPr>
            <a:r>
              <a:rPr lang="en-GB" dirty="0"/>
              <a:t>We move away from passive research – gathering basic facts or waiting for ideas to arrive.</a:t>
            </a:r>
          </a:p>
          <a:p>
            <a:pPr marL="0" indent="0">
              <a:buNone/>
            </a:pPr>
            <a:r>
              <a:rPr lang="en-GB" b="1" dirty="0"/>
              <a:t>Research is a system: </a:t>
            </a:r>
            <a:r>
              <a:rPr lang="en-GB" dirty="0"/>
              <a:t>It relies on methods, planning and evaluation.</a:t>
            </a:r>
          </a:p>
          <a:p>
            <a:pPr marL="0" indent="0">
              <a:buNone/>
            </a:pPr>
            <a:r>
              <a:rPr lang="en-GB" b="1" dirty="0"/>
              <a:t>Research Challenges us: </a:t>
            </a:r>
            <a:r>
              <a:rPr lang="en-GB" dirty="0"/>
              <a:t>We must ask questions and respond to the answers received.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04E085-D3F9-2AA1-0C5E-AB66DB12F9D3}"/>
              </a:ext>
            </a:extLst>
          </p:cNvPr>
          <p:cNvSpPr txBox="1"/>
          <p:nvPr/>
        </p:nvSpPr>
        <p:spPr>
          <a:xfrm>
            <a:off x="6890803" y="656992"/>
            <a:ext cx="4910470" cy="58703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0510" marR="157480" algn="just">
              <a:lnSpc>
                <a:spcPct val="150000"/>
              </a:lnSpc>
              <a:spcAft>
                <a:spcPts val="0"/>
              </a:spcAft>
            </a:pPr>
            <a:r>
              <a:rPr lang="en-GB" sz="14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Object as research</a:t>
            </a:r>
            <a:r>
              <a:rPr lang="en-GB" sz="14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 – Objects can be nostalgic, metaphorical, historical or fantastical. They can be the subject of an image, or the catalyst for exploration.</a:t>
            </a:r>
            <a:endParaRPr lang="en-GB" sz="1050" dirty="0">
              <a:effectLst/>
              <a:highlight>
                <a:srgbClr val="FFFF00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marR="157480" algn="just">
              <a:lnSpc>
                <a:spcPct val="150000"/>
              </a:lnSpc>
              <a:spcAft>
                <a:spcPts val="0"/>
              </a:spcAft>
            </a:pPr>
            <a:r>
              <a:rPr lang="en-GB" sz="14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Image as research</a:t>
            </a:r>
            <a:r>
              <a:rPr lang="en-GB" sz="14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 – Family photos or archive imagery, found passport snaps or appropriated memes. Others’ imagery can be a wealth of inspiration.</a:t>
            </a:r>
            <a:endParaRPr lang="en-GB" sz="1050" dirty="0">
              <a:effectLst/>
              <a:highlight>
                <a:srgbClr val="FFFF00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marR="157480" algn="just">
              <a:lnSpc>
                <a:spcPct val="150000"/>
              </a:lnSpc>
              <a:spcAft>
                <a:spcPts val="0"/>
              </a:spcAft>
            </a:pPr>
            <a:r>
              <a:rPr lang="en-GB" sz="1400" b="1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Excursion as research</a:t>
            </a:r>
            <a:r>
              <a:rPr lang="en-GB" sz="1400" dirty="0"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</a:rPr>
              <a:t> – Sometimes it’s the journey, sometimes it’s the destination. Excursions require planning and offer spontaneity.</a:t>
            </a:r>
            <a:endParaRPr lang="en-GB" sz="1050" dirty="0">
              <a:effectLst/>
              <a:highlight>
                <a:srgbClr val="FFFF00"/>
              </a:highligh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marR="157480" algn="just">
              <a:lnSpc>
                <a:spcPct val="150000"/>
              </a:lnSpc>
              <a:spcAft>
                <a:spcPts val="0"/>
              </a:spcAft>
            </a:pP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Discussion as research – 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portraiture is informed by the dialogue we have with our subjects, over seconds, minutes or a lifetime.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marR="157480" algn="just">
              <a:lnSpc>
                <a:spcPct val="150000"/>
              </a:lnSpc>
              <a:spcAft>
                <a:spcPts val="0"/>
              </a:spcAft>
            </a:pP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Information as research – 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factual and statistical or anecdotal research provides solid foundations when we have a point to prove.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marR="157480" algn="just">
              <a:lnSpc>
                <a:spcPct val="150000"/>
              </a:lnSpc>
              <a:spcAft>
                <a:spcPts val="0"/>
              </a:spcAft>
            </a:pPr>
            <a:r>
              <a:rPr lang="en-GB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Theory as research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– Photographic theory is rich and influential in conceptual development.</a:t>
            </a: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7625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C38558-1115-660B-B4B3-D5641BDD62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1B992-F3DC-F607-D543-78E25772B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825" y="123859"/>
            <a:ext cx="10515600" cy="829451"/>
          </a:xfrm>
        </p:spPr>
        <p:txBody>
          <a:bodyPr/>
          <a:lstStyle/>
          <a:p>
            <a:r>
              <a:rPr lang="en-GB" b="1" dirty="0">
                <a:latin typeface="Segoe UI" panose="020B0502040204020203" pitchFamily="34" charset="0"/>
                <a:cs typeface="Segoe UI" panose="020B0502040204020203" pitchFamily="34" charset="0"/>
              </a:rPr>
              <a:t>Submission Checklist – Have I…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54AA1C2-20A3-7C8E-C311-C5490C77A20E}"/>
              </a:ext>
            </a:extLst>
          </p:cNvPr>
          <p:cNvGraphicFramePr>
            <a:graphicFrameLocks noGrp="1"/>
          </p:cNvGraphicFramePr>
          <p:nvPr/>
        </p:nvGraphicFramePr>
        <p:xfrm>
          <a:off x="438825" y="1021406"/>
          <a:ext cx="11314350" cy="455056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771450">
                  <a:extLst>
                    <a:ext uri="{9D8B030D-6E8A-4147-A177-3AD203B41FA5}">
                      <a16:colId xmlns:a16="http://schemas.microsoft.com/office/drawing/2014/main" val="2121772995"/>
                    </a:ext>
                  </a:extLst>
                </a:gridCol>
                <a:gridCol w="3771450">
                  <a:extLst>
                    <a:ext uri="{9D8B030D-6E8A-4147-A177-3AD203B41FA5}">
                      <a16:colId xmlns:a16="http://schemas.microsoft.com/office/drawing/2014/main" val="3690260727"/>
                    </a:ext>
                  </a:extLst>
                </a:gridCol>
                <a:gridCol w="3771450">
                  <a:extLst>
                    <a:ext uri="{9D8B030D-6E8A-4147-A177-3AD203B41FA5}">
                      <a16:colId xmlns:a16="http://schemas.microsoft.com/office/drawing/2014/main" val="777803178"/>
                    </a:ext>
                  </a:extLst>
                </a:gridCol>
              </a:tblGrid>
              <a:tr h="4696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1 - Engagement with Literature Skills 20%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 Knowledge and Understanding Skills 20%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 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Cognitive and Intellectual Skills 20%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8988010"/>
                  </a:ext>
                </a:extLst>
              </a:tr>
              <a:tr h="453822"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…Compared my submission with examples on Moodle?</a:t>
                      </a:r>
                      <a:endParaRPr lang="en-GB" dirty="0">
                        <a:highlight>
                          <a:srgbClr val="FFFF00"/>
                        </a:highligh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4507058"/>
                  </a:ext>
                </a:extLst>
              </a:tr>
              <a:tr h="3456661">
                <a:tc>
                  <a:txBody>
                    <a:bodyPr/>
                    <a:lstStyle/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sources like photographer’s websites, theory, journals, photography websites, exhibition/gallery websites/publication?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sources to find factual information?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in-text citation to quote from texts and artists </a:t>
                      </a:r>
                      <a:r>
                        <a:rPr lang="en-GB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directly </a:t>
                      </a: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with relevant excerpts?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Responded to them with commentary, opinion and analysis?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Completed a bibliography in the Harvard style at the end of my visual diary?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Wingdings" panose="05000000000000000000" pitchFamily="2" charset="2"/>
                        <a:buChar char="q"/>
                      </a:pPr>
                      <a:r>
                        <a:rPr lang="en-GB" sz="1400" b="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lecture PowerPoints to complete all tasks?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q"/>
                      </a:pPr>
                      <a:r>
                        <a:rPr lang="en-GB" sz="1400" b="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correct terms/keywords?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q"/>
                      </a:pPr>
                      <a:r>
                        <a:rPr lang="en-GB" sz="1400" b="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Discussed the research methods in my planning?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q"/>
                      </a:pPr>
                      <a:r>
                        <a:rPr lang="en-GB" sz="1400" b="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Applied the research methods in outcomes?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q"/>
                      </a:pPr>
                      <a:r>
                        <a:rPr lang="en-GB" sz="1400" b="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Avoided just describing activity – focus on aims, evaluation, purpose, skills, keywords?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Responded to artworks studied by making something? 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Responded to my work and artists with ideas and insight about it?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Noticed similarities/differences between my own and others’ work?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Analysed contact sheets in depth? Content, composition, aims, sets, skills.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Applied practical evaluation to your study?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Avoided saying “I like…”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Referred to previous evaluation when planning new outcomes.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008337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45455C37-17A6-D253-405F-3B94CFC8D186}"/>
              </a:ext>
            </a:extLst>
          </p:cNvPr>
          <p:cNvSpPr txBox="1">
            <a:spLocks/>
          </p:cNvSpPr>
          <p:nvPr/>
        </p:nvSpPr>
        <p:spPr>
          <a:xfrm>
            <a:off x="1390650" y="6048375"/>
            <a:ext cx="8801100" cy="685766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defRPr>
            </a:lvl1pPr>
          </a:lstStyle>
          <a:p>
            <a:pPr algn="ctr"/>
            <a:r>
              <a:rPr lang="en-GB" sz="2000" b="1" dirty="0">
                <a:latin typeface="Segoe UI" panose="020B0502040204020203" pitchFamily="34" charset="0"/>
                <a:cs typeface="Segoe UI" panose="020B0502040204020203" pitchFamily="34" charset="0"/>
              </a:rPr>
              <a:t>These are related to the module assessment criteria in your assignment brief and are the questions I will ask of your work when marking.</a:t>
            </a:r>
          </a:p>
        </p:txBody>
      </p:sp>
    </p:spTree>
    <p:extLst>
      <p:ext uri="{BB962C8B-B14F-4D97-AF65-F5344CB8AC3E}">
        <p14:creationId xmlns:p14="http://schemas.microsoft.com/office/powerpoint/2010/main" val="2291829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3ED8C7-CA96-8EFA-CBB3-54C13C40BC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09C0E-E9DB-FA7A-42FB-2EBE3A2FA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825" y="123859"/>
            <a:ext cx="10515600" cy="829451"/>
          </a:xfrm>
        </p:spPr>
        <p:txBody>
          <a:bodyPr/>
          <a:lstStyle/>
          <a:p>
            <a:r>
              <a:rPr lang="en-GB" b="1" dirty="0">
                <a:latin typeface="Segoe UI" panose="020B0502040204020203" pitchFamily="34" charset="0"/>
                <a:cs typeface="Segoe UI" panose="020B0502040204020203" pitchFamily="34" charset="0"/>
              </a:rPr>
              <a:t>Submission Checklist – Have I…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A38C640-A00B-456A-91E1-F101484E05EF}"/>
              </a:ext>
            </a:extLst>
          </p:cNvPr>
          <p:cNvGraphicFramePr>
            <a:graphicFrameLocks noGrp="1"/>
          </p:cNvGraphicFramePr>
          <p:nvPr/>
        </p:nvGraphicFramePr>
        <p:xfrm>
          <a:off x="438825" y="1021406"/>
          <a:ext cx="7542900" cy="455056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771450">
                  <a:extLst>
                    <a:ext uri="{9D8B030D-6E8A-4147-A177-3AD203B41FA5}">
                      <a16:colId xmlns:a16="http://schemas.microsoft.com/office/drawing/2014/main" val="2121772995"/>
                    </a:ext>
                  </a:extLst>
                </a:gridCol>
                <a:gridCol w="3771450">
                  <a:extLst>
                    <a:ext uri="{9D8B030D-6E8A-4147-A177-3AD203B41FA5}">
                      <a16:colId xmlns:a16="http://schemas.microsoft.com/office/drawing/2014/main" val="3690260727"/>
                    </a:ext>
                  </a:extLst>
                </a:gridCol>
              </a:tblGrid>
              <a:tr h="4696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4. Practical Skills 20%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5. Transferable Skills for Life and Professional Practice 20%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8988010"/>
                  </a:ext>
                </a:extLst>
              </a:tr>
              <a:tr h="453822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>
                          <a:highlight>
                            <a:srgbClr val="FFFF00"/>
                          </a:highlight>
                        </a:rPr>
                        <a:t>…Compared my submission with examples on Moodle?</a:t>
                      </a:r>
                      <a:endParaRPr lang="en-GB" dirty="0">
                        <a:highlight>
                          <a:srgbClr val="FFFF00"/>
                        </a:highligh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4507058"/>
                  </a:ext>
                </a:extLst>
              </a:tr>
              <a:tr h="3456661">
                <a:tc>
                  <a:txBody>
                    <a:bodyPr/>
                    <a:lstStyle/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Documented numerous methods with contact sheets – avoiding using the same equipment/techniques?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the Project Cycle to plan work?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Explained/evaluated why I am using equipment?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Included photographs of studio setups/on location shots for record/evaluation?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Suggested other ways of achieving aims practically?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Highlighted and resolved issues/mistakes?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Recorded technical data?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Spellchecked?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Proof read my work fully?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Put my work in order?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Balanced text and imagery, using similar font sizes? </a:t>
                      </a:r>
                    </a:p>
                    <a:p>
                      <a:pPr marL="285750" indent="-285750">
                        <a:spcAft>
                          <a:spcPts val="6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400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Removed any clipart/stock images?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008337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96E822CB-FEB3-C59C-D85E-EFDC49A53A5B}"/>
              </a:ext>
            </a:extLst>
          </p:cNvPr>
          <p:cNvSpPr txBox="1">
            <a:spLocks/>
          </p:cNvSpPr>
          <p:nvPr/>
        </p:nvSpPr>
        <p:spPr>
          <a:xfrm>
            <a:off x="1390650" y="6048375"/>
            <a:ext cx="8801100" cy="685766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Aharoni" panose="02010803020104030203" pitchFamily="2" charset="-79"/>
                <a:ea typeface="+mj-ea"/>
                <a:cs typeface="Aharoni" panose="02010803020104030203" pitchFamily="2" charset="-79"/>
              </a:defRPr>
            </a:lvl1pPr>
          </a:lstStyle>
          <a:p>
            <a:pPr algn="ctr"/>
            <a:r>
              <a:rPr lang="en-GB" sz="2000" b="1" dirty="0">
                <a:latin typeface="Segoe UI" panose="020B0502040204020203" pitchFamily="34" charset="0"/>
                <a:cs typeface="Segoe UI" panose="020B0502040204020203" pitchFamily="34" charset="0"/>
              </a:rPr>
              <a:t>These are related to the module assessment criteria in your assignment brief and are the questions I will ask of your work when marking.</a:t>
            </a:r>
          </a:p>
        </p:txBody>
      </p:sp>
    </p:spTree>
    <p:extLst>
      <p:ext uri="{BB962C8B-B14F-4D97-AF65-F5344CB8AC3E}">
        <p14:creationId xmlns:p14="http://schemas.microsoft.com/office/powerpoint/2010/main" val="8780891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B45EB-FDBA-D5E5-59ED-191592339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Research Method - Object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90BB6-817E-23F6-9B37-36A06FB7B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532737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THINGS:STUFF:JUNK:TREASURE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Objects captivate.</a:t>
            </a:r>
          </a:p>
          <a:p>
            <a:pPr marL="0" indent="0" algn="ctr">
              <a:buNone/>
            </a:pPr>
            <a:r>
              <a:rPr lang="en-GB" dirty="0"/>
              <a:t>Objects represent.</a:t>
            </a:r>
          </a:p>
          <a:p>
            <a:pPr marL="0" indent="0" algn="ctr">
              <a:buNone/>
            </a:pPr>
            <a:r>
              <a:rPr lang="en-GB" dirty="0"/>
              <a:t>Objects weigh us down.</a:t>
            </a:r>
          </a:p>
          <a:p>
            <a:pPr marL="0" indent="0" algn="ctr">
              <a:buNone/>
            </a:pPr>
            <a:r>
              <a:rPr lang="en-GB" dirty="0"/>
              <a:t>Objects remind us.</a:t>
            </a:r>
          </a:p>
          <a:p>
            <a:pPr marL="0" indent="0" algn="ctr">
              <a:buNone/>
            </a:pPr>
            <a:r>
              <a:rPr lang="en-GB" dirty="0"/>
              <a:t>Objects have a feel.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dirty="0"/>
              <a:t>THINGS:STUFF:JUNK:TREASURE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1422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150C64-D80F-40D6-87B6-358F39B4CB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9D99F4-A20E-F63C-7DEC-B278B8740673}"/>
              </a:ext>
            </a:extLst>
          </p:cNvPr>
          <p:cNvSpPr txBox="1"/>
          <p:nvPr/>
        </p:nvSpPr>
        <p:spPr>
          <a:xfrm>
            <a:off x="6256137" y="6400679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Sophie Calle – The Hotel - 1982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pic>
        <p:nvPicPr>
          <p:cNvPr id="6146" name="Picture 2" descr="Sophie Calle's “The Hotel” - Criticism - e-flux">
            <a:extLst>
              <a:ext uri="{FF2B5EF4-FFF2-40B4-BE49-F238E27FC236}">
                <a16:creationId xmlns:a16="http://schemas.microsoft.com/office/drawing/2014/main" id="{08F31E5A-9529-A090-1D5E-F200DC6BDA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564" y="502516"/>
            <a:ext cx="8784871" cy="5852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DD1D23C-6B7B-98E0-9755-5F2327BAE0DC}"/>
              </a:ext>
            </a:extLst>
          </p:cNvPr>
          <p:cNvSpPr txBox="1"/>
          <p:nvPr/>
        </p:nvSpPr>
        <p:spPr>
          <a:xfrm>
            <a:off x="212725" y="635548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Sophie Calle’s voyeuristic portraits of hotel rooms · SFMOMA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8516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photography photo surreal images photographs creative born post photographer design surreal work make">
            <a:extLst>
              <a:ext uri="{FF2B5EF4-FFF2-40B4-BE49-F238E27FC236}">
                <a16:creationId xmlns:a16="http://schemas.microsoft.com/office/drawing/2014/main" id="{BC5DF4B0-8DBD-1B2D-2D7B-BAB85D61549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18"/>
          <a:stretch/>
        </p:blipFill>
        <p:spPr bwMode="auto">
          <a:xfrm>
            <a:off x="4121660" y="807144"/>
            <a:ext cx="3952514" cy="524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724B9BA-6E7F-3DB7-34E8-D2439C3CC179}"/>
              </a:ext>
            </a:extLst>
          </p:cNvPr>
          <p:cNvSpPr txBox="1"/>
          <p:nvPr/>
        </p:nvSpPr>
        <p:spPr>
          <a:xfrm>
            <a:off x="5226756" y="6337546"/>
            <a:ext cx="675349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Man Ray - Untitled Rayograph. 1922</a:t>
            </a:r>
          </a:p>
          <a:p>
            <a:pPr algn="r"/>
            <a:br>
              <a:rPr lang="en-GB" sz="1600" b="1" dirty="0">
                <a:latin typeface="Bierstadt" panose="020B0004020202020204" pitchFamily="34" charset="0"/>
              </a:rPr>
            </a:br>
            <a:endParaRPr lang="en-GB" sz="1400" b="1" dirty="0">
              <a:latin typeface="Bierstad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54177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To Feel Its Touch">
            <a:extLst>
              <a:ext uri="{FF2B5EF4-FFF2-40B4-BE49-F238E27FC236}">
                <a16:creationId xmlns:a16="http://schemas.microsoft.com/office/drawing/2014/main" id="{88B16F87-FDDD-BF8C-C61A-8D2166201E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2918" y="260252"/>
            <a:ext cx="4726164" cy="5845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1648FCA-99F1-FA1D-D0FD-C30173F77BA4}"/>
              </a:ext>
            </a:extLst>
          </p:cNvPr>
          <p:cNvSpPr txBox="1"/>
          <p:nvPr/>
        </p:nvSpPr>
        <p:spPr>
          <a:xfrm>
            <a:off x="6257115" y="6337546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Alexander Mourant  - To Feel It’s Touch. 2019.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F9AC5F-EACB-4F77-80AC-29E409568A06}"/>
              </a:ext>
            </a:extLst>
          </p:cNvPr>
          <p:cNvSpPr txBox="1"/>
          <p:nvPr/>
        </p:nvSpPr>
        <p:spPr>
          <a:xfrm>
            <a:off x="211747" y="6228416"/>
            <a:ext cx="6102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To Feel Its Touch (alexandermourant.com)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30418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F791ECA-9190-6C50-50D8-1D86B3484126}"/>
              </a:ext>
            </a:extLst>
          </p:cNvPr>
          <p:cNvSpPr txBox="1"/>
          <p:nvPr/>
        </p:nvSpPr>
        <p:spPr>
          <a:xfrm>
            <a:off x="6257115" y="6337546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Baptiste </a:t>
            </a:r>
            <a:r>
              <a:rPr lang="en-GB" sz="1600" b="1" dirty="0" err="1">
                <a:latin typeface="Bierstadt" panose="020B0004020202020204" pitchFamily="34" charset="0"/>
              </a:rPr>
              <a:t>Rabichon</a:t>
            </a:r>
            <a:r>
              <a:rPr lang="en-GB" sz="1600" b="1" dirty="0">
                <a:latin typeface="Bierstadt" panose="020B0004020202020204" pitchFamily="34" charset="0"/>
              </a:rPr>
              <a:t> - Blue screen of death. 2022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pic>
        <p:nvPicPr>
          <p:cNvPr id="8" name="Picture 7" descr="A cell phone and lemon slices&#10;&#10;Description automatically generated">
            <a:extLst>
              <a:ext uri="{FF2B5EF4-FFF2-40B4-BE49-F238E27FC236}">
                <a16:creationId xmlns:a16="http://schemas.microsoft.com/office/drawing/2014/main" id="{A9F9DC93-F4DE-BAEA-548D-57DCC8DE7B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2915" y="655982"/>
            <a:ext cx="4148399" cy="5546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4574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D0C7507-7E3D-E6F2-C3AE-5F981F23AD5E}"/>
              </a:ext>
            </a:extLst>
          </p:cNvPr>
          <p:cNvSpPr txBox="1"/>
          <p:nvPr/>
        </p:nvSpPr>
        <p:spPr>
          <a:xfrm>
            <a:off x="6256137" y="6400679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0" i="0" u="none" strike="noStrike" dirty="0">
                <a:effectLst/>
                <a:latin typeface="Guardian Egyptian Web"/>
              </a:rPr>
              <a:t>Murdo Macleod - Donna and Sam </a:t>
            </a:r>
            <a:r>
              <a:rPr lang="en-GB" sz="1600" b="0" i="0" u="none" strike="noStrike" dirty="0" err="1">
                <a:effectLst/>
                <a:latin typeface="Guardian Egyptian Web"/>
              </a:rPr>
              <a:t>Luntley</a:t>
            </a:r>
            <a:r>
              <a:rPr lang="en-GB" sz="1600" b="0" i="0" u="none" strike="noStrike" dirty="0">
                <a:effectLst/>
                <a:latin typeface="Guardian Egyptian Web"/>
              </a:rPr>
              <a:t>. 2022</a:t>
            </a:r>
            <a:endParaRPr lang="en-GB" sz="1600" b="0" i="0" dirty="0">
              <a:effectLst/>
              <a:latin typeface="Guardian Egyptian Web"/>
            </a:endParaRPr>
          </a:p>
        </p:txBody>
      </p:sp>
      <p:pic>
        <p:nvPicPr>
          <p:cNvPr id="7172" name="Picture 4">
            <a:extLst>
              <a:ext uri="{FF2B5EF4-FFF2-40B4-BE49-F238E27FC236}">
                <a16:creationId xmlns:a16="http://schemas.microsoft.com/office/drawing/2014/main" id="{0BB0122D-C030-BFDB-BDA7-42EF325EDA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8517" y="462775"/>
            <a:ext cx="3954966" cy="593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53678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William Eggleston, Untitled, c.1983 - 1986 © Eggleston Artistic Trust. Courtesy Eggleston Artistic Trust and David Zwirner">
            <a:extLst>
              <a:ext uri="{FF2B5EF4-FFF2-40B4-BE49-F238E27FC236}">
                <a16:creationId xmlns:a16="http://schemas.microsoft.com/office/drawing/2014/main" id="{116C4E9D-4F8F-168E-7905-B136163D6E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651" y="592168"/>
            <a:ext cx="8628697" cy="5673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D6F2A9-84B6-8B14-5498-D2D3611D94BA}"/>
              </a:ext>
            </a:extLst>
          </p:cNvPr>
          <p:cNvSpPr txBox="1"/>
          <p:nvPr/>
        </p:nvSpPr>
        <p:spPr>
          <a:xfrm>
            <a:off x="6256137" y="6400679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William Eggleston – untitled. Circa 1983-86 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02678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12650E-7D15-AE42-EDC2-BAC567E987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6E3D9D5-BA30-573B-F4AD-4BDDA286AA39}"/>
              </a:ext>
            </a:extLst>
          </p:cNvPr>
          <p:cNvSpPr txBox="1"/>
          <p:nvPr/>
        </p:nvSpPr>
        <p:spPr>
          <a:xfrm>
            <a:off x="6256137" y="6400679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Stephen Gill – Please Notify The Sun. 2019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pic>
        <p:nvPicPr>
          <p:cNvPr id="4098" name="Picture 2" descr="Please Notify the Sun">
            <a:extLst>
              <a:ext uri="{FF2B5EF4-FFF2-40B4-BE49-F238E27FC236}">
                <a16:creationId xmlns:a16="http://schemas.microsoft.com/office/drawing/2014/main" id="{52ED04BB-EA5B-B231-7533-0CE1E95098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744" y="587021"/>
            <a:ext cx="3567391" cy="5354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Please Notify the Sun">
            <a:extLst>
              <a:ext uri="{FF2B5EF4-FFF2-40B4-BE49-F238E27FC236}">
                <a16:creationId xmlns:a16="http://schemas.microsoft.com/office/drawing/2014/main" id="{87A1723C-D961-4275-F954-4E37FF62E4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3709" y="587020"/>
            <a:ext cx="3567391" cy="5354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Please Notify the Sun">
            <a:extLst>
              <a:ext uri="{FF2B5EF4-FFF2-40B4-BE49-F238E27FC236}">
                <a16:creationId xmlns:a16="http://schemas.microsoft.com/office/drawing/2014/main" id="{9AF31C4F-0B22-6414-6BE6-1B7C46228B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3659" y="587020"/>
            <a:ext cx="3567391" cy="5354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2033B66-5DAF-D857-D27B-338554028DCE}"/>
              </a:ext>
            </a:extLst>
          </p:cNvPr>
          <p:cNvSpPr txBox="1"/>
          <p:nvPr/>
        </p:nvSpPr>
        <p:spPr>
          <a:xfrm>
            <a:off x="212725" y="627097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Stephen Gill: Journey Into a Fish on Vimeo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06856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5A6B74-3966-75DD-596A-6E3067AA09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1FD5D46-3A3A-58E9-5B87-38F4BC110F8A}"/>
              </a:ext>
            </a:extLst>
          </p:cNvPr>
          <p:cNvSpPr txBox="1"/>
          <p:nvPr/>
        </p:nvSpPr>
        <p:spPr>
          <a:xfrm>
            <a:off x="6256137" y="6400679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Todd </a:t>
            </a:r>
            <a:r>
              <a:rPr lang="en-GB" sz="1600" b="1" dirty="0" err="1">
                <a:latin typeface="Bierstadt" panose="020B0004020202020204" pitchFamily="34" charset="0"/>
              </a:rPr>
              <a:t>Mclellan</a:t>
            </a:r>
            <a:r>
              <a:rPr lang="en-GB" sz="1600" b="1" dirty="0">
                <a:latin typeface="Bierstadt" panose="020B0004020202020204" pitchFamily="34" charset="0"/>
              </a:rPr>
              <a:t> – Things Come Apart. 2013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pic>
        <p:nvPicPr>
          <p:cNvPr id="11266" name="Picture 2" descr="things come apart: a teardown manual for modern living by todd mclellan">
            <a:extLst>
              <a:ext uri="{FF2B5EF4-FFF2-40B4-BE49-F238E27FC236}">
                <a16:creationId xmlns:a16="http://schemas.microsoft.com/office/drawing/2014/main" id="{09D5EB8C-C623-C773-0647-2E58695BB8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4289" y="546960"/>
            <a:ext cx="8603422" cy="5764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95802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16FBBA-7833-760D-9B25-E4D052D6E9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54EF4F5-A168-A9B4-D6F9-8D75C781F0FC}"/>
              </a:ext>
            </a:extLst>
          </p:cNvPr>
          <p:cNvSpPr txBox="1"/>
          <p:nvPr/>
        </p:nvSpPr>
        <p:spPr>
          <a:xfrm>
            <a:off x="6256137" y="6400679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Leia Abril - On Abortion. 2016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pic>
        <p:nvPicPr>
          <p:cNvPr id="20482" name="Picture 2" descr="On Abortion by Laia Abril">
            <a:extLst>
              <a:ext uri="{FF2B5EF4-FFF2-40B4-BE49-F238E27FC236}">
                <a16:creationId xmlns:a16="http://schemas.microsoft.com/office/drawing/2014/main" id="{D7B7368A-0DEA-6CAB-E17B-967C5C6186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130" y="621195"/>
            <a:ext cx="3743739" cy="5615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70860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>
            <a:extLst>
              <a:ext uri="{FF2B5EF4-FFF2-40B4-BE49-F238E27FC236}">
                <a16:creationId xmlns:a16="http://schemas.microsoft.com/office/drawing/2014/main" id="{5C1B41F9-C8F1-37E0-507A-BBCB6153D3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2290" y="517387"/>
            <a:ext cx="4367420" cy="5823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19C6430-B40C-1C86-2D47-E9E99CF82FDD}"/>
              </a:ext>
            </a:extLst>
          </p:cNvPr>
          <p:cNvSpPr txBox="1"/>
          <p:nvPr/>
        </p:nvSpPr>
        <p:spPr>
          <a:xfrm>
            <a:off x="6256137" y="6400679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Stephen Gill – A Series of Disappointments. 2008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33538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portfolio » Portfolio">
            <a:extLst>
              <a:ext uri="{FF2B5EF4-FFF2-40B4-BE49-F238E27FC236}">
                <a16:creationId xmlns:a16="http://schemas.microsoft.com/office/drawing/2014/main" id="{3CF9015A-9B97-9F66-D7FD-7DEEB8E994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918" y="725556"/>
            <a:ext cx="4100223" cy="540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D5865E0-100F-DAD6-221F-6C19C4E578E1}"/>
              </a:ext>
            </a:extLst>
          </p:cNvPr>
          <p:cNvSpPr txBox="1"/>
          <p:nvPr/>
        </p:nvSpPr>
        <p:spPr>
          <a:xfrm>
            <a:off x="372862" y="6341044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Bierstadt" panose="020B0004020202020204" pitchFamily="34" charset="0"/>
              </a:rPr>
              <a:t>Stephen Gill – Hackney Flowers. 2007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D5B161-9E13-BCA0-EE80-9D96F2E805E0}"/>
              </a:ext>
            </a:extLst>
          </p:cNvPr>
          <p:cNvSpPr txBox="1"/>
          <p:nvPr/>
        </p:nvSpPr>
        <p:spPr>
          <a:xfrm>
            <a:off x="6256137" y="6400679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Stephen Gill – Talking to Ants. 2009-13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pic>
        <p:nvPicPr>
          <p:cNvPr id="13316" name="Picture 4" descr="Talking To Ants: In-Camera Photograms By Stephen Gill | BKC">
            <a:extLst>
              <a:ext uri="{FF2B5EF4-FFF2-40B4-BE49-F238E27FC236}">
                <a16:creationId xmlns:a16="http://schemas.microsoft.com/office/drawing/2014/main" id="{886842D9-6116-E227-D37F-714108E6C9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387" y="1118151"/>
            <a:ext cx="4621695" cy="462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06450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7A2952-70B1-84CB-540C-8F8CC0D61B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3C0FB-F463-60A5-79E5-21BEAA19B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Research Method - Image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6045B-5A3F-C424-40B0-C150238C8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532737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4000" dirty="0"/>
              <a:t>SNAPS:RECORDS:MEMORIES:ID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Images remind us</a:t>
            </a:r>
          </a:p>
          <a:p>
            <a:pPr marL="0" indent="0" algn="ctr">
              <a:buNone/>
            </a:pPr>
            <a:r>
              <a:rPr lang="en-GB" dirty="0"/>
              <a:t>Images fool us</a:t>
            </a:r>
          </a:p>
          <a:p>
            <a:pPr marL="0" indent="0" algn="ctr">
              <a:buNone/>
            </a:pPr>
            <a:r>
              <a:rPr lang="en-GB" dirty="0"/>
              <a:t>Images connect us </a:t>
            </a:r>
          </a:p>
          <a:p>
            <a:pPr marL="0" indent="0" algn="ctr">
              <a:buNone/>
            </a:pPr>
            <a:r>
              <a:rPr lang="en-GB" dirty="0"/>
              <a:t>with what came before us</a:t>
            </a:r>
          </a:p>
          <a:p>
            <a:pPr marL="0" indent="0" algn="ctr">
              <a:buNone/>
            </a:pPr>
            <a:r>
              <a:rPr lang="en-GB" dirty="0"/>
              <a:t>Images are physical</a:t>
            </a:r>
          </a:p>
          <a:p>
            <a:pPr marL="0" indent="0" algn="ctr">
              <a:buNone/>
            </a:pPr>
            <a:r>
              <a:rPr lang="en-GB" dirty="0"/>
              <a:t>Or ephemeral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dirty="0"/>
              <a:t>SNAPS:RECORDS:MEMORIES:ID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58701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BD987B3-EDA9-424F-A101-7D5DDB3A1D98}"/>
              </a:ext>
            </a:extLst>
          </p:cNvPr>
          <p:cNvSpPr txBox="1"/>
          <p:nvPr/>
        </p:nvSpPr>
        <p:spPr>
          <a:xfrm>
            <a:off x="6256137" y="6400679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Stephen Gill - Hackney Kisses. 2014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pic>
        <p:nvPicPr>
          <p:cNvPr id="14338" name="Picture 2" descr="Hackney Kisses">
            <a:extLst>
              <a:ext uri="{FF2B5EF4-FFF2-40B4-BE49-F238E27FC236}">
                <a16:creationId xmlns:a16="http://schemas.microsoft.com/office/drawing/2014/main" id="{CBC2EE52-2968-E2C7-B6E5-B5BF1759BA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3532" y="655060"/>
            <a:ext cx="8344935" cy="5547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11907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F45F7B-DCA3-FF79-5B15-93C1DC1E89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66B1D47-977B-E0C9-542E-2421ABFDE788}"/>
              </a:ext>
            </a:extLst>
          </p:cNvPr>
          <p:cNvSpPr txBox="1"/>
          <p:nvPr/>
        </p:nvSpPr>
        <p:spPr>
          <a:xfrm>
            <a:off x="6256137" y="6400679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Erik Kessels – A Pictorial History of The Empty Chair.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pic>
        <p:nvPicPr>
          <p:cNvPr id="15364" name="Picture 4">
            <a:extLst>
              <a:ext uri="{FF2B5EF4-FFF2-40B4-BE49-F238E27FC236}">
                <a16:creationId xmlns:a16="http://schemas.microsoft.com/office/drawing/2014/main" id="{8A9D40DD-1417-0694-57B9-5CA917715F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796" y="544793"/>
            <a:ext cx="8962407" cy="5768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40670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807202-1D56-C126-4117-E3A692DD5B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59835CD-B14C-FE60-1AD7-3CFD9998ECA1}"/>
              </a:ext>
            </a:extLst>
          </p:cNvPr>
          <p:cNvSpPr txBox="1"/>
          <p:nvPr/>
        </p:nvSpPr>
        <p:spPr>
          <a:xfrm>
            <a:off x="6256137" y="6400679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Erik Kessels – 24 hours in Photos. 2013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pic>
        <p:nvPicPr>
          <p:cNvPr id="17410" name="Picture 2" descr="Erik Kessels - 24 HRS in Photos">
            <a:extLst>
              <a:ext uri="{FF2B5EF4-FFF2-40B4-BE49-F238E27FC236}">
                <a16:creationId xmlns:a16="http://schemas.microsoft.com/office/drawing/2014/main" id="{4C837326-08FF-E969-E502-2F09A219C8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075" y="755374"/>
            <a:ext cx="8376124" cy="5347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71568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From ‘Apple’ to ‘Anomaly’ - Exhibition by Trevor Paglen | Review by ...">
            <a:extLst>
              <a:ext uri="{FF2B5EF4-FFF2-40B4-BE49-F238E27FC236}">
                <a16:creationId xmlns:a16="http://schemas.microsoft.com/office/drawing/2014/main" id="{B2F03FCD-0CFC-D5B4-439C-C77D10B24C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532" y="281354"/>
            <a:ext cx="8714936" cy="580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EF3FCA-520A-CDAE-FA9F-5DBF9DCB1F12}"/>
              </a:ext>
            </a:extLst>
          </p:cNvPr>
          <p:cNvSpPr txBox="1"/>
          <p:nvPr/>
        </p:nvSpPr>
        <p:spPr>
          <a:xfrm>
            <a:off x="6256137" y="6400679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Trevor </a:t>
            </a:r>
            <a:r>
              <a:rPr lang="en-GB" sz="1600" b="1" dirty="0" err="1">
                <a:latin typeface="Bierstadt" panose="020B0004020202020204" pitchFamily="34" charset="0"/>
              </a:rPr>
              <a:t>Paglen</a:t>
            </a:r>
            <a:r>
              <a:rPr lang="en-GB" sz="1600" b="1" dirty="0">
                <a:latin typeface="Bierstadt" panose="020B0004020202020204" pitchFamily="34" charset="0"/>
              </a:rPr>
              <a:t>, From Apple To </a:t>
            </a:r>
            <a:r>
              <a:rPr lang="en-GB" sz="1600" b="1" dirty="0" err="1">
                <a:latin typeface="Bierstadt" panose="020B0004020202020204" pitchFamily="34" charset="0"/>
              </a:rPr>
              <a:t>Anomoly</a:t>
            </a:r>
            <a:r>
              <a:rPr lang="en-GB" sz="1600" b="1" dirty="0">
                <a:latin typeface="Bierstadt" panose="020B0004020202020204" pitchFamily="34" charset="0"/>
              </a:rPr>
              <a:t>. 2020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1944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6 Perform: Arwed Messmer | Photoworks">
            <a:extLst>
              <a:ext uri="{FF2B5EF4-FFF2-40B4-BE49-F238E27FC236}">
                <a16:creationId xmlns:a16="http://schemas.microsoft.com/office/drawing/2014/main" id="{AB300D51-C1CE-DFBD-8B22-1A79E52A5E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8255" y="506896"/>
            <a:ext cx="8755489" cy="5844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10461B2-AAD2-EEE8-8AD0-1459EC5959BC}"/>
              </a:ext>
            </a:extLst>
          </p:cNvPr>
          <p:cNvSpPr txBox="1"/>
          <p:nvPr/>
        </p:nvSpPr>
        <p:spPr>
          <a:xfrm>
            <a:off x="6256137" y="6400679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 err="1">
                <a:latin typeface="Bierstadt" panose="020B0004020202020204" pitchFamily="34" charset="0"/>
              </a:rPr>
              <a:t>Arwed</a:t>
            </a:r>
            <a:r>
              <a:rPr lang="en-GB" sz="1600" b="1" dirty="0">
                <a:latin typeface="Bierstadt" panose="020B0004020202020204" pitchFamily="34" charset="0"/>
              </a:rPr>
              <a:t> Messmer – RAF. No evidence – 2017. 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167EC2-14FC-612A-032F-80A929CB173E}"/>
              </a:ext>
            </a:extLst>
          </p:cNvPr>
          <p:cNvSpPr txBox="1"/>
          <p:nvPr/>
        </p:nvSpPr>
        <p:spPr>
          <a:xfrm>
            <a:off x="212725" y="6216013"/>
            <a:ext cx="6102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#6 Perform: Arwed Messmer | Photoworks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46317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April 16th 1984 (2003). © Trish Morrissey">
            <a:extLst>
              <a:ext uri="{FF2B5EF4-FFF2-40B4-BE49-F238E27FC236}">
                <a16:creationId xmlns:a16="http://schemas.microsoft.com/office/drawing/2014/main" id="{B08F3873-A06E-4661-5C31-ADF611D864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4607" y="531743"/>
            <a:ext cx="4543060" cy="579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0CF66C-1FEB-95E9-F0D3-A1DEE5A54E09}"/>
              </a:ext>
            </a:extLst>
          </p:cNvPr>
          <p:cNvSpPr txBox="1"/>
          <p:nvPr/>
        </p:nvSpPr>
        <p:spPr>
          <a:xfrm>
            <a:off x="6256137" y="6400679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Trish Morrissey –  April 16</a:t>
            </a:r>
            <a:r>
              <a:rPr lang="en-GB" sz="1600" b="1" baseline="30000" dirty="0">
                <a:latin typeface="Bierstadt" panose="020B0004020202020204" pitchFamily="34" charset="0"/>
              </a:rPr>
              <a:t>th</a:t>
            </a:r>
            <a:r>
              <a:rPr lang="en-GB" sz="1600" b="1" dirty="0">
                <a:latin typeface="Bierstadt" panose="020B0004020202020204" pitchFamily="34" charset="0"/>
              </a:rPr>
              <a:t> 1984 – 2003. 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99818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7982412-1F85-781E-AD13-DDF6B9BDF3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800" y="534573"/>
            <a:ext cx="7772400" cy="51194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2BFAD6E-276E-FC97-5B0C-DE8227BB386E}"/>
              </a:ext>
            </a:extLst>
          </p:cNvPr>
          <p:cNvSpPr txBox="1"/>
          <p:nvPr/>
        </p:nvSpPr>
        <p:spPr>
          <a:xfrm>
            <a:off x="6256137" y="6400679"/>
            <a:ext cx="5723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b="1" dirty="0">
                <a:latin typeface="Bierstadt" panose="020B0004020202020204" pitchFamily="34" charset="0"/>
              </a:rPr>
              <a:t>Joe Timothy Coleman, Artifacts of Friction. 2025</a:t>
            </a:r>
            <a:endParaRPr lang="en-GB" sz="1400" b="1" dirty="0">
              <a:latin typeface="Bierstadt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36480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7A2952-70B1-84CB-540C-8F8CC0D61B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3C0FB-F463-60A5-79E5-21BEAA19B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Futura Medium" panose="020B0602020204020303" pitchFamily="34" charset="-79"/>
                <a:cs typeface="Futura Medium" panose="020B0602020204020303" pitchFamily="34" charset="-79"/>
              </a:rPr>
              <a:t>RESEARCH METHOD - EXCURSION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6045B-5A3F-C424-40B0-C150238C8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532737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4000" dirty="0"/>
              <a:t>WALK:LOST:COMPASS:DISCOVER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Excursions disorientate</a:t>
            </a:r>
          </a:p>
          <a:p>
            <a:pPr marL="0" indent="0" algn="ctr">
              <a:buNone/>
            </a:pPr>
            <a:r>
              <a:rPr lang="en-GB" dirty="0"/>
              <a:t>Excursions discover</a:t>
            </a:r>
          </a:p>
          <a:p>
            <a:pPr marL="0" indent="0" algn="ctr">
              <a:buNone/>
            </a:pPr>
            <a:r>
              <a:rPr lang="en-GB" dirty="0"/>
              <a:t>Excursions take us to the folds in the map</a:t>
            </a:r>
          </a:p>
          <a:p>
            <a:pPr marL="0" indent="0" algn="ctr">
              <a:buNone/>
            </a:pPr>
            <a:r>
              <a:rPr lang="en-GB" dirty="0"/>
              <a:t>The forgotten locations</a:t>
            </a:r>
          </a:p>
          <a:p>
            <a:pPr marL="0" indent="0" algn="ctr">
              <a:buNone/>
            </a:pPr>
            <a:r>
              <a:rPr lang="en-GB" dirty="0"/>
              <a:t>The uncovered destinations.</a:t>
            </a:r>
          </a:p>
          <a:p>
            <a:pPr marL="0" indent="0" algn="ctr">
              <a:buNone/>
            </a:pPr>
            <a:r>
              <a:rPr lang="en-GB" dirty="0"/>
              <a:t>Excursions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dirty="0"/>
              <a:t>WALK:LOST:COMPASS:DISCOVER</a:t>
            </a: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07129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50BFA-A6D2-8403-C6B2-8EC58EA4B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UN FLANEUR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442A6-3341-32E8-15C0-63FEA7AACB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761892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19</a:t>
            </a:r>
            <a:r>
              <a:rPr lang="en-GB" baseline="30000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th</a:t>
            </a:r>
            <a:r>
              <a:rPr lang="en-GB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 Century poet Baudelaire wrote about – and acted out – the role of  ‘un flaneur’. </a:t>
            </a:r>
          </a:p>
          <a:p>
            <a:pPr marL="0" indent="0">
              <a:buNone/>
            </a:pPr>
            <a:r>
              <a:rPr lang="en-GB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A wanderer, observing city life. </a:t>
            </a:r>
          </a:p>
          <a:p>
            <a:pPr marL="0" indent="0">
              <a:buNone/>
            </a:pPr>
            <a:r>
              <a:rPr lang="en-GB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Sometimes a wealthy dandy, sometimes a down and out – both products of the city they observed.</a:t>
            </a:r>
          </a:p>
          <a:p>
            <a:pPr marL="0" indent="0">
              <a:buNone/>
            </a:pPr>
            <a:r>
              <a:rPr lang="en-GB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Impressionist painters assumed the role in Paris. Their work reflects the viewpoint and perspective of the image maker, translating it for the audience. ‘POV’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A1A4AB-59CB-753F-BD58-A8E5FC1BCF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2875" y="0"/>
            <a:ext cx="50991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0217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50BFA-A6D2-8403-C6B2-8EC58EA4B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12454"/>
            <a:ext cx="2381250" cy="210185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haroni" panose="02010803020104030203" pitchFamily="2" charset="-79"/>
                <a:cs typeface="Aharoni" panose="02010803020104030203" pitchFamily="2" charset="-79"/>
              </a:rPr>
              <a:t>UN FLANEUR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442A6-3341-32E8-15C0-63FEA7AACB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7538" y="412454"/>
            <a:ext cx="3243262" cy="2101850"/>
          </a:xfrm>
        </p:spPr>
        <p:txBody>
          <a:bodyPr anchor="ctr">
            <a:normAutofit/>
          </a:bodyPr>
          <a:lstStyle/>
          <a:p>
            <a:pPr marL="0" indent="0" algn="just">
              <a:buNone/>
            </a:pPr>
            <a:r>
              <a:rPr lang="en-GB" sz="1700" b="0" i="0" u="none" strike="noStrike" dirty="0">
                <a:effectLst/>
                <a:latin typeface="Big Caslon Medium" panose="02000603090000020003" pitchFamily="2" charset="-79"/>
                <a:cs typeface="Big Caslon Medium" panose="02000603090000020003" pitchFamily="2" charset="-79"/>
              </a:rPr>
              <a:t>“They treat life as a series of encounters and, not unlike photography, capture fleeting moments from the flow of life”</a:t>
            </a:r>
          </a:p>
          <a:p>
            <a:pPr marL="0" indent="0" algn="just">
              <a:buNone/>
            </a:pPr>
            <a:r>
              <a:rPr lang="en-GB" sz="1700" dirty="0">
                <a:latin typeface="Big Caslon Medium" panose="02000603090000020003" pitchFamily="2" charset="-79"/>
                <a:cs typeface="Big Caslon Medium" panose="02000603090000020003" pitchFamily="2" charset="-79"/>
                <a:hlinkClick r:id="rId2"/>
              </a:rPr>
              <a:t>Medium.com</a:t>
            </a:r>
            <a:endParaRPr lang="en-GB" sz="1700" dirty="0">
              <a:latin typeface="Big Caslon Medium" panose="02000603090000020003" pitchFamily="2" charset="-79"/>
              <a:cs typeface="Big Caslon Medium" panose="02000603090000020003" pitchFamily="2" charset="-79"/>
            </a:endParaRPr>
          </a:p>
        </p:txBody>
      </p:sp>
      <p:pic>
        <p:nvPicPr>
          <p:cNvPr id="5" name="Picture 4" descr="A person holding an umbrella&#10;&#10;Description automatically generated with low confidence">
            <a:extLst>
              <a:ext uri="{FF2B5EF4-FFF2-40B4-BE49-F238E27FC236}">
                <a16:creationId xmlns:a16="http://schemas.microsoft.com/office/drawing/2014/main" id="{CC149E08-DB01-9D42-992F-1DE63AE72A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494" b="12104"/>
          <a:stretch/>
        </p:blipFill>
        <p:spPr>
          <a:xfrm>
            <a:off x="20" y="2959630"/>
            <a:ext cx="6400781" cy="3898370"/>
          </a:xfrm>
          <a:prstGeom prst="rect">
            <a:avLst/>
          </a:prstGeom>
        </p:spPr>
      </p:pic>
      <p:pic>
        <p:nvPicPr>
          <p:cNvPr id="6" name="Picture 5" descr="A painting of a person and a child sitting at a table&#10;&#10;Description automatically generated with low confidence">
            <a:extLst>
              <a:ext uri="{FF2B5EF4-FFF2-40B4-BE49-F238E27FC236}">
                <a16:creationId xmlns:a16="http://schemas.microsoft.com/office/drawing/2014/main" id="{DF52FA04-4D5B-3102-DC19-D442406B3B9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0000"/>
          <a:stretch/>
        </p:blipFill>
        <p:spPr>
          <a:xfrm>
            <a:off x="6591299" y="1"/>
            <a:ext cx="5600701" cy="685799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AAEB3A0-9BC2-C27E-3632-958FFC033561}"/>
              </a:ext>
            </a:extLst>
          </p:cNvPr>
          <p:cNvSpPr txBox="1"/>
          <p:nvPr/>
        </p:nvSpPr>
        <p:spPr>
          <a:xfrm>
            <a:off x="6591299" y="6488667"/>
            <a:ext cx="5600681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solidFill>
                  <a:srgbClr val="333333"/>
                </a:solidFill>
                <a:effectLst/>
                <a:latin typeface="Big Caslon Medium" panose="02000603090000020003" pitchFamily="2" charset="-79"/>
                <a:cs typeface="Big Caslon Medium" panose="02000603090000020003" pitchFamily="2" charset="-79"/>
              </a:rPr>
              <a:t>Edgar Degas, </a:t>
            </a:r>
            <a:r>
              <a:rPr lang="en-GB" b="0" i="1" u="none" strike="noStrike" dirty="0">
                <a:solidFill>
                  <a:srgbClr val="333333"/>
                </a:solidFill>
                <a:effectLst/>
                <a:latin typeface="BIG CASLON MEDIUM" panose="02000603090000020003" pitchFamily="2" charset="-79"/>
                <a:cs typeface="BIG CASLON MEDIUM" panose="02000603090000020003" pitchFamily="2" charset="-79"/>
              </a:rPr>
              <a:t>Absinthe </a:t>
            </a:r>
            <a:r>
              <a:rPr lang="en-GB" b="0" i="0" u="none" strike="noStrike" dirty="0">
                <a:solidFill>
                  <a:srgbClr val="333333"/>
                </a:solidFill>
                <a:effectLst/>
                <a:latin typeface="Big Caslon Medium" panose="02000603090000020003" pitchFamily="2" charset="-79"/>
                <a:cs typeface="Big Caslon Medium" panose="02000603090000020003" pitchFamily="2" charset="-79"/>
              </a:rPr>
              <a:t>(1876)</a:t>
            </a:r>
            <a:endParaRPr lang="en-GB" dirty="0">
              <a:latin typeface="Big Caslon Medium" panose="02000603090000020003" pitchFamily="2" charset="-79"/>
              <a:cs typeface="Big Caslon Medium" panose="02000603090000020003" pitchFamily="2" charset="-79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AC9CAD4-2B05-DFBE-19D7-F1F9C15E2C84}"/>
              </a:ext>
            </a:extLst>
          </p:cNvPr>
          <p:cNvSpPr txBox="1"/>
          <p:nvPr/>
        </p:nvSpPr>
        <p:spPr>
          <a:xfrm>
            <a:off x="0" y="2594088"/>
            <a:ext cx="5646303" cy="369332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en-GB" b="0" i="0" u="none" strike="noStrike" dirty="0">
                <a:effectLst/>
                <a:latin typeface="Big Caslon Medium" panose="02000603090000020003" pitchFamily="2" charset="-79"/>
                <a:cs typeface="Big Caslon Medium" panose="02000603090000020003" pitchFamily="2" charset="-79"/>
              </a:rPr>
              <a:t>Paris Street in Rainy Weather (1877) by Gustav Caillebotte</a:t>
            </a:r>
            <a:endParaRPr lang="en-GB" dirty="0">
              <a:latin typeface="Big Caslon Medium" panose="02000603090000020003" pitchFamily="2" charset="-79"/>
              <a:cs typeface="Big Caslon Medium" panose="020006030900000200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1219731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AFA65-4524-5897-E8BC-319FEF11F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5032058" cy="1956841"/>
          </a:xfrm>
        </p:spPr>
        <p:txBody>
          <a:bodyPr anchor="b">
            <a:normAutofit/>
          </a:bodyPr>
          <a:lstStyle/>
          <a:p>
            <a:r>
              <a:rPr lang="en-GB" sz="3600" dirty="0">
                <a:latin typeface="Aharoni" panose="02010803020104030203" pitchFamily="2" charset="-79"/>
                <a:cs typeface="Aharoni" panose="02010803020104030203" pitchFamily="2" charset="-79"/>
              </a:rPr>
              <a:t>PSYCHOGEOGRAPHY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23B609-2E6F-D671-9AED-B855D95DB8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0" i="0" u="none" strike="noStrike" dirty="0">
                <a:effectLst/>
                <a:latin typeface="Crimson Text"/>
              </a:rPr>
              <a:t>It is the “specific effects of the geographical environment . . . on the emotions and behaviour of individuals.” Guy </a:t>
            </a:r>
            <a:r>
              <a:rPr lang="en-GB" sz="2200" b="0" i="0" u="none" strike="noStrike" dirty="0" err="1">
                <a:effectLst/>
                <a:latin typeface="Crimson Text"/>
              </a:rPr>
              <a:t>Debord</a:t>
            </a:r>
            <a:endParaRPr lang="en-GB" sz="2200" b="0" i="0" u="none" strike="noStrike" dirty="0">
              <a:effectLst/>
              <a:latin typeface="Crimson Text"/>
            </a:endParaRPr>
          </a:p>
          <a:p>
            <a:pPr marL="0" indent="0">
              <a:buNone/>
            </a:pPr>
            <a:r>
              <a:rPr lang="en-GB" sz="2200" dirty="0" err="1"/>
              <a:t>Debord</a:t>
            </a:r>
            <a:r>
              <a:rPr lang="en-GB" sz="2200" dirty="0"/>
              <a:t> described this as a derive. Here is </a:t>
            </a:r>
            <a:r>
              <a:rPr lang="en-GB" sz="2200" dirty="0" err="1"/>
              <a:t>Debord’s</a:t>
            </a:r>
            <a:r>
              <a:rPr lang="en-GB" sz="2200" dirty="0"/>
              <a:t> ’map’ of Paris.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3E605A-D431-EFD4-C1BA-B33D94E28C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486" r="24305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127512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C9612-DA69-265D-9676-881CCD3D7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sz="34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Susan Sontag questions the motive of the wandering photographer…</a:t>
            </a:r>
          </a:p>
        </p:txBody>
      </p:sp>
      <p:pic>
        <p:nvPicPr>
          <p:cNvPr id="5" name="Picture 4" descr="From Stags, Hens and Bunnies (Dougie Wallace)&#10;">
            <a:extLst>
              <a:ext uri="{FF2B5EF4-FFF2-40B4-BE49-F238E27FC236}">
                <a16:creationId xmlns:a16="http://schemas.microsoft.com/office/drawing/2014/main" id="{6DC2DC39-65FD-5D5B-D11F-9D234B5F51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3417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F2026-A349-FCFC-0981-4448E4FAD2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4795" y="642937"/>
            <a:ext cx="3795331" cy="491490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“</a:t>
            </a:r>
            <a:r>
              <a:rPr lang="en-GB" sz="2000" b="0" i="0" u="none" strike="noStrike" dirty="0">
                <a:solidFill>
                  <a:srgbClr val="FFFFFF"/>
                </a:solidFill>
                <a:effectLst/>
                <a:latin typeface="Big Caslon Medium" panose="02000603090000020003" pitchFamily="2" charset="-79"/>
                <a:cs typeface="Big Caslon Medium" panose="02000603090000020003" pitchFamily="2" charset="-79"/>
              </a:rPr>
              <a:t>Gazing on other people's reality with curiosity, with detachment, with professionalism, the ubiquitous photographer operates as if that activity transcends class interests, as if its perspective is universal…</a:t>
            </a:r>
          </a:p>
          <a:p>
            <a:pPr marL="0" indent="0">
              <a:buNone/>
            </a:pPr>
            <a:r>
              <a:rPr lang="en-GB" sz="2000" b="0" i="0" u="none" strike="noStrike" dirty="0">
                <a:solidFill>
                  <a:srgbClr val="FFFFFF"/>
                </a:solidFill>
                <a:effectLst/>
                <a:latin typeface="Big Caslon Medium" panose="02000603090000020003" pitchFamily="2" charset="-79"/>
                <a:cs typeface="Big Caslon Medium" panose="02000603090000020003" pitchFamily="2" charset="-79"/>
              </a:rPr>
              <a:t>The </a:t>
            </a:r>
            <a:r>
              <a:rPr lang="en-GB" sz="2000" b="0" i="1" u="none" strike="noStrike" dirty="0" err="1">
                <a:solidFill>
                  <a:srgbClr val="FFFFFF"/>
                </a:solidFill>
                <a:effectLst/>
                <a:latin typeface="BIG CASLON MEDIUM" panose="02000603090000020003" pitchFamily="2" charset="-79"/>
                <a:cs typeface="BIG CASLON MEDIUM" panose="02000603090000020003" pitchFamily="2" charset="-79"/>
              </a:rPr>
              <a:t>flâneur</a:t>
            </a:r>
            <a:r>
              <a:rPr lang="en-GB" sz="2000" b="0" i="0" u="none" strike="noStrike" dirty="0">
                <a:solidFill>
                  <a:srgbClr val="FFFFFF"/>
                </a:solidFill>
                <a:effectLst/>
                <a:latin typeface="Big Caslon Medium" panose="02000603090000020003" pitchFamily="2" charset="-79"/>
                <a:cs typeface="Big Caslon Medium" panose="02000603090000020003" pitchFamily="2" charset="-79"/>
              </a:rPr>
              <a:t> is not attracted to the city's official realities but to its dark seamy corners, the neglected populations—an unofficial reality behind the façade of bourgeois life that the photographer 'apprehends,' as a detective apprehends a criminal." 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Sontag, On Photography.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DE81B4-798A-4D18-371D-272711F6F842}"/>
              </a:ext>
            </a:extLst>
          </p:cNvPr>
          <p:cNvSpPr txBox="1"/>
          <p:nvPr/>
        </p:nvSpPr>
        <p:spPr>
          <a:xfrm>
            <a:off x="321732" y="4058684"/>
            <a:ext cx="7058306" cy="369332"/>
          </a:xfrm>
          <a:prstGeom prst="rect">
            <a:avLst/>
          </a:prstGeom>
          <a:solidFill>
            <a:srgbClr val="B75942"/>
          </a:solidFill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Big Caslon Medium" panose="02000603090000020003" pitchFamily="2" charset="-79"/>
                <a:ea typeface="+mn-ea"/>
                <a:cs typeface="Big Caslon Medium" panose="02000603090000020003" pitchFamily="2" charset="-79"/>
              </a:rPr>
              <a:t>From Stags, Hens and Bunnies (Dougie Wallace)</a:t>
            </a:r>
          </a:p>
        </p:txBody>
      </p:sp>
    </p:spTree>
    <p:extLst>
      <p:ext uri="{BB962C8B-B14F-4D97-AF65-F5344CB8AC3E}">
        <p14:creationId xmlns:p14="http://schemas.microsoft.com/office/powerpoint/2010/main" val="20782674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8A228-69C3-D337-FC47-CD382F7E9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Helen Levitt. New York 1980.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993075-8F4B-C679-2790-9C263F9D60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761" r="1" b="3403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3C37B-5010-2715-AAAD-6B6D833A3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Helen Levitt is celebrated for her portrait of New York (both the city and its inhabitants.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Thinking about Sontag ,How does this image represent: </a:t>
            </a:r>
          </a:p>
          <a:p>
            <a:r>
              <a:rPr lang="en-GB" sz="2000" dirty="0">
                <a:solidFill>
                  <a:srgbClr val="FFFFFF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the girl?</a:t>
            </a:r>
          </a:p>
          <a:p>
            <a:r>
              <a:rPr lang="en-GB" sz="2000" dirty="0">
                <a:solidFill>
                  <a:srgbClr val="FFFFFF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The city?</a:t>
            </a:r>
          </a:p>
          <a:p>
            <a:endParaRPr lang="en-GB" sz="2000" dirty="0">
              <a:solidFill>
                <a:srgbClr val="FFFFFF"/>
              </a:solidFill>
              <a:latin typeface="Big Caslon Medium" panose="02000603090000020003" pitchFamily="2" charset="-79"/>
              <a:cs typeface="Big Caslon Medium" panose="02000603090000020003" pitchFamily="2" charset="-79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Can you answer that from two points of view? Can you compare it with Dougie Wallace’s work?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Consider this as a talking point in your visual diary.</a:t>
            </a:r>
          </a:p>
        </p:txBody>
      </p:sp>
    </p:spTree>
    <p:extLst>
      <p:ext uri="{BB962C8B-B14F-4D97-AF65-F5344CB8AC3E}">
        <p14:creationId xmlns:p14="http://schemas.microsoft.com/office/powerpoint/2010/main" val="200894156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Taxi, New York, 1957 © Saul Leiter">
            <a:extLst>
              <a:ext uri="{FF2B5EF4-FFF2-40B4-BE49-F238E27FC236}">
                <a16:creationId xmlns:a16="http://schemas.microsoft.com/office/drawing/2014/main" id="{D500147D-7886-A449-47BD-907F65D1EC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5200" y="506509"/>
            <a:ext cx="7721600" cy="5844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09B106D-956E-E6F7-2E94-D284C7C0F2D6}"/>
              </a:ext>
            </a:extLst>
          </p:cNvPr>
          <p:cNvSpPr txBox="1"/>
          <p:nvPr/>
        </p:nvSpPr>
        <p:spPr>
          <a:xfrm>
            <a:off x="2235200" y="6351491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Saul Leiter, Taxi, New York 1957</a:t>
            </a:r>
          </a:p>
        </p:txBody>
      </p:sp>
    </p:spTree>
    <p:extLst>
      <p:ext uri="{BB962C8B-B14F-4D97-AF65-F5344CB8AC3E}">
        <p14:creationId xmlns:p14="http://schemas.microsoft.com/office/powerpoint/2010/main" val="280998298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ntony Cairns - artist, news &amp; exhibitions - photography-now.com">
            <a:extLst>
              <a:ext uri="{FF2B5EF4-FFF2-40B4-BE49-F238E27FC236}">
                <a16:creationId xmlns:a16="http://schemas.microsoft.com/office/drawing/2014/main" id="{377ABF4A-A554-2816-47C2-1FB3131CF1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500" y="1003300"/>
            <a:ext cx="7239000" cy="485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C469CD4-9259-A69F-325E-6487CEB7C527}"/>
              </a:ext>
            </a:extLst>
          </p:cNvPr>
          <p:cNvSpPr txBox="1"/>
          <p:nvPr/>
        </p:nvSpPr>
        <p:spPr>
          <a:xfrm>
            <a:off x="2476500" y="5854700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Anthony Cairns TYO2_080, 2016.</a:t>
            </a:r>
          </a:p>
        </p:txBody>
      </p:sp>
    </p:spTree>
    <p:extLst>
      <p:ext uri="{BB962C8B-B14F-4D97-AF65-F5344CB8AC3E}">
        <p14:creationId xmlns:p14="http://schemas.microsoft.com/office/powerpoint/2010/main" val="264233172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iane Arbus, Child With Toy Hand Grenade, Central Park, NYC, 1962 (printed 1972). Courtesy of artnet Auctions.">
            <a:extLst>
              <a:ext uri="{FF2B5EF4-FFF2-40B4-BE49-F238E27FC236}">
                <a16:creationId xmlns:a16="http://schemas.microsoft.com/office/drawing/2014/main" id="{A20760AB-402D-4535-3A0F-FAFFAE43C8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938" y="489346"/>
            <a:ext cx="5788123" cy="5879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99F1145-2536-6752-C6E5-A4F2A56F5C7A}"/>
              </a:ext>
            </a:extLst>
          </p:cNvPr>
          <p:cNvSpPr txBox="1"/>
          <p:nvPr/>
        </p:nvSpPr>
        <p:spPr>
          <a:xfrm>
            <a:off x="3201938" y="6488668"/>
            <a:ext cx="70937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Diane Arbus. Child with a toy hand grenade in Central Park, N.Y.C. 1962.</a:t>
            </a:r>
          </a:p>
        </p:txBody>
      </p:sp>
    </p:spTree>
    <p:extLst>
      <p:ext uri="{BB962C8B-B14F-4D97-AF65-F5344CB8AC3E}">
        <p14:creationId xmlns:p14="http://schemas.microsoft.com/office/powerpoint/2010/main" val="162314920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The empty streets (and parks) of Eugène Atget​ • V&amp;A Blog">
            <a:extLst>
              <a:ext uri="{FF2B5EF4-FFF2-40B4-BE49-F238E27FC236}">
                <a16:creationId xmlns:a16="http://schemas.microsoft.com/office/drawing/2014/main" id="{31C12D51-FC1C-BE1B-ABDE-45651A9CBF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9031" y="657161"/>
            <a:ext cx="7373938" cy="5543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20953F4-6C06-19DA-A00E-918B577C08B7}"/>
              </a:ext>
            </a:extLst>
          </p:cNvPr>
          <p:cNvSpPr txBox="1"/>
          <p:nvPr/>
        </p:nvSpPr>
        <p:spPr>
          <a:xfrm>
            <a:off x="2409030" y="6200839"/>
            <a:ext cx="737393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Eugene Atget. </a:t>
            </a:r>
            <a:r>
              <a:rPr lang="en-GB" b="0" i="0" dirty="0">
                <a:solidFill>
                  <a:srgbClr val="1D1E20"/>
                </a:solidFill>
                <a:effectLst/>
                <a:latin typeface="Spiller"/>
              </a:rPr>
              <a:t>Coin de la rue Valette et Panthéon, 5e arrondissement, matinée de mars. 1925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10412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Who Killed Romanticism in Photography? Stephen Shore and the Rise of the New  Topographics | Art for Sale | Artspace">
            <a:extLst>
              <a:ext uri="{FF2B5EF4-FFF2-40B4-BE49-F238E27FC236}">
                <a16:creationId xmlns:a16="http://schemas.microsoft.com/office/drawing/2014/main" id="{43DC1CBC-AD60-CFF0-9C2B-AF7EAADB99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0" y="571500"/>
            <a:ext cx="71755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3F692EA-D78D-2CA0-A92F-93BC98B1A14B}"/>
              </a:ext>
            </a:extLst>
          </p:cNvPr>
          <p:cNvSpPr txBox="1"/>
          <p:nvPr/>
        </p:nvSpPr>
        <p:spPr>
          <a:xfrm>
            <a:off x="2508250" y="6286500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585858"/>
                </a:solidFill>
                <a:effectLst/>
                <a:latin typeface="adobe-caslon-pro"/>
              </a:rPr>
              <a:t>Stephen Shore, </a:t>
            </a:r>
            <a:r>
              <a:rPr lang="en-GB" b="0" i="1" dirty="0">
                <a:solidFill>
                  <a:srgbClr val="585858"/>
                </a:solidFill>
                <a:effectLst/>
                <a:latin typeface="adobe-caslon-pro"/>
              </a:rPr>
              <a:t>U.S. 1, Arundel Maine, July 17, 1974</a:t>
            </a:r>
            <a:r>
              <a:rPr lang="en-GB" b="0" i="0" dirty="0">
                <a:solidFill>
                  <a:srgbClr val="585858"/>
                </a:solidFill>
                <a:effectLst/>
                <a:latin typeface="adobe-caslon-pro"/>
              </a:rPr>
              <a:t>, 1974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514300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D160464-A592-C5FF-2331-142CCE49B6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2494"/>
          <a:stretch/>
        </p:blipFill>
        <p:spPr>
          <a:xfrm>
            <a:off x="1290132" y="632354"/>
            <a:ext cx="9611736" cy="559329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BBACD5E-F867-B660-9316-752010AA9715}"/>
              </a:ext>
            </a:extLst>
          </p:cNvPr>
          <p:cNvSpPr txBox="1"/>
          <p:nvPr/>
        </p:nvSpPr>
        <p:spPr>
          <a:xfrm>
            <a:off x="1290132" y="6225646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Lee Friedlander Shadow—New York City 1966</a:t>
            </a:r>
          </a:p>
        </p:txBody>
      </p:sp>
    </p:spTree>
    <p:extLst>
      <p:ext uri="{BB962C8B-B14F-4D97-AF65-F5344CB8AC3E}">
        <p14:creationId xmlns:p14="http://schemas.microsoft.com/office/powerpoint/2010/main" val="158284605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aido Moriyama: A Retrospective | The Independent Photographer">
            <a:extLst>
              <a:ext uri="{FF2B5EF4-FFF2-40B4-BE49-F238E27FC236}">
                <a16:creationId xmlns:a16="http://schemas.microsoft.com/office/drawing/2014/main" id="{B80FB494-469F-6EC9-E736-30EBC6D358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125" y="490020"/>
            <a:ext cx="8159750" cy="5877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3513572-8747-596F-40D8-703FFA25DF1F}"/>
              </a:ext>
            </a:extLst>
          </p:cNvPr>
          <p:cNvSpPr txBox="1"/>
          <p:nvPr/>
        </p:nvSpPr>
        <p:spPr>
          <a:xfrm>
            <a:off x="2016125" y="6367979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44403C"/>
                </a:solidFill>
                <a:effectLst/>
                <a:latin typeface="Greta Sans Regular"/>
              </a:rPr>
              <a:t>Daido Moriyama </a:t>
            </a:r>
            <a:r>
              <a:rPr lang="en-GB" b="0" i="1" dirty="0">
                <a:solidFill>
                  <a:srgbClr val="44403C"/>
                </a:solidFill>
                <a:effectLst/>
                <a:latin typeface="Greta Text Light Italic 2"/>
              </a:rPr>
              <a:t>Tokyo</a:t>
            </a:r>
            <a:r>
              <a:rPr lang="en-GB" b="0" i="0" dirty="0">
                <a:solidFill>
                  <a:srgbClr val="44403C"/>
                </a:solidFill>
                <a:effectLst/>
                <a:latin typeface="Greta Sans Regular"/>
              </a:rPr>
              <a:t>, (1969)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923411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693AC-3677-F5FA-1876-195E8ED31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Weeks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246DF-EC28-A42D-0BFF-DC8F1B83D2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Part 1: Using examples from the PowerPoint – and optionally others retrieved independently - create a mood board of imagery for each Research Method in your visual diary. </a:t>
            </a:r>
            <a:r>
              <a:rPr lang="en-GB" sz="2800" dirty="0">
                <a:solidFill>
                  <a:srgbClr val="FF0000"/>
                </a:solidFill>
              </a:rPr>
              <a:t>Deadline: Next Week (2)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/>
              <a:t>Part 2: Choose one Research Method (Object, Image or Excursion) to plan and develop a photographic response related to your project (Rethinking Photojournalism/Fugitive testimonies). </a:t>
            </a:r>
            <a:r>
              <a:rPr lang="en-GB" sz="2800" dirty="0">
                <a:solidFill>
                  <a:srgbClr val="FF0000"/>
                </a:solidFill>
              </a:rPr>
              <a:t>Deadline: Following week (3)</a:t>
            </a: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910094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a process&#10;&#10;Description automatically generated">
            <a:extLst>
              <a:ext uri="{FF2B5EF4-FFF2-40B4-BE49-F238E27FC236}">
                <a16:creationId xmlns:a16="http://schemas.microsoft.com/office/drawing/2014/main" id="{C7BE03EF-C415-BE0A-7E05-852E40A1C5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254" y="468922"/>
            <a:ext cx="4155339" cy="5920155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1F838C4-062F-7967-342D-EE27A61A6B0E}"/>
              </a:ext>
            </a:extLst>
          </p:cNvPr>
          <p:cNvSpPr txBox="1"/>
          <p:nvPr/>
        </p:nvSpPr>
        <p:spPr>
          <a:xfrm>
            <a:off x="5661498" y="671209"/>
            <a:ext cx="6019248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plan includes an aim, intention, research.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 shoot should include images from the experience and some reflection on the process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Your contact sheet should be easy to read and should be surrounded by annotation that discusses form, content, skills, settings, errors and sets of work.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At least one selection of work should be made. Show the before and afters with screenshots of how it has been edited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 full and final evaluation should refer to initial plans and set goals for the future.</a:t>
            </a:r>
          </a:p>
        </p:txBody>
      </p:sp>
    </p:spTree>
    <p:extLst>
      <p:ext uri="{BB962C8B-B14F-4D97-AF65-F5344CB8AC3E}">
        <p14:creationId xmlns:p14="http://schemas.microsoft.com/office/powerpoint/2010/main" val="116537819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A7AA5-A6A6-2BF0-7979-29C32307F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 – No Taught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81DD3-A2EA-D5DB-39D9-15E132D5D9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Feedback Literacy</a:t>
            </a:r>
          </a:p>
          <a:p>
            <a:pPr marL="0" indent="0">
              <a:buNone/>
            </a:pPr>
            <a:r>
              <a:rPr lang="en-GB" dirty="0"/>
              <a:t>Working from home, As well as completing your research method tasks from this week, please complete the Literacy feedback task </a:t>
            </a:r>
            <a:r>
              <a:rPr lang="en-GB"/>
              <a:t>on Moodle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955210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sual Studies 2 introduction" id="{4916808C-C197-9A4F-9FEA-B8D54D9ED4F0}" vid="{7A686FD6-8052-B84C-A52A-949ED91F9B4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415</TotalTime>
  <Words>1682</Words>
  <Application>Microsoft Macintosh PowerPoint</Application>
  <PresentationFormat>Widescreen</PresentationFormat>
  <Paragraphs>176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9" baseType="lpstr">
      <vt:lpstr>adobe-caslon-pro</vt:lpstr>
      <vt:lpstr>Aharoni</vt:lpstr>
      <vt:lpstr>Arial</vt:lpstr>
      <vt:lpstr>Bierstadt</vt:lpstr>
      <vt:lpstr>BIG CASLON MEDIUM</vt:lpstr>
      <vt:lpstr>BIG CASLON MEDIUM</vt:lpstr>
      <vt:lpstr>Calibri</vt:lpstr>
      <vt:lpstr>Crimson Text</vt:lpstr>
      <vt:lpstr>Futura Medium</vt:lpstr>
      <vt:lpstr>Greta Sans Regular</vt:lpstr>
      <vt:lpstr>Greta Text Light Italic 2</vt:lpstr>
      <vt:lpstr>Guardian Egyptian Web</vt:lpstr>
      <vt:lpstr>Segoe UI</vt:lpstr>
      <vt:lpstr>Spiller</vt:lpstr>
      <vt:lpstr>Times New Roman</vt:lpstr>
      <vt:lpstr>Wingdings</vt:lpstr>
      <vt:lpstr>Office Theme</vt:lpstr>
      <vt:lpstr>PowerPoint Presentation</vt:lpstr>
      <vt:lpstr>RESEARCH METHODS</vt:lpstr>
      <vt:lpstr>RESEARCH IS ACTIVE</vt:lpstr>
      <vt:lpstr>RESEARCH IS ACTIVE</vt:lpstr>
      <vt:lpstr>Submission Checklist – Have I…</vt:lpstr>
      <vt:lpstr>Submission Checklist – Have I…</vt:lpstr>
      <vt:lpstr>Research Method - Object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Research Method - Image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RESEARCH METHOD - EXCURSION</vt:lpstr>
      <vt:lpstr>UN FLANEUR</vt:lpstr>
      <vt:lpstr>UN FLANEUR</vt:lpstr>
      <vt:lpstr>PSYCHOGEOGRAPHY</vt:lpstr>
      <vt:lpstr>Susan Sontag questions the motive of the wandering photographer…</vt:lpstr>
      <vt:lpstr>Helen Levitt. New York 1980.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This Weeks Tasks</vt:lpstr>
      <vt:lpstr>PowerPoint Presentation</vt:lpstr>
      <vt:lpstr>Next Week – No Taught Session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Joe Coleman</dc:creator>
  <cp:lastModifiedBy>COLEMAN, Joe</cp:lastModifiedBy>
  <cp:revision>4</cp:revision>
  <dcterms:created xsi:type="dcterms:W3CDTF">2024-02-07T17:15:41Z</dcterms:created>
  <dcterms:modified xsi:type="dcterms:W3CDTF">2026-01-28T20:21:03Z</dcterms:modified>
</cp:coreProperties>
</file>