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0" autoAdjust="0"/>
    <p:restoredTop sz="85972" autoAdjust="0"/>
  </p:normalViewPr>
  <p:slideViewPr>
    <p:cSldViewPr snapToGrid="0">
      <p:cViewPr varScale="1">
        <p:scale>
          <a:sx n="94" d="100"/>
          <a:sy n="94" d="100"/>
        </p:scale>
        <p:origin x="7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D8F4FB-0E4B-4DB1-AAF0-DDBA4F8FBA73}" type="datetimeFigureOut">
              <a:rPr lang="en-GB" smtClean="0"/>
              <a:t>23/06/2024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9022B-81FA-45A4-9084-16CC53AD10D4}" type="slidenum">
              <a:rPr lang="en-GB" smtClean="0"/>
              <a:t>‹#›</a:t>
            </a:fld>
            <a:endParaRPr lang="en-GB"/>
          </a:p>
        </p:txBody>
      </p:sp>
    </p:spTree>
    <p:extLst>
      <p:ext uri="{BB962C8B-B14F-4D97-AF65-F5344CB8AC3E}">
        <p14:creationId xmlns:p14="http://schemas.microsoft.com/office/powerpoint/2010/main" val="3522766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1</a:t>
            </a:fld>
            <a:endParaRPr lang="en-GB"/>
          </a:p>
        </p:txBody>
      </p:sp>
    </p:spTree>
    <p:extLst>
      <p:ext uri="{BB962C8B-B14F-4D97-AF65-F5344CB8AC3E}">
        <p14:creationId xmlns:p14="http://schemas.microsoft.com/office/powerpoint/2010/main" val="24100445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This presentation will discuss the concept of business proposition and ideation by considering the example of an Indian Restaurant. A comprehensive analysis of the relevant business plan and their role in their business success will be assessed. Above all relevant statistical data will be used.</a:t>
            </a:r>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3</a:t>
            </a:fld>
            <a:endParaRPr lang="en-GB"/>
          </a:p>
        </p:txBody>
      </p:sp>
    </p:spTree>
    <p:extLst>
      <p:ext uri="{BB962C8B-B14F-4D97-AF65-F5344CB8AC3E}">
        <p14:creationId xmlns:p14="http://schemas.microsoft.com/office/powerpoint/2010/main" val="1429208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Indian restaurant is a new business in the restaurant industry of the UK. It focuses on providing healthy Indian cuisine options to its potential customers which are being served with fresh ingredients. Indian restaurants aim to penetrate the restaurant industry of the UK with their USP of considering organic and healthy Indian food options through their restaurants and further managing their sustainability in the best possible manner. USP helps in gaining a competitive edge over other players in the market (George, 2020).</a:t>
            </a:r>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4</a:t>
            </a:fld>
            <a:endParaRPr lang="en-GB"/>
          </a:p>
        </p:txBody>
      </p:sp>
    </p:spTree>
    <p:extLst>
      <p:ext uri="{BB962C8B-B14F-4D97-AF65-F5344CB8AC3E}">
        <p14:creationId xmlns:p14="http://schemas.microsoft.com/office/powerpoint/2010/main" val="190414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HRM strategies are a crucial part of the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as they help in managing people and process management aspects in the best possible way (</a:t>
            </a:r>
            <a:r>
              <a:rPr lang="en-US" sz="1200" b="0" i="0" u="none" strike="noStrike" kern="1200" dirty="0" err="1" smtClean="0">
                <a:solidFill>
                  <a:schemeClr val="tx1"/>
                </a:solidFill>
                <a:effectLst/>
                <a:latin typeface="+mn-lt"/>
                <a:ea typeface="+mn-ea"/>
                <a:cs typeface="+mn-cs"/>
              </a:rPr>
              <a:t>Mahapatro</a:t>
            </a:r>
            <a:r>
              <a:rPr lang="en-US" sz="1200" b="0" i="0" u="none" strike="noStrike" kern="1200" dirty="0" smtClean="0">
                <a:solidFill>
                  <a:schemeClr val="tx1"/>
                </a:solidFill>
                <a:effectLst/>
                <a:latin typeface="+mn-lt"/>
                <a:ea typeface="+mn-ea"/>
                <a:cs typeface="+mn-cs"/>
              </a:rPr>
              <a:t>, 2021). In this case, relevant people will be higher through different professional social media platforms as well as online job portals with relevant skills and knowledge (</a:t>
            </a:r>
            <a:r>
              <a:rPr lang="en-US" sz="1200" b="0" i="0" u="none" strike="noStrike" kern="1200" dirty="0" err="1" smtClean="0">
                <a:solidFill>
                  <a:schemeClr val="tx1"/>
                </a:solidFill>
                <a:effectLst/>
                <a:latin typeface="+mn-lt"/>
                <a:ea typeface="+mn-ea"/>
                <a:cs typeface="+mn-cs"/>
              </a:rPr>
              <a:t>Ruparel</a:t>
            </a:r>
            <a:r>
              <a:rPr lang="en-US" sz="1200" b="0" i="0" u="none" strike="noStrike" kern="1200" dirty="0" smtClean="0">
                <a:solidFill>
                  <a:schemeClr val="tx1"/>
                </a:solidFill>
                <a:effectLst/>
                <a:latin typeface="+mn-lt"/>
                <a:ea typeface="+mn-ea"/>
                <a:cs typeface="+mn-cs"/>
              </a:rPr>
              <a:t> </a:t>
            </a:r>
            <a:r>
              <a:rPr lang="en-US" sz="1200" b="0" i="1" u="none" strike="noStrike" kern="1200" dirty="0" smtClean="0">
                <a:solidFill>
                  <a:schemeClr val="tx1"/>
                </a:solidFill>
                <a:effectLst/>
                <a:latin typeface="+mn-lt"/>
                <a:ea typeface="+mn-ea"/>
                <a:cs typeface="+mn-cs"/>
              </a:rPr>
              <a:t>et al</a:t>
            </a:r>
            <a:r>
              <a:rPr lang="en-US" sz="1200" b="0" i="0" u="none" strike="noStrike" kern="1200" dirty="0" smtClean="0">
                <a:solidFill>
                  <a:schemeClr val="tx1"/>
                </a:solidFill>
                <a:effectLst/>
                <a:latin typeface="+mn-lt"/>
                <a:ea typeface="+mn-ea"/>
                <a:cs typeface="+mn-cs"/>
              </a:rPr>
              <a:t>., 2020). In addition to that ongoing training will be provided to the staff so that they can perform at their peak potential. As a part of financial sources, 200,000 GBP will be invested at the beginning. The mission of the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is to cater their customers with high-quality Indian cuisine with a blend of contemporary style at competitive prices.</a:t>
            </a:r>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5</a:t>
            </a:fld>
            <a:endParaRPr lang="en-GB"/>
          </a:p>
        </p:txBody>
      </p:sp>
    </p:spTree>
    <p:extLst>
      <p:ext uri="{BB962C8B-B14F-4D97-AF65-F5344CB8AC3E}">
        <p14:creationId xmlns:p14="http://schemas.microsoft.com/office/powerpoint/2010/main" val="671279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Marketing strategies are a crucial part of the </a:t>
            </a:r>
            <a:r>
              <a:rPr lang="en-US" sz="1200" b="0" i="0" u="none" strike="noStrike" kern="1200" dirty="0" err="1" smtClean="0">
                <a:solidFill>
                  <a:schemeClr val="tx1"/>
                </a:solidFill>
                <a:effectLst/>
                <a:latin typeface="+mn-lt"/>
                <a:ea typeface="+mn-ea"/>
                <a:cs typeface="+mn-cs"/>
              </a:rPr>
              <a:t>organisation</a:t>
            </a:r>
            <a:r>
              <a:rPr lang="en-US" sz="1200" b="0" i="0" u="none" strike="noStrike" kern="1200" dirty="0" smtClean="0">
                <a:solidFill>
                  <a:schemeClr val="tx1"/>
                </a:solidFill>
                <a:effectLst/>
                <a:latin typeface="+mn-lt"/>
                <a:ea typeface="+mn-ea"/>
                <a:cs typeface="+mn-cs"/>
              </a:rPr>
              <a:t> as they support </a:t>
            </a:r>
            <a:r>
              <a:rPr lang="en-US" sz="1200" b="0" i="0" u="none" strike="noStrike" kern="1200" dirty="0" err="1" smtClean="0">
                <a:solidFill>
                  <a:schemeClr val="tx1"/>
                </a:solidFill>
                <a:effectLst/>
                <a:latin typeface="+mn-lt"/>
                <a:ea typeface="+mn-ea"/>
                <a:cs typeface="+mn-cs"/>
              </a:rPr>
              <a:t>analysing</a:t>
            </a:r>
            <a:r>
              <a:rPr lang="en-US" sz="1200" b="0" i="0" u="none" strike="noStrike" kern="1200" dirty="0" smtClean="0">
                <a:solidFill>
                  <a:schemeClr val="tx1"/>
                </a:solidFill>
                <a:effectLst/>
                <a:latin typeface="+mn-lt"/>
                <a:ea typeface="+mn-ea"/>
                <a:cs typeface="+mn-cs"/>
              </a:rPr>
              <a:t> their consumer persona and further help them in choosing the right marketing channels to reach out to their potential customers (Farida and </a:t>
            </a:r>
            <a:r>
              <a:rPr lang="en-US" sz="1200" b="0" i="0" u="none" strike="noStrike" kern="1200" dirty="0" err="1" smtClean="0">
                <a:solidFill>
                  <a:schemeClr val="tx1"/>
                </a:solidFill>
                <a:effectLst/>
                <a:latin typeface="+mn-lt"/>
                <a:ea typeface="+mn-ea"/>
                <a:cs typeface="+mn-cs"/>
              </a:rPr>
              <a:t>Setiawan</a:t>
            </a:r>
            <a:r>
              <a:rPr lang="en-US" sz="1200" b="0" i="0" u="none" strike="noStrike" kern="1200" dirty="0" smtClean="0">
                <a:solidFill>
                  <a:schemeClr val="tx1"/>
                </a:solidFill>
                <a:effectLst/>
                <a:latin typeface="+mn-lt"/>
                <a:ea typeface="+mn-ea"/>
                <a:cs typeface="+mn-cs"/>
              </a:rPr>
              <a:t>, 2022). In this case, 7P marketing mix is being taken into consideration to position the brand and its product (Jain and Jain, 2022). For example, Indian Restaurants will be using cost leadership pricing strategies. In addition, it will be using both traditional an digital marketing strategies to elevate the brand visibility and competitiveness. </a:t>
            </a:r>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6</a:t>
            </a:fld>
            <a:endParaRPr lang="en-GB"/>
          </a:p>
        </p:txBody>
      </p:sp>
    </p:spTree>
    <p:extLst>
      <p:ext uri="{BB962C8B-B14F-4D97-AF65-F5344CB8AC3E}">
        <p14:creationId xmlns:p14="http://schemas.microsoft.com/office/powerpoint/2010/main" val="1419233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Market research is a crucial part of business success (‌</a:t>
            </a:r>
            <a:r>
              <a:rPr lang="en-US" sz="1200" b="0" i="0" u="none" strike="noStrike" kern="1200" dirty="0" err="1" smtClean="0">
                <a:solidFill>
                  <a:schemeClr val="tx1"/>
                </a:solidFill>
                <a:effectLst/>
                <a:latin typeface="+mn-lt"/>
                <a:ea typeface="+mn-ea"/>
                <a:cs typeface="+mn-cs"/>
              </a:rPr>
              <a:t>Pathan</a:t>
            </a:r>
            <a:r>
              <a:rPr lang="en-US" sz="1200" b="0" i="0" u="none" strike="noStrike" kern="1200" dirty="0" smtClean="0">
                <a:solidFill>
                  <a:schemeClr val="tx1"/>
                </a:solidFill>
                <a:effectLst/>
                <a:latin typeface="+mn-lt"/>
                <a:ea typeface="+mn-ea"/>
                <a:cs typeface="+mn-cs"/>
              </a:rPr>
              <a:t>, 2022). As per the research, there are 12,000 different restaurants in the UK and Indian food is considered to be one of the most popular Cuisines in the UK (Roving Reporter, 2020). Additionally, the online food shopping industry is also rising at an </a:t>
            </a:r>
            <a:r>
              <a:rPr lang="en-US" sz="1200" b="0" i="0" u="none" strike="noStrike" kern="1200" dirty="0" err="1" smtClean="0">
                <a:solidFill>
                  <a:schemeClr val="tx1"/>
                </a:solidFill>
                <a:effectLst/>
                <a:latin typeface="+mn-lt"/>
                <a:ea typeface="+mn-ea"/>
                <a:cs typeface="+mn-cs"/>
              </a:rPr>
              <a:t>exponetial</a:t>
            </a:r>
            <a:r>
              <a:rPr lang="en-US" sz="1200" b="0" i="0" u="none" strike="noStrike" kern="1200" dirty="0" smtClean="0">
                <a:solidFill>
                  <a:schemeClr val="tx1"/>
                </a:solidFill>
                <a:effectLst/>
                <a:latin typeface="+mn-lt"/>
                <a:ea typeface="+mn-ea"/>
                <a:cs typeface="+mn-cs"/>
              </a:rPr>
              <a:t> rate (Thakur, 2021). Therefore, it is the right time and strategies for Indian restaurants to enter the industry. Moreover, the audience persona will revolve around medium to high-income. Additionally, they will fall in the age range of 25 to 50 years of old.</a:t>
            </a:r>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7</a:t>
            </a:fld>
            <a:endParaRPr lang="en-GB"/>
          </a:p>
        </p:txBody>
      </p:sp>
    </p:spTree>
    <p:extLst>
      <p:ext uri="{BB962C8B-B14F-4D97-AF65-F5344CB8AC3E}">
        <p14:creationId xmlns:p14="http://schemas.microsoft.com/office/powerpoint/2010/main" val="3752340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Organic and healthy cuisine with a blend of contemporary style is one of the leading USPs of Indian Restaurants. It will be using a limited partnership structure. Social media presence is crucial for thriving an online business (</a:t>
            </a:r>
            <a:r>
              <a:rPr lang="en-US" sz="1200" b="0" i="0" u="none" strike="noStrike" kern="1200" dirty="0" err="1" smtClean="0">
                <a:solidFill>
                  <a:schemeClr val="tx1"/>
                </a:solidFill>
                <a:effectLst/>
                <a:latin typeface="+mn-lt"/>
                <a:ea typeface="+mn-ea"/>
                <a:cs typeface="+mn-cs"/>
              </a:rPr>
              <a:t>Tourani</a:t>
            </a:r>
            <a:r>
              <a:rPr lang="en-US" sz="1200" b="0" i="0" u="none" strike="noStrike" kern="1200" dirty="0" smtClean="0">
                <a:solidFill>
                  <a:schemeClr val="tx1"/>
                </a:solidFill>
                <a:effectLst/>
                <a:latin typeface="+mn-lt"/>
                <a:ea typeface="+mn-ea"/>
                <a:cs typeface="+mn-cs"/>
              </a:rPr>
              <a:t>, 2022). Therefore, the current low visibility is a potential weakness. Indian restaurants can use social media and digital marketing to reach out to their customers and further develop high customer loyalty. Digital media helps to occupy the mind space of the customers positively. Moreover, relevant food and Safety and Environment Act are the leading threats to the brand (Legislation.gov.uk, 2021).</a:t>
            </a:r>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8</a:t>
            </a:fld>
            <a:endParaRPr lang="en-GB"/>
          </a:p>
        </p:txBody>
      </p:sp>
    </p:spTree>
    <p:extLst>
      <p:ext uri="{BB962C8B-B14F-4D97-AF65-F5344CB8AC3E}">
        <p14:creationId xmlns:p14="http://schemas.microsoft.com/office/powerpoint/2010/main" val="1144409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smtClean="0">
                <a:solidFill>
                  <a:schemeClr val="tx1"/>
                </a:solidFill>
                <a:effectLst/>
                <a:latin typeface="+mn-lt"/>
                <a:ea typeface="+mn-ea"/>
                <a:cs typeface="+mn-cs"/>
              </a:rPr>
              <a:t>The presentation has considered the example of an Indian Restaurant. A comprehensive market research has been done for the business. An analysis of suitable marketing and promotion </a:t>
            </a:r>
            <a:r>
              <a:rPr lang="en-US" sz="1200" b="0" i="0" u="none" strike="noStrike" kern="1200" dirty="0" err="1" smtClean="0">
                <a:solidFill>
                  <a:schemeClr val="tx1"/>
                </a:solidFill>
                <a:effectLst/>
                <a:latin typeface="+mn-lt"/>
                <a:ea typeface="+mn-ea"/>
                <a:cs typeface="+mn-cs"/>
              </a:rPr>
              <a:t>stragies</a:t>
            </a:r>
            <a:r>
              <a:rPr lang="en-US" sz="1200" b="0" i="0" u="none" strike="noStrike" kern="1200" dirty="0" smtClean="0">
                <a:solidFill>
                  <a:schemeClr val="tx1"/>
                </a:solidFill>
                <a:effectLst/>
                <a:latin typeface="+mn-lt"/>
                <a:ea typeface="+mn-ea"/>
                <a:cs typeface="+mn-cs"/>
              </a:rPr>
              <a:t> is being used. Moreover, the SWOT framework is being used to assess the strengths and weaknesses of the business plan.</a:t>
            </a:r>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9</a:t>
            </a:fld>
            <a:endParaRPr lang="en-GB"/>
          </a:p>
        </p:txBody>
      </p:sp>
    </p:spTree>
    <p:extLst>
      <p:ext uri="{BB962C8B-B14F-4D97-AF65-F5344CB8AC3E}">
        <p14:creationId xmlns:p14="http://schemas.microsoft.com/office/powerpoint/2010/main" val="1277356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10</a:t>
            </a:fld>
            <a:endParaRPr lang="en-GB"/>
          </a:p>
        </p:txBody>
      </p:sp>
    </p:spTree>
    <p:extLst>
      <p:ext uri="{BB962C8B-B14F-4D97-AF65-F5344CB8AC3E}">
        <p14:creationId xmlns:p14="http://schemas.microsoft.com/office/powerpoint/2010/main" val="1963129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179022B-81FA-45A4-9084-16CC53AD10D4}" type="slidenum">
              <a:rPr lang="en-GB" smtClean="0"/>
              <a:t>11</a:t>
            </a:fld>
            <a:endParaRPr lang="en-GB"/>
          </a:p>
        </p:txBody>
      </p:sp>
    </p:spTree>
    <p:extLst>
      <p:ext uri="{BB962C8B-B14F-4D97-AF65-F5344CB8AC3E}">
        <p14:creationId xmlns:p14="http://schemas.microsoft.com/office/powerpoint/2010/main" val="3261585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1496937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391883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1951915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E5238A6-317F-4D0D-9796-7C8BECA8EBB8}" type="datetimeFigureOut">
              <a:rPr lang="en-GB" smtClean="0"/>
              <a:t>23/06/2024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3507771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E5238A6-317F-4D0D-9796-7C8BECA8EBB8}" type="datetimeFigureOut">
              <a:rPr lang="en-GB" smtClean="0"/>
              <a:t>23/06/2024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1077068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E5238A6-317F-4D0D-9796-7C8BECA8EBB8}" type="datetimeFigureOut">
              <a:rPr lang="en-GB" smtClean="0"/>
              <a:t>23/06/2024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3570478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5238A6-317F-4D0D-9796-7C8BECA8EBB8}" type="datetimeFigureOut">
              <a:rPr lang="en-GB" smtClean="0"/>
              <a:t>23/06/2024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1081684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E5238A6-317F-4D0D-9796-7C8BECA8EBB8}" type="datetimeFigureOut">
              <a:rPr lang="en-GB" smtClean="0"/>
              <a:t>23/06/2024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3385670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E5238A6-317F-4D0D-9796-7C8BECA8EBB8}" type="datetimeFigureOut">
              <a:rPr lang="en-GB" smtClean="0"/>
              <a:t>23/06/2024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3665100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2815233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34293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2431949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34604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1977049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4211333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E5238A6-317F-4D0D-9796-7C8BECA8EBB8}" type="datetimeFigureOut">
              <a:rPr lang="en-GB" smtClean="0"/>
              <a:t>23/06/2024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A0964-CFA5-4EBE-A350-3CCAE13E37D8}" type="slidenum">
              <a:rPr lang="en-GB" smtClean="0"/>
              <a:t>‹#›</a:t>
            </a:fld>
            <a:endParaRPr lang="en-GB"/>
          </a:p>
        </p:txBody>
      </p:sp>
    </p:spTree>
    <p:extLst>
      <p:ext uri="{BB962C8B-B14F-4D97-AF65-F5344CB8AC3E}">
        <p14:creationId xmlns:p14="http://schemas.microsoft.com/office/powerpoint/2010/main" val="204251276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E5238A6-317F-4D0D-9796-7C8BECA8EBB8}" type="datetimeFigureOut">
              <a:rPr lang="en-GB" smtClean="0"/>
              <a:t>23/06/2024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9CA0964-CFA5-4EBE-A350-3CCAE13E37D8}" type="slidenum">
              <a:rPr lang="en-GB" smtClean="0"/>
              <a:t>‹#›</a:t>
            </a:fld>
            <a:endParaRPr lang="en-GB"/>
          </a:p>
        </p:txBody>
      </p:sp>
    </p:spTree>
    <p:extLst>
      <p:ext uri="{BB962C8B-B14F-4D97-AF65-F5344CB8AC3E}">
        <p14:creationId xmlns:p14="http://schemas.microsoft.com/office/powerpoint/2010/main" val="3520893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48000" y="2413338"/>
            <a:ext cx="6096000" cy="2031325"/>
          </a:xfrm>
          <a:prstGeom prst="rect">
            <a:avLst/>
          </a:prstGeom>
        </p:spPr>
        <p:txBody>
          <a:bodyPr>
            <a:spAutoFit/>
          </a:bodyPr>
          <a:lstStyle/>
          <a:p>
            <a:pPr algn="ctr"/>
            <a:r>
              <a:rPr lang="en-US" b="1" dirty="0">
                <a:solidFill>
                  <a:srgbClr val="000000"/>
                </a:solidFill>
                <a:latin typeface="Arial" panose="020B0604020202020204" pitchFamily="34" charset="0"/>
              </a:rPr>
              <a:t>Managing Enterprise in the 21st Century</a:t>
            </a:r>
            <a:endParaRPr lang="en-US" b="0" dirty="0" smtClean="0">
              <a:effectLst/>
            </a:endParaRPr>
          </a:p>
          <a:p>
            <a:pPr algn="ctr"/>
            <a:r>
              <a:rPr lang="en-US" b="0" dirty="0" smtClean="0">
                <a:effectLst/>
              </a:rPr>
              <a:t/>
            </a:r>
            <a:br>
              <a:rPr lang="en-US" b="0" dirty="0" smtClean="0">
                <a:effectLst/>
              </a:rPr>
            </a:br>
            <a:r>
              <a:rPr lang="en-US" b="0" dirty="0" smtClean="0">
                <a:effectLst/>
              </a:rPr>
              <a:t/>
            </a:r>
            <a:br>
              <a:rPr lang="en-US" b="0" dirty="0" smtClean="0">
                <a:effectLst/>
              </a:rPr>
            </a:br>
            <a:r>
              <a:rPr lang="en-US" b="1" dirty="0">
                <a:solidFill>
                  <a:srgbClr val="000000"/>
                </a:solidFill>
                <a:latin typeface="Arial" panose="020B0604020202020204" pitchFamily="34" charset="0"/>
              </a:rPr>
              <a:t>Student name</a:t>
            </a:r>
            <a:r>
              <a:rPr lang="en-US" b="1" dirty="0" smtClean="0">
                <a:solidFill>
                  <a:srgbClr val="000000"/>
                </a:solidFill>
                <a:latin typeface="Arial" panose="020B0604020202020204" pitchFamily="34" charset="0"/>
              </a:rPr>
              <a:t>: Mohammed S Ali</a:t>
            </a:r>
            <a:endParaRPr lang="en-US" b="0" dirty="0" smtClean="0">
              <a:effectLst/>
            </a:endParaRPr>
          </a:p>
          <a:p>
            <a:pPr algn="ctr"/>
            <a:r>
              <a:rPr lang="en-US" b="1" dirty="0">
                <a:solidFill>
                  <a:srgbClr val="000000"/>
                </a:solidFill>
                <a:latin typeface="Arial" panose="020B0604020202020204" pitchFamily="34" charset="0"/>
              </a:rPr>
              <a:t>Student ID</a:t>
            </a:r>
            <a:r>
              <a:rPr lang="en-US" b="1" dirty="0" smtClean="0">
                <a:solidFill>
                  <a:srgbClr val="000000"/>
                </a:solidFill>
                <a:latin typeface="Arial" panose="020B0604020202020204" pitchFamily="34" charset="0"/>
              </a:rPr>
              <a:t>: 2313857</a:t>
            </a:r>
            <a:endParaRPr lang="en-US" b="0" dirty="0" smtClean="0">
              <a:effectLst/>
            </a:endParaRPr>
          </a:p>
          <a:p>
            <a:r>
              <a:rPr lang="en-US" dirty="0" smtClean="0"/>
              <a:t/>
            </a:r>
            <a:br>
              <a:rPr lang="en-US" dirty="0" smtClean="0"/>
            </a:br>
            <a:endParaRPr lang="en-GB" dirty="0"/>
          </a:p>
        </p:txBody>
      </p:sp>
    </p:spTree>
    <p:extLst>
      <p:ext uri="{BB962C8B-B14F-4D97-AF65-F5344CB8AC3E}">
        <p14:creationId xmlns:p14="http://schemas.microsoft.com/office/powerpoint/2010/main" val="2156972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Table of Contents</a:t>
            </a:r>
            <a:endParaRPr lang="en-GB" b="1" dirty="0"/>
          </a:p>
        </p:txBody>
      </p:sp>
      <p:sp>
        <p:nvSpPr>
          <p:cNvPr id="3" name="Content Placeholder 2"/>
          <p:cNvSpPr>
            <a:spLocks noGrp="1"/>
          </p:cNvSpPr>
          <p:nvPr>
            <p:ph idx="1"/>
          </p:nvPr>
        </p:nvSpPr>
        <p:spPr/>
        <p:txBody>
          <a:bodyPr/>
          <a:lstStyle/>
          <a:p>
            <a:r>
              <a:rPr lang="en-GB" b="1" dirty="0"/>
              <a:t>Introduction </a:t>
            </a:r>
            <a:endParaRPr lang="en-GB" b="1" dirty="0" smtClean="0"/>
          </a:p>
          <a:p>
            <a:r>
              <a:rPr lang="en-GB" b="1" dirty="0"/>
              <a:t>Business </a:t>
            </a:r>
            <a:r>
              <a:rPr lang="en-GB" b="1" dirty="0" smtClean="0"/>
              <a:t>proposition</a:t>
            </a:r>
          </a:p>
          <a:p>
            <a:r>
              <a:rPr lang="en-GB" b="1" dirty="0"/>
              <a:t>Marketing strategy </a:t>
            </a:r>
            <a:endParaRPr lang="en-GB" b="1" dirty="0" smtClean="0"/>
          </a:p>
          <a:p>
            <a:r>
              <a:rPr lang="en-GB" b="1" dirty="0"/>
              <a:t>Market </a:t>
            </a:r>
            <a:r>
              <a:rPr lang="en-GB" b="1" dirty="0" smtClean="0"/>
              <a:t>research</a:t>
            </a:r>
          </a:p>
          <a:p>
            <a:r>
              <a:rPr lang="en-GB" b="1" dirty="0"/>
              <a:t>SWOT analysis </a:t>
            </a:r>
            <a:endParaRPr lang="en-GB" b="1" dirty="0" smtClean="0"/>
          </a:p>
          <a:p>
            <a:r>
              <a:rPr lang="en-US" b="1" dirty="0" smtClean="0"/>
              <a:t>Conclusion</a:t>
            </a:r>
          </a:p>
          <a:p>
            <a:r>
              <a:rPr lang="en-US" b="1" dirty="0" smtClean="0"/>
              <a:t>References</a:t>
            </a:r>
            <a:endParaRPr lang="en-GB" dirty="0"/>
          </a:p>
        </p:txBody>
      </p:sp>
    </p:spTree>
    <p:extLst>
      <p:ext uri="{BB962C8B-B14F-4D97-AF65-F5344CB8AC3E}">
        <p14:creationId xmlns:p14="http://schemas.microsoft.com/office/powerpoint/2010/main" val="3977138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a:t>
            </a:r>
            <a:endParaRPr lang="en-GB" dirty="0"/>
          </a:p>
        </p:txBody>
      </p:sp>
      <p:sp>
        <p:nvSpPr>
          <p:cNvPr id="3" name="Content Placeholder 2"/>
          <p:cNvSpPr>
            <a:spLocks noGrp="1"/>
          </p:cNvSpPr>
          <p:nvPr>
            <p:ph idx="1"/>
          </p:nvPr>
        </p:nvSpPr>
        <p:spPr>
          <a:xfrm>
            <a:off x="838200" y="1825625"/>
            <a:ext cx="5659877" cy="4351338"/>
          </a:xfrm>
        </p:spPr>
        <p:txBody>
          <a:bodyPr>
            <a:noAutofit/>
          </a:bodyPr>
          <a:lstStyle/>
          <a:p>
            <a:pPr>
              <a:lnSpc>
                <a:spcPct val="150000"/>
              </a:lnSpc>
            </a:pPr>
            <a:r>
              <a:rPr lang="en-US" sz="2000" dirty="0"/>
              <a:t>This presentation will discuss the concept of </a:t>
            </a:r>
            <a:r>
              <a:rPr lang="en-US" sz="2000" dirty="0" smtClean="0"/>
              <a:t>a business </a:t>
            </a:r>
            <a:r>
              <a:rPr lang="en-US" sz="2000" dirty="0" smtClean="0"/>
              <a:t>proposition.</a:t>
            </a:r>
          </a:p>
          <a:p>
            <a:pPr>
              <a:lnSpc>
                <a:spcPct val="150000"/>
              </a:lnSpc>
            </a:pPr>
            <a:r>
              <a:rPr lang="en-US" sz="2000" dirty="0" smtClean="0"/>
              <a:t>Ideation will be done.</a:t>
            </a:r>
          </a:p>
          <a:p>
            <a:pPr>
              <a:lnSpc>
                <a:spcPct val="150000"/>
              </a:lnSpc>
            </a:pPr>
            <a:r>
              <a:rPr lang="en-US" sz="2000" dirty="0" smtClean="0"/>
              <a:t>Indian Restaurant will be used </a:t>
            </a:r>
            <a:r>
              <a:rPr lang="en-US" sz="2000" dirty="0" smtClean="0"/>
              <a:t>as an example</a:t>
            </a:r>
            <a:r>
              <a:rPr lang="en-US" sz="2000" dirty="0" smtClean="0"/>
              <a:t>. </a:t>
            </a:r>
          </a:p>
          <a:p>
            <a:pPr>
              <a:lnSpc>
                <a:spcPct val="150000"/>
              </a:lnSpc>
            </a:pPr>
            <a:r>
              <a:rPr lang="en-US" sz="2000" dirty="0" smtClean="0"/>
              <a:t>A </a:t>
            </a:r>
            <a:r>
              <a:rPr lang="en-US" sz="2000" dirty="0"/>
              <a:t>comprehensive analysis of the relevant business </a:t>
            </a:r>
            <a:r>
              <a:rPr lang="en-US" sz="2000" dirty="0" smtClean="0"/>
              <a:t>plan.</a:t>
            </a:r>
            <a:endParaRPr lang="en-GB" sz="2000" dirty="0"/>
          </a:p>
        </p:txBody>
      </p:sp>
      <p:pic>
        <p:nvPicPr>
          <p:cNvPr id="4" name="Picture 3"/>
          <p:cNvPicPr>
            <a:picLocks noChangeAspect="1"/>
          </p:cNvPicPr>
          <p:nvPr/>
        </p:nvPicPr>
        <p:blipFill>
          <a:blip r:embed="rId3"/>
          <a:stretch>
            <a:fillRect/>
          </a:stretch>
        </p:blipFill>
        <p:spPr>
          <a:xfrm>
            <a:off x="6840752" y="2360508"/>
            <a:ext cx="4658375" cy="2448267"/>
          </a:xfrm>
          <a:prstGeom prst="rect">
            <a:avLst/>
          </a:prstGeom>
        </p:spPr>
      </p:pic>
    </p:spTree>
    <p:extLst>
      <p:ext uri="{BB962C8B-B14F-4D97-AF65-F5344CB8AC3E}">
        <p14:creationId xmlns:p14="http://schemas.microsoft.com/office/powerpoint/2010/main" val="2905466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Business proposition</a:t>
            </a:r>
          </a:p>
        </p:txBody>
      </p:sp>
      <p:sp>
        <p:nvSpPr>
          <p:cNvPr id="3" name="Content Placeholder 2"/>
          <p:cNvSpPr>
            <a:spLocks noGrp="1"/>
          </p:cNvSpPr>
          <p:nvPr>
            <p:ph idx="1"/>
          </p:nvPr>
        </p:nvSpPr>
        <p:spPr>
          <a:xfrm>
            <a:off x="838200" y="1825625"/>
            <a:ext cx="7527587" cy="4351338"/>
          </a:xfrm>
        </p:spPr>
        <p:txBody>
          <a:bodyPr>
            <a:noAutofit/>
          </a:bodyPr>
          <a:lstStyle/>
          <a:p>
            <a:pPr>
              <a:lnSpc>
                <a:spcPct val="150000"/>
              </a:lnSpc>
            </a:pPr>
            <a:r>
              <a:rPr lang="en-US" sz="2000" dirty="0" smtClean="0"/>
              <a:t>A Touch of Spice is </a:t>
            </a:r>
            <a:r>
              <a:rPr lang="en-US" sz="2000" dirty="0"/>
              <a:t>a </a:t>
            </a:r>
            <a:r>
              <a:rPr lang="en-US" sz="2000" dirty="0" smtClean="0"/>
              <a:t>new Indian restaurant </a:t>
            </a:r>
            <a:r>
              <a:rPr lang="en-US" sz="2000" dirty="0" smtClean="0"/>
              <a:t>business.</a:t>
            </a:r>
          </a:p>
          <a:p>
            <a:pPr>
              <a:lnSpc>
                <a:spcPct val="150000"/>
              </a:lnSpc>
            </a:pPr>
            <a:r>
              <a:rPr lang="en-US" sz="2000" dirty="0" smtClean="0"/>
              <a:t>It will be operating </a:t>
            </a:r>
            <a:r>
              <a:rPr lang="en-US" sz="2000" dirty="0"/>
              <a:t>in the restaurant industry of the UK. </a:t>
            </a:r>
            <a:endParaRPr lang="en-US" sz="2000" dirty="0" smtClean="0"/>
          </a:p>
          <a:p>
            <a:pPr>
              <a:lnSpc>
                <a:spcPct val="150000"/>
              </a:lnSpc>
            </a:pPr>
            <a:r>
              <a:rPr lang="en-US" sz="2000" dirty="0" smtClean="0"/>
              <a:t>It </a:t>
            </a:r>
            <a:r>
              <a:rPr lang="en-US" sz="2000" dirty="0"/>
              <a:t>focuses on providing healthy Indian cuisine options to its potential </a:t>
            </a:r>
            <a:r>
              <a:rPr lang="en-US" sz="2000" dirty="0" smtClean="0"/>
              <a:t>customers.</a:t>
            </a:r>
          </a:p>
          <a:p>
            <a:pPr>
              <a:lnSpc>
                <a:spcPct val="150000"/>
              </a:lnSpc>
            </a:pPr>
            <a:r>
              <a:rPr lang="en-US" sz="2000" dirty="0" smtClean="0"/>
              <a:t>USP </a:t>
            </a:r>
            <a:r>
              <a:rPr lang="en-US" sz="2000" dirty="0"/>
              <a:t>helps in gaining a competitive edge over other players in the market (George, 2020).</a:t>
            </a:r>
            <a:endParaRPr lang="en-GB" sz="2000" dirty="0"/>
          </a:p>
        </p:txBody>
      </p:sp>
      <p:pic>
        <p:nvPicPr>
          <p:cNvPr id="4" name="Picture 3"/>
          <p:cNvPicPr>
            <a:picLocks noChangeAspect="1"/>
          </p:cNvPicPr>
          <p:nvPr/>
        </p:nvPicPr>
        <p:blipFill>
          <a:blip r:embed="rId3"/>
          <a:stretch>
            <a:fillRect/>
          </a:stretch>
        </p:blipFill>
        <p:spPr>
          <a:xfrm>
            <a:off x="8365787" y="2471841"/>
            <a:ext cx="3457151" cy="2275257"/>
          </a:xfrm>
          <a:prstGeom prst="rect">
            <a:avLst/>
          </a:prstGeom>
        </p:spPr>
      </p:pic>
    </p:spTree>
    <p:extLst>
      <p:ext uri="{BB962C8B-B14F-4D97-AF65-F5344CB8AC3E}">
        <p14:creationId xmlns:p14="http://schemas.microsoft.com/office/powerpoint/2010/main" val="3473770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Business proposition Contd.</a:t>
            </a:r>
            <a:endParaRPr lang="en-GB" b="1" dirty="0"/>
          </a:p>
        </p:txBody>
      </p:sp>
      <p:sp>
        <p:nvSpPr>
          <p:cNvPr id="3" name="Content Placeholder 2"/>
          <p:cNvSpPr>
            <a:spLocks noGrp="1"/>
          </p:cNvSpPr>
          <p:nvPr>
            <p:ph idx="1"/>
          </p:nvPr>
        </p:nvSpPr>
        <p:spPr>
          <a:xfrm>
            <a:off x="838200" y="1825625"/>
            <a:ext cx="7741596" cy="4351338"/>
          </a:xfrm>
        </p:spPr>
        <p:txBody>
          <a:bodyPr>
            <a:noAutofit/>
          </a:bodyPr>
          <a:lstStyle/>
          <a:p>
            <a:pPr algn="just">
              <a:lnSpc>
                <a:spcPct val="150000"/>
              </a:lnSpc>
            </a:pPr>
            <a:r>
              <a:rPr lang="en-US" sz="2000" dirty="0"/>
              <a:t>HRM strategies are a crucial part of the </a:t>
            </a:r>
            <a:r>
              <a:rPr lang="en-US" sz="2000" dirty="0" err="1" smtClean="0"/>
              <a:t>organisation</a:t>
            </a:r>
            <a:r>
              <a:rPr lang="en-US" sz="2000" dirty="0" smtClean="0"/>
              <a:t>.</a:t>
            </a:r>
          </a:p>
          <a:p>
            <a:pPr algn="just">
              <a:lnSpc>
                <a:spcPct val="150000"/>
              </a:lnSpc>
            </a:pPr>
            <a:r>
              <a:rPr lang="en-US" sz="2000" dirty="0" smtClean="0"/>
              <a:t>It helps </a:t>
            </a:r>
            <a:r>
              <a:rPr lang="en-US" sz="2000" dirty="0"/>
              <a:t>in managing people and process management aspects </a:t>
            </a:r>
            <a:r>
              <a:rPr lang="en-US" sz="2000" dirty="0" smtClean="0"/>
              <a:t>(</a:t>
            </a:r>
            <a:r>
              <a:rPr lang="en-US" sz="2000" dirty="0" err="1"/>
              <a:t>Mahapatro</a:t>
            </a:r>
            <a:r>
              <a:rPr lang="en-US" sz="2000" dirty="0"/>
              <a:t>, 2021). </a:t>
            </a:r>
            <a:endParaRPr lang="en-US" sz="2000" dirty="0" smtClean="0"/>
          </a:p>
          <a:p>
            <a:pPr algn="just">
              <a:lnSpc>
                <a:spcPct val="150000"/>
              </a:lnSpc>
            </a:pPr>
            <a:r>
              <a:rPr lang="en-US" sz="2000" dirty="0" smtClean="0"/>
              <a:t>Relevant </a:t>
            </a:r>
            <a:r>
              <a:rPr lang="en-US" sz="2000" dirty="0"/>
              <a:t>people will be </a:t>
            </a:r>
            <a:r>
              <a:rPr lang="en-US" sz="2000" dirty="0" smtClean="0"/>
              <a:t>hired </a:t>
            </a:r>
            <a:r>
              <a:rPr lang="en-US" sz="2000" dirty="0"/>
              <a:t>through different professional social media platforms </a:t>
            </a:r>
            <a:r>
              <a:rPr lang="en-US" sz="2000" dirty="0" smtClean="0"/>
              <a:t>(</a:t>
            </a:r>
            <a:r>
              <a:rPr lang="en-US" sz="2000" dirty="0" err="1"/>
              <a:t>Ruparel</a:t>
            </a:r>
            <a:r>
              <a:rPr lang="en-US" sz="2000" dirty="0"/>
              <a:t> </a:t>
            </a:r>
            <a:r>
              <a:rPr lang="en-US" sz="2000" i="1" dirty="0"/>
              <a:t>et al</a:t>
            </a:r>
            <a:r>
              <a:rPr lang="en-US" sz="2000" dirty="0"/>
              <a:t>., 2020). </a:t>
            </a:r>
            <a:endParaRPr lang="en-US" sz="2000" dirty="0" smtClean="0"/>
          </a:p>
          <a:p>
            <a:pPr algn="just">
              <a:lnSpc>
                <a:spcPct val="150000"/>
              </a:lnSpc>
            </a:pPr>
            <a:r>
              <a:rPr lang="en-US" sz="2000" dirty="0" smtClean="0"/>
              <a:t>As </a:t>
            </a:r>
            <a:r>
              <a:rPr lang="en-US" sz="2000" dirty="0"/>
              <a:t>a part of financial sources, 200,000 GBP will be invested at the beginning. </a:t>
            </a:r>
            <a:endParaRPr lang="en-GB" sz="2000" dirty="0"/>
          </a:p>
        </p:txBody>
      </p:sp>
      <p:pic>
        <p:nvPicPr>
          <p:cNvPr id="4" name="Picture 3"/>
          <p:cNvPicPr>
            <a:picLocks noChangeAspect="1"/>
          </p:cNvPicPr>
          <p:nvPr/>
        </p:nvPicPr>
        <p:blipFill>
          <a:blip r:embed="rId3"/>
          <a:stretch>
            <a:fillRect/>
          </a:stretch>
        </p:blipFill>
        <p:spPr>
          <a:xfrm>
            <a:off x="8720962" y="2555593"/>
            <a:ext cx="3145645" cy="1919132"/>
          </a:xfrm>
          <a:prstGeom prst="rect">
            <a:avLst/>
          </a:prstGeom>
        </p:spPr>
      </p:pic>
    </p:spTree>
    <p:extLst>
      <p:ext uri="{BB962C8B-B14F-4D97-AF65-F5344CB8AC3E}">
        <p14:creationId xmlns:p14="http://schemas.microsoft.com/office/powerpoint/2010/main" val="1829476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strategy </a:t>
            </a:r>
          </a:p>
        </p:txBody>
      </p:sp>
      <p:sp>
        <p:nvSpPr>
          <p:cNvPr id="3" name="Content Placeholder 2"/>
          <p:cNvSpPr>
            <a:spLocks noGrp="1"/>
          </p:cNvSpPr>
          <p:nvPr>
            <p:ph idx="1"/>
          </p:nvPr>
        </p:nvSpPr>
        <p:spPr>
          <a:xfrm>
            <a:off x="838200" y="1825625"/>
            <a:ext cx="7157936" cy="4351338"/>
          </a:xfrm>
        </p:spPr>
        <p:txBody>
          <a:bodyPr>
            <a:noAutofit/>
          </a:bodyPr>
          <a:lstStyle/>
          <a:p>
            <a:pPr algn="just">
              <a:lnSpc>
                <a:spcPct val="170000"/>
              </a:lnSpc>
            </a:pPr>
            <a:r>
              <a:rPr lang="en-US" sz="2000" dirty="0"/>
              <a:t>Marketing strategies are a crucial part of the </a:t>
            </a:r>
            <a:r>
              <a:rPr lang="en-US" sz="2000" dirty="0" err="1" smtClean="0"/>
              <a:t>organisation</a:t>
            </a:r>
            <a:r>
              <a:rPr lang="en-US" sz="2000" dirty="0" smtClean="0"/>
              <a:t>.</a:t>
            </a:r>
          </a:p>
          <a:p>
            <a:pPr algn="just">
              <a:lnSpc>
                <a:spcPct val="170000"/>
              </a:lnSpc>
            </a:pPr>
            <a:r>
              <a:rPr lang="en-US" sz="2000" dirty="0" smtClean="0"/>
              <a:t>It support </a:t>
            </a:r>
            <a:r>
              <a:rPr lang="en-US" sz="2000" dirty="0" err="1"/>
              <a:t>analysing</a:t>
            </a:r>
            <a:r>
              <a:rPr lang="en-US" sz="2000" dirty="0"/>
              <a:t> their consumer </a:t>
            </a:r>
            <a:r>
              <a:rPr lang="en-US" sz="2000" dirty="0" smtClean="0"/>
              <a:t>persona.</a:t>
            </a:r>
          </a:p>
          <a:p>
            <a:pPr algn="just">
              <a:lnSpc>
                <a:spcPct val="170000"/>
              </a:lnSpc>
            </a:pPr>
            <a:r>
              <a:rPr lang="en-US" sz="2000" dirty="0" smtClean="0"/>
              <a:t>It also help </a:t>
            </a:r>
            <a:r>
              <a:rPr lang="en-US" sz="2000" dirty="0"/>
              <a:t>them in choosing the right marketing channels to reach out to their potential customers (Farida and </a:t>
            </a:r>
            <a:r>
              <a:rPr lang="en-US" sz="2000" dirty="0" err="1"/>
              <a:t>Setiawan</a:t>
            </a:r>
            <a:r>
              <a:rPr lang="en-US" sz="2000" dirty="0"/>
              <a:t>, 2022). </a:t>
            </a:r>
            <a:endParaRPr lang="en-US" sz="2000" dirty="0" smtClean="0"/>
          </a:p>
          <a:p>
            <a:pPr algn="just">
              <a:lnSpc>
                <a:spcPct val="170000"/>
              </a:lnSpc>
            </a:pPr>
            <a:r>
              <a:rPr lang="en-US" sz="2000" dirty="0" smtClean="0"/>
              <a:t>7P </a:t>
            </a:r>
            <a:r>
              <a:rPr lang="en-US" sz="2000" dirty="0"/>
              <a:t>marketing mix is being taken into </a:t>
            </a:r>
            <a:r>
              <a:rPr lang="en-US" sz="2000" dirty="0" smtClean="0"/>
              <a:t>consideration</a:t>
            </a:r>
            <a:endParaRPr lang="en-GB" sz="2000" dirty="0"/>
          </a:p>
        </p:txBody>
      </p:sp>
      <p:pic>
        <p:nvPicPr>
          <p:cNvPr id="1026" name="Picture 2" descr="https://lh7-us.googleusercontent.com/84IMp0MCbuquYtl6IVjeMxNU4gXAZf7a_e2Bn5_WSckw4yFtZY-UWCRobIZUXgI04rNzAzbnUPdzA3qmTHMxfuKcDhLpRNv5pKoRpWpkqrByp353C__wkeXpFn-n_ZWDFs524h-GKUabGo_fgmpi0N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5804" y="2741275"/>
            <a:ext cx="3370656" cy="2555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9152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 research</a:t>
            </a:r>
          </a:p>
        </p:txBody>
      </p:sp>
      <p:sp>
        <p:nvSpPr>
          <p:cNvPr id="3" name="Content Placeholder 2"/>
          <p:cNvSpPr>
            <a:spLocks noGrp="1"/>
          </p:cNvSpPr>
          <p:nvPr>
            <p:ph idx="1"/>
          </p:nvPr>
        </p:nvSpPr>
        <p:spPr>
          <a:xfrm>
            <a:off x="838200" y="1825625"/>
            <a:ext cx="7255213" cy="4351338"/>
          </a:xfrm>
        </p:spPr>
        <p:txBody>
          <a:bodyPr>
            <a:noAutofit/>
          </a:bodyPr>
          <a:lstStyle/>
          <a:p>
            <a:pPr algn="just">
              <a:lnSpc>
                <a:spcPct val="170000"/>
              </a:lnSpc>
            </a:pPr>
            <a:r>
              <a:rPr lang="en-US" sz="2000" dirty="0"/>
              <a:t>Market research is a crucial part of business success (‌</a:t>
            </a:r>
            <a:r>
              <a:rPr lang="en-US" sz="2000" dirty="0" err="1"/>
              <a:t>Pathan</a:t>
            </a:r>
            <a:r>
              <a:rPr lang="en-US" sz="2000" dirty="0"/>
              <a:t>, 2022). </a:t>
            </a:r>
            <a:endParaRPr lang="en-US" sz="2000" dirty="0" smtClean="0"/>
          </a:p>
          <a:p>
            <a:pPr algn="just">
              <a:lnSpc>
                <a:spcPct val="170000"/>
              </a:lnSpc>
            </a:pPr>
            <a:r>
              <a:rPr lang="en-US" sz="2000" dirty="0" smtClean="0"/>
              <a:t>There </a:t>
            </a:r>
            <a:r>
              <a:rPr lang="en-US" sz="2000" dirty="0"/>
              <a:t>are 12,000 different restaurants in the </a:t>
            </a:r>
            <a:r>
              <a:rPr lang="en-US" sz="2000" dirty="0" smtClean="0"/>
              <a:t>UK.</a:t>
            </a:r>
          </a:p>
          <a:p>
            <a:pPr algn="just">
              <a:lnSpc>
                <a:spcPct val="170000"/>
              </a:lnSpc>
            </a:pPr>
            <a:r>
              <a:rPr lang="en-US" sz="2000" dirty="0" smtClean="0"/>
              <a:t>Indian </a:t>
            </a:r>
            <a:r>
              <a:rPr lang="en-US" sz="2000" dirty="0"/>
              <a:t>food is considered to be one of the most popular Cuisines in the UK (Roving Reporter, 2020). </a:t>
            </a:r>
            <a:endParaRPr lang="en-US" sz="2000" dirty="0" smtClean="0"/>
          </a:p>
          <a:p>
            <a:pPr algn="just">
              <a:lnSpc>
                <a:spcPct val="170000"/>
              </a:lnSpc>
            </a:pPr>
            <a:r>
              <a:rPr lang="en-US" sz="2000" dirty="0"/>
              <a:t>O</a:t>
            </a:r>
            <a:r>
              <a:rPr lang="en-US" sz="2000" dirty="0" smtClean="0"/>
              <a:t>nline </a:t>
            </a:r>
            <a:r>
              <a:rPr lang="en-US" sz="2000" dirty="0"/>
              <a:t>food shopping industry is also rising at an </a:t>
            </a:r>
            <a:r>
              <a:rPr lang="en-US" sz="2000" dirty="0" smtClean="0"/>
              <a:t>exponential rate.</a:t>
            </a:r>
            <a:endParaRPr lang="en-GB" sz="2000" dirty="0"/>
          </a:p>
        </p:txBody>
      </p:sp>
      <p:pic>
        <p:nvPicPr>
          <p:cNvPr id="4" name="Picture 3"/>
          <p:cNvPicPr>
            <a:picLocks noChangeAspect="1"/>
          </p:cNvPicPr>
          <p:nvPr/>
        </p:nvPicPr>
        <p:blipFill>
          <a:blip r:embed="rId3"/>
          <a:stretch>
            <a:fillRect/>
          </a:stretch>
        </p:blipFill>
        <p:spPr>
          <a:xfrm>
            <a:off x="8481639" y="2960676"/>
            <a:ext cx="3269375" cy="2081236"/>
          </a:xfrm>
          <a:prstGeom prst="rect">
            <a:avLst/>
          </a:prstGeom>
        </p:spPr>
      </p:pic>
    </p:spTree>
    <p:extLst>
      <p:ext uri="{BB962C8B-B14F-4D97-AF65-F5344CB8AC3E}">
        <p14:creationId xmlns:p14="http://schemas.microsoft.com/office/powerpoint/2010/main" val="2008839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SWOT analysis </a:t>
            </a:r>
          </a:p>
        </p:txBody>
      </p:sp>
      <p:sp>
        <p:nvSpPr>
          <p:cNvPr id="3" name="Content Placeholder 2"/>
          <p:cNvSpPr>
            <a:spLocks noGrp="1"/>
          </p:cNvSpPr>
          <p:nvPr>
            <p:ph idx="1"/>
          </p:nvPr>
        </p:nvSpPr>
        <p:spPr>
          <a:xfrm>
            <a:off x="838200" y="1825625"/>
            <a:ext cx="6671553" cy="4351338"/>
          </a:xfrm>
        </p:spPr>
        <p:txBody>
          <a:bodyPr>
            <a:noAutofit/>
          </a:bodyPr>
          <a:lstStyle/>
          <a:p>
            <a:pPr algn="just">
              <a:lnSpc>
                <a:spcPct val="170000"/>
              </a:lnSpc>
            </a:pPr>
            <a:r>
              <a:rPr lang="en-US" sz="2000" dirty="0"/>
              <a:t>Organic and healthy cuisine with a blend of contemporary </a:t>
            </a:r>
            <a:r>
              <a:rPr lang="en-US" sz="2000" dirty="0" smtClean="0"/>
              <a:t>style.</a:t>
            </a:r>
          </a:p>
          <a:p>
            <a:pPr algn="just">
              <a:lnSpc>
                <a:spcPct val="170000"/>
              </a:lnSpc>
            </a:pPr>
            <a:r>
              <a:rPr lang="en-US" sz="2000" dirty="0" smtClean="0"/>
              <a:t>It </a:t>
            </a:r>
            <a:r>
              <a:rPr lang="en-US" sz="2000" dirty="0" smtClean="0"/>
              <a:t>is the </a:t>
            </a:r>
            <a:r>
              <a:rPr lang="en-US" sz="2000" dirty="0"/>
              <a:t>leading USPs of </a:t>
            </a:r>
            <a:r>
              <a:rPr lang="en-US" sz="2000" dirty="0"/>
              <a:t>A</a:t>
            </a:r>
            <a:r>
              <a:rPr lang="en-US" sz="2000" dirty="0" smtClean="0"/>
              <a:t> Touch of Spice restaurant.</a:t>
            </a:r>
          </a:p>
          <a:p>
            <a:pPr algn="just">
              <a:lnSpc>
                <a:spcPct val="170000"/>
              </a:lnSpc>
            </a:pPr>
            <a:r>
              <a:rPr lang="en-US" sz="2000" dirty="0" smtClean="0"/>
              <a:t>It </a:t>
            </a:r>
            <a:r>
              <a:rPr lang="en-US" sz="2000" dirty="0"/>
              <a:t>will be using a limited partnership structure. </a:t>
            </a:r>
            <a:endParaRPr lang="en-US" sz="2000" dirty="0" smtClean="0"/>
          </a:p>
          <a:p>
            <a:pPr algn="just">
              <a:lnSpc>
                <a:spcPct val="170000"/>
              </a:lnSpc>
            </a:pPr>
            <a:r>
              <a:rPr lang="en-US" sz="2000" dirty="0" smtClean="0"/>
              <a:t>Social </a:t>
            </a:r>
            <a:r>
              <a:rPr lang="en-US" sz="2000" dirty="0"/>
              <a:t>media presence is crucial for thriving an online business (</a:t>
            </a:r>
            <a:r>
              <a:rPr lang="en-US" sz="2000" dirty="0" err="1"/>
              <a:t>Tourani</a:t>
            </a:r>
            <a:r>
              <a:rPr lang="en-US" sz="2000" dirty="0"/>
              <a:t>, 2022). </a:t>
            </a:r>
            <a:endParaRPr lang="en-GB" sz="2000" dirty="0"/>
          </a:p>
        </p:txBody>
      </p:sp>
      <p:pic>
        <p:nvPicPr>
          <p:cNvPr id="4" name="Picture 3"/>
          <p:cNvPicPr>
            <a:picLocks noChangeAspect="1"/>
          </p:cNvPicPr>
          <p:nvPr/>
        </p:nvPicPr>
        <p:blipFill>
          <a:blip r:embed="rId3"/>
          <a:stretch>
            <a:fillRect/>
          </a:stretch>
        </p:blipFill>
        <p:spPr>
          <a:xfrm>
            <a:off x="7932195" y="2650674"/>
            <a:ext cx="3799362" cy="2114427"/>
          </a:xfrm>
          <a:prstGeom prst="rect">
            <a:avLst/>
          </a:prstGeom>
        </p:spPr>
      </p:pic>
    </p:spTree>
    <p:extLst>
      <p:ext uri="{BB962C8B-B14F-4D97-AF65-F5344CB8AC3E}">
        <p14:creationId xmlns:p14="http://schemas.microsoft.com/office/powerpoint/2010/main" val="895930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p>
        </p:txBody>
      </p:sp>
      <p:sp>
        <p:nvSpPr>
          <p:cNvPr id="3" name="Content Placeholder 2"/>
          <p:cNvSpPr>
            <a:spLocks noGrp="1"/>
          </p:cNvSpPr>
          <p:nvPr>
            <p:ph idx="1"/>
          </p:nvPr>
        </p:nvSpPr>
        <p:spPr>
          <a:xfrm>
            <a:off x="838200" y="1553251"/>
            <a:ext cx="7605409" cy="4351338"/>
          </a:xfrm>
        </p:spPr>
        <p:txBody>
          <a:bodyPr>
            <a:noAutofit/>
          </a:bodyPr>
          <a:lstStyle/>
          <a:p>
            <a:pPr algn="just">
              <a:lnSpc>
                <a:spcPct val="150000"/>
              </a:lnSpc>
            </a:pPr>
            <a:r>
              <a:rPr lang="en-US" sz="2000" dirty="0"/>
              <a:t>The presentation has considered the example of an Indian Restaurant. </a:t>
            </a:r>
            <a:endParaRPr lang="en-US" sz="2000" dirty="0" smtClean="0"/>
          </a:p>
          <a:p>
            <a:pPr algn="just">
              <a:lnSpc>
                <a:spcPct val="150000"/>
              </a:lnSpc>
            </a:pPr>
            <a:r>
              <a:rPr lang="en-US" sz="2000" dirty="0" smtClean="0"/>
              <a:t>A </a:t>
            </a:r>
            <a:r>
              <a:rPr lang="en-US" sz="2000" dirty="0"/>
              <a:t>comprehensive market research has been </a:t>
            </a:r>
            <a:r>
              <a:rPr lang="en-US" sz="2000" dirty="0" smtClean="0"/>
              <a:t>done.</a:t>
            </a:r>
          </a:p>
          <a:p>
            <a:pPr algn="just">
              <a:lnSpc>
                <a:spcPct val="150000"/>
              </a:lnSpc>
            </a:pPr>
            <a:r>
              <a:rPr lang="en-US" sz="2000" dirty="0" smtClean="0"/>
              <a:t>An </a:t>
            </a:r>
            <a:r>
              <a:rPr lang="en-US" sz="2000" dirty="0"/>
              <a:t>analysis of suitable marketing and promotion </a:t>
            </a:r>
            <a:r>
              <a:rPr lang="en-US" sz="2000" dirty="0" err="1"/>
              <a:t>stragies</a:t>
            </a:r>
            <a:r>
              <a:rPr lang="en-US" sz="2000" dirty="0"/>
              <a:t> is being used. </a:t>
            </a:r>
            <a:endParaRPr lang="en-US" sz="2000" dirty="0" smtClean="0"/>
          </a:p>
          <a:p>
            <a:pPr algn="just">
              <a:lnSpc>
                <a:spcPct val="150000"/>
              </a:lnSpc>
            </a:pPr>
            <a:r>
              <a:rPr lang="en-US" sz="2000" dirty="0" smtClean="0"/>
              <a:t>SWOT </a:t>
            </a:r>
            <a:r>
              <a:rPr lang="en-US" sz="2000" dirty="0"/>
              <a:t>framework is being </a:t>
            </a:r>
            <a:r>
              <a:rPr lang="en-US" sz="2000" dirty="0" smtClean="0"/>
              <a:t>used.</a:t>
            </a:r>
            <a:endParaRPr lang="en-GB" sz="2000" dirty="0"/>
          </a:p>
        </p:txBody>
      </p:sp>
      <p:pic>
        <p:nvPicPr>
          <p:cNvPr id="4" name="Picture 3"/>
          <p:cNvPicPr>
            <a:picLocks noChangeAspect="1"/>
          </p:cNvPicPr>
          <p:nvPr/>
        </p:nvPicPr>
        <p:blipFill>
          <a:blip r:embed="rId3"/>
          <a:stretch>
            <a:fillRect/>
          </a:stretch>
        </p:blipFill>
        <p:spPr>
          <a:xfrm>
            <a:off x="8857394" y="2193228"/>
            <a:ext cx="2975198" cy="1724266"/>
          </a:xfrm>
          <a:prstGeom prst="rect">
            <a:avLst/>
          </a:prstGeom>
        </p:spPr>
      </p:pic>
    </p:spTree>
    <p:extLst>
      <p:ext uri="{BB962C8B-B14F-4D97-AF65-F5344CB8AC3E}">
        <p14:creationId xmlns:p14="http://schemas.microsoft.com/office/powerpoint/2010/main" val="31578639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References</a:t>
            </a:r>
            <a:endParaRPr lang="en-GB" b="1" dirty="0"/>
          </a:p>
        </p:txBody>
      </p:sp>
      <p:sp>
        <p:nvSpPr>
          <p:cNvPr id="3" name="Content Placeholder 2"/>
          <p:cNvSpPr>
            <a:spLocks noGrp="1"/>
          </p:cNvSpPr>
          <p:nvPr>
            <p:ph idx="1"/>
          </p:nvPr>
        </p:nvSpPr>
        <p:spPr>
          <a:xfrm>
            <a:off x="838200" y="1825625"/>
            <a:ext cx="9959502" cy="4351338"/>
          </a:xfrm>
        </p:spPr>
        <p:txBody>
          <a:bodyPr>
            <a:normAutofit fontScale="62500" lnSpcReduction="20000"/>
          </a:bodyPr>
          <a:lstStyle/>
          <a:p>
            <a:r>
              <a:rPr lang="en-GB" dirty="0"/>
              <a:t>Farida, I. and </a:t>
            </a:r>
            <a:r>
              <a:rPr lang="en-GB" dirty="0" err="1"/>
              <a:t>Setiawan</a:t>
            </a:r>
            <a:r>
              <a:rPr lang="en-GB" dirty="0"/>
              <a:t>, D., 2022. Business strategies and competitive advantage: the role of performance and innovation. </a:t>
            </a:r>
            <a:r>
              <a:rPr lang="en-GB" i="1" dirty="0"/>
              <a:t>Journal of Open Innovation: Technology, Market, and Complexity</a:t>
            </a:r>
            <a:r>
              <a:rPr lang="en-GB" dirty="0"/>
              <a:t>, </a:t>
            </a:r>
            <a:r>
              <a:rPr lang="en-GB" i="1" dirty="0"/>
              <a:t>8</a:t>
            </a:r>
            <a:r>
              <a:rPr lang="en-GB" dirty="0"/>
              <a:t>(3), p.163.</a:t>
            </a:r>
          </a:p>
          <a:p>
            <a:r>
              <a:rPr lang="en-GB" dirty="0"/>
              <a:t>George, B., 2020. Inclusive sustainable development in the Caribbean region: Social capital and the creation of competitive advantage in tourism networks.</a:t>
            </a:r>
          </a:p>
          <a:p>
            <a:r>
              <a:rPr lang="en-GB" dirty="0"/>
              <a:t>Jain, R. and Jain, S., 2022. </a:t>
            </a:r>
            <a:r>
              <a:rPr lang="en-GB" dirty="0" err="1"/>
              <a:t>Analyzing</a:t>
            </a:r>
            <a:r>
              <a:rPr lang="en-GB" dirty="0"/>
              <a:t> and exploring the effectiveness of each element of 7Ps of marketing mix. </a:t>
            </a:r>
            <a:r>
              <a:rPr lang="en-GB" i="1" dirty="0"/>
              <a:t>International Journal of All Research Education and Scientific Methods</a:t>
            </a:r>
            <a:r>
              <a:rPr lang="en-GB" dirty="0"/>
              <a:t>, </a:t>
            </a:r>
            <a:r>
              <a:rPr lang="en-GB" i="1" dirty="0"/>
              <a:t>10</a:t>
            </a:r>
            <a:r>
              <a:rPr lang="en-GB" dirty="0"/>
              <a:t>(1), pp.243-251.</a:t>
            </a:r>
          </a:p>
          <a:p>
            <a:r>
              <a:rPr lang="en-GB" dirty="0"/>
              <a:t>Legislation.gov.uk. 2021. </a:t>
            </a:r>
            <a:r>
              <a:rPr lang="en-GB" i="1" dirty="0"/>
              <a:t>Environment Act 2021</a:t>
            </a:r>
            <a:r>
              <a:rPr lang="en-GB" dirty="0"/>
              <a:t>. [online] Available at: https://www.legislation.gov.uk/ukpga/2021/30/contents/enacted [Accessed 6 May 2024].</a:t>
            </a:r>
          </a:p>
          <a:p>
            <a:r>
              <a:rPr lang="en-GB" dirty="0" err="1"/>
              <a:t>Mahapatro</a:t>
            </a:r>
            <a:r>
              <a:rPr lang="en-GB" dirty="0"/>
              <a:t>, B., 2021. </a:t>
            </a:r>
            <a:r>
              <a:rPr lang="en-GB" i="1" dirty="0"/>
              <a:t>Human resource management</a:t>
            </a:r>
            <a:r>
              <a:rPr lang="en-GB" dirty="0"/>
              <a:t>. New Age International (P) ltd..</a:t>
            </a:r>
          </a:p>
          <a:p>
            <a:r>
              <a:rPr lang="en-GB" dirty="0"/>
              <a:t>‌</a:t>
            </a:r>
            <a:r>
              <a:rPr lang="en-GB" dirty="0" err="1"/>
              <a:t>Pathan</a:t>
            </a:r>
            <a:r>
              <a:rPr lang="en-GB" dirty="0"/>
              <a:t>, M.S.K., 2022. The Role of Social Capital in Promoting Entrepreneurial Success. </a:t>
            </a:r>
            <a:r>
              <a:rPr lang="en-GB" i="1" dirty="0"/>
              <a:t>International Research Journal of Education and Innovation</a:t>
            </a:r>
            <a:r>
              <a:rPr lang="en-GB" dirty="0"/>
              <a:t>, </a:t>
            </a:r>
            <a:r>
              <a:rPr lang="en-GB" i="1" dirty="0"/>
              <a:t>3</a:t>
            </a:r>
            <a:r>
              <a:rPr lang="en-GB" dirty="0"/>
              <a:t>(3), pp.8-16.</a:t>
            </a:r>
          </a:p>
          <a:p>
            <a:r>
              <a:rPr lang="en-GB" dirty="0"/>
              <a:t>Roving Reporter 2020. </a:t>
            </a:r>
            <a:r>
              <a:rPr lang="en-GB" i="1" dirty="0"/>
              <a:t>How Many Curry Houses are there in the UK? | Curry Culture</a:t>
            </a:r>
            <a:r>
              <a:rPr lang="en-GB" dirty="0"/>
              <a:t>. [online] Curryculture.co.uk. Available at: https://curryculture.co.uk/how-many-curry-houses-are-there-in-the-uk/#:~:text=Current%20Numbers%20of%20Indian%20restaurants%20in%20the%20UK&amp;text=Another%20article%20from%202017%2C%20on,Indian%20restaurants%20in%20the%20UK. [Accessed 6 May 2024].</a:t>
            </a:r>
          </a:p>
          <a:p>
            <a:r>
              <a:rPr lang="en-GB" dirty="0" err="1"/>
              <a:t>Ruparel</a:t>
            </a:r>
            <a:r>
              <a:rPr lang="en-GB" dirty="0"/>
              <a:t>, N., </a:t>
            </a:r>
            <a:r>
              <a:rPr lang="en-GB" dirty="0" err="1"/>
              <a:t>Dhir</a:t>
            </a:r>
            <a:r>
              <a:rPr lang="en-GB" dirty="0"/>
              <a:t>, A., </a:t>
            </a:r>
            <a:r>
              <a:rPr lang="en-GB" dirty="0" err="1"/>
              <a:t>Tandon</a:t>
            </a:r>
            <a:r>
              <a:rPr lang="en-GB" dirty="0"/>
              <a:t>, A., Kaur, P. and Islam, J.U., 2020. The influence of online professional social media in human resource management: A systematic literature review. </a:t>
            </a:r>
            <a:r>
              <a:rPr lang="en-GB" i="1" dirty="0"/>
              <a:t>Technology in Society</a:t>
            </a:r>
            <a:r>
              <a:rPr lang="en-GB" dirty="0"/>
              <a:t>, </a:t>
            </a:r>
            <a:r>
              <a:rPr lang="en-GB" i="1" dirty="0"/>
              <a:t>63</a:t>
            </a:r>
            <a:r>
              <a:rPr lang="en-GB" dirty="0"/>
              <a:t>, p.101335.</a:t>
            </a:r>
          </a:p>
          <a:p>
            <a:r>
              <a:rPr lang="en-GB" dirty="0"/>
              <a:t>Thakur, A., 2021. Trends and analysis of e-commerce market: a global perspective. </a:t>
            </a:r>
            <a:r>
              <a:rPr lang="en-GB" i="1" dirty="0"/>
              <a:t>INTERNATIONAL JOURNAL OF APPLIED MARKETING</a:t>
            </a:r>
            <a:r>
              <a:rPr lang="en-GB" dirty="0"/>
              <a:t>, </a:t>
            </a:r>
            <a:r>
              <a:rPr lang="en-GB" i="1" dirty="0"/>
              <a:t>6</a:t>
            </a:r>
            <a:r>
              <a:rPr lang="en-GB" dirty="0"/>
              <a:t>, pp.11-22.</a:t>
            </a:r>
          </a:p>
          <a:p>
            <a:r>
              <a:rPr lang="en-GB" dirty="0" err="1"/>
              <a:t>Tourani</a:t>
            </a:r>
            <a:r>
              <a:rPr lang="en-GB" dirty="0"/>
              <a:t>, N., 2022. Thriving in a shifting landscape: Role of social media in support of business strategy. </a:t>
            </a:r>
            <a:r>
              <a:rPr lang="en-GB" i="1" dirty="0"/>
              <a:t>Asia Pacific Management Review</a:t>
            </a:r>
            <a:r>
              <a:rPr lang="en-GB" dirty="0"/>
              <a:t>, </a:t>
            </a:r>
            <a:r>
              <a:rPr lang="en-GB" i="1" dirty="0"/>
              <a:t>27</a:t>
            </a:r>
            <a:r>
              <a:rPr lang="en-GB" dirty="0"/>
              <a:t>(4), pp.276-281.</a:t>
            </a:r>
          </a:p>
          <a:p>
            <a:endParaRPr lang="en-GB" dirty="0"/>
          </a:p>
        </p:txBody>
      </p:sp>
    </p:spTree>
    <p:extLst>
      <p:ext uri="{BB962C8B-B14F-4D97-AF65-F5344CB8AC3E}">
        <p14:creationId xmlns:p14="http://schemas.microsoft.com/office/powerpoint/2010/main" val="4088401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294777" y="1367412"/>
            <a:ext cx="6908018" cy="3827157"/>
          </a:xfrm>
          <a:prstGeom prst="rect">
            <a:avLst/>
          </a:prstGeom>
        </p:spPr>
      </p:pic>
    </p:spTree>
    <p:extLst>
      <p:ext uri="{BB962C8B-B14F-4D97-AF65-F5344CB8AC3E}">
        <p14:creationId xmlns:p14="http://schemas.microsoft.com/office/powerpoint/2010/main" val="41285710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111</TotalTime>
  <Words>1337</Words>
  <Application>Microsoft Macintosh PowerPoint</Application>
  <PresentationFormat>Widescreen</PresentationFormat>
  <Paragraphs>75</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Trebuchet MS</vt:lpstr>
      <vt:lpstr>Wingdings 3</vt:lpstr>
      <vt:lpstr>Arial</vt:lpstr>
      <vt:lpstr>Facet</vt:lpstr>
      <vt:lpstr>PowerPoint Presentation</vt:lpstr>
      <vt:lpstr>Table of Contents</vt:lpstr>
      <vt:lpstr>Introduction </vt:lpstr>
      <vt:lpstr>Business proposition</vt:lpstr>
      <vt:lpstr>Business proposition Contd.</vt:lpstr>
      <vt:lpstr>Marketing strategy </vt:lpstr>
      <vt:lpstr>Market research</vt:lpstr>
      <vt:lpstr>SWOT analysis </vt:lpstr>
      <vt:lpstr>Conclusion</vt:lpstr>
      <vt:lpstr>References</vt:lpstr>
      <vt:lpstr>PowerPoint Presentation</vt:lpstr>
    </vt:vector>
  </TitlesOfParts>
  <Company/>
  <LinksUpToDate>false</LinksUpToDate>
  <SharedDoc>false</SharedDoc>
  <HyperlinksChanged>false</HyperlinksChanged>
  <AppVersion>15.0022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Microsoft Office User</cp:lastModifiedBy>
  <cp:revision>3</cp:revision>
  <dcterms:created xsi:type="dcterms:W3CDTF">2024-05-06T12:29:13Z</dcterms:created>
  <dcterms:modified xsi:type="dcterms:W3CDTF">2024-06-23T19:20:57Z</dcterms:modified>
</cp:coreProperties>
</file>