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sldIdLst>
    <p:sldId id="256" r:id="rId2"/>
    <p:sldId id="445" r:id="rId3"/>
    <p:sldId id="446" r:id="rId4"/>
    <p:sldId id="447" r:id="rId5"/>
    <p:sldId id="448" r:id="rId6"/>
    <p:sldId id="449" r:id="rId7"/>
    <p:sldId id="450" r:id="rId8"/>
    <p:sldId id="451" r:id="rId9"/>
    <p:sldId id="453" r:id="rId10"/>
    <p:sldId id="454" r:id="rId11"/>
    <p:sldId id="455" r:id="rId12"/>
    <p:sldId id="459" r:id="rId13"/>
    <p:sldId id="284" r:id="rId14"/>
    <p:sldId id="460" r:id="rId15"/>
    <p:sldId id="478" r:id="rId16"/>
    <p:sldId id="281" r:id="rId17"/>
    <p:sldId id="462" r:id="rId18"/>
    <p:sldId id="463" r:id="rId19"/>
    <p:sldId id="464" r:id="rId20"/>
    <p:sldId id="465" r:id="rId21"/>
    <p:sldId id="322" r:id="rId22"/>
    <p:sldId id="466" r:id="rId23"/>
    <p:sldId id="467" r:id="rId24"/>
    <p:sldId id="468" r:id="rId25"/>
    <p:sldId id="469" r:id="rId26"/>
    <p:sldId id="470" r:id="rId27"/>
    <p:sldId id="471" r:id="rId28"/>
    <p:sldId id="472" r:id="rId29"/>
    <p:sldId id="473" r:id="rId30"/>
    <p:sldId id="474" r:id="rId31"/>
    <p:sldId id="475" r:id="rId32"/>
    <p:sldId id="476" r:id="rId33"/>
    <p:sldId id="477" r:id="rId34"/>
    <p:sldId id="387" r:id="rId35"/>
    <p:sldId id="41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463" autoAdjust="0"/>
  </p:normalViewPr>
  <p:slideViewPr>
    <p:cSldViewPr snapToGrid="0" snapToObjects="1">
      <p:cViewPr varScale="1">
        <p:scale>
          <a:sx n="67" d="100"/>
          <a:sy n="67" d="100"/>
        </p:scale>
        <p:origin x="1114"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5/31/2026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law a man is guilty when he violates the rights of others.</a:t>
            </a:r>
          </a:p>
          <a:p>
            <a:r>
              <a:rPr lang="en-GB" dirty="0"/>
              <a:t>In ethics he is guilty if he only thinks of doing so.</a:t>
            </a:r>
          </a:p>
          <a:p>
            <a:r>
              <a:rPr lang="en-GB" dirty="0"/>
              <a:t>~Immanuel Kant (1724 – 1804)</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F4CBF8-6E94-46F4-9151-C44D30882DCE}" type="slidenum">
              <a:rPr lang="en-US" sz="1200" smtClean="0"/>
              <a:pPr eaLnBrk="1" hangingPunct="1"/>
              <a:t>3</a:t>
            </a:fld>
            <a:endParaRPr 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t>Link ethics to AI, privacy, surveillance and cyber operations</a:t>
            </a:r>
          </a:p>
        </p:txBody>
      </p:sp>
    </p:spTree>
    <p:extLst>
      <p:ext uri="{BB962C8B-B14F-4D97-AF65-F5344CB8AC3E}">
        <p14:creationId xmlns:p14="http://schemas.microsoft.com/office/powerpoint/2010/main" val="1099109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Normative ethics—The study of what makes actions right or wrong, also known as moral theory that is, how should people act? </a:t>
            </a:r>
          </a:p>
          <a:p>
            <a:r>
              <a:rPr lang="en-GB" sz="1200" b="0" i="0" kern="1200" dirty="0">
                <a:solidFill>
                  <a:schemeClr val="tx1"/>
                </a:solidFill>
                <a:effectLst/>
                <a:latin typeface="+mn-lt"/>
                <a:ea typeface="+mn-ea"/>
                <a:cs typeface="+mn-cs"/>
              </a:rPr>
              <a:t>• Meta-ethics—The study of the meaning of ethical judgments and properties that is, what is right? </a:t>
            </a:r>
          </a:p>
          <a:p>
            <a:r>
              <a:rPr lang="en-GB" sz="1200" b="0" i="0" kern="1200" dirty="0">
                <a:solidFill>
                  <a:schemeClr val="tx1"/>
                </a:solidFill>
                <a:effectLst/>
                <a:latin typeface="+mn-lt"/>
                <a:ea typeface="+mn-ea"/>
                <a:cs typeface="+mn-cs"/>
              </a:rPr>
              <a:t>• Descriptive ethics—The study of the choices that have been made by individuals in the past that is, what do others think is right? </a:t>
            </a:r>
          </a:p>
          <a:p>
            <a:r>
              <a:rPr lang="en-GB" sz="1200" b="0" i="0" kern="1200" dirty="0">
                <a:solidFill>
                  <a:schemeClr val="tx1"/>
                </a:solidFill>
                <a:effectLst/>
                <a:latin typeface="+mn-lt"/>
                <a:ea typeface="+mn-ea"/>
                <a:cs typeface="+mn-cs"/>
              </a:rPr>
              <a:t>• Applied ethics—An approach that applies moral codes to actions drawn from realistic situations; it seeks to define how we might use ethics in practice. </a:t>
            </a:r>
          </a:p>
          <a:p>
            <a:r>
              <a:rPr lang="en-GB" sz="1200" b="0" i="0" kern="1200" dirty="0">
                <a:solidFill>
                  <a:schemeClr val="tx1"/>
                </a:solidFill>
                <a:effectLst/>
                <a:latin typeface="+mn-lt"/>
                <a:ea typeface="+mn-ea"/>
                <a:cs typeface="+mn-cs"/>
              </a:rPr>
              <a:t>• Deontological ethics—The study of the rightness or wrongness of intentions and motives as opposed to the rightness or wrongness of the consequences; also known as duty-based or obligation-based ethics. This approach seeks to define a person’s ethical duty.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1130524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 Utilitarian approach—Emphasizes that an ethical action is one that results in the most good, or the least harm; this approach seeks to link consequences to choices.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Rights approach—Suggests that the ethical action is the one that best protects and respects the moral rights of those affected by that action; it begins with a belief that humans have an innate dignity based on their ability to make choices. The list of moral rights is usually thought to include the right to make one’s own choices about what kind of life to lead, the right to be told the truth, the right not to be injured, and the right to a degree of privacy. (Some argue that nonhumans have rights as well.) These rights imply certain duties—specifically, the duty to respect the rights of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Fairness or justice approach—Founded on the work of Aristotle and other Greek philosophers who contributed the idea that all persons who are equal should be treated equally; today, this approach defines ethical actions as those that have outcomes that regard all human beings equally, or that incorporate a degree of fairness based on some defensible standard. This is often described as a “level playing field.”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Common good approach—Based on the work of the Greek philosophers, a notion that life in community yields a positive outcome for the individual, and therefore each individual should contribute to that community. This approach argues that the complex relationships found in a society are the basis of a process founded on ethical reasoning that respects and has compassion for all others, most particularly the most vulnerable members of a society. This approach tends to focus on the common welfare.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Virtue approach—A very ancient ethical model postulating that ethical actions ought to be consistent with so-called ideal virtues that is, those virtues that all of humanity finds most worthy and that, when present, indicate a fully developed humanity. In most virtue-driven ethical frameworks, the virtues include honesty, courage, compassion, generosity, tolerance, love, fidelity, integrity, fairness, self-control, and prudence. Virtue ethics asks all persons to consider if the outcome of any specific decision will reflect well on their own and others’ perceptions of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ethical standards or approaches offer a set of tools for decision making in the era of computer technology. People remain responsible for the choices they make, whether a choice affects only themselves or many others as well.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92334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35A0AF-C836-4B5B-A334-FE47D4575C8F}" type="slidenum">
              <a:rPr lang="en-US" sz="1200" smtClean="0"/>
              <a:pPr eaLnBrk="1" hangingPunct="1"/>
              <a:t>6</a:t>
            </a:fld>
            <a:endParaRPr 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Discussion on whether principles still apply in cloud and AI era</a:t>
            </a:r>
          </a:p>
          <a:p>
            <a:pPr marL="0" marR="0" lvl="0" indent="0" algn="just"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studies reveal that the overriding factor in leveling the ethical perceptions within a small population is education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must be trained and kept up-to-date on InfoSec topics, including the expected behaviors of an ethical employee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Proper ethical and legal education, training and awareness are vital to creating an informed, well-prepared, and low-risk system user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responsibility of InfoSec personnel to deter unethical and illegal acts, using policy, education and training, and technology as controls or safeguards, in order to protect the organization’s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general categories of unethical behavior that organizations and society should seek to eliminate: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Ignorance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Accident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Intent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Deterrence is the best method for preventing an illegal or unethical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Laws, policies, and technical controls are all examples of deterrents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However, laws and policies and their associated penalties only deter if three conditions are present: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Fear of penalty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being caught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penalty being administered</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0944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A5EA56-872C-4D19-A2E9-DF415395DE18}" type="slidenum">
              <a:rPr lang="en-US" sz="1200" smtClean="0"/>
              <a:pPr eaLnBrk="1" hangingPunct="1"/>
              <a:t>7</a:t>
            </a:fld>
            <a:endParaRPr lang="en-US" sz="1200" dirty="0"/>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3711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A8A679-A6F0-42AE-83C6-E65A21B7C458}" type="slidenum">
              <a:rPr lang="en-US" sz="1200" smtClean="0"/>
              <a:pPr eaLnBrk="1" hangingPunct="1"/>
              <a:t>8</a:t>
            </a:fld>
            <a:endParaRPr lang="en-US" sz="1200" dirty="0"/>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algn="just"/>
            <a:r>
              <a:rPr lang="en-US" dirty="0"/>
              <a:t>The ACM is a respected professional society, originally established in 1947, as the world's first educational and scientific computing society </a:t>
            </a:r>
          </a:p>
          <a:p>
            <a:pPr algn="just"/>
            <a:r>
              <a:rPr lang="en-US" dirty="0"/>
              <a:t>ACM is one of the few organizations that strongly promotes education and provides discounted membership for students</a:t>
            </a:r>
          </a:p>
          <a:p>
            <a:pPr algn="just"/>
            <a:r>
              <a:rPr lang="en-US" dirty="0"/>
              <a:t>The ACM’s code of ethics requires members to perform their duties in a manner befitting an ethical computing professional</a:t>
            </a:r>
          </a:p>
          <a:p>
            <a:pPr algn="just"/>
            <a:endParaRPr lang="en-US" dirty="0"/>
          </a:p>
          <a:p>
            <a:r>
              <a:rPr lang="en-US" dirty="0"/>
              <a:t>Professional bodies provide:</a:t>
            </a:r>
          </a:p>
          <a:p>
            <a:pPr marL="171450" indent="-171450">
              <a:buFont typeface="Arial" panose="020B0604020202020204" pitchFamily="34" charset="0"/>
              <a:buChar char="•"/>
            </a:pPr>
            <a:r>
              <a:rPr lang="en-US" dirty="0"/>
              <a:t>codes of ethics </a:t>
            </a:r>
          </a:p>
          <a:p>
            <a:pPr marL="171450" indent="-171450">
              <a:buFont typeface="Arial" panose="020B0604020202020204" pitchFamily="34" charset="0"/>
              <a:buChar char="•"/>
            </a:pPr>
            <a:r>
              <a:rPr lang="en-US" dirty="0"/>
              <a:t>continuing professional development </a:t>
            </a:r>
          </a:p>
          <a:p>
            <a:pPr marL="171450" indent="-171450">
              <a:buFont typeface="Arial" panose="020B0604020202020204" pitchFamily="34" charset="0"/>
              <a:buChar char="•"/>
            </a:pPr>
            <a:r>
              <a:rPr lang="en-US" dirty="0"/>
              <a:t>certifications </a:t>
            </a:r>
          </a:p>
          <a:p>
            <a:pPr marL="171450" indent="-171450">
              <a:buFont typeface="Arial" panose="020B0604020202020204" pitchFamily="34" charset="0"/>
              <a:buChar char="•"/>
            </a:pPr>
            <a:r>
              <a:rPr lang="en-US" dirty="0"/>
              <a:t>industry standards </a:t>
            </a:r>
          </a:p>
          <a:p>
            <a:r>
              <a:rPr lang="en-US" dirty="0"/>
              <a:t>These </a:t>
            </a:r>
            <a:r>
              <a:rPr lang="en-US" dirty="0" err="1"/>
              <a:t>organisations</a:t>
            </a:r>
            <a:r>
              <a:rPr lang="en-US" dirty="0"/>
              <a:t> help ensure cybersecurity professionals maintain competence and ethical conduct.</a:t>
            </a:r>
          </a:p>
          <a:p>
            <a:pPr algn="just"/>
            <a:endParaRPr lang="en-US" dirty="0"/>
          </a:p>
          <a:p>
            <a:pPr algn="just"/>
            <a:endParaRPr lang="en-US" dirty="0"/>
          </a:p>
          <a:p>
            <a:pPr algn="just"/>
            <a:r>
              <a:rPr lang="en-US" dirty="0"/>
              <a:t>Is professional certification more valuable than practical experience?</a:t>
            </a:r>
          </a:p>
          <a:p>
            <a:pPr algn="just"/>
            <a:endParaRPr lang="en-US" dirty="0"/>
          </a:p>
          <a:p>
            <a:r>
              <a:rPr lang="en-US" dirty="0"/>
              <a:t>Neither alone is sufficient.</a:t>
            </a:r>
          </a:p>
          <a:p>
            <a:r>
              <a:rPr lang="en-US" dirty="0"/>
              <a:t>Strong cybersecurity professionals combine:</a:t>
            </a:r>
          </a:p>
          <a:p>
            <a:r>
              <a:rPr lang="en-US" dirty="0"/>
              <a:t>theoretical knowledge </a:t>
            </a:r>
          </a:p>
          <a:p>
            <a:r>
              <a:rPr lang="en-US" dirty="0"/>
              <a:t>practical experience </a:t>
            </a:r>
          </a:p>
          <a:p>
            <a:r>
              <a:rPr lang="en-US" dirty="0"/>
              <a:t>ethical understanding </a:t>
            </a:r>
          </a:p>
          <a:p>
            <a:r>
              <a:rPr lang="en-US" dirty="0"/>
              <a:t>professional development</a:t>
            </a:r>
          </a:p>
          <a:p>
            <a:pPr algn="just"/>
            <a:endParaRPr lang="en-US" dirty="0"/>
          </a:p>
          <a:p>
            <a:pPr algn="just"/>
            <a:endParaRPr lang="en-US" dirty="0"/>
          </a:p>
          <a:p>
            <a:pPr algn="just"/>
            <a:r>
              <a:rPr lang="en-US" dirty="0"/>
              <a:t>The code of ethics put forth by (ISC)</a:t>
            </a:r>
            <a:r>
              <a:rPr lang="en-US" baseline="30000" dirty="0"/>
              <a:t>2</a:t>
            </a:r>
            <a:r>
              <a:rPr lang="en-US" dirty="0"/>
              <a:t> is primarily designed for information security professionals who have earned one of their certifications </a:t>
            </a:r>
          </a:p>
          <a:p>
            <a:pPr algn="just"/>
            <a:r>
              <a:rPr lang="en-US" dirty="0"/>
              <a:t>This code includes four mandatory canons: </a:t>
            </a:r>
          </a:p>
          <a:p>
            <a:pPr lvl="1" algn="just"/>
            <a:r>
              <a:rPr lang="en-US" dirty="0"/>
              <a:t>Protect society, the commonwealth, and the infrastructure</a:t>
            </a:r>
          </a:p>
          <a:p>
            <a:pPr lvl="1" algn="just"/>
            <a:r>
              <a:rPr lang="en-US" dirty="0"/>
              <a:t>Act honorably, honestly, justly, responsibly, and legally</a:t>
            </a:r>
          </a:p>
          <a:p>
            <a:pPr lvl="1" algn="just"/>
            <a:r>
              <a:rPr lang="en-US" dirty="0"/>
              <a:t>Provide diligent and competent service to principals</a:t>
            </a:r>
          </a:p>
          <a:p>
            <a:pPr lvl="1" algn="just"/>
            <a:r>
              <a:rPr lang="en-US" dirty="0"/>
              <a:t>Advance and protect the profession </a:t>
            </a:r>
          </a:p>
          <a:p>
            <a:pPr algn="just"/>
            <a:endParaRPr lang="en-US" dirty="0"/>
          </a:p>
          <a:p>
            <a:pPr algn="just"/>
            <a:endParaRPr lang="en-US" dirty="0"/>
          </a:p>
          <a:p>
            <a:pPr algn="just"/>
            <a:endParaRPr lang="en-US" dirty="0"/>
          </a:p>
          <a:p>
            <a:pPr eaLnBrk="1" hangingPunct="1"/>
            <a:r>
              <a:rPr lang="en-US" dirty="0"/>
              <a:t>SAN: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Founded in 1989, SANS is a professional research and education cooperative organization with a large membership, dedicated to the protection of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SANS GIAC Code of Ethics requires: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certification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 employer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myself</a:t>
            </a:r>
          </a:p>
          <a:p>
            <a:pPr eaLnBrk="1" hangingPunct="1"/>
            <a:r>
              <a:rPr lang="en-US" dirty="0"/>
              <a:t>ISACA: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is a professional association with a focus on auditing, control, and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membership comprises both technical and managerial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also has a code of ethics for its professionals and requires many of the same high standards for ethical performance as the other organizations and certifications</a:t>
            </a:r>
          </a:p>
          <a:p>
            <a:pPr eaLnBrk="1" hangingPunct="1"/>
            <a:endParaRPr lang="en-US" dirty="0"/>
          </a:p>
          <a:p>
            <a:pPr eaLnBrk="1" hangingPunct="1"/>
            <a:r>
              <a:rPr lang="en-US" dirty="0"/>
              <a:t>Information Systems Security Association (ISSA)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is a nonprofit society of information security professionals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Its primary mission is to bring together qualified practitioners of information security for information exchange and educational development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provides conferences, meetings, publications, and information resources to promote information security awareness and education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also promotes a code of ethics, similar to those of (ISC)</a:t>
            </a:r>
            <a:r>
              <a:rPr kumimoji="0" lang="en-US" sz="2400" b="0" i="0"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ISACA, and the ACM, “promoting management practices that will ensure the confidentiality, integrity, and availability of organizational information resources” </a:t>
            </a:r>
          </a:p>
          <a:p>
            <a:pPr eaLnBrk="1" hangingPunct="1"/>
            <a:endParaRPr lang="en-US" dirty="0"/>
          </a:p>
        </p:txBody>
      </p:sp>
    </p:spTree>
    <p:extLst>
      <p:ext uri="{BB962C8B-B14F-4D97-AF65-F5344CB8AC3E}">
        <p14:creationId xmlns:p14="http://schemas.microsoft.com/office/powerpoint/2010/main" val="626965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FC03699-ABB9-4511-BEC0-CF1C7EA709CC}" type="slidenum">
              <a:rPr lang="en-US" sz="1200" smtClean="0"/>
              <a:pPr eaLnBrk="1" hangingPunct="1"/>
              <a:t>10</a:t>
            </a:fld>
            <a:endParaRPr lang="en-US" sz="1200" dirty="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 Constitutional law—Originates with the U.S. Constitution, a state constitution, or local constitution, bylaws, or charter. </a:t>
            </a:r>
          </a:p>
          <a:p>
            <a:pPr eaLnBrk="1" hangingPunct="1"/>
            <a:r>
              <a:rPr lang="en-GB" sz="1200" b="0" i="0" kern="1200" dirty="0">
                <a:solidFill>
                  <a:schemeClr val="tx1"/>
                </a:solidFill>
                <a:effectLst/>
                <a:latin typeface="+mn-lt"/>
                <a:ea typeface="+mn-ea"/>
                <a:cs typeface="+mn-cs"/>
              </a:rPr>
              <a:t>• Statutory law—Originates from a legislative branch specifically tasked with the creation and publication of laws and statutes. </a:t>
            </a:r>
          </a:p>
          <a:p>
            <a:pPr eaLnBrk="1" hangingPunct="1"/>
            <a:r>
              <a:rPr lang="en-GB" sz="1200" b="0" i="0" kern="1200" dirty="0">
                <a:solidFill>
                  <a:schemeClr val="tx1"/>
                </a:solidFill>
                <a:effectLst/>
                <a:latin typeface="+mn-lt"/>
                <a:ea typeface="+mn-ea"/>
                <a:cs typeface="+mn-cs"/>
              </a:rPr>
              <a:t>• Regulatory or administrative law—Originates from an executive branch or authorized regulatory agency, and includes executive orders and regulations. </a:t>
            </a:r>
          </a:p>
          <a:p>
            <a:pPr eaLnBrk="1" hangingPunct="1"/>
            <a:r>
              <a:rPr lang="en-GB" sz="1200" b="0" i="0" kern="1200" dirty="0">
                <a:solidFill>
                  <a:schemeClr val="tx1"/>
                </a:solidFill>
                <a:effectLst/>
                <a:latin typeface="+mn-lt"/>
                <a:ea typeface="+mn-ea"/>
                <a:cs typeface="+mn-cs"/>
              </a:rPr>
              <a:t>• Common law, case law, and precedent—Originates from a judicial branch or oversight board and involves the interpretation of law based on the actions of a previous and/or higher court or board.</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 to seek redress in the event of personal, physical, or financial injury. Perceived damages within civil law are pursued in civil court and are not prosecuted by the state. </a:t>
            </a:r>
          </a:p>
          <a:p>
            <a:pPr eaLnBrk="1" hangingPunct="1"/>
            <a:r>
              <a:rPr lang="en-GB" sz="1200" b="0" i="0" kern="1200" dirty="0">
                <a:solidFill>
                  <a:schemeClr val="tx1"/>
                </a:solidFill>
                <a:effectLst/>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endParaRPr lang="en-US" dirty="0"/>
          </a:p>
        </p:txBody>
      </p:sp>
    </p:spTree>
    <p:extLst>
      <p:ext uri="{BB962C8B-B14F-4D97-AF65-F5344CB8AC3E}">
        <p14:creationId xmlns:p14="http://schemas.microsoft.com/office/powerpoint/2010/main" val="1768743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973372B-616C-40D8-8A91-4372CDBD84A4}" type="slidenum">
              <a:rPr lang="en-US" sz="1200" smtClean="0"/>
              <a:pPr eaLnBrk="1" hangingPunct="1"/>
              <a:t>11</a:t>
            </a:fld>
            <a:endParaRPr lang="en-US" sz="1200" dirty="0"/>
          </a:p>
        </p:txBody>
      </p:sp>
    </p:spTree>
    <p:extLst>
      <p:ext uri="{BB962C8B-B14F-4D97-AF65-F5344CB8AC3E}">
        <p14:creationId xmlns:p14="http://schemas.microsoft.com/office/powerpoint/2010/main" val="3045894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2D64EC-4586-4E2F-AA1D-E6FDA9581299}" type="slidenum">
              <a:rPr lang="en-US" sz="1200" smtClean="0"/>
              <a:pPr eaLnBrk="1" hangingPunct="1"/>
              <a:t>12</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CFA Act was further modified by the USA PATRIOT Act of 2001—“Uniting and Strengthening America by Providing Appropriate Tools Required to Intercept and Obstruct Terrorism Act” providing law enforcement agencies with broader latitude to combat terrorism-related activities after the 9/11 attacks on the New York World Trade Center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USA PATRIOT Act of 2001 was updated and extended, in many cases permanently, through the USA PATRIOT Improvement and Reauthorization Act of 2005 </a:t>
            </a:r>
          </a:p>
          <a:p>
            <a:pPr algn="just" eaLnBrk="1" hangingPunct="1"/>
            <a:endParaRPr lang="en-US" dirty="0"/>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May 2015, the U.S. Senate failed to extend the USA PATRIOT Act, resulting in the expiration of many of its components on June 1,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controversy over a section that allowed the National Security Agency (NSA) to collect metadata, resulted in modification and incorporation of those components in the USA FREEDOM Act (Uniting and Strengthening America by Fulfilling Rights and Ending Eavesdropping, Dragnet-collection and Online Monitoring Act), which was signed into law in June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(CSA) of 1987 was one of the first attempts to protect federal computer systems by establishing minimum acceptable security practices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established a Computer System Security and Privacy Advisory Board within the Department of Commerce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provision requires mandatory periodic training in computer security awareness and accepted computer security practice for all users of federal computer systems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CSA charged the National Bureau of Standards (now NIST) and the National Security Agency with the development of:</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guidelines, and associated methods and techniques for computer systems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Uniform standards and guidelines for most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management, physical, and administrative standards and guidelines for the cost-effective security and privacy of sensitive information in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Guidelines for use by operators of federal computer systems that contain sensitive information in training their employees in security awareness and accepted security practice</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Validation procedures for, and evaluation of the effectiveness of, standards and guidelines through research and liaison with other government and private agencies</a:t>
            </a:r>
          </a:p>
          <a:p>
            <a:pPr algn="just" eaLnBrk="1" hangingPunct="1"/>
            <a:endParaRPr lang="en-US" dirty="0"/>
          </a:p>
        </p:txBody>
      </p:sp>
    </p:spTree>
    <p:extLst>
      <p:ext uri="{BB962C8B-B14F-4D97-AF65-F5344CB8AC3E}">
        <p14:creationId xmlns:p14="http://schemas.microsoft.com/office/powerpoint/2010/main" val="710517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6D09C05-087C-4B98-A493-B64E9856067C}" type="slidenum">
              <a:rPr lang="en-US" sz="1200" smtClean="0"/>
              <a:pPr eaLnBrk="1" hangingPunct="1"/>
              <a:t>14</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Federal Privacy Act of 1974 regulates the government’s use of private information and was created to ensure that government agencies protect the privacy of individuals’ and businesses’ information and makes them responsible if any portion of this information is released without permission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Electronic Communications Privacy Act (ECPA) of 1986 is a collection of statutes that regulates the interception of wire, electronic, and oral communications and is commonly referred to as the “wiretapping act”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ECPA works in cooperation with the Fourth Amendment of the U.S. Constitution, which prohibits search and seizure without a warrant</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Health Insurance Portability and Accountability Act (HIPAA) of 1996, also known as the Kennedy-</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Kassebaum</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Act, attempts to protect the confidentiality and security of health care data by establishing and enforcing standards and by standardizing electronic data interchange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requires organizations that retain health care information to use information security mechanisms to protect this information, as well as policies and procedures to maintain them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requires a comprehensive assessment of the organization's information security systems, policies, and procedures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provides guidelines for the use of electronic signatures based on security standards ensuring message integrity, user authentication, and nonrepudiation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has five fundamental privacy principles: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Consumer control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Boundaries on the use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for the privacy of private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 of public responsibility for the use of medical information for the greater good measured against impact to the individual</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of health information</a:t>
            </a:r>
          </a:p>
          <a:p>
            <a:pPr algn="just" eaLnBrk="1" hangingPunct="1">
              <a:lnSpc>
                <a:spcPct val="90000"/>
              </a:lnSpc>
            </a:pPr>
            <a:endParaRPr lang="en-US" dirty="0"/>
          </a:p>
        </p:txBody>
      </p:sp>
    </p:spTree>
    <p:extLst>
      <p:ext uri="{BB962C8B-B14F-4D97-AF65-F5344CB8AC3E}">
        <p14:creationId xmlns:p14="http://schemas.microsoft.com/office/powerpoint/2010/main" val="681308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Modern </a:t>
            </a:r>
            <a:r>
              <a:rPr lang="en-US" dirty="0" err="1"/>
              <a:t>organisations</a:t>
            </a:r>
            <a:r>
              <a:rPr lang="en-US" dirty="0"/>
              <a:t> face increasing regulatory obligations.</a:t>
            </a:r>
          </a:p>
          <a:p>
            <a:r>
              <a:rPr lang="en-US" dirty="0"/>
              <a:t>Compliance is no longer limited to data protection.</a:t>
            </a:r>
          </a:p>
          <a:p>
            <a:r>
              <a:rPr lang="en-US" dirty="0" err="1"/>
              <a:t>Organisations</a:t>
            </a:r>
            <a:r>
              <a:rPr lang="en-US" dirty="0"/>
              <a:t> must now demonstrate:</a:t>
            </a:r>
          </a:p>
          <a:p>
            <a:pPr marL="171450" indent="-171450">
              <a:buFont typeface="Arial" panose="020B0604020202020204" pitchFamily="34" charset="0"/>
              <a:buChar char="•"/>
            </a:pPr>
            <a:r>
              <a:rPr lang="en-US" dirty="0"/>
              <a:t>cyber resilience </a:t>
            </a:r>
          </a:p>
          <a:p>
            <a:pPr marL="171450" indent="-171450">
              <a:buFont typeface="Arial" panose="020B0604020202020204" pitchFamily="34" charset="0"/>
              <a:buChar char="•"/>
            </a:pPr>
            <a:r>
              <a:rPr lang="en-US" dirty="0"/>
              <a:t>risk management </a:t>
            </a:r>
          </a:p>
          <a:p>
            <a:pPr marL="171450" indent="-171450">
              <a:buFont typeface="Arial" panose="020B0604020202020204" pitchFamily="34" charset="0"/>
              <a:buChar char="•"/>
            </a:pPr>
            <a:r>
              <a:rPr lang="en-US" dirty="0"/>
              <a:t>governance </a:t>
            </a:r>
          </a:p>
          <a:p>
            <a:pPr marL="171450" indent="-171450">
              <a:buFont typeface="Arial" panose="020B0604020202020204" pitchFamily="34" charset="0"/>
              <a:buChar char="•"/>
            </a:pPr>
            <a:r>
              <a:rPr lang="en-US" dirty="0"/>
              <a:t>incident reporting </a:t>
            </a:r>
          </a:p>
          <a:p>
            <a:pPr marL="171450" indent="-171450">
              <a:buFont typeface="Arial" panose="020B0604020202020204" pitchFamily="34" charset="0"/>
              <a:buChar char="•"/>
            </a:pPr>
            <a:r>
              <a:rPr lang="en-US" dirty="0"/>
              <a:t>supply chain security</a:t>
            </a:r>
          </a:p>
          <a:p>
            <a:endParaRPr lang="en-GB" dirty="0"/>
          </a:p>
          <a:p>
            <a:r>
              <a:rPr lang="en-US" dirty="0"/>
              <a:t>Are </a:t>
            </a:r>
            <a:r>
              <a:rPr lang="en-US" dirty="0" err="1"/>
              <a:t>organisations</a:t>
            </a:r>
            <a:r>
              <a:rPr lang="en-US" dirty="0"/>
              <a:t> becoming overwhelmed by cybersecurity regulations?</a:t>
            </a:r>
          </a:p>
          <a:p>
            <a:endParaRPr lang="en-US" dirty="0"/>
          </a:p>
          <a:p>
            <a:r>
              <a:rPr lang="en-US" dirty="0"/>
              <a:t>Some </a:t>
            </a:r>
            <a:r>
              <a:rPr lang="en-US" dirty="0" err="1"/>
              <a:t>organisations</a:t>
            </a:r>
            <a:r>
              <a:rPr lang="en-US" dirty="0"/>
              <a:t> struggle due to overlapping requirements.</a:t>
            </a:r>
          </a:p>
          <a:p>
            <a:r>
              <a:rPr lang="en-US" dirty="0"/>
              <a:t>Successful </a:t>
            </a:r>
            <a:r>
              <a:rPr lang="en-US" dirty="0" err="1"/>
              <a:t>organisations</a:t>
            </a:r>
            <a:r>
              <a:rPr lang="en-US" dirty="0"/>
              <a:t> integrate:</a:t>
            </a:r>
          </a:p>
          <a:p>
            <a:pPr marL="171450" indent="-171450">
              <a:buFont typeface="Arial" panose="020B0604020202020204" pitchFamily="34" charset="0"/>
              <a:buChar char="•"/>
            </a:pPr>
            <a:r>
              <a:rPr lang="en-US" dirty="0"/>
              <a:t>governance </a:t>
            </a:r>
          </a:p>
          <a:p>
            <a:pPr marL="171450" indent="-171450">
              <a:buFont typeface="Arial" panose="020B0604020202020204" pitchFamily="34" charset="0"/>
              <a:buChar char="•"/>
            </a:pPr>
            <a:r>
              <a:rPr lang="en-US" dirty="0"/>
              <a:t>risk management </a:t>
            </a:r>
          </a:p>
          <a:p>
            <a:pPr marL="171450" indent="-171450">
              <a:buFont typeface="Arial" panose="020B0604020202020204" pitchFamily="34" charset="0"/>
              <a:buChar char="•"/>
            </a:pPr>
            <a:r>
              <a:rPr lang="en-US" dirty="0"/>
              <a:t>compliance </a:t>
            </a:r>
          </a:p>
          <a:p>
            <a:r>
              <a:rPr lang="en-US" dirty="0"/>
              <a:t>rather than managing regulations independently.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669942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GDPR is not simply a privacy law.</a:t>
            </a:r>
          </a:p>
          <a:p>
            <a:r>
              <a:rPr lang="en-US" dirty="0"/>
              <a:t>It is a governance framework requiring </a:t>
            </a:r>
            <a:r>
              <a:rPr lang="en-US" dirty="0" err="1"/>
              <a:t>organisations</a:t>
            </a:r>
            <a:r>
              <a:rPr lang="en-US" dirty="0"/>
              <a:t> to:</a:t>
            </a:r>
          </a:p>
          <a:p>
            <a:pPr marL="171450" indent="-171450">
              <a:buFont typeface="Arial" panose="020B0604020202020204" pitchFamily="34" charset="0"/>
              <a:buChar char="•"/>
            </a:pPr>
            <a:r>
              <a:rPr lang="en-US" dirty="0"/>
              <a:t>understand data processing </a:t>
            </a:r>
          </a:p>
          <a:p>
            <a:pPr marL="171450" indent="-171450">
              <a:buFont typeface="Arial" panose="020B0604020202020204" pitchFamily="34" charset="0"/>
              <a:buChar char="•"/>
            </a:pPr>
            <a:r>
              <a:rPr lang="en-US" dirty="0"/>
              <a:t>manage risks </a:t>
            </a:r>
          </a:p>
          <a:p>
            <a:pPr marL="171450" indent="-171450">
              <a:buFont typeface="Arial" panose="020B0604020202020204" pitchFamily="34" charset="0"/>
              <a:buChar char="•"/>
            </a:pPr>
            <a:r>
              <a:rPr lang="en-US" dirty="0"/>
              <a:t>implement controls </a:t>
            </a:r>
          </a:p>
          <a:p>
            <a:pPr marL="171450" indent="-171450">
              <a:buFont typeface="Arial" panose="020B0604020202020204" pitchFamily="34" charset="0"/>
              <a:buChar char="•"/>
            </a:pPr>
            <a:r>
              <a:rPr lang="en-US" dirty="0"/>
              <a:t>demonstrate accountability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1044687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5BD8A5-BF2B-4EED-9FD4-27D2403A3372}" type="slidenum">
              <a:rPr lang="en-US" sz="1200" smtClean="0"/>
              <a:pPr eaLnBrk="1" hangingPunct="1"/>
              <a:t>17</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Is consent sufficient protection for personal data?</a:t>
            </a:r>
          </a:p>
          <a:p>
            <a:pPr eaLnBrk="1" hangingPunct="1"/>
            <a:endParaRPr lang="en-GB" dirty="0"/>
          </a:p>
          <a:p>
            <a:r>
              <a:rPr lang="en-US" dirty="0"/>
              <a:t>Consent is important but insufficient alone.</a:t>
            </a:r>
          </a:p>
          <a:p>
            <a:pPr marL="171450" indent="-171450">
              <a:buFont typeface="Arial" panose="020B0604020202020204" pitchFamily="34" charset="0"/>
              <a:buChar char="•"/>
            </a:pPr>
            <a:r>
              <a:rPr lang="en-US" dirty="0" err="1"/>
              <a:t>Organisations</a:t>
            </a:r>
            <a:r>
              <a:rPr lang="en-US" dirty="0"/>
              <a:t> must also ensure:</a:t>
            </a:r>
          </a:p>
          <a:p>
            <a:pPr marL="171450" indent="-171450">
              <a:buFont typeface="Arial" panose="020B0604020202020204" pitchFamily="34" charset="0"/>
              <a:buChar char="•"/>
            </a:pPr>
            <a:r>
              <a:rPr lang="en-US" dirty="0"/>
              <a:t>transparency </a:t>
            </a:r>
          </a:p>
          <a:p>
            <a:pPr marL="171450" indent="-171450">
              <a:buFont typeface="Arial" panose="020B0604020202020204" pitchFamily="34" charset="0"/>
              <a:buChar char="•"/>
            </a:pPr>
            <a:r>
              <a:rPr lang="en-US" dirty="0"/>
              <a:t>accountability </a:t>
            </a:r>
          </a:p>
          <a:p>
            <a:pPr marL="171450" indent="-171450">
              <a:buFont typeface="Arial" panose="020B0604020202020204" pitchFamily="34" charset="0"/>
              <a:buChar char="•"/>
            </a:pPr>
            <a:r>
              <a:rPr lang="en-US" dirty="0"/>
              <a:t>security </a:t>
            </a:r>
          </a:p>
          <a:p>
            <a:pPr marL="171450" indent="-171450">
              <a:buFont typeface="Arial" panose="020B0604020202020204" pitchFamily="34" charset="0"/>
              <a:buChar char="•"/>
            </a:pPr>
            <a:r>
              <a:rPr lang="en-US" dirty="0"/>
              <a:t>lawful processing</a:t>
            </a:r>
          </a:p>
          <a:p>
            <a:pPr eaLnBrk="1" hangingPunct="1"/>
            <a:endParaRPr lang="en-US" dirty="0"/>
          </a:p>
        </p:txBody>
      </p:sp>
    </p:spTree>
    <p:extLst>
      <p:ext uri="{BB962C8B-B14F-4D97-AF65-F5344CB8AC3E}">
        <p14:creationId xmlns:p14="http://schemas.microsoft.com/office/powerpoint/2010/main" val="1508249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Should cybersecurity standards be mandatory globally?</a:t>
            </a:r>
          </a:p>
          <a:p>
            <a:pPr algn="just"/>
            <a:endParaRPr lang="en-US" dirty="0"/>
          </a:p>
          <a:p>
            <a:pPr algn="just"/>
            <a:r>
              <a:rPr lang="en-US" dirty="0"/>
              <a:t>Mandatory standards improve consistency but may impose challenges for smaller </a:t>
            </a:r>
            <a:r>
              <a:rPr lang="en-US" dirty="0" err="1"/>
              <a:t>organisations</a:t>
            </a:r>
            <a:r>
              <a:rPr lang="en-US" dirty="0"/>
              <a:t> due to cost and complexity.</a:t>
            </a:r>
          </a:p>
          <a:p>
            <a:pPr algn="just"/>
            <a:endParaRPr lang="en-US" dirty="0"/>
          </a:p>
          <a:p>
            <a:pPr algn="just"/>
            <a:endParaRPr lang="en-US" dirty="0"/>
          </a:p>
          <a:p>
            <a:pPr algn="just"/>
            <a:r>
              <a:rPr lang="en-US" dirty="0"/>
              <a:t>The Payment Card Industry Data Security Standard (PCI DSS) is a set of industry standards that are mandated for any organization that handles credit, debit, and specialty payment cards in an effort to reduce credit card fraud</a:t>
            </a:r>
          </a:p>
          <a:p>
            <a:pPr algn="just"/>
            <a:endParaRPr lang="en-US" dirty="0"/>
          </a:p>
          <a:p>
            <a:pPr algn="just"/>
            <a:r>
              <a:rPr lang="en-US" dirty="0"/>
              <a:t>The current standard (3.2) is presented by the PCI Security Standards Council as focusing on 12 requirements in six areas: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49861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benefits of PCI DSS compliance, as promoted by the PCI Security Standards Council,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assertion that systems processing payment cards are secure, promoting trust in customers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Improved reputation with payment card issue and payment processing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Prevention of security breaches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Assistance in complying with other security standards, such as HIPAA, SOX, and GLB</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for organizational security strategies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Increased efficiency of the information infrastructure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9768252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Most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algn="just"/>
            <a:r>
              <a:rPr lang="en-US" sz="2400" dirty="0"/>
              <a:t>The key difference between policy and law is that while ignorance of the law is not an excuse (</a:t>
            </a:r>
            <a:r>
              <a:rPr lang="en-US" sz="2400" i="1" dirty="0" err="1"/>
              <a:t>ignorantia</a:t>
            </a:r>
            <a:r>
              <a:rPr lang="en-US" sz="2400" i="1" dirty="0"/>
              <a:t> juris non </a:t>
            </a:r>
            <a:r>
              <a:rPr lang="en-US" sz="2400" i="1" dirty="0" err="1"/>
              <a:t>excusat</a:t>
            </a:r>
            <a:r>
              <a:rPr lang="en-US" sz="2400" dirty="0"/>
              <a:t>), ignorance of policy </a:t>
            </a:r>
            <a:r>
              <a:rPr lang="en-US" sz="2400" i="1" dirty="0"/>
              <a:t>is </a:t>
            </a:r>
            <a:r>
              <a:rPr lang="en-US" sz="2400" dirty="0"/>
              <a:t>a viable defense, thus policies must be:</a:t>
            </a:r>
          </a:p>
          <a:p>
            <a:pPr lvl="1" algn="just"/>
            <a:r>
              <a:rPr lang="en-US" sz="2000" dirty="0"/>
              <a:t>Distributed to all individuals who are expected to comply with them</a:t>
            </a:r>
          </a:p>
          <a:p>
            <a:pPr lvl="1" algn="just"/>
            <a:r>
              <a:rPr lang="en-US" sz="2000" dirty="0"/>
              <a:t>Read by all employees</a:t>
            </a:r>
          </a:p>
          <a:p>
            <a:pPr lvl="1" algn="just"/>
            <a:r>
              <a:rPr lang="en-US" sz="2000" dirty="0"/>
              <a:t>Understood by all employees, with multilingual translations and translations for visually impaired or low-literacy employees</a:t>
            </a:r>
          </a:p>
          <a:p>
            <a:pPr lvl="1" algn="just"/>
            <a:r>
              <a:rPr lang="en-US" sz="2000" dirty="0"/>
              <a:t>Acknowledged by the employee, usually by means of a signed consent form</a:t>
            </a:r>
          </a:p>
          <a:p>
            <a:pPr lvl="1" algn="just"/>
            <a:r>
              <a:rPr lang="en-US" sz="2000" dirty="0"/>
              <a:t>Uniformly enforced, with no special treatment for any group (e.g., executives)</a:t>
            </a:r>
          </a:p>
          <a:p>
            <a:pPr lvl="1" algn="just"/>
            <a:endParaRPr lang="en-US" sz="2000" dirty="0"/>
          </a:p>
          <a:p>
            <a:pPr lvl="1" algn="just"/>
            <a:r>
              <a:rPr lang="en-US" sz="2000" dirty="0"/>
              <a:t>Can an </a:t>
            </a:r>
            <a:r>
              <a:rPr lang="en-US" sz="2000" dirty="0" err="1"/>
              <a:t>organisation</a:t>
            </a:r>
            <a:r>
              <a:rPr lang="en-US" sz="2000" dirty="0"/>
              <a:t> comply with the law but still have poor security?</a:t>
            </a:r>
          </a:p>
          <a:p>
            <a:r>
              <a:rPr lang="en-US" dirty="0"/>
              <a:t>Yes.</a:t>
            </a:r>
          </a:p>
          <a:p>
            <a:r>
              <a:rPr lang="en-US" dirty="0"/>
              <a:t>Legal compliance often establishes minimum requirements.</a:t>
            </a:r>
          </a:p>
          <a:p>
            <a:r>
              <a:rPr lang="en-US" dirty="0"/>
              <a:t>Effective security requires additional controls, governance and continuous improvement.</a:t>
            </a:r>
          </a:p>
          <a:p>
            <a:pPr lvl="1" algn="just"/>
            <a:endParaRPr lang="en-US" sz="2000"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3655307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E7863E-D9D6-4518-94C6-69CAC694234E}" type="slidenum">
              <a:rPr lang="en-US" sz="1200" smtClean="0"/>
              <a:pPr eaLnBrk="1" hangingPunct="1"/>
              <a:t>23</a:t>
            </a:fld>
            <a:endParaRPr lang="en-US" sz="1200" dirty="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due care Measures that an organization takes to ensure every employee knows what is acceptable and what is not.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due diligence Reasonable steps taken by people or organizations to meet the obligations imposed by laws or regulations.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jurisdiction The power to make legal decisions and judgments, typically an area within which an entity such as a court or law enforcement agency is empowered to make legal decisions.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liability An entity’s legal obligation or responsibility.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long-arm jurisdiction The ability of a legal entity to exercise its influence beyond its normal boundaries by asserting a connection between an out-of-jurisdiction entity and a local legal case.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restitution A legal requirement to make compensation or payment resulting from a loss or injury.</a:t>
            </a:r>
            <a:endParaRPr lang="en-US" dirty="0"/>
          </a:p>
        </p:txBody>
      </p:sp>
    </p:spTree>
    <p:extLst>
      <p:ext uri="{BB962C8B-B14F-4D97-AF65-F5344CB8AC3E}">
        <p14:creationId xmlns:p14="http://schemas.microsoft.com/office/powerpoint/2010/main" val="2390748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F5F43C-19E1-41C6-8C6E-5A3473D0092A}" type="slidenum">
              <a:rPr lang="en-US" sz="1200" smtClean="0"/>
              <a:pPr eaLnBrk="1" hangingPunct="1"/>
              <a:t>24</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National Security Agency (NSA) coordinates, directs, and performs highly-specialized activities to protect U.S. information systems and produce foreign intelligence information, and it is also responsible for the security of communications and information systems at many federal government agencies associated with national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NSA’s Information Assurance Directorate (IAD) provides information security “solutions including the technologies, specifications and criteria, products, product configurations, tools, standards, operational doctrine, and support activities needed to implement the protect, detect and report, and respond elements of cyber defense”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its well-known mission to protect key members of the U.S. government, the U.S. Secret Service is also charged with the detection and arrest of any person committing a U.S. federal offense relating to computer fraud as well as false identification crimes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Secret Service was transferred from the Department of the Treasury to the Department of Homeland Security in March 2003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that time, the DHS has added to its critical infrastructure defense strategies the protection of the nation’s cyber infrastructures</a:t>
            </a:r>
          </a:p>
          <a:p>
            <a:pPr eaLnBrk="1" hangingPunct="1"/>
            <a:endParaRPr lang="en-US" dirty="0"/>
          </a:p>
        </p:txBody>
      </p:sp>
    </p:spTree>
    <p:extLst>
      <p:ext uri="{BB962C8B-B14F-4D97-AF65-F5344CB8AC3E}">
        <p14:creationId xmlns:p14="http://schemas.microsoft.com/office/powerpoint/2010/main" val="4019177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a:ln/>
        </p:spPr>
      </p:sp>
      <p:sp>
        <p:nvSpPr>
          <p:cNvPr id="114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r>
              <a:rPr lang="en-GB" sz="1200" b="0" i="0" kern="1200" dirty="0">
                <a:solidFill>
                  <a:schemeClr val="tx1"/>
                </a:solidFill>
                <a:effectLst/>
                <a:latin typeface="+mn-lt"/>
                <a:ea typeface="+mn-ea"/>
                <a:cs typeface="+mn-cs"/>
              </a:rPr>
              <a:t>affidavit Sworn testimony that certain facts are in the possession of the investigating officer and that they warrant the examination of specific items located at a specific place. The facts, the items, and the place must be specified in the affidavit.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forensics Investigations involving the preservation, identification, extraction, documentation, and interpretation of computer media for evidentiary and root cause analysis. Like traditional forensics, digital forensics follows clear, well-defined methodologies but still tends to be as much art as science.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malfeasance A crime against or using digital media, computer technology, or related components; in other words, a computer is the source of a crime or the object of a crime.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e-discovery The identification and preservation of evidentiary material related to a specific legal action.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evidentiary material (EM) Also known as “items of potential evidentiary value,” any information that could potentially support the organization’s legal or policy-based case against a suspect. evidentiary material policy (EM policy) The policy document that guides the development and implementation of EM procedures regarding the collection, handling, and storage of items of potential evidentiary value, as well as the organization and conduct of EM collection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forensics The coherent application of methodical investigatory techniques to collect, preserve, and present evidence of crimes in a court or court-like setting. Forensics allows investigators to determine what happened by examining the results of an event—criminal, natural, intentional, or accidental.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search warrant Permission to search for evidentiary material at a specified location and/ or to seize items to return to the investigator’s lab for examination. An affidavit becomes a search warrant when signed by an approving authority.</a:t>
            </a:r>
            <a:endParaRPr lang="en-US" dirty="0"/>
          </a:p>
        </p:txBody>
      </p:sp>
      <p:sp>
        <p:nvSpPr>
          <p:cNvPr id="114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7479C92-921A-47CD-9D50-D9EF278FF6AA}" type="slidenum">
              <a:rPr lang="en-US" sz="1200" smtClean="0"/>
              <a:pPr eaLnBrk="1" hangingPunct="1"/>
              <a:t>25</a:t>
            </a:fld>
            <a:endParaRPr lang="en-US" sz="1200" dirty="0"/>
          </a:p>
        </p:txBody>
      </p:sp>
    </p:spTree>
    <p:extLst>
      <p:ext uri="{BB962C8B-B14F-4D97-AF65-F5344CB8AC3E}">
        <p14:creationId xmlns:p14="http://schemas.microsoft.com/office/powerpoint/2010/main" val="1918497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a:ln/>
        </p:spPr>
      </p:sp>
      <p:sp>
        <p:nvSpPr>
          <p:cNvPr id="115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Evidentiary material (EM), also known as an item of potential evidentiary value, is any information that could potentially support the organization’s legal- or policy-based case against a suspect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item does not become evidence until it is formally admitted to evidence by a judge or other ruling official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Cloud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Mobile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IoT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AI-Assisted Investigations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Modern Case Study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New diagrams and evidence tables.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US" dirty="0"/>
          </a:p>
        </p:txBody>
      </p:sp>
      <p:sp>
        <p:nvSpPr>
          <p:cNvPr id="115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EE9070-3C7D-41C0-85E2-D56598FF9515}" type="slidenum">
              <a:rPr lang="en-US" sz="1200" smtClean="0"/>
              <a:pPr eaLnBrk="1" hangingPunct="1"/>
              <a:t>26</a:t>
            </a:fld>
            <a:endParaRPr lang="en-US" sz="1200" dirty="0"/>
          </a:p>
        </p:txBody>
      </p:sp>
    </p:spTree>
    <p:extLst>
      <p:ext uri="{BB962C8B-B14F-4D97-AF65-F5344CB8AC3E}">
        <p14:creationId xmlns:p14="http://schemas.microsoft.com/office/powerpoint/2010/main" val="13732637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cannot sustain a permanent digital forensics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 so, there should be people in the InfoSec group trained to understand and manage the forensics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expertise can be obtained by sending employees to a regional or national InfoSec conference with a digital forensics track or to dedicated digital forensics training</a:t>
            </a:r>
          </a:p>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33D4D68-C333-4C9B-BBD9-AA1270ECD45E}" type="slidenum">
              <a:rPr lang="en-US" sz="1200" smtClean="0"/>
              <a:pPr eaLnBrk="1" hangingPunct="1"/>
              <a:t>27</a:t>
            </a:fld>
            <a:endParaRPr lang="en-US" sz="1200" dirty="0"/>
          </a:p>
        </p:txBody>
      </p:sp>
    </p:spTree>
    <p:extLst>
      <p:ext uri="{BB962C8B-B14F-4D97-AF65-F5344CB8AC3E}">
        <p14:creationId xmlns:p14="http://schemas.microsoft.com/office/powerpoint/2010/main" val="30947790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EBED53-B78A-42D1-A626-DEFFA09B0032}" type="slidenum">
              <a:rPr lang="en-US" sz="1200" smtClean="0"/>
              <a:pPr eaLnBrk="1" hangingPunct="1"/>
              <a:t>28</a:t>
            </a:fld>
            <a:endParaRPr lang="en-US" sz="1200" dirty="0"/>
          </a:p>
        </p:txBody>
      </p:sp>
    </p:spTree>
    <p:extLst>
      <p:ext uri="{BB962C8B-B14F-4D97-AF65-F5344CB8AC3E}">
        <p14:creationId xmlns:p14="http://schemas.microsoft.com/office/powerpoint/2010/main" val="537528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4AE9DB1-5018-4393-9060-980D17DFD969}" type="slidenum">
              <a:rPr lang="en-US" sz="1200" smtClean="0"/>
              <a:pPr eaLnBrk="1" hangingPunct="1"/>
              <a:t>29</a:t>
            </a:fld>
            <a:endParaRPr lang="en-US" sz="1200" dirty="0"/>
          </a:p>
        </p:txBody>
      </p:sp>
    </p:spTree>
    <p:extLst>
      <p:ext uri="{BB962C8B-B14F-4D97-AF65-F5344CB8AC3E}">
        <p14:creationId xmlns:p14="http://schemas.microsoft.com/office/powerpoint/2010/main" val="1398979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lang="en-US" b="1" dirty="0"/>
              <a:t>Evidentiary Policy and Procedures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develop specific digital forensics procedures, along with policy providing guidance on the use of these procedures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 policy should specify: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conduct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authorize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affidavit-related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search warrant-related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digital media may be seized or taken offline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methodology should be followed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methods are required for chain of custody or chain of evidence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format the final report should take and to whom it should it be given</a:t>
            </a:r>
          </a:p>
          <a:p>
            <a:r>
              <a:rPr lang="en-US" b="1" dirty="0"/>
              <a:t>Law Enforcement Involvement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incident or disaster violates civil or criminal law, it is the organization’s responsibility to notify the proper authorities. Selecting the appropriate law enforcement agency depends on the type of crime committed. As described earlier, the Federal Bureau of Investigation (FBI), for example, handles computer crimes that cross state lines and investigates terrorism and cyberterrorism, which can include attacks against businesses and other organizations. The U.S. Secret Service examines crimes involving U.S. currency, counterfeiting, credit cards, and identity theft. The U.S. Treasury Department has a bank fraud investigation unit, and the Securities and Exchange Commission has investigation and fraud control units as well. Each state, county, and city in the United States has its own law enforcement agencies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Involving law enforcement agencies has both advantages and disadvantages: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Such agencies are usually much better equipped to process evidence than a business and are also prepared to handle the warrants and subpoenas necessary when documenting a case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disadvantages of law enforcement involvement include possible loss of control over the chain of events following an incident—for example, the collection of information and evidence and the prosecution of suspects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very real issue is the confiscation of vital equipment as evidence</a:t>
            </a:r>
          </a:p>
          <a:p>
            <a:endParaRPr lang="en-US" b="1" dirty="0"/>
          </a:p>
        </p:txBody>
      </p:sp>
      <p:sp>
        <p:nvSpPr>
          <p:cNvPr id="121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4B5A6B0-B04A-4EE1-9729-AEC53EF98A77}" type="slidenum">
              <a:rPr lang="en-US" sz="1200" smtClean="0"/>
              <a:pPr eaLnBrk="1" hangingPunct="1"/>
              <a:t>30</a:t>
            </a:fld>
            <a:endParaRPr lang="en-US" sz="1200" dirty="0"/>
          </a:p>
        </p:txBody>
      </p:sp>
    </p:spTree>
    <p:extLst>
      <p:ext uri="{BB962C8B-B14F-4D97-AF65-F5344CB8AC3E}">
        <p14:creationId xmlns:p14="http://schemas.microsoft.com/office/powerpoint/2010/main" val="2016240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p:cNvSpPr>
            <a:spLocks noGrp="1" noRot="1" noChangeAspect="1" noTextEdit="1"/>
          </p:cNvSpPr>
          <p:nvPr>
            <p:ph type="sldImg"/>
          </p:nvPr>
        </p:nvSpPr>
        <p:spPr>
          <a:ln/>
        </p:spPr>
      </p:sp>
      <p:sp>
        <p:nvSpPr>
          <p:cNvPr id="123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3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F4C65FF-AED3-45C8-A685-4F83E4DE30FF}" type="slidenum">
              <a:rPr lang="en-US" sz="1200" smtClean="0"/>
              <a:pPr eaLnBrk="1" hangingPunct="1"/>
              <a:t>31</a:t>
            </a:fld>
            <a:endParaRPr lang="en-US" sz="1200" dirty="0"/>
          </a:p>
        </p:txBody>
      </p:sp>
    </p:spTree>
    <p:extLst>
      <p:ext uri="{BB962C8B-B14F-4D97-AF65-F5344CB8AC3E}">
        <p14:creationId xmlns:p14="http://schemas.microsoft.com/office/powerpoint/2010/main" val="13889287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5/31/2026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5/31/2026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5/31/2026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5/31/2026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5/31/2026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5/31/2026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5/31/2026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knowledgewithprofit.com/" TargetMode="External"/><Relationship Id="rId4" Type="http://schemas.openxmlformats.org/officeDocument/2006/relationships/hyperlink" Target="mailto:carlene.campbell@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ugdpr.or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co.org.uk/for-organisations/uk-gdpr-guidance-and-resource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csrc.nist.gov/publications/detail/sp/800-53/rev-5/final" TargetMode="External"/><Relationship Id="rId13" Type="http://schemas.openxmlformats.org/officeDocument/2006/relationships/hyperlink" Target="https://www.gov.za/documents/protection-personal-information-act" TargetMode="External"/><Relationship Id="rId3" Type="http://schemas.openxmlformats.org/officeDocument/2006/relationships/hyperlink" Target="https://www.nist.gov/cyberframework" TargetMode="External"/><Relationship Id="rId7" Type="http://schemas.openxmlformats.org/officeDocument/2006/relationships/hyperlink" Target="https://ico.org.uk/for-organisations/uk-gdpr/" TargetMode="External"/><Relationship Id="rId12" Type="http://schemas.openxmlformats.org/officeDocument/2006/relationships/hyperlink" Target="http://www.planalto.gov.br/ccivil_03/_ato2015-2018/2018/lei/l13709.htm" TargetMode="External"/><Relationship Id="rId2" Type="http://schemas.openxmlformats.org/officeDocument/2006/relationships/hyperlink" Target="https://www.iso.org/standard/27001" TargetMode="External"/><Relationship Id="rId1" Type="http://schemas.openxmlformats.org/officeDocument/2006/relationships/slideLayout" Target="../slideLayouts/slideLayout2.xml"/><Relationship Id="rId6" Type="http://schemas.openxmlformats.org/officeDocument/2006/relationships/hyperlink" Target="https://eur-lex.europa.eu/legal-content/EN/TXT/?uri=CELEX:32022R2554" TargetMode="External"/><Relationship Id="rId11" Type="http://schemas.openxmlformats.org/officeDocument/2006/relationships/hyperlink" Target="http://www.npc.gov.cn/zgrdw/englishnpc/Law/2017-06/27/content_2023932.htm" TargetMode="External"/><Relationship Id="rId5" Type="http://schemas.openxmlformats.org/officeDocument/2006/relationships/hyperlink" Target="https://eur-lex.europa.eu/legal-content/EN/TXT/?uri=CELEX:32022L2555" TargetMode="External"/><Relationship Id="rId15" Type="http://schemas.openxmlformats.org/officeDocument/2006/relationships/hyperlink" Target="https://www.pcisecuritystandards.org/" TargetMode="External"/><Relationship Id="rId10" Type="http://schemas.openxmlformats.org/officeDocument/2006/relationships/hyperlink" Target="https://www.chinalawtranslate.com/en/pipldraft/" TargetMode="External"/><Relationship Id="rId4" Type="http://schemas.openxmlformats.org/officeDocument/2006/relationships/hyperlink" Target="https://eur-lex.europa.eu/eli/reg/2016/679/oj" TargetMode="External"/><Relationship Id="rId9" Type="http://schemas.openxmlformats.org/officeDocument/2006/relationships/hyperlink" Target="https://oag.ca.gov/privacy/ccpa" TargetMode="External"/><Relationship Id="rId14" Type="http://schemas.openxmlformats.org/officeDocument/2006/relationships/hyperlink" Target="https://jis.gov.jm/data-protection-act/"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digital-strategy.ec.europa.eu/en/policies/cybersecurity-polici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491067"/>
            <a:ext cx="8134470"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Compliance: Law and Ethics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859441" y="3318934"/>
            <a:ext cx="1548822" cy="523220"/>
          </a:xfrm>
          <a:prstGeom prst="rect">
            <a:avLst/>
          </a:prstGeom>
          <a:noFill/>
        </p:spPr>
        <p:txBody>
          <a:bodyPr wrap="none" rtlCol="0">
            <a:spAutoFit/>
          </a:bodyPr>
          <a:lstStyle/>
          <a:p>
            <a:r>
              <a:rPr lang="en-US" sz="2800" dirty="0">
                <a:latin typeface="Times New Roman"/>
                <a:cs typeface="Times New Roman"/>
              </a:rPr>
              <a:t>Lecture 2</a:t>
            </a:r>
          </a:p>
        </p:txBody>
      </p:sp>
      <p:grpSp>
        <p:nvGrpSpPr>
          <p:cNvPr id="5" name="Group 4">
            <a:extLst>
              <a:ext uri="{FF2B5EF4-FFF2-40B4-BE49-F238E27FC236}">
                <a16:creationId xmlns:a16="http://schemas.microsoft.com/office/drawing/2014/main" id="{86777473-0AEE-FDC0-08D9-081558483657}"/>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31555A28-03BA-1D3E-7E2E-90B238B3CD74}"/>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C6783107-0BF5-0583-10FB-45BEFC19C5EB}"/>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D3AD4D4B-C27C-A4D2-1E33-0CAE84D2EF66}"/>
              </a:ext>
            </a:extLst>
          </p:cNvPr>
          <p:cNvSpPr txBox="1">
            <a:spLocks/>
          </p:cNvSpPr>
          <p:nvPr/>
        </p:nvSpPr>
        <p:spPr>
          <a:xfrm>
            <a:off x="2794721" y="427620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4">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5">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17284" y="1039092"/>
            <a:ext cx="8634616" cy="4343400"/>
          </a:xfrm>
        </p:spPr>
        <p:txBody>
          <a:bodyPr>
            <a:normAutofit fontScale="92500" lnSpcReduction="20000"/>
          </a:bodyPr>
          <a:lstStyle/>
          <a:p>
            <a:pPr algn="just"/>
            <a:r>
              <a:rPr lang="en-GB" dirty="0"/>
              <a:t>Differentiate between law and ethics</a:t>
            </a:r>
          </a:p>
          <a:p>
            <a:pPr algn="just"/>
            <a:r>
              <a:rPr lang="en-GB" dirty="0"/>
              <a:t>Describe the ethical foundations and approaches that underlie modern codes of ethics</a:t>
            </a:r>
          </a:p>
          <a:p>
            <a:pPr algn="just"/>
            <a:r>
              <a:rPr lang="en-GB" dirty="0"/>
              <a:t>Discuss relevant professional security organizations and their role and relationship to organizational InfoSec</a:t>
            </a:r>
          </a:p>
          <a:p>
            <a:pPr algn="just"/>
            <a:r>
              <a:rPr lang="en-GB" dirty="0"/>
              <a:t>Describe why ethical codes of conduct are important to InfoSec professionals and their organizations</a:t>
            </a:r>
          </a:p>
          <a:p>
            <a:pPr algn="just"/>
            <a:r>
              <a:rPr lang="en-GB" dirty="0"/>
              <a:t>Identify significant national and international laws that relate to the practice of InfoSec</a:t>
            </a:r>
          </a:p>
          <a:p>
            <a:pPr algn="just"/>
            <a:r>
              <a:rPr lang="en-GB" dirty="0"/>
              <a:t>Explain the challenges and methods associated with the management of digital forensics in an organization</a:t>
            </a: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6" name="Rectangle 5"/>
          <p:cNvSpPr>
            <a:spLocks noGrp="1" noChangeArrowheads="1"/>
          </p:cNvSpPr>
          <p:nvPr>
            <p:ph idx="1"/>
          </p:nvPr>
        </p:nvSpPr>
        <p:spPr>
          <a:xfrm>
            <a:off x="280656" y="1004455"/>
            <a:ext cx="8600793" cy="4495799"/>
          </a:xfrm>
        </p:spPr>
        <p:txBody>
          <a:bodyPr>
            <a:normAutofit lnSpcReduction="10000"/>
          </a:bodyPr>
          <a:lstStyle/>
          <a:p>
            <a:pPr algn="just"/>
            <a:r>
              <a:rPr lang="en-US" dirty="0"/>
              <a:t>Some define ethics as the organized study of how humans ought to act</a:t>
            </a:r>
          </a:p>
          <a:p>
            <a:pPr algn="just"/>
            <a:r>
              <a:rPr lang="en-US" dirty="0"/>
              <a:t>Others define it as a set of rules we should live by</a:t>
            </a:r>
          </a:p>
          <a:p>
            <a:pPr algn="just"/>
            <a:r>
              <a:rPr lang="en-US" dirty="0"/>
              <a:t>An InfoSec student is not expected to study the topic of ethics in a vacuum, but within a larger ethical framework </a:t>
            </a:r>
          </a:p>
          <a:p>
            <a:pPr algn="just"/>
            <a:r>
              <a:rPr lang="en-US" dirty="0"/>
              <a:t>However, those employed in the area of information security may be expected to be more articulate about the topic than others in the organization, and often must withstand a higher degree of scrutiny </a:t>
            </a:r>
          </a:p>
        </p:txBody>
      </p:sp>
      <p:sp>
        <p:nvSpPr>
          <p:cNvPr id="33795" name="Rectangle 4"/>
          <p:cNvSpPr>
            <a:spLocks noGrp="1" noChangeArrowheads="1"/>
          </p:cNvSpPr>
          <p:nvPr>
            <p:ph type="title"/>
          </p:nvPr>
        </p:nvSpPr>
        <p:spPr>
          <a:xfrm>
            <a:off x="549275" y="107576"/>
            <a:ext cx="8042276" cy="751406"/>
          </a:xfrm>
        </p:spPr>
        <p:txBody>
          <a:bodyPr/>
          <a:lstStyle/>
          <a:p>
            <a:r>
              <a:rPr lang="en-US" dirty="0"/>
              <a:t>Ethics in InfoSec</a:t>
            </a:r>
          </a:p>
        </p:txBody>
      </p:sp>
    </p:spTree>
    <p:extLst>
      <p:ext uri="{BB962C8B-B14F-4D97-AF65-F5344CB8AC3E}">
        <p14:creationId xmlns:p14="http://schemas.microsoft.com/office/powerpoint/2010/main" val="409038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694663"/>
          </a:xfrm>
        </p:spPr>
        <p:txBody>
          <a:bodyPr>
            <a:normAutofit/>
          </a:bodyPr>
          <a:lstStyle/>
          <a:p>
            <a:r>
              <a:rPr lang="en-US" dirty="0"/>
              <a:t>The foundations and frameworks of ethics include the following:</a:t>
            </a:r>
          </a:p>
          <a:p>
            <a:pPr lvl="1"/>
            <a:r>
              <a:rPr lang="en-US" dirty="0"/>
              <a:t>Normative ethics</a:t>
            </a:r>
          </a:p>
          <a:p>
            <a:pPr lvl="1"/>
            <a:r>
              <a:rPr lang="en-US" dirty="0"/>
              <a:t>Meta-ethics</a:t>
            </a:r>
          </a:p>
          <a:p>
            <a:pPr lvl="1"/>
            <a:r>
              <a:rPr lang="en-US" dirty="0"/>
              <a:t>Descriptive ethics</a:t>
            </a:r>
          </a:p>
          <a:p>
            <a:pPr lvl="1"/>
            <a:r>
              <a:rPr lang="en-US" dirty="0"/>
              <a:t>Applied ethics</a:t>
            </a:r>
          </a:p>
          <a:p>
            <a:pPr lvl="1"/>
            <a:r>
              <a:rPr lang="en-US" dirty="0"/>
              <a:t>Deontological ethics</a:t>
            </a:r>
          </a:p>
          <a:p>
            <a:pPr lvl="1"/>
            <a:r>
              <a:rPr lang="en-US" dirty="0"/>
              <a:t>AI ethics and responsible disclosure</a:t>
            </a:r>
          </a:p>
        </p:txBody>
      </p:sp>
      <p:sp>
        <p:nvSpPr>
          <p:cNvPr id="2" name="Title 1"/>
          <p:cNvSpPr>
            <a:spLocks noGrp="1"/>
          </p:cNvSpPr>
          <p:nvPr>
            <p:ph type="title"/>
          </p:nvPr>
        </p:nvSpPr>
        <p:spPr>
          <a:xfrm>
            <a:off x="549275" y="107576"/>
            <a:ext cx="8042276" cy="797299"/>
          </a:xfrm>
        </p:spPr>
        <p:txBody>
          <a:bodyPr/>
          <a:lstStyle/>
          <a:p>
            <a:r>
              <a:rPr lang="en-US" sz="4400" dirty="0"/>
              <a:t>Ethics in InfoSec (Continued)</a:t>
            </a:r>
          </a:p>
        </p:txBody>
      </p:sp>
    </p:spTree>
    <p:extLst>
      <p:ext uri="{BB962C8B-B14F-4D97-AF65-F5344CB8AC3E}">
        <p14:creationId xmlns:p14="http://schemas.microsoft.com/office/powerpoint/2010/main" val="3378471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7"/>
            <a:ext cx="8415338" cy="3967037"/>
          </a:xfrm>
        </p:spPr>
        <p:txBody>
          <a:bodyPr>
            <a:normAutofit/>
          </a:bodyPr>
          <a:lstStyle/>
          <a:p>
            <a:pPr algn="just"/>
            <a:r>
              <a:rPr lang="en-US" dirty="0"/>
              <a:t>From these fairly well-defined and agreed-upon ethical frameworks come a series of ethical standards as follows:</a:t>
            </a:r>
          </a:p>
          <a:p>
            <a:pPr lvl="1" algn="just"/>
            <a:r>
              <a:rPr lang="en-US" dirty="0"/>
              <a:t>Utilitarian approach</a:t>
            </a:r>
          </a:p>
          <a:p>
            <a:pPr lvl="1" algn="just"/>
            <a:r>
              <a:rPr lang="en-US" dirty="0"/>
              <a:t>Rights approach</a:t>
            </a:r>
          </a:p>
          <a:p>
            <a:pPr lvl="1" algn="just"/>
            <a:r>
              <a:rPr lang="en-US" dirty="0"/>
              <a:t>Fairness or justice approach</a:t>
            </a:r>
          </a:p>
          <a:p>
            <a:pPr lvl="1" algn="just"/>
            <a:r>
              <a:rPr lang="en-US" dirty="0"/>
              <a:t>Common good approach</a:t>
            </a:r>
          </a:p>
          <a:p>
            <a:pPr lvl="1" algn="just"/>
            <a:r>
              <a:rPr lang="en-US" dirty="0"/>
              <a:t>Virtue approach</a:t>
            </a:r>
          </a:p>
          <a:p>
            <a:pPr lvl="1" algn="just"/>
            <a:r>
              <a:rPr lang="en-GB" dirty="0"/>
              <a:t>cybersecurity ethical dilemmas</a:t>
            </a:r>
            <a:endParaRPr lang="en-US" dirty="0"/>
          </a:p>
        </p:txBody>
      </p:sp>
      <p:sp>
        <p:nvSpPr>
          <p:cNvPr id="2" name="Title 1"/>
          <p:cNvSpPr>
            <a:spLocks noGrp="1"/>
          </p:cNvSpPr>
          <p:nvPr>
            <p:ph type="title"/>
          </p:nvPr>
        </p:nvSpPr>
        <p:spPr>
          <a:xfrm>
            <a:off x="549275" y="107576"/>
            <a:ext cx="8042276" cy="959224"/>
          </a:xfrm>
        </p:spPr>
        <p:txBody>
          <a:bodyPr/>
          <a:lstStyle/>
          <a:p>
            <a:r>
              <a:rPr lang="en-US" sz="4400" dirty="0"/>
              <a:t>Ethics in InfoSec (Continued)</a:t>
            </a:r>
          </a:p>
        </p:txBody>
      </p:sp>
      <p:sp>
        <p:nvSpPr>
          <p:cNvPr id="4" name="Slide Number Placeholder 3"/>
          <p:cNvSpPr>
            <a:spLocks noGrp="1"/>
          </p:cNvSpPr>
          <p:nvPr>
            <p:ph type="sldNum" sz="quarter" idx="4294967295"/>
          </p:nvPr>
        </p:nvSpPr>
        <p:spPr>
          <a:xfrm>
            <a:off x="7010400" y="6356350"/>
            <a:ext cx="2133600" cy="365125"/>
          </a:xfrm>
          <a:prstGeom prst="rect">
            <a:avLst/>
          </a:prstGeom>
        </p:spPr>
        <p:txBody>
          <a:bodyPr/>
          <a:lstStyle/>
          <a:p>
            <a:fld id="{B35ACD77-6CE1-4D68-A32D-ED77FA246E4D}" type="slidenum">
              <a:rPr lang="en-US" smtClean="0"/>
              <a:t>5</a:t>
            </a:fld>
            <a:endParaRPr lang="en-US" dirty="0"/>
          </a:p>
        </p:txBody>
      </p:sp>
    </p:spTree>
    <p:extLst>
      <p:ext uri="{BB962C8B-B14F-4D97-AF65-F5344CB8AC3E}">
        <p14:creationId xmlns:p14="http://schemas.microsoft.com/office/powerpoint/2010/main" val="410608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20" name="Rectangle 5"/>
          <p:cNvSpPr>
            <a:spLocks noGrp="1" noChangeArrowheads="1"/>
          </p:cNvSpPr>
          <p:nvPr>
            <p:ph idx="1"/>
          </p:nvPr>
        </p:nvSpPr>
        <p:spPr>
          <a:xfrm>
            <a:off x="373062" y="920630"/>
            <a:ext cx="8415338" cy="4718170"/>
          </a:xfrm>
        </p:spPr>
        <p:txBody>
          <a:bodyPr>
            <a:normAutofit fontScale="92500" lnSpcReduction="10000"/>
          </a:bodyPr>
          <a:lstStyle/>
          <a:p>
            <a:pPr marL="685800" lvl="1" indent="-457200" algn="just">
              <a:buFont typeface="+mj-lt"/>
              <a:buAutoNum type="arabicPeriod"/>
            </a:pPr>
            <a:r>
              <a:rPr lang="en-US" sz="2000" dirty="0"/>
              <a:t>Thou shalt not use a computer to harm other people </a:t>
            </a:r>
          </a:p>
          <a:p>
            <a:pPr marL="685800" lvl="1" indent="-457200" algn="just">
              <a:buFont typeface="+mj-lt"/>
              <a:buAutoNum type="arabicPeriod"/>
            </a:pPr>
            <a:r>
              <a:rPr lang="en-US" sz="2000" dirty="0"/>
              <a:t>Thou shalt not interfere with other people's computer work </a:t>
            </a:r>
          </a:p>
          <a:p>
            <a:pPr marL="685800" lvl="1" indent="-457200" algn="just">
              <a:buFont typeface="+mj-lt"/>
              <a:buAutoNum type="arabicPeriod"/>
            </a:pPr>
            <a:r>
              <a:rPr lang="en-US" sz="2000" dirty="0"/>
              <a:t>Thou shalt not snoop around in other people's computer files </a:t>
            </a:r>
          </a:p>
          <a:p>
            <a:pPr marL="685800" lvl="1" indent="-457200" algn="just">
              <a:buFont typeface="+mj-lt"/>
              <a:buAutoNum type="arabicPeriod"/>
            </a:pPr>
            <a:r>
              <a:rPr lang="en-US" sz="2000" dirty="0"/>
              <a:t>Thou shalt not use a computer to steal</a:t>
            </a:r>
          </a:p>
          <a:p>
            <a:pPr marL="685800" lvl="1" indent="-457200" algn="just">
              <a:buFont typeface="+mj-lt"/>
              <a:buAutoNum type="arabicPeriod"/>
            </a:pPr>
            <a:r>
              <a:rPr lang="en-US" sz="2000" dirty="0"/>
              <a:t>Thou shalt not use a computer to bear false witness </a:t>
            </a:r>
          </a:p>
          <a:p>
            <a:pPr marL="685800" lvl="1" indent="-457200" algn="just">
              <a:buFont typeface="+mj-lt"/>
              <a:buAutoNum type="arabicPeriod"/>
            </a:pPr>
            <a:r>
              <a:rPr lang="en-US" sz="2000" dirty="0"/>
              <a:t>Thou shalt not copy or use proprietary software for which you have not paid</a:t>
            </a:r>
          </a:p>
          <a:p>
            <a:pPr marL="685800" lvl="1" indent="-457200" algn="just">
              <a:buFont typeface="+mj-lt"/>
              <a:buAutoNum type="arabicPeriod"/>
            </a:pPr>
            <a:r>
              <a:rPr lang="en-US" sz="2000" dirty="0"/>
              <a:t>Thou shalt not use other people's computer resources without authorization or proper compensation </a:t>
            </a:r>
          </a:p>
          <a:p>
            <a:pPr marL="685800" lvl="1" indent="-457200" algn="just">
              <a:buFont typeface="+mj-lt"/>
              <a:buAutoNum type="arabicPeriod"/>
            </a:pPr>
            <a:r>
              <a:rPr lang="en-US" sz="2000" dirty="0"/>
              <a:t>Thou shalt not appropriate other people's intellectual output</a:t>
            </a:r>
          </a:p>
          <a:p>
            <a:pPr marL="742950" lvl="1" indent="-514350" algn="just">
              <a:buFont typeface="+mj-lt"/>
              <a:buAutoNum type="arabicPeriod"/>
            </a:pPr>
            <a:r>
              <a:rPr lang="en-US" sz="2000" dirty="0"/>
              <a:t>Thou shalt think about the social consequences of the program you are writing or the system you are designing</a:t>
            </a:r>
          </a:p>
          <a:p>
            <a:pPr marL="742950" lvl="1" indent="-514350" algn="just">
              <a:buFont typeface="+mj-lt"/>
              <a:buAutoNum type="arabicPeriod"/>
            </a:pPr>
            <a:r>
              <a:rPr lang="en-US" sz="2000" dirty="0"/>
              <a:t>Thou shalt always use a computer in ways that ensure consideration and respect for your fellow humans </a:t>
            </a:r>
            <a:br>
              <a:rPr lang="en-US" sz="2000" dirty="0"/>
            </a:br>
            <a:r>
              <a:rPr lang="en-US" sz="1600" dirty="0"/>
              <a:t>(Source: Computer Professionals for Social Responsibility)</a:t>
            </a:r>
          </a:p>
        </p:txBody>
      </p:sp>
      <p:sp>
        <p:nvSpPr>
          <p:cNvPr id="34819" name="Rectangle 4"/>
          <p:cNvSpPr>
            <a:spLocks noGrp="1" noChangeArrowheads="1"/>
          </p:cNvSpPr>
          <p:nvPr>
            <p:ph type="title"/>
          </p:nvPr>
        </p:nvSpPr>
        <p:spPr>
          <a:xfrm>
            <a:off x="762000" y="188122"/>
            <a:ext cx="8026400" cy="732508"/>
          </a:xfrm>
        </p:spPr>
        <p:txBody>
          <a:bodyPr/>
          <a:lstStyle/>
          <a:p>
            <a:r>
              <a:rPr lang="en-US" sz="2800" dirty="0"/>
              <a:t>The Ten Commandments of Computer Ethics </a:t>
            </a:r>
            <a:br>
              <a:rPr lang="en-US" sz="2800" dirty="0"/>
            </a:br>
            <a:r>
              <a:rPr lang="en-US" sz="2800" dirty="0"/>
              <a:t>(Computer Ethics Institute)</a:t>
            </a:r>
          </a:p>
        </p:txBody>
      </p:sp>
    </p:spTree>
    <p:extLst>
      <p:ext uri="{BB962C8B-B14F-4D97-AF65-F5344CB8AC3E}">
        <p14:creationId xmlns:p14="http://schemas.microsoft.com/office/powerpoint/2010/main" val="190069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2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2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2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20">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20">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20">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20">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20">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482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40" name="Rectangle 5"/>
          <p:cNvSpPr>
            <a:spLocks noGrp="1" noChangeArrowheads="1"/>
          </p:cNvSpPr>
          <p:nvPr>
            <p:ph idx="1"/>
          </p:nvPr>
        </p:nvSpPr>
        <p:spPr>
          <a:xfrm>
            <a:off x="208230" y="1600201"/>
            <a:ext cx="8673220" cy="4343400"/>
          </a:xfrm>
        </p:spPr>
        <p:txBody>
          <a:bodyPr/>
          <a:lstStyle/>
          <a:p>
            <a:pPr algn="just"/>
            <a:r>
              <a:rPr lang="en-US" dirty="0"/>
              <a:t>A number of professional organizations have established codes of conduct and/or codes of ethics that members are expected to follow </a:t>
            </a:r>
          </a:p>
          <a:p>
            <a:pPr algn="just"/>
            <a:r>
              <a:rPr lang="en-US" dirty="0"/>
              <a:t>Codes of ethics can have a positive effect on an individual’s judgment regarding computer use </a:t>
            </a:r>
          </a:p>
          <a:p>
            <a:pPr algn="just"/>
            <a:r>
              <a:rPr lang="en-US" dirty="0"/>
              <a:t>It remains the individual responsibility of security professionals to act ethically and according to the policies and procedures of their employers, their professional organizations, and the laws of society</a:t>
            </a:r>
          </a:p>
        </p:txBody>
      </p:sp>
      <p:sp>
        <p:nvSpPr>
          <p:cNvPr id="39939" name="Rectangle 4"/>
          <p:cNvSpPr>
            <a:spLocks noGrp="1" noChangeArrowheads="1"/>
          </p:cNvSpPr>
          <p:nvPr>
            <p:ph type="title"/>
          </p:nvPr>
        </p:nvSpPr>
        <p:spPr/>
        <p:txBody>
          <a:bodyPr/>
          <a:lstStyle/>
          <a:p>
            <a:r>
              <a:rPr lang="en-US" dirty="0"/>
              <a:t>Professional Organizations and Their Codes of Ethics</a:t>
            </a:r>
          </a:p>
        </p:txBody>
      </p:sp>
    </p:spTree>
    <p:extLst>
      <p:ext uri="{BB962C8B-B14F-4D97-AF65-F5344CB8AC3E}">
        <p14:creationId xmlns:p14="http://schemas.microsoft.com/office/powerpoint/2010/main" val="261852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4" name="Rectangle 5"/>
          <p:cNvSpPr>
            <a:spLocks noGrp="1" noChangeArrowheads="1"/>
          </p:cNvSpPr>
          <p:nvPr>
            <p:ph idx="1"/>
          </p:nvPr>
        </p:nvSpPr>
        <p:spPr>
          <a:xfrm>
            <a:off x="98391" y="1271308"/>
            <a:ext cx="2557259" cy="3072092"/>
          </a:xfrm>
        </p:spPr>
        <p:txBody>
          <a:bodyPr/>
          <a:lstStyle/>
          <a:p>
            <a:pPr algn="just"/>
            <a:r>
              <a:rPr lang="en-US" dirty="0"/>
              <a:t>ACM</a:t>
            </a:r>
          </a:p>
          <a:p>
            <a:pPr algn="just"/>
            <a:r>
              <a:rPr lang="en-US" dirty="0"/>
              <a:t>ISC2</a:t>
            </a:r>
          </a:p>
          <a:p>
            <a:pPr algn="just"/>
            <a:r>
              <a:rPr lang="en-US" dirty="0"/>
              <a:t>ISACA</a:t>
            </a:r>
          </a:p>
          <a:p>
            <a:pPr algn="just"/>
            <a:r>
              <a:rPr lang="en-US" dirty="0"/>
              <a:t>ISSA</a:t>
            </a:r>
          </a:p>
        </p:txBody>
      </p:sp>
      <p:sp>
        <p:nvSpPr>
          <p:cNvPr id="40963" name="Rectangle 4"/>
          <p:cNvSpPr>
            <a:spLocks noGrp="1" noChangeArrowheads="1"/>
          </p:cNvSpPr>
          <p:nvPr>
            <p:ph type="title"/>
          </p:nvPr>
        </p:nvSpPr>
        <p:spPr>
          <a:xfrm>
            <a:off x="549275" y="107576"/>
            <a:ext cx="8042276" cy="563633"/>
          </a:xfrm>
        </p:spPr>
        <p:txBody>
          <a:bodyPr/>
          <a:lstStyle/>
          <a:p>
            <a:r>
              <a:rPr lang="en-GB" sz="3600" dirty="0"/>
              <a:t>PROFESSIONAL BODIES</a:t>
            </a:r>
            <a:endParaRPr lang="en-US" sz="3600" dirty="0"/>
          </a:p>
        </p:txBody>
      </p:sp>
      <p:graphicFrame>
        <p:nvGraphicFramePr>
          <p:cNvPr id="3" name="Table 2">
            <a:extLst>
              <a:ext uri="{FF2B5EF4-FFF2-40B4-BE49-F238E27FC236}">
                <a16:creationId xmlns:a16="http://schemas.microsoft.com/office/drawing/2014/main" id="{EEC9864A-6D0D-072A-6BAD-8BD62E9CFF19}"/>
              </a:ext>
            </a:extLst>
          </p:cNvPr>
          <p:cNvGraphicFramePr>
            <a:graphicFrameLocks noGrp="1"/>
          </p:cNvGraphicFramePr>
          <p:nvPr>
            <p:extLst>
              <p:ext uri="{D42A27DB-BD31-4B8C-83A1-F6EECF244321}">
                <p14:modId xmlns:p14="http://schemas.microsoft.com/office/powerpoint/2010/main" val="1889966524"/>
              </p:ext>
            </p:extLst>
          </p:nvPr>
        </p:nvGraphicFramePr>
        <p:xfrm>
          <a:off x="3103124" y="914400"/>
          <a:ext cx="5243208" cy="3429000"/>
        </p:xfrm>
        <a:graphic>
          <a:graphicData uri="http://schemas.openxmlformats.org/drawingml/2006/table">
            <a:tbl>
              <a:tblPr firstRow="1" firstCol="1" bandRow="1">
                <a:tableStyleId>{5C22544A-7EE6-4342-B048-85BDC9FD1C3A}</a:tableStyleId>
              </a:tblPr>
              <a:tblGrid>
                <a:gridCol w="2621604">
                  <a:extLst>
                    <a:ext uri="{9D8B030D-6E8A-4147-A177-3AD203B41FA5}">
                      <a16:colId xmlns:a16="http://schemas.microsoft.com/office/drawing/2014/main" val="2340810858"/>
                    </a:ext>
                  </a:extLst>
                </a:gridCol>
                <a:gridCol w="2621604">
                  <a:extLst>
                    <a:ext uri="{9D8B030D-6E8A-4147-A177-3AD203B41FA5}">
                      <a16:colId xmlns:a16="http://schemas.microsoft.com/office/drawing/2014/main" val="268470674"/>
                    </a:ext>
                  </a:extLst>
                </a:gridCol>
              </a:tblGrid>
              <a:tr h="571500">
                <a:tc>
                  <a:txBody>
                    <a:bodyPr/>
                    <a:lstStyle/>
                    <a:p>
                      <a:pPr>
                        <a:lnSpc>
                          <a:spcPct val="107000"/>
                        </a:lnSpc>
                        <a:spcAft>
                          <a:spcPts val="800"/>
                        </a:spcAft>
                        <a:buNone/>
                      </a:pPr>
                      <a:r>
                        <a:rPr lang="en-GB" sz="1600" dirty="0">
                          <a:effectLst/>
                        </a:rPr>
                        <a:t>Organisation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600">
                          <a:effectLst/>
                        </a:rPr>
                        <a:t>Relevant Certifications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9808600"/>
                  </a:ext>
                </a:extLst>
              </a:tr>
              <a:tr h="571500">
                <a:tc>
                  <a:txBody>
                    <a:bodyPr/>
                    <a:lstStyle/>
                    <a:p>
                      <a:pPr>
                        <a:lnSpc>
                          <a:spcPct val="107000"/>
                        </a:lnSpc>
                        <a:spcAft>
                          <a:spcPts val="800"/>
                        </a:spcAft>
                        <a:buNone/>
                      </a:pPr>
                      <a:r>
                        <a:rPr lang="en-GB" sz="1600" dirty="0">
                          <a:solidFill>
                            <a:schemeClr val="tx1"/>
                          </a:solidFill>
                          <a:effectLst/>
                        </a:rPr>
                        <a:t>ISC2</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CISSP, CC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95268428"/>
                  </a:ext>
                </a:extLst>
              </a:tr>
              <a:tr h="571500">
                <a:tc>
                  <a:txBody>
                    <a:bodyPr/>
                    <a:lstStyle/>
                    <a:p>
                      <a:pPr>
                        <a:lnSpc>
                          <a:spcPct val="107000"/>
                        </a:lnSpc>
                        <a:spcAft>
                          <a:spcPts val="800"/>
                        </a:spcAft>
                        <a:buNone/>
                      </a:pPr>
                      <a:r>
                        <a:rPr lang="en-GB" sz="1600" dirty="0">
                          <a:solidFill>
                            <a:schemeClr val="tx1"/>
                          </a:solidFill>
                          <a:effectLst/>
                        </a:rPr>
                        <a:t>ISACA</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a:effectLst/>
                        </a:rPr>
                        <a:t>CISM, CRISC</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65979483"/>
                  </a:ext>
                </a:extLst>
              </a:tr>
              <a:tr h="571500">
                <a:tc>
                  <a:txBody>
                    <a:bodyPr/>
                    <a:lstStyle/>
                    <a:p>
                      <a:pPr>
                        <a:lnSpc>
                          <a:spcPct val="107000"/>
                        </a:lnSpc>
                        <a:spcAft>
                          <a:spcPts val="800"/>
                        </a:spcAft>
                        <a:buNone/>
                      </a:pPr>
                      <a:r>
                        <a:rPr lang="en-GB" sz="1600" dirty="0">
                          <a:solidFill>
                            <a:schemeClr val="tx1"/>
                          </a:solidFill>
                          <a:effectLst/>
                        </a:rPr>
                        <a:t>EC-Council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a:effectLst/>
                        </a:rPr>
                        <a:t>CEH, CHFI</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16521084"/>
                  </a:ext>
                </a:extLst>
              </a:tr>
              <a:tr h="571500">
                <a:tc>
                  <a:txBody>
                    <a:bodyPr/>
                    <a:lstStyle/>
                    <a:p>
                      <a:pPr>
                        <a:lnSpc>
                          <a:spcPct val="107000"/>
                        </a:lnSpc>
                        <a:spcAft>
                          <a:spcPts val="800"/>
                        </a:spcAft>
                        <a:buNone/>
                      </a:pPr>
                      <a:r>
                        <a:rPr lang="en-GB" sz="1600" dirty="0">
                          <a:solidFill>
                            <a:schemeClr val="tx1"/>
                          </a:solidFill>
                          <a:effectLst/>
                        </a:rPr>
                        <a:t>CompTIA</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Security+, </a:t>
                      </a:r>
                      <a:r>
                        <a:rPr lang="en-GB" sz="1600" dirty="0" err="1">
                          <a:effectLst/>
                        </a:rPr>
                        <a:t>CySA</a:t>
                      </a: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69722950"/>
                  </a:ext>
                </a:extLst>
              </a:tr>
              <a:tr h="571500">
                <a:tc>
                  <a:txBody>
                    <a:bodyPr/>
                    <a:lstStyle/>
                    <a:p>
                      <a:pPr>
                        <a:lnSpc>
                          <a:spcPct val="107000"/>
                        </a:lnSpc>
                        <a:spcAft>
                          <a:spcPts val="800"/>
                        </a:spcAft>
                        <a:buNone/>
                      </a:pPr>
                      <a:r>
                        <a:rPr lang="en-GB" sz="1600" dirty="0">
                          <a:solidFill>
                            <a:schemeClr val="tx1"/>
                          </a:solidFill>
                          <a:effectLst/>
                        </a:rPr>
                        <a:t>GIAC</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GCFA, GCIH</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65425797"/>
                  </a:ext>
                </a:extLst>
              </a:tr>
            </a:tbl>
          </a:graphicData>
        </a:graphic>
      </p:graphicFrame>
      <p:sp>
        <p:nvSpPr>
          <p:cNvPr id="5" name="TextBox 4">
            <a:extLst>
              <a:ext uri="{FF2B5EF4-FFF2-40B4-BE49-F238E27FC236}">
                <a16:creationId xmlns:a16="http://schemas.microsoft.com/office/drawing/2014/main" id="{9B6F8631-DA98-8EE6-F7ED-813CC2166D62}"/>
              </a:ext>
            </a:extLst>
          </p:cNvPr>
          <p:cNvSpPr txBox="1"/>
          <p:nvPr/>
        </p:nvSpPr>
        <p:spPr>
          <a:xfrm>
            <a:off x="418289" y="4966476"/>
            <a:ext cx="7733489" cy="369332"/>
          </a:xfrm>
          <a:prstGeom prst="rect">
            <a:avLst/>
          </a:prstGeom>
          <a:noFill/>
          <a:ln>
            <a:solidFill>
              <a:schemeClr val="accent1"/>
            </a:solidFill>
          </a:ln>
        </p:spPr>
        <p:txBody>
          <a:bodyPr wrap="square">
            <a:spAutoFit/>
          </a:bodyPr>
          <a:lstStyle/>
          <a:p>
            <a:r>
              <a:rPr lang="en-US" dirty="0"/>
              <a:t>Is professional certification more valuable than practical experience?</a:t>
            </a:r>
            <a:endParaRPr lang="en-GB" dirty="0"/>
          </a:p>
        </p:txBody>
      </p:sp>
    </p:spTree>
    <p:extLst>
      <p:ext uri="{BB962C8B-B14F-4D97-AF65-F5344CB8AC3E}">
        <p14:creationId xmlns:p14="http://schemas.microsoft.com/office/powerpoint/2010/main" val="4081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Information/Data Security and Law</a:t>
            </a:r>
          </a:p>
        </p:txBody>
      </p:sp>
    </p:spTree>
    <p:extLst>
      <p:ext uri="{BB962C8B-B14F-4D97-AF65-F5344CB8AC3E}">
        <p14:creationId xmlns:p14="http://schemas.microsoft.com/office/powerpoint/2010/main" val="2531206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6" name="Rectangle 5"/>
          <p:cNvSpPr>
            <a:spLocks noGrp="1" noChangeArrowheads="1"/>
          </p:cNvSpPr>
          <p:nvPr>
            <p:ph idx="1"/>
          </p:nvPr>
        </p:nvSpPr>
        <p:spPr>
          <a:xfrm>
            <a:off x="126749" y="1109327"/>
            <a:ext cx="8837864" cy="4576249"/>
          </a:xfrm>
        </p:spPr>
        <p:txBody>
          <a:bodyPr>
            <a:normAutofit/>
          </a:bodyPr>
          <a:lstStyle/>
          <a:p>
            <a:pPr algn="just"/>
            <a:r>
              <a:rPr lang="en-US" dirty="0"/>
              <a:t>Types of laws can be categorized based on their origins:</a:t>
            </a:r>
          </a:p>
          <a:p>
            <a:pPr lvl="1" algn="just"/>
            <a:r>
              <a:rPr lang="en-US" dirty="0"/>
              <a:t>Constitutional law</a:t>
            </a:r>
          </a:p>
          <a:p>
            <a:pPr lvl="1" algn="just"/>
            <a:r>
              <a:rPr lang="en-US" dirty="0"/>
              <a:t>Statutory law</a:t>
            </a:r>
          </a:p>
          <a:p>
            <a:pPr lvl="1" algn="just"/>
            <a:r>
              <a:rPr lang="en-US" dirty="0"/>
              <a:t>Regulatory or administrative law</a:t>
            </a:r>
          </a:p>
          <a:p>
            <a:pPr lvl="1" algn="just"/>
            <a:r>
              <a:rPr lang="en-US" dirty="0"/>
              <a:t>Common law, case law, and precedent</a:t>
            </a:r>
          </a:p>
          <a:p>
            <a:pPr algn="just"/>
            <a:r>
              <a:rPr lang="en-US" dirty="0"/>
              <a:t>Within statutory law, laws can be further divided into their association with individuals, groups, and the state:</a:t>
            </a:r>
          </a:p>
          <a:p>
            <a:pPr lvl="1" algn="just"/>
            <a:r>
              <a:rPr lang="en-US" dirty="0"/>
              <a:t>Civil law—including contract law, employment law, family law and tort law</a:t>
            </a:r>
          </a:p>
          <a:p>
            <a:pPr lvl="1" algn="just"/>
            <a:r>
              <a:rPr lang="en-US" dirty="0"/>
              <a:t>Criminal law</a:t>
            </a:r>
          </a:p>
          <a:p>
            <a:pPr algn="just"/>
            <a:endParaRPr lang="en-US" dirty="0"/>
          </a:p>
        </p:txBody>
      </p:sp>
      <p:sp>
        <p:nvSpPr>
          <p:cNvPr id="8195" name="Rectangle 4"/>
          <p:cNvSpPr>
            <a:spLocks noGrp="1" noChangeArrowheads="1"/>
          </p:cNvSpPr>
          <p:nvPr>
            <p:ph type="title"/>
          </p:nvPr>
        </p:nvSpPr>
        <p:spPr>
          <a:xfrm>
            <a:off x="549275" y="107576"/>
            <a:ext cx="8042276" cy="834533"/>
          </a:xfrm>
        </p:spPr>
        <p:txBody>
          <a:bodyPr/>
          <a:lstStyle/>
          <a:p>
            <a:r>
              <a:rPr lang="en-US" dirty="0"/>
              <a:t>Types of Law</a:t>
            </a:r>
          </a:p>
        </p:txBody>
      </p:sp>
    </p:spTree>
    <p:extLst>
      <p:ext uri="{BB962C8B-B14F-4D97-AF65-F5344CB8AC3E}">
        <p14:creationId xmlns:p14="http://schemas.microsoft.com/office/powerpoint/2010/main" val="161250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20" name="Rectangle 5"/>
          <p:cNvSpPr>
            <a:spLocks noGrp="1" noChangeArrowheads="1"/>
          </p:cNvSpPr>
          <p:nvPr>
            <p:ph idx="1"/>
          </p:nvPr>
        </p:nvSpPr>
        <p:spPr>
          <a:xfrm>
            <a:off x="262550" y="1538818"/>
            <a:ext cx="8517913" cy="3656637"/>
          </a:xfrm>
        </p:spPr>
        <p:txBody>
          <a:bodyPr>
            <a:normAutofit/>
          </a:bodyPr>
          <a:lstStyle/>
          <a:p>
            <a:pPr algn="just"/>
            <a:r>
              <a:rPr lang="en-US" sz="2800" dirty="0"/>
              <a:t>Yet another distinction addresses how legislation affects individuals in society and is categorized as:</a:t>
            </a:r>
          </a:p>
          <a:p>
            <a:pPr lvl="1" algn="just"/>
            <a:r>
              <a:rPr lang="en-US" sz="2400" dirty="0"/>
              <a:t>Private law—a subset of civil law that encompasses family law, commercial law, and labor law</a:t>
            </a:r>
          </a:p>
          <a:p>
            <a:pPr lvl="1" algn="just"/>
            <a:r>
              <a:rPr lang="en-US" sz="2400" dirty="0"/>
              <a:t>Public law—includes criminal law, administrative law, and constitutional law</a:t>
            </a:r>
          </a:p>
        </p:txBody>
      </p:sp>
      <p:sp>
        <p:nvSpPr>
          <p:cNvPr id="9219" name="Rectangle 4"/>
          <p:cNvSpPr>
            <a:spLocks noGrp="1" noChangeArrowheads="1"/>
          </p:cNvSpPr>
          <p:nvPr>
            <p:ph type="title"/>
          </p:nvPr>
        </p:nvSpPr>
        <p:spPr>
          <a:xfrm>
            <a:off x="549275" y="107576"/>
            <a:ext cx="8042276" cy="1006000"/>
          </a:xfrm>
        </p:spPr>
        <p:txBody>
          <a:bodyPr/>
          <a:lstStyle/>
          <a:p>
            <a:r>
              <a:rPr lang="en-US" dirty="0"/>
              <a:t>Types of Law (Continued)</a:t>
            </a:r>
          </a:p>
        </p:txBody>
      </p:sp>
    </p:spTree>
    <p:extLst>
      <p:ext uri="{BB962C8B-B14F-4D97-AF65-F5344CB8AC3E}">
        <p14:creationId xmlns:p14="http://schemas.microsoft.com/office/powerpoint/2010/main" val="315568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6" name="Rectangle 5"/>
          <p:cNvSpPr>
            <a:spLocks noGrp="1" noChangeArrowheads="1"/>
          </p:cNvSpPr>
          <p:nvPr>
            <p:ph idx="1"/>
          </p:nvPr>
        </p:nvSpPr>
        <p:spPr>
          <a:xfrm>
            <a:off x="253497" y="859945"/>
            <a:ext cx="8765812" cy="4740755"/>
          </a:xfrm>
        </p:spPr>
        <p:txBody>
          <a:bodyPr>
            <a:normAutofit lnSpcReduction="10000"/>
          </a:bodyPr>
          <a:lstStyle/>
          <a:p>
            <a:pPr algn="just"/>
            <a:r>
              <a:rPr lang="en-US" dirty="0"/>
              <a:t>The Computer Fraud and Abuse (CFA) Act of 1986 is the cornerstone of many computer-related federal laws</a:t>
            </a:r>
          </a:p>
          <a:p>
            <a:pPr algn="just"/>
            <a:r>
              <a:rPr lang="en-US" dirty="0"/>
              <a:t>It was amended by the National Information Infrastructure Protection Act of 1996</a:t>
            </a:r>
          </a:p>
          <a:p>
            <a:pPr algn="just"/>
            <a:r>
              <a:rPr lang="en-US" dirty="0"/>
              <a:t>Punishment for offenses include fines and/or imprisonment for up to 20 years and depends on the value of the information obtained and whether the offense is judged to have been committed for:</a:t>
            </a:r>
          </a:p>
          <a:p>
            <a:pPr lvl="1" algn="just"/>
            <a:r>
              <a:rPr lang="en-US" dirty="0"/>
              <a:t>purposes of commercial advantage;</a:t>
            </a:r>
          </a:p>
          <a:p>
            <a:pPr lvl="1" algn="just"/>
            <a:r>
              <a:rPr lang="en-US" dirty="0"/>
              <a:t>private financial gain; or</a:t>
            </a:r>
          </a:p>
          <a:p>
            <a:pPr lvl="1" algn="just"/>
            <a:r>
              <a:rPr lang="en-US" dirty="0"/>
              <a:t>in furtherance of a criminal act</a:t>
            </a:r>
          </a:p>
        </p:txBody>
      </p:sp>
      <p:sp>
        <p:nvSpPr>
          <p:cNvPr id="13315" name="Rectangle 4"/>
          <p:cNvSpPr>
            <a:spLocks noGrp="1" noChangeArrowheads="1"/>
          </p:cNvSpPr>
          <p:nvPr>
            <p:ph type="title"/>
          </p:nvPr>
        </p:nvSpPr>
        <p:spPr>
          <a:xfrm>
            <a:off x="549275" y="107576"/>
            <a:ext cx="8470034" cy="779115"/>
          </a:xfrm>
        </p:spPr>
        <p:txBody>
          <a:bodyPr/>
          <a:lstStyle/>
          <a:p>
            <a:r>
              <a:rPr lang="en-US" sz="4400" dirty="0"/>
              <a:t>General Computer Crime Laws</a:t>
            </a:r>
          </a:p>
        </p:txBody>
      </p:sp>
    </p:spTree>
    <p:extLst>
      <p:ext uri="{BB962C8B-B14F-4D97-AF65-F5344CB8AC3E}">
        <p14:creationId xmlns:p14="http://schemas.microsoft.com/office/powerpoint/2010/main" val="336815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ormAutofit fontScale="90000"/>
          </a:bodyPr>
          <a:lstStyle/>
          <a:p>
            <a:r>
              <a:rPr lang="en-US" dirty="0"/>
              <a:t>U.K. Computer Security Laws</a:t>
            </a:r>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6" name="Rectangle 5"/>
          <p:cNvSpPr>
            <a:spLocks noGrp="1" noChangeArrowheads="1"/>
          </p:cNvSpPr>
          <p:nvPr>
            <p:ph idx="1"/>
          </p:nvPr>
        </p:nvSpPr>
        <p:spPr>
          <a:xfrm>
            <a:off x="226336" y="1018310"/>
            <a:ext cx="8655113" cy="4343400"/>
          </a:xfrm>
        </p:spPr>
        <p:txBody>
          <a:bodyPr>
            <a:normAutofit/>
          </a:bodyPr>
          <a:lstStyle/>
          <a:p>
            <a:pPr algn="just"/>
            <a:r>
              <a:rPr lang="en-US" dirty="0"/>
              <a:t>Many organizations collect, trade, and sell personal information as a commodity, and many individuals are becoming aware of these practices and looking to the governments to protect their privacy </a:t>
            </a:r>
          </a:p>
          <a:p>
            <a:pPr algn="just"/>
            <a:r>
              <a:rPr lang="en-US" dirty="0"/>
              <a:t>Today, information aggregation from multiple sources permits unethical organizations to build databases with alarming quantities of personal information </a:t>
            </a:r>
          </a:p>
          <a:p>
            <a:pPr algn="just"/>
            <a:r>
              <a:rPr lang="en-US" dirty="0"/>
              <a:t>Privacy in this context is not absolute freedom from observation; rather, it is defined as the “state of being free from unsanctioned intrusion”</a:t>
            </a:r>
          </a:p>
        </p:txBody>
      </p:sp>
      <p:sp>
        <p:nvSpPr>
          <p:cNvPr id="18435" name="Rectangle 4"/>
          <p:cNvSpPr>
            <a:spLocks noGrp="1" noChangeArrowheads="1"/>
          </p:cNvSpPr>
          <p:nvPr>
            <p:ph type="title"/>
          </p:nvPr>
        </p:nvSpPr>
        <p:spPr>
          <a:xfrm>
            <a:off x="549275" y="107576"/>
            <a:ext cx="8042276" cy="779115"/>
          </a:xfrm>
        </p:spPr>
        <p:txBody>
          <a:bodyPr/>
          <a:lstStyle/>
          <a:p>
            <a:r>
              <a:rPr lang="en-US" dirty="0"/>
              <a:t>Privacy Laws</a:t>
            </a:r>
          </a:p>
        </p:txBody>
      </p:sp>
    </p:spTree>
    <p:extLst>
      <p:ext uri="{BB962C8B-B14F-4D97-AF65-F5344CB8AC3E}">
        <p14:creationId xmlns:p14="http://schemas.microsoft.com/office/powerpoint/2010/main" val="191311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EFA8-914B-F555-8AFB-ECDE36DFACB5}"/>
              </a:ext>
            </a:extLst>
          </p:cNvPr>
          <p:cNvSpPr>
            <a:spLocks noGrp="1"/>
          </p:cNvSpPr>
          <p:nvPr>
            <p:ph type="title"/>
          </p:nvPr>
        </p:nvSpPr>
        <p:spPr>
          <a:xfrm>
            <a:off x="0" y="107576"/>
            <a:ext cx="9063990" cy="543934"/>
          </a:xfrm>
        </p:spPr>
        <p:txBody>
          <a:bodyPr/>
          <a:lstStyle/>
          <a:p>
            <a:r>
              <a:rPr lang="en-GB" sz="3200" dirty="0"/>
              <a:t>Modern Cybersecurity Regulatory Landscape</a:t>
            </a:r>
          </a:p>
        </p:txBody>
      </p:sp>
      <p:sp>
        <p:nvSpPr>
          <p:cNvPr id="3" name="Content Placeholder 2">
            <a:extLst>
              <a:ext uri="{FF2B5EF4-FFF2-40B4-BE49-F238E27FC236}">
                <a16:creationId xmlns:a16="http://schemas.microsoft.com/office/drawing/2014/main" id="{096F67E5-10C3-159D-7B02-CF7870559724}"/>
              </a:ext>
            </a:extLst>
          </p:cNvPr>
          <p:cNvSpPr>
            <a:spLocks noGrp="1"/>
          </p:cNvSpPr>
          <p:nvPr>
            <p:ph idx="1"/>
          </p:nvPr>
        </p:nvSpPr>
        <p:spPr>
          <a:xfrm>
            <a:off x="108902" y="868680"/>
            <a:ext cx="3451225" cy="4046219"/>
          </a:xfrm>
        </p:spPr>
        <p:txBody>
          <a:bodyPr>
            <a:normAutofit fontScale="70000" lnSpcReduction="20000"/>
          </a:bodyPr>
          <a:lstStyle/>
          <a:p>
            <a:pPr marL="0" indent="0">
              <a:buNone/>
            </a:pPr>
            <a:r>
              <a:rPr lang="en-GB" b="1" dirty="0"/>
              <a:t>Privacy Regulations</a:t>
            </a:r>
          </a:p>
          <a:p>
            <a:pPr lvl="1"/>
            <a:r>
              <a:rPr lang="en-GB" dirty="0"/>
              <a:t>GDPR </a:t>
            </a:r>
          </a:p>
          <a:p>
            <a:pPr lvl="1"/>
            <a:r>
              <a:rPr lang="en-GB" dirty="0"/>
              <a:t>UK GDPR </a:t>
            </a:r>
          </a:p>
          <a:p>
            <a:pPr lvl="1"/>
            <a:r>
              <a:rPr lang="en-GB" dirty="0"/>
              <a:t>Data Protection Act 2018 </a:t>
            </a:r>
          </a:p>
          <a:p>
            <a:pPr lvl="1"/>
            <a:r>
              <a:rPr lang="en-GB" dirty="0"/>
              <a:t>CCPA </a:t>
            </a:r>
          </a:p>
          <a:p>
            <a:pPr lvl="1"/>
            <a:r>
              <a:rPr lang="en-GB" dirty="0"/>
              <a:t>POPIA </a:t>
            </a:r>
          </a:p>
          <a:p>
            <a:pPr marL="0" indent="0">
              <a:buNone/>
            </a:pPr>
            <a:r>
              <a:rPr lang="en-GB" b="1" dirty="0"/>
              <a:t>Security Regulations</a:t>
            </a:r>
          </a:p>
          <a:p>
            <a:pPr lvl="1"/>
            <a:r>
              <a:rPr lang="en-GB" dirty="0"/>
              <a:t>NIS2 </a:t>
            </a:r>
          </a:p>
          <a:p>
            <a:pPr lvl="1"/>
            <a:r>
              <a:rPr lang="en-GB" dirty="0"/>
              <a:t>DORA </a:t>
            </a:r>
          </a:p>
          <a:p>
            <a:pPr lvl="1"/>
            <a:r>
              <a:rPr lang="en-GB" dirty="0"/>
              <a:t>ISO 27001 </a:t>
            </a:r>
          </a:p>
          <a:p>
            <a:pPr marL="0" indent="0">
              <a:buNone/>
            </a:pPr>
            <a:r>
              <a:rPr lang="en-GB" b="1" dirty="0"/>
              <a:t>Emerging Regulations</a:t>
            </a:r>
          </a:p>
          <a:p>
            <a:pPr lvl="1"/>
            <a:r>
              <a:rPr lang="en-GB" dirty="0"/>
              <a:t>EU AI Act </a:t>
            </a:r>
          </a:p>
          <a:p>
            <a:pPr lvl="1"/>
            <a:r>
              <a:rPr lang="en-GB" dirty="0"/>
              <a:t>Cyber Resilience Act </a:t>
            </a:r>
          </a:p>
          <a:p>
            <a:endParaRPr lang="en-GB" dirty="0"/>
          </a:p>
        </p:txBody>
      </p:sp>
      <p:graphicFrame>
        <p:nvGraphicFramePr>
          <p:cNvPr id="4" name="Table 3">
            <a:extLst>
              <a:ext uri="{FF2B5EF4-FFF2-40B4-BE49-F238E27FC236}">
                <a16:creationId xmlns:a16="http://schemas.microsoft.com/office/drawing/2014/main" id="{FAD74ABD-B4AB-B2E1-AFE1-B7983B0A3AE9}"/>
              </a:ext>
            </a:extLst>
          </p:cNvPr>
          <p:cNvGraphicFramePr>
            <a:graphicFrameLocks noGrp="1"/>
          </p:cNvGraphicFramePr>
          <p:nvPr>
            <p:extLst>
              <p:ext uri="{D42A27DB-BD31-4B8C-83A1-F6EECF244321}">
                <p14:modId xmlns:p14="http://schemas.microsoft.com/office/powerpoint/2010/main" val="3092362301"/>
              </p:ext>
            </p:extLst>
          </p:nvPr>
        </p:nvGraphicFramePr>
        <p:xfrm>
          <a:off x="3669028" y="834391"/>
          <a:ext cx="5303522" cy="4149089"/>
        </p:xfrm>
        <a:graphic>
          <a:graphicData uri="http://schemas.openxmlformats.org/drawingml/2006/table">
            <a:tbl>
              <a:tblPr/>
              <a:tblGrid>
                <a:gridCol w="2446022">
                  <a:extLst>
                    <a:ext uri="{9D8B030D-6E8A-4147-A177-3AD203B41FA5}">
                      <a16:colId xmlns:a16="http://schemas.microsoft.com/office/drawing/2014/main" val="2121904732"/>
                    </a:ext>
                  </a:extLst>
                </a:gridCol>
                <a:gridCol w="2857500">
                  <a:extLst>
                    <a:ext uri="{9D8B030D-6E8A-4147-A177-3AD203B41FA5}">
                      <a16:colId xmlns:a16="http://schemas.microsoft.com/office/drawing/2014/main" val="2604031133"/>
                    </a:ext>
                  </a:extLst>
                </a:gridCol>
              </a:tblGrid>
              <a:tr h="385962">
                <a:tc>
                  <a:txBody>
                    <a:bodyPr/>
                    <a:lstStyle/>
                    <a:p>
                      <a:pPr>
                        <a:buNone/>
                      </a:pPr>
                      <a:r>
                        <a:rPr lang="en-GB" sz="1800" b="1" dirty="0"/>
                        <a:t>Regulation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b="1" dirty="0"/>
                        <a:t>Primary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1626556830"/>
                  </a:ext>
                </a:extLst>
              </a:tr>
              <a:tr h="385962">
                <a:tc>
                  <a:txBody>
                    <a:bodyPr/>
                    <a:lstStyle/>
                    <a:p>
                      <a:pPr>
                        <a:buNone/>
                      </a:pPr>
                      <a:r>
                        <a:rPr lang="en-GB" sz="1800" dirty="0"/>
                        <a:t>GDPR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Data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4834912"/>
                  </a:ext>
                </a:extLst>
              </a:tr>
              <a:tr h="675433">
                <a:tc>
                  <a:txBody>
                    <a:bodyPr/>
                    <a:lstStyle/>
                    <a:p>
                      <a:pPr>
                        <a:buNone/>
                      </a:pPr>
                      <a:r>
                        <a:rPr lang="en-GB" sz="1800"/>
                        <a:t>UK GDPR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UK privacy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05168607"/>
                  </a:ext>
                </a:extLst>
              </a:tr>
              <a:tr h="964904">
                <a:tc>
                  <a:txBody>
                    <a:bodyPr/>
                    <a:lstStyle/>
                    <a:p>
                      <a:pPr>
                        <a:buNone/>
                      </a:pPr>
                      <a:r>
                        <a:rPr lang="en-GB" sz="1800"/>
                        <a:t>NIS2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Critical infrastructure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31021108"/>
                  </a:ext>
                </a:extLst>
              </a:tr>
              <a:tr h="675433">
                <a:tc>
                  <a:txBody>
                    <a:bodyPr/>
                    <a:lstStyle/>
                    <a:p>
                      <a:pPr>
                        <a:buNone/>
                      </a:pPr>
                      <a:r>
                        <a:rPr lang="en-GB" sz="1800"/>
                        <a:t>DORA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Financial sector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0162298"/>
                  </a:ext>
                </a:extLst>
              </a:tr>
              <a:tr h="385962">
                <a:tc>
                  <a:txBody>
                    <a:bodyPr/>
                    <a:lstStyle/>
                    <a:p>
                      <a:pPr>
                        <a:buNone/>
                      </a:pPr>
                      <a:r>
                        <a:rPr lang="en-GB" sz="1800"/>
                        <a:t>AI 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AI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74700540"/>
                  </a:ext>
                </a:extLst>
              </a:tr>
              <a:tr h="675433">
                <a:tc>
                  <a:txBody>
                    <a:bodyPr/>
                    <a:lstStyle/>
                    <a:p>
                      <a:pPr>
                        <a:buNone/>
                      </a:pPr>
                      <a:r>
                        <a:rPr lang="en-GB" sz="1800" dirty="0"/>
                        <a:t>Cyber Resilience 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Secure digital products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05439141"/>
                  </a:ext>
                </a:extLst>
              </a:tr>
            </a:tbl>
          </a:graphicData>
        </a:graphic>
      </p:graphicFrame>
      <p:sp>
        <p:nvSpPr>
          <p:cNvPr id="6" name="TextBox 5">
            <a:extLst>
              <a:ext uri="{FF2B5EF4-FFF2-40B4-BE49-F238E27FC236}">
                <a16:creationId xmlns:a16="http://schemas.microsoft.com/office/drawing/2014/main" id="{E2355921-0C35-424B-D1CB-BE372188D60B}"/>
              </a:ext>
            </a:extLst>
          </p:cNvPr>
          <p:cNvSpPr txBox="1"/>
          <p:nvPr/>
        </p:nvSpPr>
        <p:spPr>
          <a:xfrm>
            <a:off x="537210" y="5200650"/>
            <a:ext cx="8435340" cy="369332"/>
          </a:xfrm>
          <a:prstGeom prst="rect">
            <a:avLst/>
          </a:prstGeom>
          <a:noFill/>
          <a:ln>
            <a:solidFill>
              <a:schemeClr val="accent1"/>
            </a:solidFill>
          </a:ln>
        </p:spPr>
        <p:txBody>
          <a:bodyPr wrap="square">
            <a:spAutoFit/>
          </a:bodyPr>
          <a:lstStyle/>
          <a:p>
            <a:r>
              <a:rPr lang="en-US" b="1" dirty="0"/>
              <a:t>Are organizations becoming overwhelmed by cybersecurity regulations?</a:t>
            </a:r>
            <a:endParaRPr lang="en-GB" b="1" dirty="0"/>
          </a:p>
        </p:txBody>
      </p:sp>
    </p:spTree>
    <p:extLst>
      <p:ext uri="{BB962C8B-B14F-4D97-AF65-F5344CB8AC3E}">
        <p14:creationId xmlns:p14="http://schemas.microsoft.com/office/powerpoint/2010/main" val="260887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4020"/>
          </a:xfrm>
        </p:spPr>
        <p:txBody>
          <a:bodyPr>
            <a:normAutofit fontScale="90000"/>
          </a:bodyPr>
          <a:lstStyle/>
          <a:p>
            <a:r>
              <a:rPr lang="en-GB" dirty="0"/>
              <a:t>GDPR Core Principles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
        <p:nvSpPr>
          <p:cNvPr id="5" name="TextBox 4"/>
          <p:cNvSpPr txBox="1"/>
          <p:nvPr/>
        </p:nvSpPr>
        <p:spPr>
          <a:xfrm>
            <a:off x="121053" y="4660117"/>
            <a:ext cx="8033133" cy="830997"/>
          </a:xfrm>
          <a:prstGeom prst="rect">
            <a:avLst/>
          </a:prstGeom>
          <a:noFill/>
        </p:spPr>
        <p:txBody>
          <a:bodyPr wrap="square" rtlCol="0">
            <a:spAutoFit/>
          </a:bodyPr>
          <a:lstStyle/>
          <a:p>
            <a:r>
              <a:rPr lang="en-GB" sz="1600" dirty="0"/>
              <a:t>[1] </a:t>
            </a:r>
            <a:r>
              <a:rPr lang="en-GB" sz="1600" dirty="0">
                <a:hlinkClick r:id="rId3"/>
              </a:rPr>
              <a:t>https://www.eugdpr.org/</a:t>
            </a:r>
            <a:endParaRPr lang="en-GB" sz="1600" dirty="0"/>
          </a:p>
          <a:p>
            <a:r>
              <a:rPr lang="en-GB" sz="1600" dirty="0"/>
              <a:t>[2] </a:t>
            </a:r>
            <a:r>
              <a:rPr lang="en-GB" sz="1600" dirty="0">
                <a:hlinkClick r:id="rId4"/>
              </a:rPr>
              <a:t>https://ico.org.uk/for-organisations/uk-gdpr-guidance-and-resources</a:t>
            </a:r>
            <a:r>
              <a:rPr lang="en-GB" sz="1600" dirty="0"/>
              <a:t>  Accessed 31/5/2026</a:t>
            </a:r>
          </a:p>
        </p:txBody>
      </p:sp>
      <p:graphicFrame>
        <p:nvGraphicFramePr>
          <p:cNvPr id="8" name="Content Placeholder 7">
            <a:extLst>
              <a:ext uri="{FF2B5EF4-FFF2-40B4-BE49-F238E27FC236}">
                <a16:creationId xmlns:a16="http://schemas.microsoft.com/office/drawing/2014/main" id="{E8D529B9-3356-F01A-23CE-916F1ABBB9D9}"/>
              </a:ext>
            </a:extLst>
          </p:cNvPr>
          <p:cNvGraphicFramePr>
            <a:graphicFrameLocks noGrp="1"/>
          </p:cNvGraphicFramePr>
          <p:nvPr>
            <p:ph idx="1"/>
            <p:extLst>
              <p:ext uri="{D42A27DB-BD31-4B8C-83A1-F6EECF244321}">
                <p14:modId xmlns:p14="http://schemas.microsoft.com/office/powerpoint/2010/main" val="2982959545"/>
              </p:ext>
            </p:extLst>
          </p:nvPr>
        </p:nvGraphicFramePr>
        <p:xfrm>
          <a:off x="549273" y="972342"/>
          <a:ext cx="8042276" cy="3393920"/>
        </p:xfrm>
        <a:graphic>
          <a:graphicData uri="http://schemas.openxmlformats.org/drawingml/2006/table">
            <a:tbl>
              <a:tblPr/>
              <a:tblGrid>
                <a:gridCol w="4021138">
                  <a:extLst>
                    <a:ext uri="{9D8B030D-6E8A-4147-A177-3AD203B41FA5}">
                      <a16:colId xmlns:a16="http://schemas.microsoft.com/office/drawing/2014/main" val="3506758722"/>
                    </a:ext>
                  </a:extLst>
                </a:gridCol>
                <a:gridCol w="4021138">
                  <a:extLst>
                    <a:ext uri="{9D8B030D-6E8A-4147-A177-3AD203B41FA5}">
                      <a16:colId xmlns:a16="http://schemas.microsoft.com/office/drawing/2014/main" val="771273757"/>
                    </a:ext>
                  </a:extLst>
                </a:gridCol>
              </a:tblGrid>
              <a:tr h="424240">
                <a:tc>
                  <a:txBody>
                    <a:bodyPr/>
                    <a:lstStyle/>
                    <a:p>
                      <a:pPr>
                        <a:buNone/>
                      </a:pPr>
                      <a:r>
                        <a:rPr lang="en-GB" sz="1800" b="1"/>
                        <a:t>Principle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b="1" dirty="0"/>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848038825"/>
                  </a:ext>
                </a:extLst>
              </a:tr>
              <a:tr h="424240">
                <a:tc>
                  <a:txBody>
                    <a:bodyPr/>
                    <a:lstStyle/>
                    <a:p>
                      <a:pPr>
                        <a:buNone/>
                      </a:pPr>
                      <a:r>
                        <a:rPr lang="en-GB" sz="1800"/>
                        <a:t>Lawfulness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Legal basis required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30056608"/>
                  </a:ext>
                </a:extLst>
              </a:tr>
              <a:tr h="424240">
                <a:tc>
                  <a:txBody>
                    <a:bodyPr/>
                    <a:lstStyle/>
                    <a:p>
                      <a:pPr>
                        <a:buNone/>
                      </a:pPr>
                      <a:r>
                        <a:rPr lang="en-GB" sz="1800" dirty="0"/>
                        <a:t>Fairness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Processing must be fair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5603073"/>
                  </a:ext>
                </a:extLst>
              </a:tr>
              <a:tr h="424240">
                <a:tc>
                  <a:txBody>
                    <a:bodyPr/>
                    <a:lstStyle/>
                    <a:p>
                      <a:pPr>
                        <a:buNone/>
                      </a:pPr>
                      <a:r>
                        <a:rPr lang="en-GB" sz="1800"/>
                        <a:t>Transparency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Clear communication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8781271"/>
                  </a:ext>
                </a:extLst>
              </a:tr>
              <a:tr h="424240">
                <a:tc>
                  <a:txBody>
                    <a:bodyPr/>
                    <a:lstStyle/>
                    <a:p>
                      <a:pPr>
                        <a:buNone/>
                      </a:pPr>
                      <a:r>
                        <a:rPr lang="en-GB" sz="1800"/>
                        <a:t>Accuracy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Information must be accurate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96936479"/>
                  </a:ext>
                </a:extLst>
              </a:tr>
              <a:tr h="424240">
                <a:tc>
                  <a:txBody>
                    <a:bodyPr/>
                    <a:lstStyle/>
                    <a:p>
                      <a:pPr>
                        <a:buNone/>
                      </a:pPr>
                      <a:r>
                        <a:rPr lang="en-GB" sz="1800"/>
                        <a:t>Storage Limitation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Retain only when necessary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4375344"/>
                  </a:ext>
                </a:extLst>
              </a:tr>
              <a:tr h="424240">
                <a:tc>
                  <a:txBody>
                    <a:bodyPr/>
                    <a:lstStyle/>
                    <a:p>
                      <a:pPr>
                        <a:buNone/>
                      </a:pPr>
                      <a:r>
                        <a:rPr lang="en-GB" sz="1800"/>
                        <a:t>Integrity &amp; Confidentiality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Protect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15604576"/>
                  </a:ext>
                </a:extLst>
              </a:tr>
              <a:tr h="424240">
                <a:tc>
                  <a:txBody>
                    <a:bodyPr/>
                    <a:lstStyle/>
                    <a:p>
                      <a:pPr>
                        <a:buNone/>
                      </a:pPr>
                      <a:r>
                        <a:rPr lang="en-GB" sz="1800" dirty="0"/>
                        <a:t>Accountability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Demonstrate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43056555"/>
                  </a:ext>
                </a:extLst>
              </a:tr>
            </a:tbl>
          </a:graphicData>
        </a:graphic>
      </p:graphicFrame>
    </p:spTree>
    <p:extLst>
      <p:ext uri="{BB962C8B-B14F-4D97-AF65-F5344CB8AC3E}">
        <p14:creationId xmlns:p14="http://schemas.microsoft.com/office/powerpoint/2010/main" val="373820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2" name="Rectangle 5"/>
          <p:cNvSpPr>
            <a:spLocks noGrp="1" noChangeArrowheads="1"/>
          </p:cNvSpPr>
          <p:nvPr>
            <p:ph idx="1"/>
          </p:nvPr>
        </p:nvSpPr>
        <p:spPr>
          <a:xfrm>
            <a:off x="365125" y="969818"/>
            <a:ext cx="8415338" cy="3682192"/>
          </a:xfrm>
        </p:spPr>
        <p:txBody>
          <a:bodyPr/>
          <a:lstStyle/>
          <a:p>
            <a:pPr marL="0" indent="0">
              <a:buNone/>
            </a:pPr>
            <a:r>
              <a:rPr lang="en-US" sz="2800" b="1" dirty="0"/>
              <a:t>Challenges include:</a:t>
            </a:r>
          </a:p>
          <a:p>
            <a:r>
              <a:rPr lang="en-US" dirty="0"/>
              <a:t>Cloud storage </a:t>
            </a:r>
          </a:p>
          <a:p>
            <a:r>
              <a:rPr lang="en-US" dirty="0"/>
              <a:t>AI processing </a:t>
            </a:r>
          </a:p>
          <a:p>
            <a:r>
              <a:rPr lang="en-US" dirty="0"/>
              <a:t>International data transfers </a:t>
            </a:r>
          </a:p>
          <a:p>
            <a:r>
              <a:rPr lang="en-US" dirty="0"/>
              <a:t>Third-party suppliers </a:t>
            </a:r>
          </a:p>
          <a:p>
            <a:r>
              <a:rPr lang="en-US" dirty="0"/>
              <a:t>Data subject requests</a:t>
            </a:r>
          </a:p>
        </p:txBody>
      </p:sp>
      <p:sp>
        <p:nvSpPr>
          <p:cNvPr id="32771" name="Rectangle 4"/>
          <p:cNvSpPr>
            <a:spLocks noGrp="1" noChangeArrowheads="1"/>
          </p:cNvSpPr>
          <p:nvPr>
            <p:ph type="title"/>
          </p:nvPr>
        </p:nvSpPr>
        <p:spPr>
          <a:xfrm>
            <a:off x="549275" y="107576"/>
            <a:ext cx="8042276" cy="862242"/>
          </a:xfrm>
        </p:spPr>
        <p:txBody>
          <a:bodyPr/>
          <a:lstStyle/>
          <a:p>
            <a:r>
              <a:rPr lang="en-GB" dirty="0"/>
              <a:t>Modern GDPR Challenges</a:t>
            </a:r>
            <a:endParaRPr lang="en-US" dirty="0"/>
          </a:p>
        </p:txBody>
      </p:sp>
      <p:sp>
        <p:nvSpPr>
          <p:cNvPr id="3" name="TextBox 2">
            <a:extLst>
              <a:ext uri="{FF2B5EF4-FFF2-40B4-BE49-F238E27FC236}">
                <a16:creationId xmlns:a16="http://schemas.microsoft.com/office/drawing/2014/main" id="{5B9EF910-E4F5-73D6-E23C-96E1276451B4}"/>
              </a:ext>
            </a:extLst>
          </p:cNvPr>
          <p:cNvSpPr txBox="1"/>
          <p:nvPr/>
        </p:nvSpPr>
        <p:spPr>
          <a:xfrm>
            <a:off x="549275" y="4992312"/>
            <a:ext cx="7063740" cy="369332"/>
          </a:xfrm>
          <a:prstGeom prst="rect">
            <a:avLst/>
          </a:prstGeom>
          <a:noFill/>
          <a:ln>
            <a:solidFill>
              <a:schemeClr val="accent1"/>
            </a:solidFill>
          </a:ln>
        </p:spPr>
        <p:txBody>
          <a:bodyPr wrap="square">
            <a:spAutoFit/>
          </a:bodyPr>
          <a:lstStyle/>
          <a:p>
            <a:r>
              <a:rPr lang="en-GB" b="1" dirty="0"/>
              <a:t>Is consent sufficient protection for personal data?</a:t>
            </a:r>
          </a:p>
        </p:txBody>
      </p:sp>
    </p:spTree>
    <p:extLst>
      <p:ext uri="{BB962C8B-B14F-4D97-AF65-F5344CB8AC3E}">
        <p14:creationId xmlns:p14="http://schemas.microsoft.com/office/powerpoint/2010/main" val="336139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4730" y="692525"/>
            <a:ext cx="8415338" cy="3120389"/>
          </a:xfrm>
        </p:spPr>
        <p:txBody>
          <a:bodyPr>
            <a:normAutofit/>
          </a:bodyPr>
          <a:lstStyle/>
          <a:p>
            <a:pPr algn="just"/>
            <a:r>
              <a:rPr lang="en-US" dirty="0"/>
              <a:t>The Payment Card Industry Data Security Standard (PCI DSS) is a set of industry standards that are mandated for any organization that handles credit, debit, and specialty payment cards in an effort to reduce credit card fraud</a:t>
            </a:r>
          </a:p>
          <a:p>
            <a:pPr algn="just"/>
            <a:r>
              <a:rPr lang="en-US" dirty="0"/>
              <a:t>The current standard (4.0) is presented by the PCI Security Standards Council.</a:t>
            </a:r>
          </a:p>
        </p:txBody>
      </p:sp>
      <p:sp>
        <p:nvSpPr>
          <p:cNvPr id="2" name="Title 1"/>
          <p:cNvSpPr>
            <a:spLocks noGrp="1"/>
          </p:cNvSpPr>
          <p:nvPr>
            <p:ph type="title"/>
          </p:nvPr>
        </p:nvSpPr>
        <p:spPr>
          <a:xfrm>
            <a:off x="549275" y="107577"/>
            <a:ext cx="8042276" cy="658234"/>
          </a:xfrm>
        </p:spPr>
        <p:txBody>
          <a:bodyPr/>
          <a:lstStyle/>
          <a:p>
            <a:r>
              <a:rPr lang="en-US" dirty="0"/>
              <a:t>PCI DSS</a:t>
            </a:r>
          </a:p>
        </p:txBody>
      </p:sp>
      <p:graphicFrame>
        <p:nvGraphicFramePr>
          <p:cNvPr id="4" name="Table 3">
            <a:extLst>
              <a:ext uri="{FF2B5EF4-FFF2-40B4-BE49-F238E27FC236}">
                <a16:creationId xmlns:a16="http://schemas.microsoft.com/office/drawing/2014/main" id="{AD14BD50-CF8C-BBE0-613B-D94665C7A25F}"/>
              </a:ext>
            </a:extLst>
          </p:cNvPr>
          <p:cNvGraphicFramePr>
            <a:graphicFrameLocks noGrp="1"/>
          </p:cNvGraphicFramePr>
          <p:nvPr>
            <p:extLst>
              <p:ext uri="{D42A27DB-BD31-4B8C-83A1-F6EECF244321}">
                <p14:modId xmlns:p14="http://schemas.microsoft.com/office/powerpoint/2010/main" val="1099167438"/>
              </p:ext>
            </p:extLst>
          </p:nvPr>
        </p:nvGraphicFramePr>
        <p:xfrm>
          <a:off x="2145742" y="3666342"/>
          <a:ext cx="5798108" cy="1463040"/>
        </p:xfrm>
        <a:graphic>
          <a:graphicData uri="http://schemas.openxmlformats.org/drawingml/2006/table">
            <a:tbl>
              <a:tblPr/>
              <a:tblGrid>
                <a:gridCol w="2677718">
                  <a:extLst>
                    <a:ext uri="{9D8B030D-6E8A-4147-A177-3AD203B41FA5}">
                      <a16:colId xmlns:a16="http://schemas.microsoft.com/office/drawing/2014/main" val="337699108"/>
                    </a:ext>
                  </a:extLst>
                </a:gridCol>
                <a:gridCol w="3120390">
                  <a:extLst>
                    <a:ext uri="{9D8B030D-6E8A-4147-A177-3AD203B41FA5}">
                      <a16:colId xmlns:a16="http://schemas.microsoft.com/office/drawing/2014/main" val="3023031527"/>
                    </a:ext>
                  </a:extLst>
                </a:gridCol>
              </a:tblGrid>
              <a:tr h="365760">
                <a:tc>
                  <a:txBody>
                    <a:bodyPr/>
                    <a:lstStyle/>
                    <a:p>
                      <a:pPr>
                        <a:buNone/>
                      </a:pPr>
                      <a:r>
                        <a:rPr lang="en-GB" sz="1800" dirty="0"/>
                        <a:t>PCI DSS 3.2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dirty="0"/>
                        <a:t>PCI DSS 4.0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4161539483"/>
                  </a:ext>
                </a:extLst>
              </a:tr>
              <a:tr h="365760">
                <a:tc>
                  <a:txBody>
                    <a:bodyPr/>
                    <a:lstStyle/>
                    <a:p>
                      <a:pPr>
                        <a:buNone/>
                      </a:pPr>
                      <a:r>
                        <a:rPr lang="en-GB" sz="1800"/>
                        <a:t>Compliance-focused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Security outcome-focused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88016"/>
                  </a:ext>
                </a:extLst>
              </a:tr>
              <a:tr h="365760">
                <a:tc>
                  <a:txBody>
                    <a:bodyPr/>
                    <a:lstStyle/>
                    <a:p>
                      <a:pPr>
                        <a:buNone/>
                      </a:pPr>
                      <a:r>
                        <a:rPr lang="en-GB" sz="1800"/>
                        <a:t>Fixed controls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Risk-based controls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08099418"/>
                  </a:ext>
                </a:extLst>
              </a:tr>
              <a:tr h="365760">
                <a:tc>
                  <a:txBody>
                    <a:bodyPr/>
                    <a:lstStyle/>
                    <a:p>
                      <a:pPr>
                        <a:buNone/>
                      </a:pPr>
                      <a:r>
                        <a:rPr lang="en-GB" sz="1800"/>
                        <a:t>Periodic review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Continuous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41188527"/>
                  </a:ext>
                </a:extLst>
              </a:tr>
            </a:tbl>
          </a:graphicData>
        </a:graphic>
      </p:graphicFrame>
      <p:sp>
        <p:nvSpPr>
          <p:cNvPr id="6" name="TextBox 5">
            <a:extLst>
              <a:ext uri="{FF2B5EF4-FFF2-40B4-BE49-F238E27FC236}">
                <a16:creationId xmlns:a16="http://schemas.microsoft.com/office/drawing/2014/main" id="{3D289348-66B7-9391-1670-59DC3695B0F9}"/>
              </a:ext>
            </a:extLst>
          </p:cNvPr>
          <p:cNvSpPr txBox="1"/>
          <p:nvPr/>
        </p:nvSpPr>
        <p:spPr>
          <a:xfrm>
            <a:off x="255588" y="5222608"/>
            <a:ext cx="6869430" cy="369332"/>
          </a:xfrm>
          <a:prstGeom prst="rect">
            <a:avLst/>
          </a:prstGeom>
          <a:noFill/>
          <a:ln>
            <a:solidFill>
              <a:schemeClr val="accent1"/>
            </a:solidFill>
          </a:ln>
        </p:spPr>
        <p:txBody>
          <a:bodyPr wrap="square">
            <a:spAutoFit/>
          </a:bodyPr>
          <a:lstStyle/>
          <a:p>
            <a:r>
              <a:rPr lang="en-US" b="1" dirty="0"/>
              <a:t>Should cybersecurity standards be mandatory globally?</a:t>
            </a:r>
            <a:endParaRPr lang="en-GB" b="1" dirty="0"/>
          </a:p>
        </p:txBody>
      </p:sp>
    </p:spTree>
    <p:extLst>
      <p:ext uri="{BB962C8B-B14F-4D97-AF65-F5344CB8AC3E}">
        <p14:creationId xmlns:p14="http://schemas.microsoft.com/office/powerpoint/2010/main" val="251250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107577"/>
            <a:ext cx="8042276" cy="438834"/>
          </a:xfrm>
        </p:spPr>
        <p:txBody>
          <a:bodyPr/>
          <a:lstStyle/>
          <a:p>
            <a:r>
              <a:rPr lang="en-US" sz="2800" dirty="0"/>
              <a:t>PCI DSS v4.0</a:t>
            </a:r>
          </a:p>
        </p:txBody>
      </p:sp>
      <p:pic>
        <p:nvPicPr>
          <p:cNvPr id="8" name="Content Placeholder 7">
            <a:extLst>
              <a:ext uri="{FF2B5EF4-FFF2-40B4-BE49-F238E27FC236}">
                <a16:creationId xmlns:a16="http://schemas.microsoft.com/office/drawing/2014/main" id="{2000A678-1AF3-E2BA-C138-8469B85A93F6}"/>
              </a:ext>
            </a:extLst>
          </p:cNvPr>
          <p:cNvPicPr>
            <a:picLocks noGrp="1" noChangeAspect="1"/>
          </p:cNvPicPr>
          <p:nvPr>
            <p:ph idx="1"/>
          </p:nvPr>
        </p:nvPicPr>
        <p:blipFill>
          <a:blip r:embed="rId3"/>
          <a:stretch>
            <a:fillRect/>
          </a:stretch>
        </p:blipFill>
        <p:spPr>
          <a:xfrm>
            <a:off x="1908810" y="720725"/>
            <a:ext cx="4773136" cy="4909142"/>
          </a:xfrm>
          <a:prstGeom prst="rect">
            <a:avLst/>
          </a:prstGeom>
        </p:spPr>
      </p:pic>
    </p:spTree>
    <p:extLst>
      <p:ext uri="{BB962C8B-B14F-4D97-AF65-F5344CB8AC3E}">
        <p14:creationId xmlns:p14="http://schemas.microsoft.com/office/powerpoint/2010/main" val="16732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7170" y="836341"/>
            <a:ext cx="8926830" cy="1655399"/>
          </a:xfrm>
        </p:spPr>
        <p:txBody>
          <a:bodyPr>
            <a:normAutofit/>
          </a:bodyPr>
          <a:lstStyle/>
          <a:p>
            <a:pPr marL="0" indent="0" algn="just">
              <a:buNone/>
            </a:pPr>
            <a:r>
              <a:rPr lang="en-US" sz="2400" dirty="0"/>
              <a:t>Because policies function like laws, they must be crafted with the same care as laws to ensure that the policies are complete, appropriate, and fairly applied to everyone in the workplace </a:t>
            </a:r>
          </a:p>
        </p:txBody>
      </p:sp>
      <p:sp>
        <p:nvSpPr>
          <p:cNvPr id="3" name="Title 2"/>
          <p:cNvSpPr>
            <a:spLocks noGrp="1"/>
          </p:cNvSpPr>
          <p:nvPr>
            <p:ph type="title"/>
          </p:nvPr>
        </p:nvSpPr>
        <p:spPr>
          <a:xfrm>
            <a:off x="549275" y="107576"/>
            <a:ext cx="8042276" cy="728765"/>
          </a:xfrm>
        </p:spPr>
        <p:txBody>
          <a:bodyPr/>
          <a:lstStyle/>
          <a:p>
            <a:r>
              <a:rPr lang="en-US" dirty="0"/>
              <a:t>Policy Versus Law</a:t>
            </a:r>
          </a:p>
        </p:txBody>
      </p:sp>
      <p:graphicFrame>
        <p:nvGraphicFramePr>
          <p:cNvPr id="4" name="Table 3">
            <a:extLst>
              <a:ext uri="{FF2B5EF4-FFF2-40B4-BE49-F238E27FC236}">
                <a16:creationId xmlns:a16="http://schemas.microsoft.com/office/drawing/2014/main" id="{80BB6FDF-B3B7-0F9A-78B7-914A690EC863}"/>
              </a:ext>
            </a:extLst>
          </p:cNvPr>
          <p:cNvGraphicFramePr>
            <a:graphicFrameLocks noGrp="1"/>
          </p:cNvGraphicFramePr>
          <p:nvPr>
            <p:extLst>
              <p:ext uri="{D42A27DB-BD31-4B8C-83A1-F6EECF244321}">
                <p14:modId xmlns:p14="http://schemas.microsoft.com/office/powerpoint/2010/main" val="972039291"/>
              </p:ext>
            </p:extLst>
          </p:nvPr>
        </p:nvGraphicFramePr>
        <p:xfrm>
          <a:off x="309245" y="2491740"/>
          <a:ext cx="8042274" cy="1828800"/>
        </p:xfrm>
        <a:graphic>
          <a:graphicData uri="http://schemas.openxmlformats.org/drawingml/2006/table">
            <a:tbl>
              <a:tblPr/>
              <a:tblGrid>
                <a:gridCol w="4021137">
                  <a:extLst>
                    <a:ext uri="{9D8B030D-6E8A-4147-A177-3AD203B41FA5}">
                      <a16:colId xmlns:a16="http://schemas.microsoft.com/office/drawing/2014/main" val="2104033871"/>
                    </a:ext>
                  </a:extLst>
                </a:gridCol>
                <a:gridCol w="4021137">
                  <a:extLst>
                    <a:ext uri="{9D8B030D-6E8A-4147-A177-3AD203B41FA5}">
                      <a16:colId xmlns:a16="http://schemas.microsoft.com/office/drawing/2014/main" val="1365738515"/>
                    </a:ext>
                  </a:extLst>
                </a:gridCol>
              </a:tblGrid>
              <a:tr h="365760">
                <a:tc>
                  <a:txBody>
                    <a:bodyPr/>
                    <a:lstStyle/>
                    <a:p>
                      <a:pPr>
                        <a:buNone/>
                      </a:pPr>
                      <a:r>
                        <a:rPr lang="en-GB" sz="1800"/>
                        <a:t>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dirty="0"/>
                        <a:t>Law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1423831595"/>
                  </a:ext>
                </a:extLst>
              </a:tr>
              <a:tr h="365760">
                <a:tc>
                  <a:txBody>
                    <a:bodyPr/>
                    <a:lstStyle/>
                    <a:p>
                      <a:pPr>
                        <a:buNone/>
                      </a:pPr>
                      <a:r>
                        <a:rPr lang="en-GB" sz="1800"/>
                        <a:t>Internal requirement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Legal requirement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9616441"/>
                  </a:ext>
                </a:extLst>
              </a:tr>
              <a:tr h="365760">
                <a:tc>
                  <a:txBody>
                    <a:bodyPr/>
                    <a:lstStyle/>
                    <a:p>
                      <a:pPr>
                        <a:buNone/>
                      </a:pPr>
                      <a:r>
                        <a:rPr lang="en-GB" sz="1800"/>
                        <a:t>Organisation specific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Government enforced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970978"/>
                  </a:ext>
                </a:extLst>
              </a:tr>
              <a:tr h="365760">
                <a:tc>
                  <a:txBody>
                    <a:bodyPr/>
                    <a:lstStyle/>
                    <a:p>
                      <a:pPr>
                        <a:buNone/>
                      </a:pPr>
                      <a:r>
                        <a:rPr lang="en-GB" sz="1800"/>
                        <a:t>Can be changed internally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Requires legislative process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55536774"/>
                  </a:ext>
                </a:extLst>
              </a:tr>
              <a:tr h="365760">
                <a:tc>
                  <a:txBody>
                    <a:bodyPr/>
                    <a:lstStyle/>
                    <a:p>
                      <a:pPr>
                        <a:buNone/>
                      </a:pPr>
                      <a:r>
                        <a:rPr lang="en-US" sz="1800"/>
                        <a:t>Violation may result in discipline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800" dirty="0"/>
                        <a:t>Violation may result in prosecution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14473968"/>
                  </a:ext>
                </a:extLst>
              </a:tr>
            </a:tbl>
          </a:graphicData>
        </a:graphic>
      </p:graphicFrame>
      <p:sp>
        <p:nvSpPr>
          <p:cNvPr id="6" name="TextBox 5">
            <a:extLst>
              <a:ext uri="{FF2B5EF4-FFF2-40B4-BE49-F238E27FC236}">
                <a16:creationId xmlns:a16="http://schemas.microsoft.com/office/drawing/2014/main" id="{5D6FE463-676A-6BA3-9B82-28332B8079E3}"/>
              </a:ext>
            </a:extLst>
          </p:cNvPr>
          <p:cNvSpPr txBox="1"/>
          <p:nvPr/>
        </p:nvSpPr>
        <p:spPr>
          <a:xfrm>
            <a:off x="261619" y="4810691"/>
            <a:ext cx="8137525" cy="369332"/>
          </a:xfrm>
          <a:prstGeom prst="rect">
            <a:avLst/>
          </a:prstGeom>
          <a:noFill/>
          <a:ln>
            <a:solidFill>
              <a:schemeClr val="accent1"/>
            </a:solidFill>
          </a:ln>
        </p:spPr>
        <p:txBody>
          <a:bodyPr wrap="square">
            <a:spAutoFit/>
          </a:bodyPr>
          <a:lstStyle/>
          <a:p>
            <a:r>
              <a:rPr lang="en-US" b="1" dirty="0"/>
              <a:t>Can an organization comply with the law but still have poor security?</a:t>
            </a:r>
            <a:endParaRPr lang="en-GB" b="1" dirty="0"/>
          </a:p>
        </p:txBody>
      </p:sp>
    </p:spTree>
    <p:extLst>
      <p:ext uri="{BB962C8B-B14F-4D97-AF65-F5344CB8AC3E}">
        <p14:creationId xmlns:p14="http://schemas.microsoft.com/office/powerpoint/2010/main" val="84513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CAC15-9AC7-63A9-0A6D-19DFD656F168}"/>
              </a:ext>
            </a:extLst>
          </p:cNvPr>
          <p:cNvSpPr>
            <a:spLocks noGrp="1"/>
          </p:cNvSpPr>
          <p:nvPr>
            <p:ph type="title"/>
          </p:nvPr>
        </p:nvSpPr>
        <p:spPr>
          <a:xfrm>
            <a:off x="45720" y="27709"/>
            <a:ext cx="9052560" cy="734291"/>
          </a:xfrm>
        </p:spPr>
        <p:txBody>
          <a:bodyPr>
            <a:noAutofit/>
          </a:bodyPr>
          <a:lstStyle/>
          <a:p>
            <a:r>
              <a:rPr lang="en-GB" sz="2400" dirty="0"/>
              <a:t>key regulations by region and type (Privacy Law, Security Standard, Sector-Specific, etc.).</a:t>
            </a:r>
          </a:p>
        </p:txBody>
      </p:sp>
      <p:graphicFrame>
        <p:nvGraphicFramePr>
          <p:cNvPr id="4" name="Content Placeholder 3">
            <a:extLst>
              <a:ext uri="{FF2B5EF4-FFF2-40B4-BE49-F238E27FC236}">
                <a16:creationId xmlns:a16="http://schemas.microsoft.com/office/drawing/2014/main" id="{20D549C2-EB7C-723C-06F5-E5A23AC94B31}"/>
              </a:ext>
            </a:extLst>
          </p:cNvPr>
          <p:cNvGraphicFramePr>
            <a:graphicFrameLocks noGrp="1"/>
          </p:cNvGraphicFramePr>
          <p:nvPr>
            <p:ph idx="1"/>
          </p:nvPr>
        </p:nvGraphicFramePr>
        <p:xfrm>
          <a:off x="0" y="890480"/>
          <a:ext cx="9120584" cy="6514127"/>
        </p:xfrm>
        <a:graphic>
          <a:graphicData uri="http://schemas.openxmlformats.org/drawingml/2006/table">
            <a:tbl>
              <a:tblPr firstRow="1" firstCol="1" bandRow="1">
                <a:tableStyleId>{5C22544A-7EE6-4342-B048-85BDC9FD1C3A}</a:tableStyleId>
              </a:tblPr>
              <a:tblGrid>
                <a:gridCol w="916884">
                  <a:extLst>
                    <a:ext uri="{9D8B030D-6E8A-4147-A177-3AD203B41FA5}">
                      <a16:colId xmlns:a16="http://schemas.microsoft.com/office/drawing/2014/main" val="1922251963"/>
                    </a:ext>
                  </a:extLst>
                </a:gridCol>
                <a:gridCol w="1955298">
                  <a:extLst>
                    <a:ext uri="{9D8B030D-6E8A-4147-A177-3AD203B41FA5}">
                      <a16:colId xmlns:a16="http://schemas.microsoft.com/office/drawing/2014/main" val="4153924579"/>
                    </a:ext>
                  </a:extLst>
                </a:gridCol>
                <a:gridCol w="1326182">
                  <a:extLst>
                    <a:ext uri="{9D8B030D-6E8A-4147-A177-3AD203B41FA5}">
                      <a16:colId xmlns:a16="http://schemas.microsoft.com/office/drawing/2014/main" val="3356555094"/>
                    </a:ext>
                  </a:extLst>
                </a:gridCol>
                <a:gridCol w="1640740">
                  <a:extLst>
                    <a:ext uri="{9D8B030D-6E8A-4147-A177-3AD203B41FA5}">
                      <a16:colId xmlns:a16="http://schemas.microsoft.com/office/drawing/2014/main" val="1819227215"/>
                    </a:ext>
                  </a:extLst>
                </a:gridCol>
                <a:gridCol w="2290878">
                  <a:extLst>
                    <a:ext uri="{9D8B030D-6E8A-4147-A177-3AD203B41FA5}">
                      <a16:colId xmlns:a16="http://schemas.microsoft.com/office/drawing/2014/main" val="601471115"/>
                    </a:ext>
                  </a:extLst>
                </a:gridCol>
                <a:gridCol w="990602">
                  <a:extLst>
                    <a:ext uri="{9D8B030D-6E8A-4147-A177-3AD203B41FA5}">
                      <a16:colId xmlns:a16="http://schemas.microsoft.com/office/drawing/2014/main" val="1327056186"/>
                    </a:ext>
                  </a:extLst>
                </a:gridCol>
              </a:tblGrid>
              <a:tr h="210418">
                <a:tc>
                  <a:txBody>
                    <a:bodyPr/>
                    <a:lstStyle/>
                    <a:p>
                      <a:pPr>
                        <a:lnSpc>
                          <a:spcPct val="104000"/>
                        </a:lnSpc>
                        <a:spcAft>
                          <a:spcPts val="800"/>
                        </a:spcAft>
                        <a:buNone/>
                      </a:pPr>
                      <a:r>
                        <a:rPr lang="en-GB" sz="900" kern="150" dirty="0">
                          <a:solidFill>
                            <a:schemeClr val="tx1"/>
                          </a:solidFill>
                          <a:effectLst/>
                        </a:rPr>
                        <a:t>Region</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Name &amp; Acronym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Type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Key Scope &amp; Jurisdiction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Core Principle / Focus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Official Link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2637009"/>
                  </a:ext>
                </a:extLst>
              </a:tr>
              <a:tr h="371473">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ISO/IEC 27001</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International Security Standard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(Certification)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Establishing an Information Security Management System (ISMS). Risk-based, comprehensive controls.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2">
                            <a:extLst>
                              <a:ext uri="{A12FA001-AC4F-418D-AE19-62706E023703}">
                                <ahyp:hlinkClr xmlns:ahyp="http://schemas.microsoft.com/office/drawing/2018/hyperlinkcolor" val="tx"/>
                              </a:ext>
                            </a:extLst>
                          </a:hlinkClick>
                        </a:rPr>
                        <a:t>ISO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53823734"/>
                  </a:ext>
                </a:extLst>
              </a:tr>
              <a:tr h="262247">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Cybersecurity Framework (CSF)</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Voluntary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(Widely adopted, especially in 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Identify, Protect, Detect, Respond, Recover. Risk management and resilience.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3">
                            <a:extLst>
                              <a:ext uri="{A12FA001-AC4F-418D-AE19-62706E023703}">
                                <ahyp:hlinkClr xmlns:ahyp="http://schemas.microsoft.com/office/drawing/2018/hyperlinkcolor" val="tx"/>
                              </a:ext>
                            </a:extLst>
                          </a:hlinkClick>
                        </a:rPr>
                        <a:t>NIST CSF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1835666"/>
                  </a:ext>
                </a:extLst>
              </a:tr>
              <a:tr h="371842">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General Data Protection Regulation (GDPR)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&amp; EEA; extraterritorial (any co. processing EU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Lawful processing, data subject rights, privacy by design, breach notification.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4">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60161961"/>
                  </a:ext>
                </a:extLst>
              </a:tr>
              <a:tr h="101996">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Network and Information Systems Directive 2 (NIS2)</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Directive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Member States (critical sectors)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Improves resilience &amp; incident reporting across essential sectors (energy, transport, health, etc.).</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5">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53047109"/>
                  </a:ext>
                </a:extLst>
              </a:tr>
              <a:tr h="335283">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Digital Operational Resilience Act (DORA)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Financial Sector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Ensures the financial sector can withstand ICT-related disruptions.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6">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14860379"/>
                  </a:ext>
                </a:extLst>
              </a:tr>
              <a:tr h="292847">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UK GDPR &amp; Data Protection Act 2018</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Largely mirrors EU GDPR but is a separate UK law post-Brexit.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7">
                            <a:extLst>
                              <a:ext uri="{A12FA001-AC4F-418D-AE19-62706E023703}">
                                <ahyp:hlinkClr xmlns:ahyp="http://schemas.microsoft.com/office/drawing/2018/hyperlinkcolor" val="tx"/>
                              </a:ext>
                            </a:extLst>
                          </a:hlinkClick>
                        </a:rPr>
                        <a:t>ICO UK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1144669"/>
                  </a:ext>
                </a:extLst>
              </a:tr>
              <a:tr h="472848">
                <a:tc>
                  <a:txBody>
                    <a:bodyPr/>
                    <a:lstStyle/>
                    <a:p>
                      <a:pPr>
                        <a:lnSpc>
                          <a:spcPct val="104000"/>
                        </a:lnSpc>
                        <a:spcAft>
                          <a:spcPts val="800"/>
                        </a:spcAft>
                        <a:buNone/>
                      </a:pPr>
                      <a:r>
                        <a:rPr lang="en-GB" sz="900" kern="150">
                          <a:solidFill>
                            <a:schemeClr val="tx1"/>
                          </a:solidFill>
                          <a:effectLst/>
                        </a:rPr>
                        <a:t>United States (Federal)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Security Control Catalog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U.S. Federal Agencies; widely used as a benchmark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Provides a catalog of security and privacy controls for all federal information systems.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8">
                            <a:extLst>
                              <a:ext uri="{A12FA001-AC4F-418D-AE19-62706E023703}">
                                <ahyp:hlinkClr xmlns:ahyp="http://schemas.microsoft.com/office/drawing/2018/hyperlinkcolor" val="tx"/>
                              </a:ext>
                            </a:extLst>
                          </a:hlinkClick>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8046216"/>
                  </a:ext>
                </a:extLst>
              </a:tr>
              <a:tr h="322916">
                <a:tc>
                  <a:txBody>
                    <a:bodyPr/>
                    <a:lstStyle/>
                    <a:p>
                      <a:pPr>
                        <a:lnSpc>
                          <a:spcPct val="104000"/>
                        </a:lnSpc>
                        <a:spcAft>
                          <a:spcPts val="800"/>
                        </a:spcAft>
                        <a:buNone/>
                      </a:pPr>
                      <a:r>
                        <a:rPr lang="en-GB" sz="900" kern="150" dirty="0">
                          <a:solidFill>
                            <a:schemeClr val="tx1"/>
                          </a:solidFill>
                          <a:effectLst/>
                        </a:rPr>
                        <a:t>United States (State)</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Consumer Privacy Act (CCPA/CPRA)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USA;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Consumer rights to know, delete, and opt-out of sale of personal information.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9">
                            <a:extLst>
                              <a:ext uri="{A12FA001-AC4F-418D-AE19-62706E023703}">
                                <ahyp:hlinkClr xmlns:ahyp="http://schemas.microsoft.com/office/drawing/2018/hyperlinkcolor" val="tx"/>
                              </a:ext>
                            </a:extLst>
                          </a:hlinkClick>
                        </a:rPr>
                        <a:t>State of 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5421110"/>
                  </a:ext>
                </a:extLst>
              </a:tr>
              <a:tr h="356311">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Personal Information Protection Law (PIPL)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Similar to GDPR: consent, data minimization, rights to access/correct/delete. Data localization.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0">
                            <a:extLst>
                              <a:ext uri="{A12FA001-AC4F-418D-AE19-62706E023703}">
                                <ahyp:hlinkClr xmlns:ahyp="http://schemas.microsoft.com/office/drawing/2018/hyperlinkcolor" val="tx"/>
                              </a:ext>
                            </a:extLst>
                          </a:hlinkClick>
                        </a:rPr>
                        <a:t>China Law Translate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13546524"/>
                  </a:ext>
                </a:extLst>
              </a:tr>
              <a:tr h="323285">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 (CSL)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Multi-level protection scheme (MLPS), data localization, and critical information infrastructure (CII) protection.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1">
                            <a:extLst>
                              <a:ext uri="{A12FA001-AC4F-418D-AE19-62706E023703}">
                                <ahyp:hlinkClr xmlns:ahyp="http://schemas.microsoft.com/office/drawing/2018/hyperlinkcolor" val="tx"/>
                              </a:ext>
                            </a:extLst>
                          </a:hlinkClick>
                        </a:rPr>
                        <a:t>NPC 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7740486"/>
                  </a:ext>
                </a:extLst>
              </a:tr>
              <a:tr h="196681">
                <a:tc>
                  <a:txBody>
                    <a:bodyPr/>
                    <a:lstStyle/>
                    <a:p>
                      <a:pPr>
                        <a:lnSpc>
                          <a:spcPct val="104000"/>
                        </a:lnSpc>
                        <a:spcAft>
                          <a:spcPts val="800"/>
                        </a:spcAft>
                        <a:buNone/>
                      </a:pPr>
                      <a:r>
                        <a:rPr lang="en-GB" sz="900" kern="150">
                          <a:solidFill>
                            <a:schemeClr val="tx1"/>
                          </a:solidFill>
                          <a:effectLst/>
                        </a:rPr>
                        <a:t>South America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Lei Geral de Proteção de Dados (LGPD)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Brazil;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Heavily inspired by GDPR. Establishes principles, rights, and legal bases for data processing.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2">
                            <a:extLst>
                              <a:ext uri="{A12FA001-AC4F-418D-AE19-62706E023703}">
                                <ahyp:hlinkClr xmlns:ahyp="http://schemas.microsoft.com/office/drawing/2018/hyperlinkcolor" val="tx"/>
                              </a:ext>
                            </a:extLst>
                          </a:hlinkClick>
                        </a:rPr>
                        <a:t>Planalto (PT)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4232843"/>
                  </a:ext>
                </a:extLst>
              </a:tr>
              <a:tr h="181033">
                <a:tc>
                  <a:txBody>
                    <a:bodyPr/>
                    <a:lstStyle/>
                    <a:p>
                      <a:pPr>
                        <a:lnSpc>
                          <a:spcPct val="104000"/>
                        </a:lnSpc>
                        <a:spcAft>
                          <a:spcPts val="800"/>
                        </a:spcAft>
                        <a:buNone/>
                      </a:pPr>
                      <a:r>
                        <a:rPr lang="en-GB" sz="900" kern="150">
                          <a:solidFill>
                            <a:schemeClr val="tx1"/>
                          </a:solidFill>
                          <a:effectLst/>
                        </a:rPr>
                        <a:t>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Protection of Personal Information Act (POPIA)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South 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Conditions for lawful processing, regulator established, rights of data subjects.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3">
                            <a:extLst>
                              <a:ext uri="{A12FA001-AC4F-418D-AE19-62706E023703}">
                                <ahyp:hlinkClr xmlns:ahyp="http://schemas.microsoft.com/office/drawing/2018/hyperlinkcolor" val="tx"/>
                              </a:ext>
                            </a:extLst>
                          </a:hlinkClick>
                        </a:rPr>
                        <a:t>SA Govt.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6788274"/>
                  </a:ext>
                </a:extLst>
              </a:tr>
              <a:tr h="214428">
                <a:tc>
                  <a:txBody>
                    <a:bodyPr/>
                    <a:lstStyle/>
                    <a:p>
                      <a:pPr>
                        <a:lnSpc>
                          <a:spcPct val="104000"/>
                        </a:lnSpc>
                        <a:spcAft>
                          <a:spcPts val="800"/>
                        </a:spcAft>
                        <a:buNone/>
                      </a:pPr>
                      <a:r>
                        <a:rPr lang="en-GB" sz="900" kern="150">
                          <a:solidFill>
                            <a:schemeClr val="tx1"/>
                          </a:solidFill>
                          <a:effectLst/>
                        </a:rPr>
                        <a:t>Caribbean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Data Protection Act, 2020</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Jamaica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Governs the collection, use, and disclosure of personal information by organizations.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4">
                            <a:extLst>
                              <a:ext uri="{A12FA001-AC4F-418D-AE19-62706E023703}">
                                <ahyp:hlinkClr xmlns:ahyp="http://schemas.microsoft.com/office/drawing/2018/hyperlinkcolor" val="tx"/>
                              </a:ext>
                            </a:extLst>
                          </a:hlinkClick>
                        </a:rPr>
                        <a:t>JIS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73579648"/>
                  </a:ext>
                </a:extLst>
              </a:tr>
              <a:tr h="335283">
                <a:tc>
                  <a:txBody>
                    <a:bodyPr/>
                    <a:lstStyle/>
                    <a:p>
                      <a:pPr>
                        <a:lnSpc>
                          <a:spcPct val="104000"/>
                        </a:lnSpc>
                        <a:spcAft>
                          <a:spcPts val="800"/>
                        </a:spcAft>
                        <a:buNone/>
                      </a:pPr>
                      <a:r>
                        <a:rPr lang="en-GB" sz="900" kern="150">
                          <a:solidFill>
                            <a:schemeClr val="tx1"/>
                          </a:solidFill>
                          <a:effectLst/>
                        </a:rPr>
                        <a:t>Sector-Specific (Global)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Payment Card Industry Data Security Standard (PCI DSS)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(Any org handling card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12 requirements to secure credit cardholder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dirty="0">
                          <a:solidFill>
                            <a:schemeClr val="tx1"/>
                          </a:solidFill>
                          <a:effectLst/>
                          <a:hlinkClick r:id="rId15">
                            <a:extLst>
                              <a:ext uri="{A12FA001-AC4F-418D-AE19-62706E023703}">
                                <ahyp:hlinkClr xmlns:ahyp="http://schemas.microsoft.com/office/drawing/2018/hyperlinkcolor" val="tx"/>
                              </a:ext>
                            </a:extLst>
                          </a:hlinkClick>
                        </a:rPr>
                        <a:t>PCI SSC</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8425867"/>
                  </a:ext>
                </a:extLst>
              </a:tr>
            </a:tbl>
          </a:graphicData>
        </a:graphic>
      </p:graphicFrame>
    </p:spTree>
    <p:extLst>
      <p:ext uri="{BB962C8B-B14F-4D97-AF65-F5344CB8AC3E}">
        <p14:creationId xmlns:p14="http://schemas.microsoft.com/office/powerpoint/2010/main" val="631869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title"/>
          </p:nvPr>
        </p:nvSpPr>
        <p:spPr>
          <a:xfrm>
            <a:off x="825190" y="602166"/>
            <a:ext cx="7988610" cy="2182392"/>
          </a:xfrm>
        </p:spPr>
        <p:txBody>
          <a:bodyPr/>
          <a:lstStyle/>
          <a:p>
            <a:r>
              <a:rPr lang="en-US" dirty="0"/>
              <a:t>Organizational Liability and the Management of Digital Forensics</a:t>
            </a:r>
          </a:p>
        </p:txBody>
      </p:sp>
      <p:sp>
        <p:nvSpPr>
          <p:cNvPr id="7" name="Text Placeholder 6"/>
          <p:cNvSpPr>
            <a:spLocks noGrp="1"/>
          </p:cNvSpPr>
          <p:nvPr>
            <p:ph type="body" idx="1"/>
          </p:nvPr>
        </p:nvSpPr>
        <p:spPr/>
        <p:txBody>
          <a:bodyPr/>
          <a:lstStyle/>
          <a:p>
            <a:r>
              <a:rPr lang="en-US" dirty="0"/>
              <a:t>Compliance: Law and Ethics</a:t>
            </a:r>
          </a:p>
        </p:txBody>
      </p:sp>
    </p:spTree>
    <p:extLst>
      <p:ext uri="{BB962C8B-B14F-4D97-AF65-F5344CB8AC3E}">
        <p14:creationId xmlns:p14="http://schemas.microsoft.com/office/powerpoint/2010/main" val="1890598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6" name="Rectangle 5"/>
          <p:cNvSpPr>
            <a:spLocks noGrp="1" noChangeArrowheads="1"/>
          </p:cNvSpPr>
          <p:nvPr>
            <p:ph idx="1"/>
          </p:nvPr>
        </p:nvSpPr>
        <p:spPr>
          <a:xfrm>
            <a:off x="365125" y="1422179"/>
            <a:ext cx="8415338" cy="4041919"/>
          </a:xfrm>
        </p:spPr>
        <p:txBody>
          <a:bodyPr>
            <a:normAutofit fontScale="92500"/>
          </a:bodyPr>
          <a:lstStyle/>
          <a:p>
            <a:pPr algn="just"/>
            <a:r>
              <a:rPr lang="en-US" dirty="0"/>
              <a:t>If an employee, acting with or without authorization, performs an illegal or unethical act, causing some degree of harm, the organization can be held financially liable for that action</a:t>
            </a:r>
          </a:p>
          <a:p>
            <a:pPr algn="just"/>
            <a:r>
              <a:rPr lang="en-US" dirty="0"/>
              <a:t>An organization increases its liability if it refuses to take measures—due care—to make sure that every employee knows what is acceptable, what is not acceptable, and the consequences of illegal or unethical actions </a:t>
            </a:r>
          </a:p>
          <a:p>
            <a:pPr algn="just"/>
            <a:r>
              <a:rPr lang="en-US" dirty="0"/>
              <a:t>Due diligence requires that an organization make a valid and ongoing effort to protect others</a:t>
            </a:r>
          </a:p>
        </p:txBody>
      </p:sp>
      <p:sp>
        <p:nvSpPr>
          <p:cNvPr id="49155" name="Rectangle 4"/>
          <p:cNvSpPr>
            <a:spLocks noGrp="1" noChangeArrowheads="1"/>
          </p:cNvSpPr>
          <p:nvPr>
            <p:ph type="title"/>
          </p:nvPr>
        </p:nvSpPr>
        <p:spPr>
          <a:xfrm>
            <a:off x="549275" y="107576"/>
            <a:ext cx="8231188" cy="1336956"/>
          </a:xfrm>
        </p:spPr>
        <p:txBody>
          <a:bodyPr/>
          <a:lstStyle/>
          <a:p>
            <a:r>
              <a:rPr lang="en-US" dirty="0"/>
              <a:t>Organizational Liability and the Need for Counsel</a:t>
            </a:r>
          </a:p>
        </p:txBody>
      </p:sp>
    </p:spTree>
    <p:extLst>
      <p:ext uri="{BB962C8B-B14F-4D97-AF65-F5344CB8AC3E}">
        <p14:creationId xmlns:p14="http://schemas.microsoft.com/office/powerpoint/2010/main" val="311990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80" name="Rectangle 5"/>
          <p:cNvSpPr>
            <a:spLocks noGrp="1" noChangeArrowheads="1"/>
          </p:cNvSpPr>
          <p:nvPr>
            <p:ph idx="1"/>
          </p:nvPr>
        </p:nvSpPr>
        <p:spPr>
          <a:xfrm>
            <a:off x="365125" y="858594"/>
            <a:ext cx="8415338" cy="4810548"/>
          </a:xfrm>
        </p:spPr>
        <p:txBody>
          <a:bodyPr>
            <a:normAutofit lnSpcReduction="10000"/>
          </a:bodyPr>
          <a:lstStyle/>
          <a:p>
            <a:pPr algn="just"/>
            <a:r>
              <a:rPr lang="en-US" dirty="0"/>
              <a:t>The Federal Bureau of Investigation’s InfraGard Program promotes efforts to educate, train, inform, and involve the business and public sector in information security </a:t>
            </a:r>
          </a:p>
          <a:p>
            <a:pPr algn="just"/>
            <a:r>
              <a:rPr lang="en-US" dirty="0"/>
              <a:t>Every FBI field office has established an InfraGard chapter and collaborates with public and private organizations and the academic community to share information about attacks, vulnerabilities, and threats </a:t>
            </a:r>
          </a:p>
          <a:p>
            <a:pPr algn="just"/>
            <a:r>
              <a:rPr lang="en-US" dirty="0"/>
              <a:t>InfraGard’s dominant contribution is the free exchange of information to and from the private sector in the subject areas of threats and attacks on information resources</a:t>
            </a:r>
          </a:p>
        </p:txBody>
      </p:sp>
      <p:sp>
        <p:nvSpPr>
          <p:cNvPr id="50179" name="Rectangle 4"/>
          <p:cNvSpPr>
            <a:spLocks noGrp="1" noChangeArrowheads="1"/>
          </p:cNvSpPr>
          <p:nvPr>
            <p:ph type="title"/>
          </p:nvPr>
        </p:nvSpPr>
        <p:spPr>
          <a:xfrm>
            <a:off x="365126" y="107576"/>
            <a:ext cx="8555850" cy="739917"/>
          </a:xfrm>
        </p:spPr>
        <p:txBody>
          <a:bodyPr/>
          <a:lstStyle/>
          <a:p>
            <a:r>
              <a:rPr lang="en-US" sz="4400" dirty="0"/>
              <a:t>Key Law Enforcement Agencies</a:t>
            </a:r>
          </a:p>
        </p:txBody>
      </p:sp>
    </p:spTree>
    <p:extLst>
      <p:ext uri="{BB962C8B-B14F-4D97-AF65-F5344CB8AC3E}">
        <p14:creationId xmlns:p14="http://schemas.microsoft.com/office/powerpoint/2010/main" val="186462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1" name="Content Placeholder 2"/>
          <p:cNvSpPr>
            <a:spLocks noGrp="1"/>
          </p:cNvSpPr>
          <p:nvPr>
            <p:ph idx="1"/>
          </p:nvPr>
        </p:nvSpPr>
        <p:spPr>
          <a:xfrm>
            <a:off x="549275" y="776868"/>
            <a:ext cx="8415338" cy="4810548"/>
          </a:xfrm>
        </p:spPr>
        <p:txBody>
          <a:bodyPr>
            <a:normAutofit lnSpcReduction="10000"/>
          </a:bodyPr>
          <a:lstStyle/>
          <a:p>
            <a:pPr algn="just"/>
            <a:r>
              <a:rPr lang="en-US" dirty="0"/>
              <a:t>When—not if—an organization finds itself having to deal with a suspected policy or law violation, it must appoint an individual to investigate it</a:t>
            </a:r>
          </a:p>
          <a:p>
            <a:pPr algn="just"/>
            <a:r>
              <a:rPr lang="en-US" dirty="0"/>
              <a:t>How the internal investigation proceeds will dictate whether or not the organization has the ability to take action against the perpetrator if in fact evidence is found that substantiates the accusation</a:t>
            </a:r>
          </a:p>
          <a:p>
            <a:pPr algn="just"/>
            <a:r>
              <a:rPr lang="en-US" dirty="0"/>
              <a:t> In order to protect the organization, and to possibly assist law enforcement in the conduct of an investigation, the investigator (CISO or other individual) must act to document what happened and how</a:t>
            </a:r>
          </a:p>
        </p:txBody>
      </p:sp>
      <p:sp>
        <p:nvSpPr>
          <p:cNvPr id="53250" name="Title 1"/>
          <p:cNvSpPr>
            <a:spLocks noGrp="1"/>
          </p:cNvSpPr>
          <p:nvPr>
            <p:ph type="title"/>
          </p:nvPr>
        </p:nvSpPr>
        <p:spPr>
          <a:xfrm>
            <a:off x="549275" y="107576"/>
            <a:ext cx="8042276" cy="762219"/>
          </a:xfrm>
        </p:spPr>
        <p:txBody>
          <a:bodyPr/>
          <a:lstStyle/>
          <a:p>
            <a:r>
              <a:rPr lang="en-US" dirty="0"/>
              <a:t>Managing Digital Forensics</a:t>
            </a:r>
          </a:p>
        </p:txBody>
      </p:sp>
    </p:spTree>
    <p:extLst>
      <p:ext uri="{BB962C8B-B14F-4D97-AF65-F5344CB8AC3E}">
        <p14:creationId xmlns:p14="http://schemas.microsoft.com/office/powerpoint/2010/main" val="405053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5" name="Content Placeholder 2"/>
          <p:cNvSpPr>
            <a:spLocks noGrp="1"/>
          </p:cNvSpPr>
          <p:nvPr>
            <p:ph idx="1"/>
          </p:nvPr>
        </p:nvSpPr>
        <p:spPr>
          <a:xfrm>
            <a:off x="549275" y="847442"/>
            <a:ext cx="8415338" cy="3991862"/>
          </a:xfrm>
        </p:spPr>
        <p:txBody>
          <a:bodyPr>
            <a:normAutofit lnSpcReduction="10000"/>
          </a:bodyPr>
          <a:lstStyle/>
          <a:p>
            <a:pPr algn="just"/>
            <a:r>
              <a:rPr lang="en-US" dirty="0"/>
              <a:t>Forensics is the coherent application of methodical investigatory techniques to present evidence of crimes in a court or court-like setting </a:t>
            </a:r>
          </a:p>
          <a:p>
            <a:pPr algn="just"/>
            <a:r>
              <a:rPr lang="en-US" dirty="0"/>
              <a:t>Digital forensics involves the preservation, identification, extraction, documentation, and interpretation of digital media for evidentiary and/or root cause analysis </a:t>
            </a:r>
          </a:p>
          <a:p>
            <a:pPr algn="just"/>
            <a:r>
              <a:rPr lang="en-US" dirty="0"/>
              <a:t>Like traditional forensics, it follows clear, well-defined methodologies, but still tends to be as much art as science</a:t>
            </a:r>
          </a:p>
        </p:txBody>
      </p:sp>
      <p:sp>
        <p:nvSpPr>
          <p:cNvPr id="54274" name="Title 1"/>
          <p:cNvSpPr>
            <a:spLocks noGrp="1"/>
          </p:cNvSpPr>
          <p:nvPr>
            <p:ph type="title"/>
          </p:nvPr>
        </p:nvSpPr>
        <p:spPr>
          <a:xfrm>
            <a:off x="549275" y="107576"/>
            <a:ext cx="8042276" cy="751068"/>
          </a:xfrm>
        </p:spPr>
        <p:txBody>
          <a:bodyPr/>
          <a:lstStyle/>
          <a:p>
            <a:r>
              <a:rPr lang="en-US" dirty="0"/>
              <a:t>Digital Forensics</a:t>
            </a:r>
          </a:p>
        </p:txBody>
      </p:sp>
    </p:spTree>
    <p:extLst>
      <p:ext uri="{BB962C8B-B14F-4D97-AF65-F5344CB8AC3E}">
        <p14:creationId xmlns:p14="http://schemas.microsoft.com/office/powerpoint/2010/main" val="40141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25912"/>
            <a:ext cx="8415338" cy="4293220"/>
          </a:xfrm>
        </p:spPr>
        <p:txBody>
          <a:bodyPr/>
          <a:lstStyle/>
          <a:p>
            <a:pPr algn="just"/>
            <a:r>
              <a:rPr lang="en-US" dirty="0"/>
              <a:t>Digital forensics can be used for two key purposes:</a:t>
            </a:r>
          </a:p>
          <a:p>
            <a:pPr lvl="1" algn="just"/>
            <a:r>
              <a:rPr lang="en-US" dirty="0"/>
              <a:t>To investigate allegations of digital malfeasance; a crime against or using digital media, computer technology, or related components</a:t>
            </a:r>
          </a:p>
          <a:p>
            <a:pPr lvl="1" algn="just"/>
            <a:r>
              <a:rPr lang="en-US" dirty="0"/>
              <a:t>To perform root cause analysis; if an incident occurs and the organization suspects an attack was successful, digital forensics can be used to examine the path and methodology used to gain unauthorized access as well as to determine how pervasive and successful the attack was</a:t>
            </a:r>
          </a:p>
        </p:txBody>
      </p:sp>
      <p:sp>
        <p:nvSpPr>
          <p:cNvPr id="56322" name="Title 1"/>
          <p:cNvSpPr>
            <a:spLocks noGrp="1"/>
          </p:cNvSpPr>
          <p:nvPr>
            <p:ph type="title"/>
          </p:nvPr>
        </p:nvSpPr>
        <p:spPr>
          <a:xfrm>
            <a:off x="549275" y="107576"/>
            <a:ext cx="8042276" cy="795673"/>
          </a:xfrm>
        </p:spPr>
        <p:txBody>
          <a:bodyPr/>
          <a:lstStyle/>
          <a:p>
            <a:r>
              <a:rPr lang="en-US" sz="4400" dirty="0"/>
              <a:t>Digital Forensics (Continued)</a:t>
            </a:r>
          </a:p>
        </p:txBody>
      </p:sp>
    </p:spTree>
    <p:extLst>
      <p:ext uri="{BB962C8B-B14F-4D97-AF65-F5344CB8AC3E}">
        <p14:creationId xmlns:p14="http://schemas.microsoft.com/office/powerpoint/2010/main" val="2049043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1" name="Content Placeholder 2"/>
          <p:cNvSpPr>
            <a:spLocks noGrp="1"/>
          </p:cNvSpPr>
          <p:nvPr>
            <p:ph idx="1"/>
          </p:nvPr>
        </p:nvSpPr>
        <p:spPr>
          <a:xfrm>
            <a:off x="365125" y="914350"/>
            <a:ext cx="8415338" cy="4401205"/>
          </a:xfrm>
        </p:spPr>
        <p:txBody>
          <a:bodyPr>
            <a:normAutofit lnSpcReduction="10000"/>
          </a:bodyPr>
          <a:lstStyle/>
          <a:p>
            <a:pPr algn="just"/>
            <a:r>
              <a:rPr lang="en-US" dirty="0"/>
              <a:t>Many investigations begin with an allegation or an indication of an incident </a:t>
            </a:r>
          </a:p>
          <a:p>
            <a:pPr algn="just"/>
            <a:r>
              <a:rPr lang="en-US" dirty="0"/>
              <a:t>In law enforcement, the investigating agent would create an affidavit, which when signed by an approving authority becomes a search warrant and grants permission to search the specified location and to seize items to return to the investigator’s lab for examination</a:t>
            </a:r>
          </a:p>
          <a:p>
            <a:pPr algn="just"/>
            <a:r>
              <a:rPr lang="en-US" dirty="0"/>
              <a:t>In corporate environments, the names of these documents may change and in many cases may be verbal in nature, but the process should be the same</a:t>
            </a:r>
          </a:p>
        </p:txBody>
      </p:sp>
      <p:sp>
        <p:nvSpPr>
          <p:cNvPr id="58370" name="Title 1"/>
          <p:cNvSpPr>
            <a:spLocks noGrp="1"/>
          </p:cNvSpPr>
          <p:nvPr>
            <p:ph type="title"/>
          </p:nvPr>
        </p:nvSpPr>
        <p:spPr>
          <a:xfrm>
            <a:off x="549275" y="107576"/>
            <a:ext cx="8382852" cy="795673"/>
          </a:xfrm>
        </p:spPr>
        <p:txBody>
          <a:bodyPr/>
          <a:lstStyle/>
          <a:p>
            <a:r>
              <a:rPr lang="en-US" sz="4400" dirty="0"/>
              <a:t>Affidavits and Search Warrants</a:t>
            </a:r>
          </a:p>
        </p:txBody>
      </p:sp>
    </p:spTree>
    <p:extLst>
      <p:ext uri="{BB962C8B-B14F-4D97-AF65-F5344CB8AC3E}">
        <p14:creationId xmlns:p14="http://schemas.microsoft.com/office/powerpoint/2010/main" val="232984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5" name="Content Placeholder 2"/>
          <p:cNvSpPr>
            <a:spLocks noGrp="1"/>
          </p:cNvSpPr>
          <p:nvPr>
            <p:ph idx="1"/>
          </p:nvPr>
        </p:nvSpPr>
        <p:spPr>
          <a:xfrm>
            <a:off x="365125" y="925501"/>
            <a:ext cx="8415338" cy="4360177"/>
          </a:xfrm>
        </p:spPr>
        <p:txBody>
          <a:bodyPr/>
          <a:lstStyle/>
          <a:p>
            <a:pPr algn="just"/>
            <a:r>
              <a:rPr lang="en-US" dirty="0"/>
              <a:t>In digital forensics, all investigations follow the same basic methodology:</a:t>
            </a:r>
          </a:p>
          <a:p>
            <a:pPr marL="685800" lvl="1" indent="-457200" algn="just">
              <a:buFont typeface="+mj-lt"/>
              <a:buAutoNum type="arabicPeriod"/>
            </a:pPr>
            <a:r>
              <a:rPr lang="en-US" dirty="0"/>
              <a:t>Identify relevant items of evidentiary value (EM)</a:t>
            </a:r>
          </a:p>
          <a:p>
            <a:pPr marL="685800" lvl="1" indent="-457200" algn="just">
              <a:buFont typeface="+mj-lt"/>
              <a:buAutoNum type="arabicPeriod"/>
            </a:pPr>
            <a:r>
              <a:rPr lang="en-US" dirty="0"/>
              <a:t>Acquire (seize) the evidence without alteration or damage</a:t>
            </a:r>
          </a:p>
          <a:p>
            <a:pPr marL="685800" lvl="1" indent="-457200" algn="just">
              <a:buFont typeface="+mj-lt"/>
              <a:buAutoNum type="arabicPeriod"/>
            </a:pPr>
            <a:r>
              <a:rPr lang="en-US" dirty="0"/>
              <a:t>Take steps to assure that the evidence is at every step verifiably authentic and is unchanged from the time it was seized</a:t>
            </a:r>
          </a:p>
          <a:p>
            <a:pPr marL="685800" lvl="1" indent="-457200" algn="just">
              <a:buFont typeface="+mj-lt"/>
              <a:buAutoNum type="arabicPeriod"/>
            </a:pPr>
            <a:r>
              <a:rPr lang="en-US" dirty="0"/>
              <a:t>Analyze the data without risking modification or unauthorized access</a:t>
            </a:r>
          </a:p>
          <a:p>
            <a:pPr marL="685800" lvl="1" indent="-457200" algn="just">
              <a:buFont typeface="+mj-lt"/>
              <a:buAutoNum type="arabicPeriod"/>
            </a:pPr>
            <a:r>
              <a:rPr lang="en-US" dirty="0"/>
              <a:t>Report the findings to the proper authority</a:t>
            </a:r>
          </a:p>
        </p:txBody>
      </p:sp>
      <p:sp>
        <p:nvSpPr>
          <p:cNvPr id="59394" name="Title 1"/>
          <p:cNvSpPr>
            <a:spLocks noGrp="1"/>
          </p:cNvSpPr>
          <p:nvPr>
            <p:ph type="title"/>
          </p:nvPr>
        </p:nvSpPr>
        <p:spPr>
          <a:xfrm>
            <a:off x="549275" y="107576"/>
            <a:ext cx="8042276" cy="762219"/>
          </a:xfrm>
        </p:spPr>
        <p:txBody>
          <a:bodyPr/>
          <a:lstStyle/>
          <a:p>
            <a:r>
              <a:rPr lang="en-US" sz="4000" dirty="0"/>
              <a:t>Digital Forensics Methodology</a:t>
            </a:r>
          </a:p>
        </p:txBody>
      </p:sp>
    </p:spTree>
    <p:extLst>
      <p:ext uri="{BB962C8B-B14F-4D97-AF65-F5344CB8AC3E}">
        <p14:creationId xmlns:p14="http://schemas.microsoft.com/office/powerpoint/2010/main" val="377459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4" name="Group 3"/>
          <p:cNvGrpSpPr/>
          <p:nvPr/>
        </p:nvGrpSpPr>
        <p:grpSpPr>
          <a:xfrm>
            <a:off x="100361" y="488819"/>
            <a:ext cx="8776939" cy="6279971"/>
            <a:chOff x="266700" y="488819"/>
            <a:chExt cx="8610600" cy="5777563"/>
          </a:xfrm>
        </p:grpSpPr>
        <p:pic>
          <p:nvPicPr>
            <p:cNvPr id="2" name="Picture 1" descr="A flowchart shows stages in the digital forensics process. 1. Policy violation or crime detected. 2. Prepare affidavit seeking authorization to investigate. 3. Investigation authorized? either internal or external to organization. 3a. if No, Archive. 3b. If Yes, collect evidence. 4. Collect evidence, Security incident triggers incident response process. 5. Analyze evidence. 6. Produce report and submit for disposition. 7. Archiv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700" y="488819"/>
              <a:ext cx="8610600" cy="5777563"/>
            </a:xfrm>
            <a:prstGeom prst="rect">
              <a:avLst/>
            </a:prstGeom>
          </p:spPr>
        </p:pic>
        <p:sp>
          <p:nvSpPr>
            <p:cNvPr id="3" name="TextBox 2"/>
            <p:cNvSpPr txBox="1"/>
            <p:nvPr/>
          </p:nvSpPr>
          <p:spPr>
            <a:xfrm>
              <a:off x="266700" y="5854390"/>
              <a:ext cx="1539798" cy="41199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29053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8" name="Rectangle 5"/>
          <p:cNvSpPr>
            <a:spLocks noGrp="1" noChangeArrowheads="1"/>
          </p:cNvSpPr>
          <p:nvPr>
            <p:ph idx="1"/>
          </p:nvPr>
        </p:nvSpPr>
        <p:spPr>
          <a:xfrm>
            <a:off x="365125" y="981257"/>
            <a:ext cx="8415338" cy="4167295"/>
          </a:xfrm>
        </p:spPr>
        <p:txBody>
          <a:bodyPr>
            <a:normAutofit fontScale="92500" lnSpcReduction="20000"/>
          </a:bodyPr>
          <a:lstStyle/>
          <a:p>
            <a:pPr algn="just"/>
            <a:r>
              <a:rPr lang="en-US" sz="2400" dirty="0"/>
              <a:t>Deterrence can prevent an illegal or unethical activity from occurring. Successful deterrence requires the institution of severe penalties, the probability of apprehension, and an expectation that penalties will be enforced</a:t>
            </a:r>
          </a:p>
          <a:p>
            <a:pPr algn="just"/>
            <a:r>
              <a:rPr lang="en-US" sz="2400" dirty="0"/>
              <a:t>As part of an effort to sponsor positive ethics, a number of professional organizations have established codes of conduct and/or codes of ethics that their members are expected to follow</a:t>
            </a:r>
          </a:p>
          <a:p>
            <a:pPr algn="just"/>
            <a:r>
              <a:rPr lang="en-US" sz="2400" dirty="0"/>
              <a:t>Laws are formally adopted rules for acceptable behavior in modern society. Ethics are socially acceptable behaviors. The key difference between laws and ethics is that laws bear the sanction of a governing authority and ethics do not</a:t>
            </a:r>
          </a:p>
        </p:txBody>
      </p:sp>
      <p:sp>
        <p:nvSpPr>
          <p:cNvPr id="62467" name="Rectangle 4"/>
          <p:cNvSpPr>
            <a:spLocks noGrp="1" noChangeArrowheads="1"/>
          </p:cNvSpPr>
          <p:nvPr>
            <p:ph type="title"/>
          </p:nvPr>
        </p:nvSpPr>
        <p:spPr>
          <a:xfrm>
            <a:off x="549275" y="107576"/>
            <a:ext cx="8042276" cy="751068"/>
          </a:xfrm>
        </p:spPr>
        <p:txBody>
          <a:bodyPr/>
          <a:lstStyle/>
          <a:p>
            <a:r>
              <a:rPr lang="en-US" dirty="0"/>
              <a:t>Summary</a:t>
            </a:r>
          </a:p>
        </p:txBody>
      </p:sp>
    </p:spTree>
    <p:extLst>
      <p:ext uri="{BB962C8B-B14F-4D97-AF65-F5344CB8AC3E}">
        <p14:creationId xmlns:p14="http://schemas.microsoft.com/office/powerpoint/2010/main" val="12385548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92098"/>
            <a:ext cx="8415338" cy="4549697"/>
          </a:xfrm>
        </p:spPr>
        <p:txBody>
          <a:bodyPr>
            <a:normAutofit fontScale="92500" lnSpcReduction="20000"/>
          </a:bodyPr>
          <a:lstStyle/>
          <a:p>
            <a:pPr algn="just"/>
            <a:r>
              <a:rPr lang="en-US" sz="2200" dirty="0"/>
              <a:t>Organizations formalize desired behaviors in documents called policies. Unlike laws, policies must be distributed, read, understood, explicitly agreed to by employees and uniformly enforced before they are enforceable</a:t>
            </a:r>
          </a:p>
          <a:p>
            <a:pPr algn="just"/>
            <a:r>
              <a:rPr lang="en-US" sz="2200" dirty="0"/>
              <a:t>Civil law encompasses a wide variety of laws that regulate relationships between and among individuals and organizations. Criminal law addresses violations that harm society and that are prosecuted by the state. Tort law is a subset of civil law that deals with lawsuits by individuals rather than criminal prosecution by the state</a:t>
            </a:r>
          </a:p>
          <a:p>
            <a:pPr algn="just"/>
            <a:r>
              <a:rPr lang="en-US" sz="2200" dirty="0"/>
              <a:t>U.S. copyright law extends intellectual property rights to the published word, including electronic publication</a:t>
            </a:r>
          </a:p>
          <a:p>
            <a:pPr algn="just"/>
            <a:r>
              <a:rPr lang="en-US" sz="2200" dirty="0"/>
              <a:t>A number of key U.S. federal agencies are charged with the protection of American information resources and the investigation of threats or attacks against these resources</a:t>
            </a:r>
          </a:p>
          <a:p>
            <a:pPr algn="just"/>
            <a:endParaRPr lang="en-US" sz="2200" dirty="0"/>
          </a:p>
        </p:txBody>
      </p:sp>
      <p:sp>
        <p:nvSpPr>
          <p:cNvPr id="2" name="Title 1"/>
          <p:cNvSpPr>
            <a:spLocks noGrp="1"/>
          </p:cNvSpPr>
          <p:nvPr>
            <p:ph type="title"/>
          </p:nvPr>
        </p:nvSpPr>
        <p:spPr>
          <a:xfrm>
            <a:off x="549275" y="107576"/>
            <a:ext cx="8042276" cy="784522"/>
          </a:xfrm>
        </p:spPr>
        <p:txBody>
          <a:bodyPr/>
          <a:lstStyle/>
          <a:p>
            <a:r>
              <a:rPr lang="en-US" dirty="0"/>
              <a:t>Summary (Continued)</a:t>
            </a:r>
          </a:p>
        </p:txBody>
      </p:sp>
    </p:spTree>
    <p:extLst>
      <p:ext uri="{BB962C8B-B14F-4D97-AF65-F5344CB8AC3E}">
        <p14:creationId xmlns:p14="http://schemas.microsoft.com/office/powerpoint/2010/main" val="3097217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958955"/>
            <a:ext cx="8415338" cy="4488921"/>
          </a:xfrm>
        </p:spPr>
        <p:txBody>
          <a:bodyPr>
            <a:normAutofit fontScale="92500" lnSpcReduction="20000"/>
          </a:bodyPr>
          <a:lstStyle/>
          <a:p>
            <a:pPr algn="just"/>
            <a:r>
              <a:rPr lang="en-US" sz="2200" dirty="0"/>
              <a:t>Digital forensics involves the preservation, identification, extraction, documentation, and interpretation of computer media for evidentiary and root cause analysis. E-discovery is the identification and preservation of evidentiary materials related to a specific legal action</a:t>
            </a:r>
          </a:p>
          <a:p>
            <a:pPr algn="just"/>
            <a:r>
              <a:rPr lang="en-US" sz="2200" dirty="0"/>
              <a:t>Most organizations cannot sustain a permanent digital forensics team. Even so, people in the InfoSec group should be trained to understand and manage the forensics process</a:t>
            </a:r>
          </a:p>
          <a:p>
            <a:pPr algn="just"/>
            <a:r>
              <a:rPr lang="en-US" sz="2200" dirty="0"/>
              <a:t>In digital forensics, all investigations follow the same basic methodology: identify relevant items of evidentiary value, acquire (seize) the evidence without alteration or damage, take steps to assure that the evidence is verifiably authentic at every stage and is unchanged from the time it was seized, analyze the data without risking modification or unauthorized access, and report the findings to the proper authority</a:t>
            </a:r>
          </a:p>
        </p:txBody>
      </p:sp>
      <p:sp>
        <p:nvSpPr>
          <p:cNvPr id="2" name="Title 1"/>
          <p:cNvSpPr>
            <a:spLocks noGrp="1"/>
          </p:cNvSpPr>
          <p:nvPr>
            <p:ph type="title"/>
          </p:nvPr>
        </p:nvSpPr>
        <p:spPr>
          <a:xfrm>
            <a:off x="549275" y="107576"/>
            <a:ext cx="8042276" cy="728765"/>
          </a:xfrm>
        </p:spPr>
        <p:txBody>
          <a:bodyPr/>
          <a:lstStyle/>
          <a:p>
            <a:r>
              <a:rPr lang="en-US" dirty="0"/>
              <a:t>Summary (Continued)</a:t>
            </a:r>
          </a:p>
        </p:txBody>
      </p:sp>
    </p:spTree>
    <p:extLst>
      <p:ext uri="{BB962C8B-B14F-4D97-AF65-F5344CB8AC3E}">
        <p14:creationId xmlns:p14="http://schemas.microsoft.com/office/powerpoint/2010/main" val="33387092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ed 2019.</a:t>
            </a:r>
          </a:p>
          <a:p>
            <a:r>
              <a:rPr lang="en-GB" dirty="0">
                <a:hlinkClick r:id="rId3"/>
              </a:rPr>
              <a:t>https://digital-strategy.ec.europa.eu/en/policies/cybersecurity-policies</a:t>
            </a:r>
            <a:r>
              <a:rPr lang="en-GB" dirty="0"/>
              <a:t> </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9296</TotalTime>
  <Words>6679</Words>
  <Application>Microsoft Office PowerPoint</Application>
  <PresentationFormat>On-screen Show (4:3)</PresentationFormat>
  <Paragraphs>602</Paragraphs>
  <Slides>35</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News Gothic MT</vt:lpstr>
      <vt:lpstr>Times New Roman</vt:lpstr>
      <vt:lpstr>Wingdings 2</vt:lpstr>
      <vt:lpstr>Breeze</vt:lpstr>
      <vt:lpstr> Compliance: Law and Ethics   Data Security, Governance &amp; Compliance</vt:lpstr>
      <vt:lpstr> Learning Outcome</vt:lpstr>
      <vt:lpstr>Ethics in InfoSec</vt:lpstr>
      <vt:lpstr>Ethics in InfoSec (Continued)</vt:lpstr>
      <vt:lpstr>Ethics in InfoSec (Continued)</vt:lpstr>
      <vt:lpstr>The Ten Commandments of Computer Ethics  (Computer Ethics Institute)</vt:lpstr>
      <vt:lpstr>Professional Organizations and Their Codes of Ethics</vt:lpstr>
      <vt:lpstr>PROFESSIONAL BODIES</vt:lpstr>
      <vt:lpstr>Information/Data Security and Law</vt:lpstr>
      <vt:lpstr>Types of Law</vt:lpstr>
      <vt:lpstr>Types of Law (Continued)</vt:lpstr>
      <vt:lpstr>General Computer Crime Laws</vt:lpstr>
      <vt:lpstr>U.K. Computer Security Laws</vt:lpstr>
      <vt:lpstr>Privacy Laws</vt:lpstr>
      <vt:lpstr>Modern Cybersecurity Regulatory Landscape</vt:lpstr>
      <vt:lpstr>GDPR Core Principles</vt:lpstr>
      <vt:lpstr>Modern GDPR Challenges</vt:lpstr>
      <vt:lpstr>PCI DSS</vt:lpstr>
      <vt:lpstr>PCI DSS v4.0</vt:lpstr>
      <vt:lpstr>Policy Versus Law</vt:lpstr>
      <vt:lpstr>key regulations by region and type (Privacy Law, Security Standard, Sector-Specific, etc.).</vt:lpstr>
      <vt:lpstr>Organizational Liability and the Management of Digital Forensics</vt:lpstr>
      <vt:lpstr>Organizational Liability and the Need for Counsel</vt:lpstr>
      <vt:lpstr>Key Law Enforcement Agencies</vt:lpstr>
      <vt:lpstr>Managing Digital Forensics</vt:lpstr>
      <vt:lpstr>Digital Forensics</vt:lpstr>
      <vt:lpstr>Digital Forensics (Continued)</vt:lpstr>
      <vt:lpstr>Affidavits and Search Warrants</vt:lpstr>
      <vt:lpstr>Digital Forensics Methodology</vt:lpstr>
      <vt:lpstr>PowerPoint Presentation</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568</cp:revision>
  <dcterms:created xsi:type="dcterms:W3CDTF">2011-10-03T10:20:59Z</dcterms:created>
  <dcterms:modified xsi:type="dcterms:W3CDTF">2026-05-31T20:03:19Z</dcterms:modified>
</cp:coreProperties>
</file>