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322" r:id="rId3"/>
    <p:sldId id="305" r:id="rId4"/>
    <p:sldId id="304" r:id="rId5"/>
    <p:sldId id="307" r:id="rId6"/>
    <p:sldId id="316" r:id="rId7"/>
    <p:sldId id="321" r:id="rId8"/>
    <p:sldId id="260" r:id="rId9"/>
    <p:sldId id="261" r:id="rId10"/>
    <p:sldId id="262" r:id="rId11"/>
    <p:sldId id="257" r:id="rId12"/>
    <p:sldId id="258" r:id="rId13"/>
    <p:sldId id="259" r:id="rId14"/>
    <p:sldId id="320" r:id="rId15"/>
    <p:sldId id="315" r:id="rId16"/>
    <p:sldId id="292" r:id="rId17"/>
    <p:sldId id="323" r:id="rId18"/>
    <p:sldId id="293" r:id="rId19"/>
    <p:sldId id="267" r:id="rId20"/>
    <p:sldId id="266" r:id="rId21"/>
    <p:sldId id="327" r:id="rId22"/>
    <p:sldId id="328" r:id="rId23"/>
    <p:sldId id="329" r:id="rId24"/>
    <p:sldId id="330" r:id="rId25"/>
    <p:sldId id="331" r:id="rId26"/>
    <p:sldId id="332" r:id="rId27"/>
    <p:sldId id="333" r:id="rId28"/>
    <p:sldId id="334" r:id="rId29"/>
    <p:sldId id="265" r:id="rId30"/>
    <p:sldId id="326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18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odymindsoulspirit.com/the-top-5-benefits-of-aromatherapy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awveganjoy.ro/wordpress/joy-with-essential-oi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morrowsmom.com/organic--natural-living/sweet-almond-oil-super-triple-a-grade-quality-100-pure-and-natural-from-spain-cold-pressed-16-fl-oz-1350-reg-2150-free-prime-shipping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alphonse62concepcion.wikidot.com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arah-thescienceofbeauty.blogspot.com/2012/06/simple-step-to-take-when-your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vlynspen.com/2016/11/do-this-dont-that-to-get-more-zs-after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01585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reeimageslive.co.uk/free_stock_image/river-esk-jpg" TargetMode="External"/><Relationship Id="rId4" Type="http://schemas.openxmlformats.org/officeDocument/2006/relationships/image" Target="../media/image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idinginstincts.com/2012/10/health-benefits-of-steam-inhalation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fr/huiles-essentielles-aromath%C3%A9rapie-1433694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ky-clouds-atmosphere-air-oxygen-1441935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lastepoch.gamepedia.com/Fire_Shield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donkeyhotey/5727867400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gressive-charlestown.com/2015/09/get-happy.html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nyanbotanicals.com/info/dosha-qui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35992-BC48-4EF7-AAB0-3D407E4557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Aromatherapy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EC95A-9972-42AF-AE13-225444EB5D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608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18156-F6F7-4FF2-8C68-8D2086ACA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CE381-FA46-4FCE-8EAA-EFF5E601D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National Association for Holistic Aromatherapy (NAHA)</a:t>
            </a:r>
          </a:p>
          <a:p>
            <a:r>
              <a:rPr lang="en-GB" dirty="0"/>
              <a:t>Aromatherapy oils are not FDA regulated so buy from reputable companies</a:t>
            </a:r>
            <a:r>
              <a:rPr lang="en-GB"/>
              <a:t>/organisations.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23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453107-5423-472C-A9F8-DF27D246E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64682" y="321095"/>
            <a:ext cx="12192000" cy="7085839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1"/>
            <a:ext cx="10772775" cy="1335314"/>
          </a:xfrm>
        </p:spPr>
        <p:txBody>
          <a:bodyPr/>
          <a:lstStyle/>
          <a:p>
            <a:pPr algn="ctr">
              <a:defRPr/>
            </a:pPr>
            <a:r>
              <a:rPr lang="en-US" b="1" dirty="0">
                <a:solidFill>
                  <a:srgbClr val="FF0000"/>
                </a:solidFill>
              </a:rPr>
              <a:t>Aromatherapy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21095"/>
            <a:ext cx="11430381" cy="6536903"/>
          </a:xfrm>
          <a:ln>
            <a:solidFill>
              <a:schemeClr val="bg1"/>
            </a:solidFill>
          </a:ln>
        </p:spPr>
        <p:txBody>
          <a:bodyPr/>
          <a:lstStyle/>
          <a:p>
            <a:pPr marL="0" indent="0" algn="ctr">
              <a:buNone/>
              <a:defRPr/>
            </a:pPr>
            <a:r>
              <a:rPr lang="en-US" sz="2800" b="1" dirty="0">
                <a:solidFill>
                  <a:srgbClr val="FF0000"/>
                </a:solidFill>
                <a:effectLst/>
              </a:rPr>
              <a:t>Can be used for sense of smell, inhalation,  compresses, in baths or topically. </a:t>
            </a:r>
          </a:p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17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US" sz="4800" dirty="0"/>
              <a:t>Aromatherapy </a:t>
            </a:r>
            <a:br>
              <a:rPr lang="en-US" sz="4800" dirty="0"/>
            </a:br>
            <a:endParaRPr lang="en-US" sz="4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1AB717-C726-4960-8616-3A529F90AF6C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1712686"/>
            <a:ext cx="11916228" cy="514531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572060"/>
            <a:ext cx="10753725" cy="4205805"/>
          </a:xfrm>
          <a:effectLst>
            <a:softEdge rad="317500"/>
          </a:effectLst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endParaRPr lang="en-US" dirty="0">
              <a:solidFill>
                <a:schemeClr val="tx2"/>
              </a:solidFill>
            </a:endParaRPr>
          </a:p>
          <a:p>
            <a:pPr eaLnBrk="1" hangingPunct="1">
              <a:defRPr/>
            </a:pPr>
            <a:r>
              <a:rPr lang="en-US" sz="2800" b="1" dirty="0">
                <a:solidFill>
                  <a:schemeClr val="tx2"/>
                </a:solidFill>
              </a:rPr>
              <a:t>Essences from oils extracted from plants &amp; flowers.</a:t>
            </a:r>
          </a:p>
          <a:p>
            <a:pPr eaLnBrk="1" hangingPunct="1">
              <a:defRPr/>
            </a:pPr>
            <a:r>
              <a:rPr lang="en-US" sz="2800" b="1" dirty="0">
                <a:solidFill>
                  <a:schemeClr val="tx2"/>
                </a:solidFill>
              </a:rPr>
              <a:t>Conditions responsive to aromatherapy</a:t>
            </a:r>
            <a:r>
              <a:rPr lang="en-US" dirty="0">
                <a:solidFill>
                  <a:schemeClr val="tx2"/>
                </a:solidFill>
              </a:rPr>
              <a:t>:</a:t>
            </a:r>
          </a:p>
          <a:p>
            <a:pPr lvl="1" eaLnBrk="1" hangingPunct="1">
              <a:defRPr/>
            </a:pPr>
            <a:endParaRPr lang="en-US" dirty="0">
              <a:solidFill>
                <a:schemeClr val="tx2"/>
              </a:solidFill>
            </a:endParaRPr>
          </a:p>
          <a:p>
            <a:pPr lvl="1" eaLnBrk="1" hangingPunct="1">
              <a:buFont typeface="Wingdings" panose="05000000000000000000" pitchFamily="2" charset="2"/>
              <a:buChar char="§"/>
              <a:defRPr/>
            </a:pPr>
            <a:r>
              <a:rPr lang="en-US" sz="2800" b="1" dirty="0">
                <a:solidFill>
                  <a:schemeClr val="tx2"/>
                </a:solidFill>
              </a:rPr>
              <a:t>Stress and anxiety</a:t>
            </a:r>
          </a:p>
          <a:p>
            <a:pPr lvl="1" eaLnBrk="1" hangingPunct="1">
              <a:buFont typeface="Wingdings" panose="05000000000000000000" pitchFamily="2" charset="2"/>
              <a:buChar char="§"/>
              <a:defRPr/>
            </a:pPr>
            <a:r>
              <a:rPr lang="en-US" sz="2800" b="1" dirty="0">
                <a:solidFill>
                  <a:schemeClr val="tx2"/>
                </a:solidFill>
              </a:rPr>
              <a:t>Muscular and rheumatic pains</a:t>
            </a:r>
          </a:p>
          <a:p>
            <a:pPr lvl="1" eaLnBrk="1" hangingPunct="1">
              <a:buFont typeface="Wingdings" panose="05000000000000000000" pitchFamily="2" charset="2"/>
              <a:buChar char="§"/>
              <a:defRPr/>
            </a:pPr>
            <a:r>
              <a:rPr lang="en-US" sz="2800" b="1" dirty="0">
                <a:solidFill>
                  <a:schemeClr val="tx2"/>
                </a:solidFill>
              </a:rPr>
              <a:t>Digestive disorders</a:t>
            </a:r>
          </a:p>
          <a:p>
            <a:pPr lvl="1" eaLnBrk="1" hangingPunct="1">
              <a:buFont typeface="Wingdings" panose="05000000000000000000" pitchFamily="2" charset="2"/>
              <a:buChar char="§"/>
              <a:defRPr/>
            </a:pPr>
            <a:r>
              <a:rPr lang="en-US" sz="2800" b="1" dirty="0">
                <a:solidFill>
                  <a:schemeClr val="tx2"/>
                </a:solidFill>
              </a:rPr>
              <a:t>Skin conditions/burns</a:t>
            </a:r>
          </a:p>
          <a:p>
            <a:pPr lvl="1" eaLnBrk="1" hangingPunct="1">
              <a:buFont typeface="Wingdings" panose="05000000000000000000" pitchFamily="2" charset="2"/>
              <a:buChar char="§"/>
              <a:defRPr/>
            </a:pPr>
            <a:r>
              <a:rPr lang="en-US" sz="2800" b="1" dirty="0">
                <a:solidFill>
                  <a:schemeClr val="tx2"/>
                </a:solidFill>
              </a:rPr>
              <a:t>Air fresheners</a:t>
            </a:r>
          </a:p>
          <a:p>
            <a:pPr lvl="1" eaLnBrk="1" hangingPunct="1">
              <a:buFont typeface="Wingdings" panose="05000000000000000000" pitchFamily="2" charset="2"/>
              <a:buChar char="§"/>
              <a:defRPr/>
            </a:pPr>
            <a:r>
              <a:rPr lang="en-US" sz="2800" b="1" dirty="0">
                <a:solidFill>
                  <a:schemeClr val="tx2"/>
                </a:solidFill>
              </a:rPr>
              <a:t> Hormone imbalance </a:t>
            </a:r>
          </a:p>
        </p:txBody>
      </p:sp>
    </p:spTree>
    <p:extLst>
      <p:ext uri="{BB962C8B-B14F-4D97-AF65-F5344CB8AC3E}">
        <p14:creationId xmlns:p14="http://schemas.microsoft.com/office/powerpoint/2010/main" val="1915914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6EF5EB56-EBD8-4CE2-8045-98B376BFF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Aromatherapy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28EF4425-6B2E-43FA-9734-E47E5798AD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/>
              <a:t>Use of aromas for physical, mental and emotional healing</a:t>
            </a:r>
          </a:p>
          <a:p>
            <a:pPr eaLnBrk="1" hangingPunct="1"/>
            <a:r>
              <a:rPr lang="en-US" altLang="en-US" sz="2400" dirty="0"/>
              <a:t>Sources are essential oils distilled from herbs and flowers</a:t>
            </a:r>
          </a:p>
          <a:p>
            <a:pPr eaLnBrk="1" hangingPunct="1"/>
            <a:r>
              <a:rPr lang="en-US" altLang="en-US" sz="2400" dirty="0"/>
              <a:t>Applied to skin entering the blood stream</a:t>
            </a:r>
          </a:p>
          <a:p>
            <a:pPr eaLnBrk="1" hangingPunct="1"/>
            <a:r>
              <a:rPr lang="en-US" altLang="en-US" sz="2400" dirty="0"/>
              <a:t>Inhaled and linked to the limbic system and hypothalamus in the brain</a:t>
            </a:r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>
            <a:extLst>
              <a:ext uri="{FF2B5EF4-FFF2-40B4-BE49-F238E27FC236}">
                <a16:creationId xmlns:a16="http://schemas.microsoft.com/office/drawing/2014/main" id="{5E532669-0995-4000-B2C3-844DD900CB4E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Olfactory connection</a:t>
            </a:r>
          </a:p>
        </p:txBody>
      </p:sp>
      <p:pic>
        <p:nvPicPr>
          <p:cNvPr id="36867" name="Picture 7">
            <a:extLst>
              <a:ext uri="{FF2B5EF4-FFF2-40B4-BE49-F238E27FC236}">
                <a16:creationId xmlns:a16="http://schemas.microsoft.com/office/drawing/2014/main" id="{806FBD79-FC66-4150-BADD-18D0D1F5878D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47470" y="2969427"/>
            <a:ext cx="4076700" cy="34798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5FBB00-8F1F-4262-B160-B4273A4A41F4}"/>
              </a:ext>
            </a:extLst>
          </p:cNvPr>
          <p:cNvSpPr txBox="1"/>
          <p:nvPr/>
        </p:nvSpPr>
        <p:spPr>
          <a:xfrm>
            <a:off x="4236440" y="2784761"/>
            <a:ext cx="3028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Limbic system is linked to the emotions, the heart rate, blood pressure, breathing, memory and hormone balance.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3398A6A4-58D3-4D9C-87C3-711CE72AA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Word of Warning: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E3105E4F-DA32-4B0E-8843-645293A64A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Essential oils are extremely potent and most cannot be applied directly to the skin undiluted.</a:t>
            </a:r>
          </a:p>
          <a:p>
            <a:pPr eaLnBrk="1" hangingPunct="1"/>
            <a:r>
              <a:rPr lang="en-US" altLang="en-US" dirty="0"/>
              <a:t>Do not ingest 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Dilute with massage oil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Women should not use essential oils during the first three months of pregnancy.  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37F6E-ACE9-46A1-A546-D73ACB67E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Carrier oils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CD445A-C71E-4180-9EE9-6E3882822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33489" y="292100"/>
            <a:ext cx="3258207" cy="627380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31472-4ADA-4901-8418-B34AE5E5B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Sweet Almond oil </a:t>
            </a:r>
            <a:r>
              <a:rPr lang="en-GB" dirty="0"/>
              <a:t>– </a:t>
            </a:r>
          </a:p>
          <a:p>
            <a:r>
              <a:rPr lang="en-GB" dirty="0"/>
              <a:t>Pale yellow colour, nutty odour </a:t>
            </a:r>
          </a:p>
          <a:p>
            <a:r>
              <a:rPr lang="en-GB" dirty="0"/>
              <a:t>Dry sensitive skins</a:t>
            </a:r>
          </a:p>
          <a:p>
            <a:r>
              <a:rPr lang="en-GB" dirty="0"/>
              <a:t>Medium light versatile multipurpose massage</a:t>
            </a:r>
          </a:p>
          <a:p>
            <a:r>
              <a:rPr lang="en-GB" dirty="0"/>
              <a:t> or facial oils. </a:t>
            </a:r>
          </a:p>
          <a:p>
            <a:r>
              <a:rPr lang="en-GB" dirty="0"/>
              <a:t>Softening and nourishing to the skin.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401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C3011-86C0-463E-91F8-FB30A8904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Grapeseed oil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C6BBF-CA80-47D2-A4F5-A289E0D5B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Grapeseed oil</a:t>
            </a:r>
          </a:p>
          <a:p>
            <a:r>
              <a:rPr lang="en-GB" dirty="0"/>
              <a:t>Fine texture</a:t>
            </a:r>
          </a:p>
          <a:p>
            <a:r>
              <a:rPr lang="en-GB" dirty="0"/>
              <a:t>Low odour</a:t>
            </a:r>
          </a:p>
          <a:p>
            <a:r>
              <a:rPr lang="en-GB" dirty="0"/>
              <a:t>Faint greenish colour</a:t>
            </a:r>
          </a:p>
          <a:p>
            <a:r>
              <a:rPr lang="en-GB" dirty="0"/>
              <a:t>A popular massage oil base </a:t>
            </a:r>
          </a:p>
          <a:p>
            <a:r>
              <a:rPr lang="en-GB" dirty="0"/>
              <a:t>Contains Some Vitamins and minerals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1B4080-97BA-45F3-90DD-0CA66261A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39200" y="21218"/>
            <a:ext cx="3352800" cy="6721366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540565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C610-01C6-4B5B-A896-3064D2F52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Jojoba oil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BF9EB-23E5-4AD1-9F74-FDB6F629E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Jojoba oil</a:t>
            </a:r>
          </a:p>
          <a:p>
            <a:r>
              <a:rPr lang="en-GB" dirty="0"/>
              <a:t>Yellow oil which is a liquid wax</a:t>
            </a:r>
          </a:p>
          <a:p>
            <a:r>
              <a:rPr lang="en-GB" dirty="0"/>
              <a:t>Light texture </a:t>
            </a:r>
          </a:p>
          <a:p>
            <a:r>
              <a:rPr lang="en-GB" dirty="0"/>
              <a:t>Highly penetrative quality</a:t>
            </a:r>
          </a:p>
          <a:p>
            <a:r>
              <a:rPr lang="en-GB" dirty="0"/>
              <a:t>Excellent moisturising properties  </a:t>
            </a:r>
          </a:p>
          <a:p>
            <a:r>
              <a:rPr lang="en-GB" dirty="0"/>
              <a:t>Most versatile carrier oil </a:t>
            </a:r>
          </a:p>
          <a:p>
            <a:r>
              <a:rPr lang="en-GB" dirty="0"/>
              <a:t>Suitable for all skin types even blemished skin</a:t>
            </a:r>
          </a:p>
          <a:p>
            <a:r>
              <a:rPr lang="en-GB" dirty="0"/>
              <a:t>Good for inflamed and irritated skin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3BB840-C46B-45BC-9F83-77794B7F19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19392" y="864108"/>
            <a:ext cx="3520965" cy="5426332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191169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67F24-74C0-4254-8CC3-9E8F7F826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BA29A8-082A-4E7C-9917-443DCB8D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38454" y="559879"/>
            <a:ext cx="7546014" cy="5880100"/>
          </a:xfrm>
          <a:prstGeom prst="rect">
            <a:avLst/>
          </a:prstGeom>
          <a:effectLst>
            <a:softEdge rad="7493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D02CE-4A33-4D3E-9EE9-F32AB0E82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43401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Methods of use </a:t>
            </a:r>
          </a:p>
          <a:p>
            <a:r>
              <a:rPr lang="en-GB" b="1" dirty="0"/>
              <a:t>BATH- Add 8- 10 drops of lavender or chamomile to a warm evening bath relieve insomnia, restlessness and nervous tension</a:t>
            </a:r>
          </a:p>
          <a:p>
            <a:r>
              <a:rPr lang="en-GB" b="1" dirty="0"/>
              <a:t>MASSAGE – clary sage, </a:t>
            </a:r>
            <a:r>
              <a:rPr lang="en-GB" b="1" dirty="0" err="1"/>
              <a:t>ylang</a:t>
            </a:r>
            <a:r>
              <a:rPr lang="en-GB" b="1" dirty="0"/>
              <a:t> </a:t>
            </a:r>
            <a:r>
              <a:rPr lang="en-GB" b="1" dirty="0" err="1"/>
              <a:t>ylang</a:t>
            </a:r>
            <a:r>
              <a:rPr lang="en-GB" b="1" dirty="0"/>
              <a:t> and lavender </a:t>
            </a:r>
          </a:p>
          <a:p>
            <a:r>
              <a:rPr lang="en-GB" b="1" dirty="0"/>
              <a:t>SELF– mix 2-3 drops of lavender or Roman chamomile with 5ml of sweet almond oil into the hands and soles of the feet</a:t>
            </a:r>
            <a:r>
              <a:rPr lang="en-GB" dirty="0"/>
              <a:t>.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37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A7A71-030F-4FA4-9CA7-ACF79908C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Muscular pains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139F4-AFD5-4832-A846-334B982BF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BATH</a:t>
            </a:r>
            <a:r>
              <a:rPr lang="en-GB" dirty="0"/>
              <a:t> – 8-10 drops of  either  lavender, marjoram or  rosemary</a:t>
            </a:r>
          </a:p>
          <a:p>
            <a:r>
              <a:rPr lang="en-GB" b="1" dirty="0"/>
              <a:t>MASSAG</a:t>
            </a:r>
            <a:r>
              <a:rPr lang="en-GB" dirty="0"/>
              <a:t>E – 7-10 drops  each of  lavender, marjoram and rosemary oil in 50 ml of carrier oil.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31DFB4-28EE-4FB6-B03F-BE45E24A8FE9}"/>
              </a:ext>
            </a:extLst>
          </p:cNvPr>
          <p:cNvSpPr txBox="1"/>
          <p:nvPr/>
        </p:nvSpPr>
        <p:spPr>
          <a:xfrm>
            <a:off x="5460123" y="4498756"/>
            <a:ext cx="457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is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A00852F-0869-4BEF-B259-8037270A9A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72607" y="3279228"/>
            <a:ext cx="4677103" cy="314009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0D1AC2-5D9B-4A30-98B0-A50AE26C83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273269" y="4498756"/>
            <a:ext cx="3473670" cy="1485992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352593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67E8E-A753-4DB6-B894-C9E90EC2D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COUGHS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B2303-08DE-4AD5-936B-32A1D7759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Steam inhalation </a:t>
            </a:r>
            <a:r>
              <a:rPr lang="en-GB" dirty="0"/>
              <a:t>– dry cough – 2 drops of sandalwood  and frankincense in a bowl of steaming hot water for 5-10 mins</a:t>
            </a:r>
          </a:p>
          <a:p>
            <a:r>
              <a:rPr lang="en-GB" b="1" dirty="0"/>
              <a:t>Congestion</a:t>
            </a:r>
            <a:r>
              <a:rPr lang="en-GB" dirty="0"/>
              <a:t> – use 2-3 drops each tea tree, lavender, thyme peppermint and eucalyptus </a:t>
            </a:r>
          </a:p>
          <a:p>
            <a:r>
              <a:rPr lang="en-GB" dirty="0"/>
              <a:t>Apply to the chest- blend 3-4 drops each of ginger, thyme and lavender in some cream or oil.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10079B-7D14-4875-BE2F-D2C1AAB06E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07724" y="3720663"/>
            <a:ext cx="4267200" cy="3037490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661408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l"/>
            <a:r>
              <a:rPr lang="en-US" altLang="en-US" sz="4800" dirty="0"/>
              <a:t>Aromatherapy</a:t>
            </a:r>
            <a:br>
              <a:rPr lang="en-US" altLang="en-US" dirty="0">
                <a:effectLst/>
              </a:rPr>
            </a:br>
            <a:endParaRPr lang="en-US" alt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AF26E7-632A-4619-9E71-428CF3792BA5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1"/>
            <a:ext cx="12192000" cy="6749143"/>
          </a:xfrm>
          <a:prstGeom prst="rect">
            <a:avLst/>
          </a:prstGeom>
        </p:spPr>
      </p:pic>
      <p:sp>
        <p:nvSpPr>
          <p:cNvPr id="54277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143000"/>
            <a:ext cx="82296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US" altLang="en-US" b="1" dirty="0">
                <a:solidFill>
                  <a:schemeClr val="tx2"/>
                </a:solidFill>
                <a:effectLst/>
              </a:rPr>
              <a:t>Lavender</a:t>
            </a:r>
            <a:r>
              <a:rPr lang="en-US" altLang="en-US" dirty="0">
                <a:solidFill>
                  <a:schemeClr val="tx2"/>
                </a:solidFill>
                <a:effectLst/>
              </a:rPr>
              <a:t> – promotes relaxation &amp; sleep</a:t>
            </a:r>
          </a:p>
          <a:p>
            <a:r>
              <a:rPr lang="en-US" altLang="en-US" b="1" dirty="0">
                <a:solidFill>
                  <a:schemeClr val="tx2"/>
                </a:solidFill>
                <a:effectLst/>
              </a:rPr>
              <a:t>Peppermint</a:t>
            </a:r>
            <a:r>
              <a:rPr lang="en-US" altLang="en-US" dirty="0">
                <a:solidFill>
                  <a:schemeClr val="tx2"/>
                </a:solidFill>
                <a:effectLst/>
              </a:rPr>
              <a:t> – stimulation, concentration - indigestion</a:t>
            </a:r>
          </a:p>
          <a:p>
            <a:r>
              <a:rPr lang="en-US" altLang="en-US" b="1" dirty="0">
                <a:solidFill>
                  <a:schemeClr val="tx2"/>
                </a:solidFill>
                <a:effectLst/>
              </a:rPr>
              <a:t>Sandalwood</a:t>
            </a:r>
            <a:r>
              <a:rPr lang="en-US" altLang="en-US" dirty="0">
                <a:solidFill>
                  <a:schemeClr val="tx2"/>
                </a:solidFill>
                <a:effectLst/>
              </a:rPr>
              <a:t> – ease depression – common cold – digestive </a:t>
            </a:r>
          </a:p>
          <a:p>
            <a:r>
              <a:rPr lang="en-US" altLang="en-US" b="1" dirty="0">
                <a:solidFill>
                  <a:schemeClr val="tx2"/>
                </a:solidFill>
                <a:effectLst/>
              </a:rPr>
              <a:t>Tea tree </a:t>
            </a:r>
            <a:r>
              <a:rPr lang="en-US" altLang="en-US" dirty="0">
                <a:solidFill>
                  <a:schemeClr val="tx2"/>
                </a:solidFill>
                <a:effectLst/>
              </a:rPr>
              <a:t>– treating MRSA – antiseptic </a:t>
            </a:r>
          </a:p>
          <a:p>
            <a:r>
              <a:rPr lang="en-US" altLang="en-US" b="1" dirty="0">
                <a:solidFill>
                  <a:schemeClr val="tx2"/>
                </a:solidFill>
                <a:effectLst/>
              </a:rPr>
              <a:t>Chamomile </a:t>
            </a:r>
            <a:r>
              <a:rPr lang="en-US" altLang="en-US" dirty="0">
                <a:solidFill>
                  <a:schemeClr val="tx2"/>
                </a:solidFill>
                <a:effectLst/>
              </a:rPr>
              <a:t>– relaxation</a:t>
            </a:r>
          </a:p>
          <a:p>
            <a:r>
              <a:rPr lang="en-US" altLang="en-US" b="1" dirty="0">
                <a:solidFill>
                  <a:schemeClr val="tx2"/>
                </a:solidFill>
                <a:effectLst/>
              </a:rPr>
              <a:t>Lemon</a:t>
            </a:r>
            <a:r>
              <a:rPr lang="en-US" altLang="en-US" dirty="0">
                <a:solidFill>
                  <a:schemeClr val="tx2"/>
                </a:solidFill>
                <a:effectLst/>
              </a:rPr>
              <a:t> – promotes sleep/  for insomnia and/or digestive disorders</a:t>
            </a:r>
          </a:p>
          <a:p>
            <a:r>
              <a:rPr lang="en-US" altLang="en-US" b="1" dirty="0">
                <a:solidFill>
                  <a:schemeClr val="tx2"/>
                </a:solidFill>
              </a:rPr>
              <a:t>Geranium</a:t>
            </a:r>
            <a:r>
              <a:rPr lang="en-US" altLang="en-US" dirty="0">
                <a:solidFill>
                  <a:schemeClr val="tx2"/>
                </a:solidFill>
              </a:rPr>
              <a:t> – balance and beauty- sore throats </a:t>
            </a:r>
            <a:endParaRPr lang="en-US" altLang="en-US" dirty="0">
              <a:solidFill>
                <a:schemeClr val="tx2"/>
              </a:solidFill>
              <a:effectLst/>
            </a:endParaRPr>
          </a:p>
          <a:p>
            <a:pPr>
              <a:buFont typeface="Wingdings" panose="05000000000000000000" pitchFamily="2" charset="2"/>
              <a:buNone/>
            </a:pPr>
            <a:endParaRPr lang="en-US" altLang="en-US" dirty="0">
              <a:solidFill>
                <a:schemeClr val="tx2"/>
              </a:solidFill>
              <a:effectLst/>
            </a:endParaRPr>
          </a:p>
          <a:p>
            <a:pPr>
              <a:buFont typeface="Wingdings" panose="05000000000000000000" pitchFamily="2" charset="2"/>
              <a:buNone/>
            </a:pPr>
            <a:endParaRPr lang="en-US" alt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58353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BCA90647-050E-491D-BA65-386C10FB8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Vitamin and Mineral Therapy</a:t>
            </a:r>
          </a:p>
        </p:txBody>
      </p:sp>
      <p:pic>
        <p:nvPicPr>
          <p:cNvPr id="32771" name="Content Placeholder 3" descr="pd_vitamins_070430_ms.jpg">
            <a:extLst>
              <a:ext uri="{FF2B5EF4-FFF2-40B4-BE49-F238E27FC236}">
                <a16:creationId xmlns:a16="http://schemas.microsoft.com/office/drawing/2014/main" id="{8CE58D9D-02A7-4803-BA38-CE66E46FA7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42826" y="796954"/>
            <a:ext cx="6610524" cy="4043494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6A3738-2410-44FB-8F76-9B8FDFB65157}"/>
              </a:ext>
            </a:extLst>
          </p:cNvPr>
          <p:cNvSpPr txBox="1"/>
          <p:nvPr/>
        </p:nvSpPr>
        <p:spPr>
          <a:xfrm>
            <a:off x="5494789" y="5355688"/>
            <a:ext cx="27851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Regulated by the food and drug association (FDA)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C21F39A-FCF8-4A73-886F-098AEB20A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Vitamin and Mineral Therapy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2F570E19-BE75-4E54-845D-3095C9D33F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Environmental:  Soils are depleted so foods are depleted</a:t>
            </a:r>
            <a:endParaRPr lang="en-US" altLang="en-US" sz="1600"/>
          </a:p>
          <a:p>
            <a:pPr eaLnBrk="1" hangingPunct="1"/>
            <a:r>
              <a:rPr lang="en-US" altLang="en-US" sz="2800"/>
              <a:t>Stress:  Drains the body of nutrients</a:t>
            </a:r>
          </a:p>
          <a:p>
            <a:pPr eaLnBrk="1" hangingPunct="1"/>
            <a:endParaRPr lang="en-US" altLang="en-US" sz="1600"/>
          </a:p>
          <a:p>
            <a:pPr lvl="1" eaLnBrk="1" hangingPunct="1"/>
            <a:r>
              <a:rPr lang="en-US" altLang="en-US"/>
              <a:t>Each nutrient is the key to a biochemical door</a:t>
            </a:r>
          </a:p>
          <a:p>
            <a:pPr lvl="1" eaLnBrk="1" hangingPunct="1"/>
            <a:endParaRPr lang="en-US" altLang="en-US" sz="1400"/>
          </a:p>
          <a:p>
            <a:pPr lvl="1" eaLnBrk="1" hangingPunct="1"/>
            <a:r>
              <a:rPr lang="en-US" altLang="en-US"/>
              <a:t>In small doses – essential reactions are maintained</a:t>
            </a:r>
          </a:p>
          <a:p>
            <a:pPr lvl="1" eaLnBrk="1" hangingPunct="1"/>
            <a:endParaRPr lang="en-US" altLang="en-US" sz="1400"/>
          </a:p>
          <a:p>
            <a:pPr lvl="1" eaLnBrk="1" hangingPunct="1"/>
            <a:r>
              <a:rPr lang="en-US" altLang="en-US"/>
              <a:t>In larger doses – act as natural medications optimizing the body’s ability to heal.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99E1E-2BC9-4D68-8408-0BB080EA2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Vitamin 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3455F-B9CB-410A-A1F2-4574320DA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Plays a vital role in maintaining good health</a:t>
            </a:r>
          </a:p>
          <a:p>
            <a:r>
              <a:rPr lang="en-GB" dirty="0"/>
              <a:t>Supports cell health</a:t>
            </a:r>
          </a:p>
          <a:p>
            <a:r>
              <a:rPr lang="en-GB" dirty="0"/>
              <a:t>Growth of red blood cells</a:t>
            </a:r>
          </a:p>
          <a:p>
            <a:r>
              <a:rPr lang="en-GB" dirty="0"/>
              <a:t>Energy levels</a:t>
            </a:r>
          </a:p>
          <a:p>
            <a:r>
              <a:rPr lang="en-GB" dirty="0"/>
              <a:t>Good eyesight</a:t>
            </a:r>
          </a:p>
          <a:p>
            <a:r>
              <a:rPr lang="en-GB" dirty="0"/>
              <a:t>Healthy brain function</a:t>
            </a:r>
          </a:p>
          <a:p>
            <a:r>
              <a:rPr lang="en-GB" dirty="0"/>
              <a:t>Good digestion</a:t>
            </a:r>
          </a:p>
          <a:p>
            <a:r>
              <a:rPr lang="en-GB" dirty="0"/>
              <a:t>Hormones and cholesterol production</a:t>
            </a:r>
          </a:p>
          <a:p>
            <a:r>
              <a:rPr lang="en-GB" dirty="0"/>
              <a:t>Muscle tone</a:t>
            </a:r>
          </a:p>
          <a:p>
            <a:r>
              <a:rPr lang="en-GB" dirty="0"/>
              <a:t>Cardiovascular health</a:t>
            </a:r>
          </a:p>
          <a:p>
            <a:r>
              <a:rPr lang="en-GB" dirty="0"/>
              <a:t>Important in pregnancy and breastfeeding</a:t>
            </a:r>
          </a:p>
        </p:txBody>
      </p:sp>
    </p:spTree>
    <p:extLst>
      <p:ext uri="{BB962C8B-B14F-4D97-AF65-F5344CB8AC3E}">
        <p14:creationId xmlns:p14="http://schemas.microsoft.com/office/powerpoint/2010/main" val="2961332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5">
            <a:extLst>
              <a:ext uri="{FF2B5EF4-FFF2-40B4-BE49-F238E27FC236}">
                <a16:creationId xmlns:a16="http://schemas.microsoft.com/office/drawing/2014/main" id="{447DB186-B898-41E0-89F9-58B74E5CB505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 dirty="0"/>
              <a:t>Vitamin E</a:t>
            </a:r>
          </a:p>
        </p:txBody>
      </p:sp>
      <p:sp>
        <p:nvSpPr>
          <p:cNvPr id="34819" name="Rectangle 6">
            <a:extLst>
              <a:ext uri="{FF2B5EF4-FFF2-40B4-BE49-F238E27FC236}">
                <a16:creationId xmlns:a16="http://schemas.microsoft.com/office/drawing/2014/main" id="{284FD3A2-69C6-4FA0-A1A4-33B04EE98039}"/>
              </a:ext>
            </a:extLst>
          </p:cNvPr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en-US" altLang="en-US" dirty="0"/>
          </a:p>
          <a:p>
            <a:pPr lvl="1"/>
            <a:r>
              <a:rPr lang="en-US" altLang="en-US" dirty="0"/>
              <a:t>Women need 3mg a day</a:t>
            </a:r>
          </a:p>
          <a:p>
            <a:pPr lvl="1"/>
            <a:r>
              <a:rPr lang="en-US" altLang="en-US" dirty="0"/>
              <a:t>Men need 4mg a day</a:t>
            </a:r>
          </a:p>
          <a:p>
            <a:pPr lvl="1"/>
            <a:r>
              <a:rPr lang="en-US" altLang="en-US" dirty="0"/>
              <a:t>Angina</a:t>
            </a:r>
          </a:p>
          <a:p>
            <a:pPr lvl="1"/>
            <a:r>
              <a:rPr lang="en-US" altLang="en-US" dirty="0"/>
              <a:t>Diabetes</a:t>
            </a:r>
          </a:p>
          <a:p>
            <a:pPr lvl="1"/>
            <a:r>
              <a:rPr lang="en-US" altLang="en-US" dirty="0"/>
              <a:t>Menopause</a:t>
            </a:r>
          </a:p>
          <a:p>
            <a:pPr lvl="1"/>
            <a:r>
              <a:rPr lang="en-US" altLang="en-US" dirty="0"/>
              <a:t>Premenstrual syndrome</a:t>
            </a:r>
          </a:p>
          <a:p>
            <a:pPr lvl="1"/>
            <a:r>
              <a:rPr lang="en-US" altLang="en-US" dirty="0"/>
              <a:t>Prostate problems</a:t>
            </a:r>
          </a:p>
          <a:p>
            <a:pPr lvl="1"/>
            <a:r>
              <a:rPr lang="en-US" altLang="en-US" dirty="0"/>
              <a:t>Shingles</a:t>
            </a:r>
          </a:p>
          <a:p>
            <a:pPr lvl="1"/>
            <a:r>
              <a:rPr lang="en-US" altLang="en-US" dirty="0"/>
              <a:t>Varicose Veins</a:t>
            </a:r>
          </a:p>
          <a:p>
            <a:pPr lvl="1"/>
            <a:r>
              <a:rPr lang="en-US" altLang="en-US" dirty="0"/>
              <a:t>Healthy skin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FE145583-C5FF-44A4-A37A-AB0D168756DC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How does Ayurvedic Medicine work?</a:t>
            </a:r>
          </a:p>
        </p:txBody>
      </p:sp>
      <p:sp>
        <p:nvSpPr>
          <p:cNvPr id="23555" name="Rectangle 8">
            <a:extLst>
              <a:ext uri="{FF2B5EF4-FFF2-40B4-BE49-F238E27FC236}">
                <a16:creationId xmlns:a16="http://schemas.microsoft.com/office/drawing/2014/main" id="{CBAAFBDB-AE6E-477F-A268-403AA191F6B0}"/>
              </a:ext>
            </a:extLst>
          </p:cNvPr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Disease is caused by an excess in one of the elements</a:t>
            </a:r>
          </a:p>
          <a:p>
            <a:pPr lvl="1"/>
            <a:r>
              <a:rPr lang="en-US" altLang="en-US"/>
              <a:t>Treatment restores balance by decreasing excessive elements and increasing deficient elements.</a:t>
            </a:r>
          </a:p>
          <a:p>
            <a:endParaRPr lang="en-US" altLang="en-US"/>
          </a:p>
          <a:p>
            <a:r>
              <a:rPr lang="en-US" altLang="en-US"/>
              <a:t>Illnesses are based on stress and unhappiness</a:t>
            </a:r>
          </a:p>
          <a:p>
            <a:pPr lvl="1"/>
            <a:r>
              <a:rPr lang="en-US" altLang="en-US"/>
              <a:t>Treatment such as meditation  aims to relieve stress and restore clarity of purpose.</a:t>
            </a:r>
          </a:p>
          <a:p>
            <a:endParaRPr lang="en-US" altLang="en-US"/>
          </a:p>
          <a:p>
            <a:r>
              <a:rPr lang="en-US" altLang="en-US"/>
              <a:t>Historical uses:</a:t>
            </a:r>
          </a:p>
          <a:p>
            <a:pPr lvl="1"/>
            <a:r>
              <a:rPr lang="en-US" altLang="en-US"/>
              <a:t>Diabetes, arthritis, anemia, allergies, immune issues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4">
            <a:extLst>
              <a:ext uri="{FF2B5EF4-FFF2-40B4-BE49-F238E27FC236}">
                <a16:creationId xmlns:a16="http://schemas.microsoft.com/office/drawing/2014/main" id="{C62CE612-7D07-43C7-B979-F64065D13FF5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How does Ayurvedic Medicine work?</a:t>
            </a:r>
          </a:p>
        </p:txBody>
      </p:sp>
      <p:sp>
        <p:nvSpPr>
          <p:cNvPr id="22531" name="Rectangle 25">
            <a:extLst>
              <a:ext uri="{FF2B5EF4-FFF2-40B4-BE49-F238E27FC236}">
                <a16:creationId xmlns:a16="http://schemas.microsoft.com/office/drawing/2014/main" id="{BDF9BA8D-3EDD-4A4F-B6F1-078945D23FC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3921154" y="2281805"/>
            <a:ext cx="2895600" cy="3899483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200" dirty="0"/>
              <a:t>           </a:t>
            </a:r>
            <a:r>
              <a:rPr lang="en-US" altLang="en-US" sz="2200" b="1" dirty="0" err="1"/>
              <a:t>Dosha’s</a:t>
            </a:r>
            <a:endParaRPr lang="en-US" altLang="en-US" sz="2200" b="1" dirty="0"/>
          </a:p>
          <a:p>
            <a:pPr lvl="1"/>
            <a:r>
              <a:rPr lang="en-US" altLang="en-US" sz="2000" dirty="0" err="1"/>
              <a:t>Vata</a:t>
            </a:r>
            <a:endParaRPr lang="en-US" altLang="en-US" sz="2000" dirty="0"/>
          </a:p>
          <a:p>
            <a:pPr lvl="1"/>
            <a:r>
              <a:rPr lang="en-US" altLang="en-US" sz="2000" dirty="0"/>
              <a:t>Pitta</a:t>
            </a:r>
          </a:p>
          <a:p>
            <a:pPr lvl="1"/>
            <a:r>
              <a:rPr lang="en-US" altLang="en-US" sz="2000" dirty="0" err="1"/>
              <a:t>Kapha</a:t>
            </a:r>
            <a:endParaRPr lang="en-US" altLang="en-US" sz="2000" dirty="0"/>
          </a:p>
        </p:txBody>
      </p:sp>
      <p:sp>
        <p:nvSpPr>
          <p:cNvPr id="22532" name="Rectangle 26">
            <a:extLst>
              <a:ext uri="{FF2B5EF4-FFF2-40B4-BE49-F238E27FC236}">
                <a16:creationId xmlns:a16="http://schemas.microsoft.com/office/drawing/2014/main" id="{D6E6CAEF-32BC-462B-B675-936EC9B9CE2D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211682" y="2667000"/>
            <a:ext cx="3795623" cy="3581400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200" dirty="0"/>
              <a:t>            </a:t>
            </a:r>
            <a:r>
              <a:rPr lang="en-US" altLang="en-US" sz="2200" b="1" dirty="0"/>
              <a:t>Elements </a:t>
            </a:r>
          </a:p>
          <a:p>
            <a:pPr lvl="1"/>
            <a:r>
              <a:rPr lang="en-US" altLang="en-US" sz="2000" dirty="0"/>
              <a:t>Space and Air</a:t>
            </a:r>
          </a:p>
          <a:p>
            <a:pPr lvl="1"/>
            <a:r>
              <a:rPr lang="en-US" altLang="en-US" sz="2000" dirty="0"/>
              <a:t>Fire and Water </a:t>
            </a:r>
          </a:p>
          <a:p>
            <a:pPr lvl="1"/>
            <a:r>
              <a:rPr lang="en-US" altLang="en-US" sz="2000" dirty="0"/>
              <a:t>Earth and Water</a:t>
            </a:r>
          </a:p>
          <a:p>
            <a:endParaRPr lang="en-US" altLang="en-US" sz="2200" dirty="0"/>
          </a:p>
        </p:txBody>
      </p:sp>
      <p:sp>
        <p:nvSpPr>
          <p:cNvPr id="22533" name="Rectangle 27">
            <a:extLst>
              <a:ext uri="{FF2B5EF4-FFF2-40B4-BE49-F238E27FC236}">
                <a16:creationId xmlns:a16="http://schemas.microsoft.com/office/drawing/2014/main" id="{0663DCC1-25D9-444E-8A4B-414DE41A75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6840" y="1468381"/>
            <a:ext cx="9292206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200" dirty="0">
                <a:latin typeface="Constantia" panose="02030602050306030303" pitchFamily="18" charset="0"/>
              </a:rPr>
              <a:t>Everything in nature is composed of 5 elements in 3 doshas: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C0324-FBD8-4E67-B289-465E47311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Dosha- Vata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Element - space and air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331490-CCD7-4C09-8529-47EE7FAC11D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43058" y="0"/>
            <a:ext cx="7010959" cy="67657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A642-3142-4708-8C6D-5FD7BC969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Energetic force in the body that made of air.</a:t>
            </a:r>
          </a:p>
          <a:p>
            <a:r>
              <a:rPr lang="en-GB" b="1" dirty="0"/>
              <a:t>Circulatory and respiratory </a:t>
            </a:r>
          </a:p>
          <a:p>
            <a:r>
              <a:rPr lang="en-GB" b="1" dirty="0"/>
              <a:t>Foods that Vata need to eat are:</a:t>
            </a:r>
          </a:p>
          <a:p>
            <a:r>
              <a:rPr lang="en-GB" b="1" dirty="0"/>
              <a:t> sweet foods</a:t>
            </a:r>
          </a:p>
          <a:p>
            <a:r>
              <a:rPr lang="en-GB" b="1" dirty="0"/>
              <a:t>Fresh yoghurt, ghee, oils, cheese, milk, coconut oil, eggs</a:t>
            </a:r>
          </a:p>
          <a:p>
            <a:r>
              <a:rPr lang="en-GB" b="1" dirty="0"/>
              <a:t>Nuts, seeds, rich in protein and fat </a:t>
            </a:r>
          </a:p>
          <a:p>
            <a:r>
              <a:rPr lang="en-GB" b="1" dirty="0"/>
              <a:t>Whole foods </a:t>
            </a:r>
          </a:p>
          <a:p>
            <a:r>
              <a:rPr lang="en-GB" b="1" dirty="0"/>
              <a:t>Soft and mushy</a:t>
            </a:r>
          </a:p>
          <a:p>
            <a:r>
              <a:rPr lang="en-GB" b="1" dirty="0"/>
              <a:t>They calm </a:t>
            </a:r>
            <a:r>
              <a:rPr lang="en-GB" b="1" dirty="0" err="1"/>
              <a:t>vata</a:t>
            </a:r>
            <a:endParaRPr lang="en-GB" b="1" dirty="0"/>
          </a:p>
          <a:p>
            <a:r>
              <a:rPr lang="en-GB" b="1" dirty="0"/>
              <a:t>Nourish tissues, preserve moisture and maintain warmth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077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96A7C-37C1-4CA6-ACF1-D05476976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Vata dosha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39D0A-C447-49DA-92BC-FA559C633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Foods to avoid:</a:t>
            </a:r>
          </a:p>
          <a:p>
            <a:r>
              <a:rPr lang="en-GB" dirty="0"/>
              <a:t>Do not eat cold or frozen food</a:t>
            </a:r>
          </a:p>
          <a:p>
            <a:r>
              <a:rPr lang="en-GB" dirty="0"/>
              <a:t>Large quantities of raw fruit or veg</a:t>
            </a:r>
          </a:p>
          <a:p>
            <a:r>
              <a:rPr lang="en-GB" dirty="0"/>
              <a:t>Minimize crackers</a:t>
            </a:r>
          </a:p>
          <a:p>
            <a:r>
              <a:rPr lang="en-GB" dirty="0"/>
              <a:t>White potatoes</a:t>
            </a:r>
          </a:p>
          <a:p>
            <a:r>
              <a:rPr lang="en-GB" dirty="0"/>
              <a:t>Dried fruit</a:t>
            </a:r>
          </a:p>
          <a:p>
            <a:r>
              <a:rPr lang="en-GB" dirty="0"/>
              <a:t>Beans</a:t>
            </a:r>
          </a:p>
          <a:p>
            <a:r>
              <a:rPr lang="en-GB" dirty="0"/>
              <a:t>Popcorn </a:t>
            </a:r>
          </a:p>
        </p:txBody>
      </p:sp>
    </p:spTree>
    <p:extLst>
      <p:ext uri="{BB962C8B-B14F-4D97-AF65-F5344CB8AC3E}">
        <p14:creationId xmlns:p14="http://schemas.microsoft.com/office/powerpoint/2010/main" val="6062783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C153-CC8C-48B5-882E-EBF67E58D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Dosha- pitta</a:t>
            </a:r>
            <a:br>
              <a:rPr lang="en-GB" dirty="0"/>
            </a:br>
            <a:r>
              <a:rPr lang="en-GB" dirty="0"/>
              <a:t>Element -Fire and water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C8FC9-CF40-4ACD-A87B-625FEDCD3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Controls digestion, metabolism and energy</a:t>
            </a:r>
          </a:p>
          <a:p>
            <a:r>
              <a:rPr lang="en-GB" dirty="0"/>
              <a:t>Those with a prominence in this area have a fiery nature in body and mind</a:t>
            </a:r>
          </a:p>
          <a:p>
            <a:r>
              <a:rPr lang="en-GB" dirty="0"/>
              <a:t>When in balance they are good decision makers, precise, sharp-witted and direct.</a:t>
            </a:r>
          </a:p>
          <a:p>
            <a:r>
              <a:rPr lang="en-GB" dirty="0"/>
              <a:t>When out of balance, indigestion issues, peptic ulcers, heartburn, skin rashes, excessive body heat.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94F71F-0451-4332-ABCA-083DC0E791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543247" y="3868653"/>
            <a:ext cx="2359344" cy="2116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7732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53178-96A1-438C-98AD-4AE706831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Pitta dosha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27B70-D3E7-4E87-81F2-BFF9F6829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Good foods:</a:t>
            </a:r>
          </a:p>
          <a:p>
            <a:r>
              <a:rPr lang="en-GB" dirty="0"/>
              <a:t>Olive oil, sunflower oil, coconut oil</a:t>
            </a:r>
          </a:p>
          <a:p>
            <a:r>
              <a:rPr lang="en-GB" dirty="0"/>
              <a:t>Oats, rice, wheat </a:t>
            </a:r>
          </a:p>
          <a:p>
            <a:r>
              <a:rPr lang="en-GB" dirty="0"/>
              <a:t>Asparagus, cucumber, lettuce, green beans, potatoes, sweet potatoes, broccoli, courgette, celery, cauliflower</a:t>
            </a:r>
          </a:p>
          <a:p>
            <a:r>
              <a:rPr lang="en-GB" dirty="0"/>
              <a:t>Grapes, avocados, mango, pineapple, plums, oranges</a:t>
            </a:r>
          </a:p>
          <a:p>
            <a:r>
              <a:rPr lang="en-GB" dirty="0"/>
              <a:t>Turkey, chicken, pheasant </a:t>
            </a:r>
          </a:p>
          <a:p>
            <a:r>
              <a:rPr lang="en-GB" dirty="0"/>
              <a:t>Spend more time in nature</a:t>
            </a:r>
          </a:p>
          <a:p>
            <a:r>
              <a:rPr lang="en-GB" dirty="0"/>
              <a:t>Do not skip meals</a:t>
            </a:r>
          </a:p>
        </p:txBody>
      </p:sp>
    </p:spTree>
    <p:extLst>
      <p:ext uri="{BB962C8B-B14F-4D97-AF65-F5344CB8AC3E}">
        <p14:creationId xmlns:p14="http://schemas.microsoft.com/office/powerpoint/2010/main" val="15030953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F7794-93B7-437B-8819-94524B83E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to avoid for Pitta dosha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ED78-888D-4F53-B929-A77185BC1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Reduce fruits such as; grapefruit, apricots and berries</a:t>
            </a:r>
          </a:p>
          <a:p>
            <a:r>
              <a:rPr lang="en-GB" dirty="0"/>
              <a:t>Tomatoes</a:t>
            </a:r>
          </a:p>
          <a:p>
            <a:r>
              <a:rPr lang="en-GB" dirty="0"/>
              <a:t>Hot peppers, Onion, garlic, radishes, spinach, beets and carrots</a:t>
            </a:r>
          </a:p>
          <a:p>
            <a:r>
              <a:rPr lang="en-GB" dirty="0"/>
              <a:t>Minimise beef, seafood and eggs.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 Chopra.com/article/understanding-pitta-how-feed-your-inner-fire</a:t>
            </a:r>
          </a:p>
        </p:txBody>
      </p:sp>
    </p:spTree>
    <p:extLst>
      <p:ext uri="{BB962C8B-B14F-4D97-AF65-F5344CB8AC3E}">
        <p14:creationId xmlns:p14="http://schemas.microsoft.com/office/powerpoint/2010/main" val="22843522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2AC22-84ED-4AB4-A4F4-483635AA2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Kapha –dosha</a:t>
            </a:r>
            <a:br>
              <a:rPr lang="en-GB" dirty="0"/>
            </a:br>
            <a:r>
              <a:rPr lang="en-GB" dirty="0"/>
              <a:t>Elements- Water and Earth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C02E1C-7455-4464-9E0E-9FECBC3DD56A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15652" y="604290"/>
            <a:ext cx="8271758" cy="56713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BC6E0-3BE7-4BB5-912F-A141617C9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structure and stability  of our body  and  joints</a:t>
            </a:r>
          </a:p>
          <a:p>
            <a:r>
              <a:rPr lang="en-GB" dirty="0"/>
              <a:t> Responsible for lubricating  our cells, tissues and  organs</a:t>
            </a:r>
          </a:p>
          <a:p>
            <a:r>
              <a:rPr lang="en-GB" dirty="0"/>
              <a:t>Body types are curvy with a heavy frame. 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Disorders include</a:t>
            </a:r>
            <a:r>
              <a:rPr lang="en-GB" dirty="0"/>
              <a:t>:</a:t>
            </a:r>
          </a:p>
          <a:p>
            <a:r>
              <a:rPr lang="en-GB" dirty="0"/>
              <a:t>Sinusitis,  excess mucus, nasal congestion, asthma, cough and colds.</a:t>
            </a:r>
          </a:p>
        </p:txBody>
      </p:sp>
    </p:spTree>
    <p:extLst>
      <p:ext uri="{BB962C8B-B14F-4D97-AF65-F5344CB8AC3E}">
        <p14:creationId xmlns:p14="http://schemas.microsoft.com/office/powerpoint/2010/main" val="26611916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EE85E-C6EF-4C6F-96AE-C95FEECDD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for Kapha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7ED6E0-5ADF-45A2-8249-173F0AD717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96125" y="4613944"/>
            <a:ext cx="5863904" cy="1699033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0E35B-10D5-4E60-8120-E5548E196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Need foods to balance which are sharp, hot and spicy , light, crunchy</a:t>
            </a:r>
          </a:p>
          <a:p>
            <a:pPr marL="0" indent="0">
              <a:buNone/>
            </a:pPr>
            <a:r>
              <a:rPr lang="en-GB" dirty="0"/>
              <a:t>Lentils, all green leafy veg, couscous, oats, bran, wholegrain breads</a:t>
            </a:r>
          </a:p>
          <a:p>
            <a:pPr marL="0" indent="0">
              <a:buNone/>
            </a:pPr>
            <a:r>
              <a:rPr lang="en-GB" dirty="0"/>
              <a:t>Peas, sprouts, courgette, cabbage, corn, potatoes, bell peppers, tomatoes, asparagus</a:t>
            </a:r>
          </a:p>
          <a:p>
            <a:pPr marL="0" indent="0">
              <a:buNone/>
            </a:pPr>
            <a:r>
              <a:rPr lang="en-GB" dirty="0"/>
              <a:t>Apples, pears, figs, papaya, cranberries, guava</a:t>
            </a:r>
          </a:p>
          <a:p>
            <a:pPr marL="0" indent="0">
              <a:buNone/>
            </a:pPr>
            <a:r>
              <a:rPr lang="en-GB" dirty="0"/>
              <a:t>Organic skimmed milk, herbal teas, cinnamon tea, ginger tea</a:t>
            </a:r>
          </a:p>
          <a:p>
            <a:pPr marL="0" indent="0">
              <a:buNone/>
            </a:pPr>
            <a:r>
              <a:rPr lang="en-GB" dirty="0"/>
              <a:t>Use sea salt, mint, ginger, black pepper, nutmeg.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6023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0360E-6D87-4422-AA69-2BFC0A111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Foods to avoid for Kapha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195C0-17D5-49D5-905D-8D0F3785A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Cold water, cold drinks, cheese, ice-cream, sour cream, yoghurt</a:t>
            </a:r>
          </a:p>
          <a:p>
            <a:r>
              <a:rPr lang="en-GB" dirty="0"/>
              <a:t>Wheat , rice sourdough bread and pasta</a:t>
            </a:r>
          </a:p>
          <a:p>
            <a:r>
              <a:rPr lang="en-GB" dirty="0"/>
              <a:t>Large quantities of food especially at night</a:t>
            </a:r>
          </a:p>
          <a:p>
            <a:r>
              <a:rPr lang="en-GB" dirty="0"/>
              <a:t>Deep fried foods</a:t>
            </a:r>
          </a:p>
          <a:p>
            <a:r>
              <a:rPr lang="en-GB" dirty="0"/>
              <a:t>Raw foods</a:t>
            </a:r>
          </a:p>
          <a:p>
            <a:r>
              <a:rPr lang="en-GB" dirty="0"/>
              <a:t>Canned or frozen food</a:t>
            </a:r>
          </a:p>
          <a:p>
            <a:r>
              <a:rPr lang="en-GB" dirty="0"/>
              <a:t>Sweet and sour and overly salted food</a:t>
            </a:r>
          </a:p>
        </p:txBody>
      </p:sp>
    </p:spTree>
    <p:extLst>
      <p:ext uri="{BB962C8B-B14F-4D97-AF65-F5344CB8AC3E}">
        <p14:creationId xmlns:p14="http://schemas.microsoft.com/office/powerpoint/2010/main" val="20443792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5">
            <a:extLst>
              <a:ext uri="{FF2B5EF4-FFF2-40B4-BE49-F238E27FC236}">
                <a16:creationId xmlns:a16="http://schemas.microsoft.com/office/drawing/2014/main" id="{29134BF7-EB7C-4E0D-8AF8-324A12D9B79E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Ayurvedic Medicine</a:t>
            </a:r>
          </a:p>
        </p:txBody>
      </p:sp>
      <p:sp>
        <p:nvSpPr>
          <p:cNvPr id="21507" name="Rectangle 6">
            <a:extLst>
              <a:ext uri="{FF2B5EF4-FFF2-40B4-BE49-F238E27FC236}">
                <a16:creationId xmlns:a16="http://schemas.microsoft.com/office/drawing/2014/main" id="{15290538-3366-4182-BBC2-CB32BB09EBCC}"/>
              </a:ext>
            </a:extLst>
          </p:cNvPr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200" dirty="0"/>
              <a:t>Originated in India</a:t>
            </a:r>
          </a:p>
          <a:p>
            <a:pPr>
              <a:lnSpc>
                <a:spcPct val="90000"/>
              </a:lnSpc>
            </a:pPr>
            <a:r>
              <a:rPr lang="en-US" altLang="en-US" sz="2200" dirty="0"/>
              <a:t>Combines many modalities: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Diet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Herbs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Massage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Purification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Exercise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Music Therapy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Aromatherapy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Color Therapy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Meditation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Yoga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Astrology</a:t>
            </a:r>
          </a:p>
          <a:p>
            <a:pPr lvl="1">
              <a:lnSpc>
                <a:spcPct val="90000"/>
              </a:lnSpc>
            </a:pPr>
            <a:endParaRPr lang="en-US" altLang="en-US" sz="2000" dirty="0"/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65286-4D8C-4A57-9B7F-984FD61BD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which dosha are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367F9-7D4F-4E53-BEB6-C64D7FA07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https://www.banyanbotanicals.com/info/dosha-quiz/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091267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{7E86F071-C916-4A8D-BF8F-6CFB0FF0A4C8}tf03457475</Template>
  <TotalTime>255</TotalTime>
  <Words>1215</Words>
  <Application>Microsoft Office PowerPoint</Application>
  <PresentationFormat>Widescreen</PresentationFormat>
  <Paragraphs>226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Constantia</vt:lpstr>
      <vt:lpstr>Corbel</vt:lpstr>
      <vt:lpstr>Wingdings</vt:lpstr>
      <vt:lpstr>Wingdings 2</vt:lpstr>
      <vt:lpstr>Frame</vt:lpstr>
      <vt:lpstr>Aromatherapy</vt:lpstr>
      <vt:lpstr>PowerPoint Presentation</vt:lpstr>
      <vt:lpstr>Aromatherapy</vt:lpstr>
      <vt:lpstr>Aromatherapy  </vt:lpstr>
      <vt:lpstr>Aromatherapy</vt:lpstr>
      <vt:lpstr>Olfactory connection</vt:lpstr>
      <vt:lpstr>Word of Warning:</vt:lpstr>
      <vt:lpstr>Carrier oils </vt:lpstr>
      <vt:lpstr>Grapeseed oil</vt:lpstr>
      <vt:lpstr>Jojoba oil </vt:lpstr>
      <vt:lpstr>Stress</vt:lpstr>
      <vt:lpstr>Muscular pains</vt:lpstr>
      <vt:lpstr>COUGHS</vt:lpstr>
      <vt:lpstr>Aromatherapy </vt:lpstr>
      <vt:lpstr>Vitamin and Mineral Therapy</vt:lpstr>
      <vt:lpstr>Vitamin and Mineral Therapy</vt:lpstr>
      <vt:lpstr>Vitamin B</vt:lpstr>
      <vt:lpstr>Vitamin E</vt:lpstr>
      <vt:lpstr>How does Ayurvedic Medicine work?</vt:lpstr>
      <vt:lpstr>How does Ayurvedic Medicine work?</vt:lpstr>
      <vt:lpstr> Dosha- Vata  Element - space and air </vt:lpstr>
      <vt:lpstr>Vata dosha</vt:lpstr>
      <vt:lpstr>Dosha- pitta Element -Fire and water     </vt:lpstr>
      <vt:lpstr>Pitta dosha </vt:lpstr>
      <vt:lpstr>Food to avoid for Pitta dosha</vt:lpstr>
      <vt:lpstr>Kapha –dosha Elements- Water and Earth</vt:lpstr>
      <vt:lpstr>Food for Kapha</vt:lpstr>
      <vt:lpstr>Foods to avoid for Kapha</vt:lpstr>
      <vt:lpstr>Ayurvedic Medicine</vt:lpstr>
      <vt:lpstr>Check which dosha are you?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Aromatherapy</dc:title>
  <dc:creator>steve langford</dc:creator>
  <cp:lastModifiedBy>steve langford</cp:lastModifiedBy>
  <cp:revision>20</cp:revision>
  <dcterms:created xsi:type="dcterms:W3CDTF">2020-02-17T18:54:57Z</dcterms:created>
  <dcterms:modified xsi:type="dcterms:W3CDTF">2020-02-20T19:20:51Z</dcterms:modified>
</cp:coreProperties>
</file>