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0" r:id="rId3"/>
    <p:sldId id="261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89413-A60E-3DFD-F067-9A02193F6A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21432C-8BA5-9CCF-028A-F21EFA0661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679BC-3642-325A-A742-B109EC0BA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F699-7B3C-432B-9F33-9CBC9892E427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46E12C-48B7-4AE6-A94A-999867D5CB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D75EC3-CD34-200E-7174-B512C87D8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582E9-E5CB-4652-A59F-7BED18AA0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05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8C35A-111E-B28D-1D90-C4B9509584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CAC19-95EB-4EC1-88E7-38597A035F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E831D1-92EE-5F4B-8C4F-3186163686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F699-7B3C-432B-9F33-9CBC9892E427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520AFA-C8E8-D648-F616-B224BD983F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942374-1D79-E880-29DD-56AB59CB5E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582E9-E5CB-4652-A59F-7BED18AA0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3866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77104-16B4-5559-DBD2-048E4C51FC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389788-E727-55DA-7525-B9A84893BD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C3E71B-4AF6-CF2A-859F-664E3F3E89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F699-7B3C-432B-9F33-9CBC9892E427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759566-0255-CA3B-7F21-A6B4131A6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B00130-1873-4488-A028-E6C9F8D6F8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582E9-E5CB-4652-A59F-7BED18AA0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887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A95D2-89BF-5D93-FA3F-947A60EAA8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EEDD37-EFAA-0DE8-5FC3-06EAEB3550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3BD62B-313A-C4AF-8187-0569BCD08B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B6CC2E-7B6A-425C-3844-BA0EB4AE4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F699-7B3C-432B-9F33-9CBC9892E427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20EC28-464B-1218-8B32-41446936D1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EFECE9-B829-0E71-EA90-83236CEDF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582E9-E5CB-4652-A59F-7BED18AA0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722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E0DB6-294B-0026-9D02-3785F8B93B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A06D59-D3FB-61B4-3A27-15B2F2E0B2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36C19A-EF95-B0FF-DAC0-7C1569FEEA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4D1F61-0B13-CDB8-E4B5-BD7123D93E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7AD118B-1EB3-C671-A36A-0EE7A4F965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0669F1-A566-8E8A-AB12-5FA0750E5E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F699-7B3C-432B-9F33-9CBC9892E427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F8183D8-59B0-5D66-DF42-EBE333CE0B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AEC1C9-2D95-DD95-6FCE-B839801F21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582E9-E5CB-4652-A59F-7BED18AA0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89889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58661-2282-2BE6-261B-A37FB98BE3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55B4B6E-03C3-2346-D520-E87E5A4DC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F699-7B3C-432B-9F33-9CBC9892E427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6F2130-7679-879F-BEA8-E08FEAF6B3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08891D-03F0-EAB9-26DE-A0FE218D04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582E9-E5CB-4652-A59F-7BED18AA0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185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F9DF90C-511F-0294-3018-FB40860204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F699-7B3C-432B-9F33-9CBC9892E427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AD2C480-EC57-AADE-A990-340498F34D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69018B-1EE5-5057-1951-99395FF6D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582E9-E5CB-4652-A59F-7BED18AA0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4751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91E7A-132F-8307-9226-44F13B27D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DEE141-EAA1-C947-2C46-B1C04C3ED1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F74976-C539-095A-D334-AE5EF8CE07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F5C010-2DCD-9852-70C1-60AE953AFE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F699-7B3C-432B-9F33-9CBC9892E427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627B27-B2B2-7016-A8FF-85F622F3FF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878F1F-0522-C4EB-F8FE-F3B406432E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582E9-E5CB-4652-A59F-7BED18AA0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3412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B7FBA-AC8C-5774-5FB6-C2F96A245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9BA18A-4EBF-42C9-8879-14008B396D0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C7F23A-9838-D9B4-94BF-036DC575BE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705098-CADC-4C0B-A598-03336A980D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F699-7B3C-432B-9F33-9CBC9892E427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21069D-1985-A3C4-8289-BFE00DFA77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1BA8A2-66F5-03A0-DD89-8A8FD45FBE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582E9-E5CB-4652-A59F-7BED18AA0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1611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AC04A-515A-84B2-FA53-BFE21D2A4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33EB6F-A2FC-7ECD-395C-B2E9B17306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B7F89D-B015-9703-DA13-CA4A6C1644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F699-7B3C-432B-9F33-9CBC9892E427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756E08-DCBF-FED8-A483-715C29DFD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CD949-CE4D-36F4-35C6-5035C108B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582E9-E5CB-4652-A59F-7BED18AA0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88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E64E3D-5B8C-0143-51A3-095A046B55C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BB31B5-FCD0-FC96-BBED-9C747E544B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E86E9-D2CD-1CCB-2678-5A776C539F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CF699-7B3C-432B-9F33-9CBC9892E427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215E33-4E74-3E11-C70F-07F04DD3CA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4C3389-48CA-54E8-3479-A8B2A8A7D3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582E9-E5CB-4652-A59F-7BED18AA0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0312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ED94E5-CEDD-B1DE-3F24-82A30A94C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93D09C-DD6E-0709-4CF1-13BC008F02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ED5D48-C34D-1415-D5D1-304B49D89F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42CF699-7B3C-432B-9F33-9CBC9892E427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352B1D-FA67-0DA7-FC8B-F879EBAF5F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750C83-8909-4CA6-3894-BBF1A9DC3D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76582E9-E5CB-4652-A59F-7BED18AA07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547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toursofwales.co.uk/wandering-bard/welsh-history-month-the-lower-swansea-valley-by-wales-online/" TargetMode="External"/><Relationship Id="rId2" Type="http://schemas.openxmlformats.org/officeDocument/2006/relationships/hyperlink" Target="https://cadw.gov.wales/sites/default/files/2019-05/Hafod%20and%20the%20Lower%20Swansea%20Valley-%20Understanding%20Urban%20Character_0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enuki.org.uk/big/wal/GLA/Swansea/SwanseaPortTrade" TargetMode="External"/><Relationship Id="rId4" Type="http://schemas.openxmlformats.org/officeDocument/2006/relationships/hyperlink" Target="https://www.walesonline.co.uk/news/wales-news/welsh-history-month-lower-swansea-203206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11331-A7E2-9507-4491-80EFD6F784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257" y="1221761"/>
            <a:ext cx="4595052" cy="4759546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Copperopolis (Swansea) was established due to the convergence of four factors: coal, port access, capital and enterprise.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Location on a navigable estuary allowed for easy access to national and international shipping.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Proximity to the South Wales coalfields was extremely important because smelting copper requires significantly more coal than ore.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Copper ore was sourced from Cornwall, Anglesey and, increasingly, overseas, therefore linking Swansea into a much larger global economy.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Bearers of transportation channels, including the River Tawe, canals, docks and later railroads, moved both the raw materials and the finished product to and from Swansea efficiently.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Some of the more prominent industrial figures in Swansea were the Vivians (John and his family) and Chauncey Townsend, who had external sponsors from places like Bristol and London.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469585A-C378-F7D0-4A89-DAA0BDD422E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4" r="5684"/>
          <a:stretch>
            <a:fillRect/>
          </a:stretch>
        </p:blipFill>
        <p:spPr>
          <a:xfrm>
            <a:off x="5089243" y="877413"/>
            <a:ext cx="6222628" cy="5043096"/>
          </a:xfrm>
          <a:prstGeom prst="rect">
            <a:avLst/>
          </a:prstGeom>
        </p:spPr>
      </p:pic>
      <p:grpSp>
        <p:nvGrpSpPr>
          <p:cNvPr id="51" name="Group 50">
            <a:extLst>
              <a:ext uri="{FF2B5EF4-FFF2-40B4-BE49-F238E27FC236}">
                <a16:creationId xmlns:a16="http://schemas.microsoft.com/office/drawing/2014/main" id="{3AFCAD34-1AFC-BC1A-F6B2-C34C6391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089243" y="5858828"/>
            <a:ext cx="6226463" cy="123363"/>
            <a:chOff x="7015162" y="5858828"/>
            <a:chExt cx="4300544" cy="123363"/>
          </a:xfrm>
        </p:grpSpPr>
        <p:sp>
          <p:nvSpPr>
            <p:cNvPr id="52" name="Rectangle 51">
              <a:extLst>
                <a:ext uri="{FF2B5EF4-FFF2-40B4-BE49-F238E27FC236}">
                  <a16:creationId xmlns:a16="http://schemas.microsoft.com/office/drawing/2014/main" id="{1129F4A2-3705-CF87-3DDA-AF9CE9389B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Rectangle 52">
              <a:extLst>
                <a:ext uri="{FF2B5EF4-FFF2-40B4-BE49-F238E27FC236}">
                  <a16:creationId xmlns:a16="http://schemas.microsoft.com/office/drawing/2014/main" id="{891B1028-FC76-5583-3A1F-5815A7DCF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" name="Voce 009">
            <a:hlinkClick r:id="" action="ppaction://media"/>
            <a:extLst>
              <a:ext uri="{FF2B5EF4-FFF2-40B4-BE49-F238E27FC236}">
                <a16:creationId xmlns:a16="http://schemas.microsoft.com/office/drawing/2014/main" id="{BCD08008-F44D-D575-6980-381D5A904B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419350" y="572293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5966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43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BB53B1D3-69A9-8FB3-7F9B-C83EC81ADD0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9951" r="8388"/>
          <a:stretch>
            <a:fillRect/>
          </a:stretch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B42F00F5-7367-3AC9-F852-35F555B62B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77795" y="630091"/>
            <a:ext cx="4624558" cy="6093438"/>
          </a:xfrm>
        </p:spPr>
        <p:txBody>
          <a:bodyPr anchor="t"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There were thirteen copper works in the Lower Swansea Valley during the mid-1800s, five of which were in the study area.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development of the industry provided jobs and opportunities: as of 1886, there were approximately 3,000 people employed by Vivian enterprises alone.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New housing was constructed for the workers, some of whom were located in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Trevivian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(now part of Treforest) and Grenfelltown (now part of Swansea).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New technologies developed, such as furnaces, rolling mills, foundries and in later years nickel, cobalt and phosphate production.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Despite the prosperity generated by this industry, many problems resulted from poor living conditions and excessive smoke pollution, which damaged crops, livestock, and land.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result of the industrial revolution on the working-class people living near the copper works was one of hardship due to poor living conditions created by overcrowding, pollution and unhealthy environments.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Copper production in Swansea was an essential part of the local economy, a large part of the British copper industry and for a time, was the world's leading producer of copper smelting.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Voce 010">
            <a:hlinkClick r:id="" action="ppaction://media"/>
            <a:extLst>
              <a:ext uri="{FF2B5EF4-FFF2-40B4-BE49-F238E27FC236}">
                <a16:creationId xmlns:a16="http://schemas.microsoft.com/office/drawing/2014/main" id="{1E992B01-A3B1-883E-11AA-DCACE59EAB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59327" y="22369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0264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37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62A751-5810-8845-FD1C-334B267B0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dirty="0"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D9ABA-EB52-D6C5-F9E8-1C835ED177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Black, J. (2023).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Why the Industrial Revolution Happened in Britain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Amberley Publishing Limited.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Evans, C., &amp; Saunders, O. (2015). A world of copper: globalising the Industrial Revolution, 1830–70.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Global History, 10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(1), 3-26.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Newell, E. (2014). ‘Copperopolis': The Rise and Fall of the Copper Industry in the Swansea District, 1826–1921. In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Competition and Industrial Change (pp. 75-97).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Routledge.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Storli, E. (2023). Swansea Copper: A Global History. By Chris Evans and Louise Miskell. Baltimore: Johns Hopkins University Press, 2020. 242 pp. Hardcover, $57.00. ISBN: 978-1-4214-3911-2.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Business History Review, 97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(2), 432-434.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Tallon, A. R., Bromley, R. D., &amp; Thomas, C. J. (2005). Swansea.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Cities, 22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(1), 65-76.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https://cadw.gov.wales/sites/default/files/2019-05/Hafod%20and%20the%20Lower%20Swansea%20Valley-%20Understanding%20Urban%20Character_0.pdf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https://toursofwales.co.uk/wandering-bard/welsh-history-month-the-lower-swansea-valley-by-wales-online/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https://www.walesonline.co.uk/news/wales-news/welsh-history-month-lower-swansea-2032065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https://cadw.gov.wales/sites/default/files/2019-05/Hafod%20and%20the%20Lower%20Swansea%20Valley-%20Understanding%20Urban%20Character_0.pdf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https://www.genuki.org.uk/big/wal/GLA/Swansea/SwanseaPortTrade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200011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524</TotalTime>
  <Words>634</Words>
  <Application>Microsoft Office PowerPoint</Application>
  <PresentationFormat>Widescreen</PresentationFormat>
  <Paragraphs>24</Paragraphs>
  <Slides>3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Aptos</vt:lpstr>
      <vt:lpstr>Aptos Display</vt:lpstr>
      <vt:lpstr>Arial</vt:lpstr>
      <vt:lpstr>Arial Black</vt:lpstr>
      <vt:lpstr>Wingdings</vt:lpstr>
      <vt:lpstr>Office Theme</vt:lpstr>
      <vt:lpstr>PowerPoint Presentation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2025-11-07T09:25:16Z</dcterms:created>
  <dcterms:modified xsi:type="dcterms:W3CDTF">2026-03-23T21:02:40Z</dcterms:modified>
</cp:coreProperties>
</file>