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781" r:id="rId2"/>
    <p:sldId id="782" r:id="rId3"/>
    <p:sldId id="274" r:id="rId4"/>
    <p:sldId id="257" r:id="rId5"/>
    <p:sldId id="258" r:id="rId6"/>
    <p:sldId id="259" r:id="rId7"/>
    <p:sldId id="260" r:id="rId8"/>
    <p:sldId id="261" r:id="rId9"/>
    <p:sldId id="270"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0" d="100"/>
          <a:sy n="80" d="100"/>
        </p:scale>
        <p:origin x="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16BCB-ACDA-4CAA-9B52-7CA9755FB911}"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1F4E-37FC-4631-BCAF-74738D345DAE}" type="slidenum">
              <a:rPr lang="en-GB" smtClean="0"/>
              <a:t>‹#›</a:t>
            </a:fld>
            <a:endParaRPr lang="en-GB"/>
          </a:p>
        </p:txBody>
      </p:sp>
    </p:spTree>
    <p:extLst>
      <p:ext uri="{BB962C8B-B14F-4D97-AF65-F5344CB8AC3E}">
        <p14:creationId xmlns:p14="http://schemas.microsoft.com/office/powerpoint/2010/main" val="23237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dd585e1754_0_5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dd585e1754_0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dd585e1754_0_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gdd585e1754_0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dd585e1754_0_4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gdd585e1754_0_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1CC7-27F7-5C73-EE8D-C3293B12B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23D158-77ED-5594-79A2-6E4E96A29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403C1F-9E9D-7B55-92BB-8A6B03D48168}"/>
              </a:ext>
            </a:extLst>
          </p:cNvPr>
          <p:cNvSpPr>
            <a:spLocks noGrp="1"/>
          </p:cNvSpPr>
          <p:nvPr>
            <p:ph type="dt" sz="half" idx="10"/>
          </p:nvPr>
        </p:nvSpPr>
        <p:spPr/>
        <p:txBody>
          <a:bodyPr/>
          <a:lstStyle/>
          <a:p>
            <a:fld id="{DBC1077C-7F41-4843-A0F6-74C22F7E8258}" type="datetime1">
              <a:rPr lang="en-GB" smtClean="0"/>
              <a:t>28/02/2024</a:t>
            </a:fld>
            <a:endParaRPr lang="en-GB"/>
          </a:p>
        </p:txBody>
      </p:sp>
      <p:sp>
        <p:nvSpPr>
          <p:cNvPr id="5" name="Footer Placeholder 4">
            <a:extLst>
              <a:ext uri="{FF2B5EF4-FFF2-40B4-BE49-F238E27FC236}">
                <a16:creationId xmlns:a16="http://schemas.microsoft.com/office/drawing/2014/main" id="{126274EE-5D27-F9A6-3CCE-DBCD57330A9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AA209E8-335D-A07D-A21F-D25BA248BBC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72057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A160-B9B8-543C-B612-EF9B66303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825F4-D79C-9650-75F5-B2EF8F2F5C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8C5A8-CA26-79F3-D55F-0894AA54F739}"/>
              </a:ext>
            </a:extLst>
          </p:cNvPr>
          <p:cNvSpPr>
            <a:spLocks noGrp="1"/>
          </p:cNvSpPr>
          <p:nvPr>
            <p:ph type="dt" sz="half" idx="10"/>
          </p:nvPr>
        </p:nvSpPr>
        <p:spPr/>
        <p:txBody>
          <a:bodyPr/>
          <a:lstStyle/>
          <a:p>
            <a:fld id="{4B11E8DB-F630-4574-A71A-83A867470E77}" type="datetime1">
              <a:rPr lang="en-GB" smtClean="0"/>
              <a:t>28/02/2024</a:t>
            </a:fld>
            <a:endParaRPr lang="en-GB"/>
          </a:p>
        </p:txBody>
      </p:sp>
      <p:sp>
        <p:nvSpPr>
          <p:cNvPr id="5" name="Footer Placeholder 4">
            <a:extLst>
              <a:ext uri="{FF2B5EF4-FFF2-40B4-BE49-F238E27FC236}">
                <a16:creationId xmlns:a16="http://schemas.microsoft.com/office/drawing/2014/main" id="{E81FF217-EFB0-6417-E7D5-469D08DC442D}"/>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2D84DF1-155B-9549-56BF-293F2260214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418468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2181-3E92-FD84-E8C0-A6659E527A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67BD3-9C00-08C1-67E6-5895E4945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5ED9C-3CFD-5AE7-D977-3BC381C25DB9}"/>
              </a:ext>
            </a:extLst>
          </p:cNvPr>
          <p:cNvSpPr>
            <a:spLocks noGrp="1"/>
          </p:cNvSpPr>
          <p:nvPr>
            <p:ph type="dt" sz="half" idx="10"/>
          </p:nvPr>
        </p:nvSpPr>
        <p:spPr/>
        <p:txBody>
          <a:bodyPr/>
          <a:lstStyle/>
          <a:p>
            <a:fld id="{D3202E49-9C5B-4FD7-8EA2-9BAC5AAEC655}" type="datetime1">
              <a:rPr lang="en-GB" smtClean="0"/>
              <a:t>28/02/2024</a:t>
            </a:fld>
            <a:endParaRPr lang="en-GB"/>
          </a:p>
        </p:txBody>
      </p:sp>
      <p:sp>
        <p:nvSpPr>
          <p:cNvPr id="5" name="Footer Placeholder 4">
            <a:extLst>
              <a:ext uri="{FF2B5EF4-FFF2-40B4-BE49-F238E27FC236}">
                <a16:creationId xmlns:a16="http://schemas.microsoft.com/office/drawing/2014/main" id="{C07AFF63-09E7-E5C2-B5C5-DD475FA3CC4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90F2F59-CE28-8FA7-17A6-A0BEC137D88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5798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6A7D-6DBA-0E4F-B7CB-3582C8CC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E2574-7230-7FEA-2316-4C29E779C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B91DD-2472-6785-019C-2F72C0AB3E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9EF39-C788-093C-2E8D-586CEA6AF6C8}"/>
              </a:ext>
            </a:extLst>
          </p:cNvPr>
          <p:cNvSpPr>
            <a:spLocks noGrp="1"/>
          </p:cNvSpPr>
          <p:nvPr>
            <p:ph type="dt" sz="half" idx="10"/>
          </p:nvPr>
        </p:nvSpPr>
        <p:spPr/>
        <p:txBody>
          <a:bodyPr/>
          <a:lstStyle/>
          <a:p>
            <a:fld id="{9EF7FDF2-CFCC-401E-B00A-19524EC2F33F}" type="datetime1">
              <a:rPr lang="en-GB" smtClean="0"/>
              <a:t>28/02/2024</a:t>
            </a:fld>
            <a:endParaRPr lang="en-GB"/>
          </a:p>
        </p:txBody>
      </p:sp>
      <p:sp>
        <p:nvSpPr>
          <p:cNvPr id="6" name="Footer Placeholder 5">
            <a:extLst>
              <a:ext uri="{FF2B5EF4-FFF2-40B4-BE49-F238E27FC236}">
                <a16:creationId xmlns:a16="http://schemas.microsoft.com/office/drawing/2014/main" id="{7ED6D3D8-87D4-A5A1-420E-340153A4B11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828B510-2FCC-37A0-A04E-441DDC9E8C6E}"/>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09438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DE6C-1AB6-E99B-EDDA-9E04545E5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F21BA-6496-57FE-EC49-42550D366B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8EE59D-252B-D5EB-6100-ADF8BF502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737C78-5857-827F-FD06-B0C914837D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6EE45-E0A4-F12F-875B-4DC6956924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9FBC9-D55D-3FA7-0ADB-23E4DC38D7E6}"/>
              </a:ext>
            </a:extLst>
          </p:cNvPr>
          <p:cNvSpPr>
            <a:spLocks noGrp="1"/>
          </p:cNvSpPr>
          <p:nvPr>
            <p:ph type="dt" sz="half" idx="10"/>
          </p:nvPr>
        </p:nvSpPr>
        <p:spPr/>
        <p:txBody>
          <a:bodyPr/>
          <a:lstStyle/>
          <a:p>
            <a:fld id="{02724937-6F3E-4FEE-948B-C14FDE16A693}" type="datetime1">
              <a:rPr lang="en-GB" smtClean="0"/>
              <a:t>28/02/2024</a:t>
            </a:fld>
            <a:endParaRPr lang="en-GB"/>
          </a:p>
        </p:txBody>
      </p:sp>
      <p:sp>
        <p:nvSpPr>
          <p:cNvPr id="8" name="Footer Placeholder 7">
            <a:extLst>
              <a:ext uri="{FF2B5EF4-FFF2-40B4-BE49-F238E27FC236}">
                <a16:creationId xmlns:a16="http://schemas.microsoft.com/office/drawing/2014/main" id="{E8372189-557E-BE1C-8BA2-ED267C97D7F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390BA7B3-3D84-1EE4-1D42-AB459CE02344}"/>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7123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FCC8-DCBA-3360-2D81-CFC0774C8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704DF0-57BC-22BE-1E49-52245321B7B3}"/>
              </a:ext>
            </a:extLst>
          </p:cNvPr>
          <p:cNvSpPr>
            <a:spLocks noGrp="1"/>
          </p:cNvSpPr>
          <p:nvPr>
            <p:ph type="dt" sz="half" idx="10"/>
          </p:nvPr>
        </p:nvSpPr>
        <p:spPr/>
        <p:txBody>
          <a:bodyPr/>
          <a:lstStyle/>
          <a:p>
            <a:fld id="{CB110F07-4720-4763-8802-C93942218E98}" type="datetime1">
              <a:rPr lang="en-GB" smtClean="0"/>
              <a:t>28/02/2024</a:t>
            </a:fld>
            <a:endParaRPr lang="en-GB"/>
          </a:p>
        </p:txBody>
      </p:sp>
      <p:sp>
        <p:nvSpPr>
          <p:cNvPr id="4" name="Footer Placeholder 3">
            <a:extLst>
              <a:ext uri="{FF2B5EF4-FFF2-40B4-BE49-F238E27FC236}">
                <a16:creationId xmlns:a16="http://schemas.microsoft.com/office/drawing/2014/main" id="{9083BD9C-D446-9B2B-7F56-2E8689CBF27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28E1A1F9-EEDF-4A42-A083-8CB6E551C6EC}"/>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44106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E8E3-0FC7-9C00-C37E-ED0AC4326DA9}"/>
              </a:ext>
            </a:extLst>
          </p:cNvPr>
          <p:cNvSpPr>
            <a:spLocks noGrp="1"/>
          </p:cNvSpPr>
          <p:nvPr>
            <p:ph type="dt" sz="half" idx="10"/>
          </p:nvPr>
        </p:nvSpPr>
        <p:spPr/>
        <p:txBody>
          <a:bodyPr/>
          <a:lstStyle/>
          <a:p>
            <a:fld id="{E7B2B5C9-C4FC-4933-B073-09FF764BD82D}" type="datetime1">
              <a:rPr lang="en-GB" smtClean="0"/>
              <a:t>28/02/2024</a:t>
            </a:fld>
            <a:endParaRPr lang="en-GB"/>
          </a:p>
        </p:txBody>
      </p:sp>
      <p:sp>
        <p:nvSpPr>
          <p:cNvPr id="3" name="Footer Placeholder 2">
            <a:extLst>
              <a:ext uri="{FF2B5EF4-FFF2-40B4-BE49-F238E27FC236}">
                <a16:creationId xmlns:a16="http://schemas.microsoft.com/office/drawing/2014/main" id="{A89EFBA2-FB44-DFB8-B2F5-94EE34FE9A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74DCBD7D-EADC-9A38-55BD-2EBDB043562B}"/>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11001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4C3E-A53A-4CD4-FCE5-8797EDC3C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4F16A-7124-FA7E-D80F-D021A3B00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1477FF-8E8A-3756-B361-8BDF7B858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1F71-DFA4-C384-655C-A97E300542B0}"/>
              </a:ext>
            </a:extLst>
          </p:cNvPr>
          <p:cNvSpPr>
            <a:spLocks noGrp="1"/>
          </p:cNvSpPr>
          <p:nvPr>
            <p:ph type="dt" sz="half" idx="10"/>
          </p:nvPr>
        </p:nvSpPr>
        <p:spPr/>
        <p:txBody>
          <a:bodyPr/>
          <a:lstStyle/>
          <a:p>
            <a:fld id="{A8645F5A-B9A7-4A67-8226-B24A0DE77A11}" type="datetime1">
              <a:rPr lang="en-GB" smtClean="0"/>
              <a:t>28/02/2024</a:t>
            </a:fld>
            <a:endParaRPr lang="en-GB"/>
          </a:p>
        </p:txBody>
      </p:sp>
      <p:sp>
        <p:nvSpPr>
          <p:cNvPr id="6" name="Footer Placeholder 5">
            <a:extLst>
              <a:ext uri="{FF2B5EF4-FFF2-40B4-BE49-F238E27FC236}">
                <a16:creationId xmlns:a16="http://schemas.microsoft.com/office/drawing/2014/main" id="{071BD0CC-21EA-C99B-75DD-BA191425D51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F05673A-F601-2DF7-9FE8-1A8E27BF32D1}"/>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140305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7C7F-091E-54E4-D6A8-5EABCF700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99159-0FF6-CDC6-5431-30839D6186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EFAAD6-AA03-CBF4-DADA-17B8B1E45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71CBDB-6FEB-AA34-C0E3-23E2D342DB7B}"/>
              </a:ext>
            </a:extLst>
          </p:cNvPr>
          <p:cNvSpPr>
            <a:spLocks noGrp="1"/>
          </p:cNvSpPr>
          <p:nvPr>
            <p:ph type="dt" sz="half" idx="10"/>
          </p:nvPr>
        </p:nvSpPr>
        <p:spPr/>
        <p:txBody>
          <a:bodyPr/>
          <a:lstStyle/>
          <a:p>
            <a:fld id="{04EBAAA9-5A11-42FA-8CB0-99EC5AEE5391}" type="datetime1">
              <a:rPr lang="en-GB" smtClean="0"/>
              <a:t>28/02/2024</a:t>
            </a:fld>
            <a:endParaRPr lang="en-GB"/>
          </a:p>
        </p:txBody>
      </p:sp>
      <p:sp>
        <p:nvSpPr>
          <p:cNvPr id="6" name="Footer Placeholder 5">
            <a:extLst>
              <a:ext uri="{FF2B5EF4-FFF2-40B4-BE49-F238E27FC236}">
                <a16:creationId xmlns:a16="http://schemas.microsoft.com/office/drawing/2014/main" id="{094637AA-1C90-826B-F9A0-439AD3057BB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35FD9CB-7E97-FE2E-4820-27772C0B292D}"/>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545537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C4D5-D3FB-F134-8BCA-0B2614723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CBF9C-0E43-EAF7-AF68-DB5A804AF6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0C9FB-C9AF-F96D-8CD7-D7CC2AE1180F}"/>
              </a:ext>
            </a:extLst>
          </p:cNvPr>
          <p:cNvSpPr>
            <a:spLocks noGrp="1"/>
          </p:cNvSpPr>
          <p:nvPr>
            <p:ph type="dt" sz="half" idx="10"/>
          </p:nvPr>
        </p:nvSpPr>
        <p:spPr/>
        <p:txBody>
          <a:bodyPr/>
          <a:lstStyle/>
          <a:p>
            <a:fld id="{25F1E680-721E-4298-8E47-834889A994E9}" type="datetime1">
              <a:rPr lang="en-GB" smtClean="0"/>
              <a:t>28/02/2024</a:t>
            </a:fld>
            <a:endParaRPr lang="en-GB"/>
          </a:p>
        </p:txBody>
      </p:sp>
      <p:sp>
        <p:nvSpPr>
          <p:cNvPr id="5" name="Footer Placeholder 4">
            <a:extLst>
              <a:ext uri="{FF2B5EF4-FFF2-40B4-BE49-F238E27FC236}">
                <a16:creationId xmlns:a16="http://schemas.microsoft.com/office/drawing/2014/main" id="{99F3945C-81AD-5A9C-B0A6-5684E4171A6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16B3CFE-F456-AF7C-14AC-50DFE21D5738}"/>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21635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026C3-77FE-35BA-7B18-DB72F0DAE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29E5A0-6CC1-D5E4-C94B-90A15FCE4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34209-5070-1C9C-1300-832E21C51412}"/>
              </a:ext>
            </a:extLst>
          </p:cNvPr>
          <p:cNvSpPr>
            <a:spLocks noGrp="1"/>
          </p:cNvSpPr>
          <p:nvPr>
            <p:ph type="dt" sz="half" idx="10"/>
          </p:nvPr>
        </p:nvSpPr>
        <p:spPr/>
        <p:txBody>
          <a:bodyPr/>
          <a:lstStyle/>
          <a:p>
            <a:fld id="{498BAFFD-912A-4E4E-969B-A453A2E7EFD0}" type="datetime1">
              <a:rPr lang="en-GB" smtClean="0"/>
              <a:t>28/02/2024</a:t>
            </a:fld>
            <a:endParaRPr lang="en-GB"/>
          </a:p>
        </p:txBody>
      </p:sp>
      <p:sp>
        <p:nvSpPr>
          <p:cNvPr id="5" name="Footer Placeholder 4">
            <a:extLst>
              <a:ext uri="{FF2B5EF4-FFF2-40B4-BE49-F238E27FC236}">
                <a16:creationId xmlns:a16="http://schemas.microsoft.com/office/drawing/2014/main" id="{F8DF0323-51D5-2A6B-3763-DC73CDC4859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99792FD-5513-6D0A-AF09-0F5F2FF200D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171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AC541-BC6D-3186-8685-0CCC4B710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6BCF9-F60A-584C-C9FE-FA4E990107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AB629-0789-D2CD-66A2-85B7147A6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54734-5CC6-40B2-A3C4-F1C289EB2BD7}" type="datetime1">
              <a:rPr lang="en-GB" smtClean="0"/>
              <a:t>28/02/2024</a:t>
            </a:fld>
            <a:endParaRPr lang="en-GB"/>
          </a:p>
        </p:txBody>
      </p:sp>
      <p:sp>
        <p:nvSpPr>
          <p:cNvPr id="5" name="Footer Placeholder 4">
            <a:extLst>
              <a:ext uri="{FF2B5EF4-FFF2-40B4-BE49-F238E27FC236}">
                <a16:creationId xmlns:a16="http://schemas.microsoft.com/office/drawing/2014/main" id="{9E6140CA-3852-A0DB-B637-91CF74708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3392AA7-D591-5A8A-A148-6FA91CE13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849C3-E25A-4EAA-A134-C7AF84BE43DD}" type="slidenum">
              <a:rPr lang="en-GB" smtClean="0"/>
              <a:t>‹#›</a:t>
            </a:fld>
            <a:endParaRPr lang="en-GB"/>
          </a:p>
        </p:txBody>
      </p:sp>
    </p:spTree>
    <p:extLst>
      <p:ext uri="{BB962C8B-B14F-4D97-AF65-F5344CB8AC3E}">
        <p14:creationId xmlns:p14="http://schemas.microsoft.com/office/powerpoint/2010/main" val="3531966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27FDC6-610F-2BD2-C644-7BF7DDAB01FE}"/>
              </a:ext>
            </a:extLst>
          </p:cNvPr>
          <p:cNvPicPr>
            <a:picLocks noChangeAspect="1"/>
          </p:cNvPicPr>
          <p:nvPr/>
        </p:nvPicPr>
        <p:blipFill rotWithShape="1">
          <a:blip r:embed="rId2"/>
          <a:srcRect t="23461" b="23945"/>
          <a:stretch/>
        </p:blipFill>
        <p:spPr>
          <a:xfrm>
            <a:off x="20" y="10"/>
            <a:ext cx="12191980" cy="6857990"/>
          </a:xfrm>
          <a:prstGeom prst="rect">
            <a:avLst/>
          </a:prstGeom>
        </p:spPr>
      </p:pic>
      <p:sp>
        <p:nvSpPr>
          <p:cNvPr id="1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7782910" y="5242675"/>
            <a:ext cx="4330262" cy="683284"/>
          </a:xfrm>
        </p:spPr>
        <p:txBody>
          <a:bodyPr vert="horz" lIns="91440" tIns="45720" rIns="91440" bIns="45720" rtlCol="0">
            <a:normAutofit/>
          </a:bodyPr>
          <a:lstStyle/>
          <a:p>
            <a:r>
              <a:rPr lang="en-US" sz="2000"/>
              <a:t>Amare Desta (Prof)</a:t>
            </a:r>
            <a:endParaRPr lang="en-US" sz="2000" dirty="0"/>
          </a:p>
        </p:txBody>
      </p:sp>
      <p:cxnSp>
        <p:nvCxnSpPr>
          <p:cNvPr id="19" name="Straight Connector 18">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6" name="Title 15"/>
          <p:cNvSpPr>
            <a:spLocks noGrp="1"/>
          </p:cNvSpPr>
          <p:nvPr>
            <p:ph type="title"/>
          </p:nvPr>
        </p:nvSpPr>
        <p:spPr/>
        <p:txBody>
          <a:bodyPr/>
          <a:lstStyle/>
          <a:p>
            <a:r>
              <a:rPr lang="en-GB" dirty="0"/>
              <a:t>In a single slide…</a:t>
            </a:r>
            <a:endParaRPr lang="en-US" dirty="0"/>
          </a:p>
        </p:txBody>
      </p:sp>
      <p:sp>
        <p:nvSpPr>
          <p:cNvPr id="17" name="Content Placeholder 16"/>
          <p:cNvSpPr>
            <a:spLocks noGrp="1"/>
          </p:cNvSpPr>
          <p:nvPr>
            <p:ph idx="1"/>
          </p:nvPr>
        </p:nvSpPr>
        <p:spPr/>
        <p:txBody>
          <a:bodyPr>
            <a:normAutofit lnSpcReduction="10000"/>
          </a:bodyPr>
          <a:lstStyle/>
          <a:p>
            <a:pPr lvl="0"/>
            <a:r>
              <a:rPr lang="en-US" dirty="0"/>
              <a:t>When writing and presenting data from a systematic approach to the literature you should </a:t>
            </a:r>
            <a:r>
              <a:rPr lang="en-US" b="1" dirty="0"/>
              <a:t>consider your audience and your message</a:t>
            </a:r>
          </a:p>
          <a:p>
            <a:pPr lvl="0"/>
            <a:r>
              <a:rPr lang="en-US" b="1" dirty="0"/>
              <a:t>Reporting guidelines </a:t>
            </a:r>
            <a:r>
              <a:rPr lang="en-US" dirty="0"/>
              <a:t>exist for many systematic approaches to reviewing </a:t>
            </a:r>
          </a:p>
          <a:p>
            <a:pPr lvl="0"/>
            <a:r>
              <a:rPr lang="en-US" dirty="0"/>
              <a:t>Typically, you should consider what you will recommend for </a:t>
            </a:r>
            <a:r>
              <a:rPr lang="en-US" b="1" dirty="0"/>
              <a:t>research </a:t>
            </a:r>
            <a:r>
              <a:rPr lang="en-US" b="1" u="sng" dirty="0"/>
              <a:t>and</a:t>
            </a:r>
            <a:r>
              <a:rPr lang="en-US" b="1" dirty="0"/>
              <a:t> practice</a:t>
            </a:r>
          </a:p>
          <a:p>
            <a:pPr lvl="0"/>
            <a:r>
              <a:rPr lang="en-US" dirty="0"/>
              <a:t>You should choose methods for data presentation that </a:t>
            </a:r>
            <a:r>
              <a:rPr lang="en-US" b="1" dirty="0"/>
              <a:t>illustrate key messages </a:t>
            </a:r>
            <a:r>
              <a:rPr lang="en-US" dirty="0"/>
              <a:t>from your review</a:t>
            </a:r>
          </a:p>
          <a:p>
            <a:pPr lvl="0"/>
            <a:r>
              <a:rPr lang="en-US" dirty="0"/>
              <a:t>You should </a:t>
            </a:r>
            <a:r>
              <a:rPr lang="en-US" b="1" dirty="0" err="1"/>
              <a:t>publicise</a:t>
            </a:r>
            <a:r>
              <a:rPr lang="en-US" b="1" dirty="0"/>
              <a:t> your review </a:t>
            </a:r>
            <a:r>
              <a:rPr lang="en-US" dirty="0"/>
              <a:t>using diverse methods tailored to your specific audience(s)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6" name="Title 15"/>
          <p:cNvSpPr>
            <a:spLocks noGrp="1"/>
          </p:cNvSpPr>
          <p:nvPr>
            <p:ph type="title"/>
          </p:nvPr>
        </p:nvSpPr>
        <p:spPr/>
        <p:txBody>
          <a:bodyPr/>
          <a:lstStyle/>
          <a:p>
            <a:pPr>
              <a:lnSpc>
                <a:spcPct val="100000"/>
              </a:lnSpc>
            </a:pPr>
            <a:r>
              <a:rPr lang="en-GB" dirty="0"/>
              <a:t>Identifying recommendations for action</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Many factors determine whether research may be applied within a specific context</a:t>
            </a:r>
          </a:p>
          <a:p>
            <a:pPr lvl="0"/>
            <a:r>
              <a:rPr lang="en-US" dirty="0"/>
              <a:t>You may find it helpful to consider an </a:t>
            </a:r>
            <a:r>
              <a:rPr lang="en-US" b="1" dirty="0"/>
              <a:t>applicability or transferability checklist </a:t>
            </a:r>
            <a:r>
              <a:rPr lang="en-US" dirty="0"/>
              <a:t>(e.g. FITAR or TRANSFER) when writing up recommendations</a:t>
            </a:r>
          </a:p>
          <a:p>
            <a:pPr lvl="0"/>
            <a:r>
              <a:rPr lang="en-US" dirty="0"/>
              <a:t>You may need to engage with </a:t>
            </a:r>
            <a:r>
              <a:rPr lang="en-US" b="1" dirty="0"/>
              <a:t>stakeholders</a:t>
            </a:r>
            <a:r>
              <a:rPr lang="en-US" dirty="0"/>
              <a:t> for advice on the implications of your findings</a:t>
            </a:r>
          </a:p>
          <a:p>
            <a:pPr lvl="0"/>
            <a:r>
              <a:rPr lang="en-US" dirty="0"/>
              <a:t>Communicate a </a:t>
            </a:r>
            <a:r>
              <a:rPr lang="en-US" b="1" dirty="0"/>
              <a:t>specific question and type of research required</a:t>
            </a:r>
            <a:r>
              <a:rPr lang="en-US" dirty="0"/>
              <a:t> in the future</a:t>
            </a:r>
          </a:p>
          <a:p>
            <a:pPr lvl="0"/>
            <a:r>
              <a:rPr lang="en-US" dirty="0"/>
              <a:t>Make recommendations as an </a:t>
            </a:r>
            <a:r>
              <a:rPr lang="en-US" b="1" dirty="0"/>
              <a:t>“honest broker”</a:t>
            </a:r>
          </a:p>
          <a:p>
            <a:pPr lvl="0"/>
            <a:r>
              <a:rPr lang="en-US" dirty="0"/>
              <a:t>Recommendations for practice may be limited by lack of detail in the included studies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6" name="Title 15"/>
          <p:cNvSpPr>
            <a:spLocks noGrp="1"/>
          </p:cNvSpPr>
          <p:nvPr>
            <p:ph type="title"/>
          </p:nvPr>
        </p:nvSpPr>
        <p:spPr/>
        <p:txBody>
          <a:bodyPr/>
          <a:lstStyle/>
          <a:p>
            <a:r>
              <a:rPr lang="en-GB" dirty="0"/>
              <a:t>Presenting your findings: CART</a:t>
            </a:r>
            <a:endParaRPr lang="en-US" dirty="0"/>
          </a:p>
        </p:txBody>
      </p:sp>
      <p:graphicFrame>
        <p:nvGraphicFramePr>
          <p:cNvPr id="113" name="Google Shape;113;p4"/>
          <p:cNvGraphicFramePr/>
          <p:nvPr/>
        </p:nvGraphicFramePr>
        <p:xfrm>
          <a:off x="2712720" y="1941440"/>
          <a:ext cx="6766560" cy="3931800"/>
        </p:xfrm>
        <a:graphic>
          <a:graphicData uri="http://schemas.openxmlformats.org/drawingml/2006/table">
            <a:tbl>
              <a:tblPr>
                <a:tableStyleId>{5940675A-B579-460E-94D1-54222C63F5DA}</a:tableStyleId>
              </a:tblPr>
              <a:tblGrid>
                <a:gridCol w="2723329">
                  <a:extLst>
                    <a:ext uri="{9D8B030D-6E8A-4147-A177-3AD203B41FA5}">
                      <a16:colId xmlns:a16="http://schemas.microsoft.com/office/drawing/2014/main" val="20000"/>
                    </a:ext>
                  </a:extLst>
                </a:gridCol>
                <a:gridCol w="4043231">
                  <a:extLst>
                    <a:ext uri="{9D8B030D-6E8A-4147-A177-3AD203B41FA5}">
                      <a16:colId xmlns:a16="http://schemas.microsoft.com/office/drawing/2014/main" val="20001"/>
                    </a:ext>
                  </a:extLst>
                </a:gridCol>
              </a:tblGrid>
              <a:tr h="1096240">
                <a:tc>
                  <a:txBody>
                    <a:bodyPr/>
                    <a:lstStyle/>
                    <a:p>
                      <a:pPr marL="0" lvl="0" indent="0" algn="l" rtl="0">
                        <a:spcBef>
                          <a:spcPts val="0"/>
                        </a:spcBef>
                        <a:spcAft>
                          <a:spcPts val="0"/>
                        </a:spcAft>
                        <a:buNone/>
                      </a:pPr>
                      <a:r>
                        <a:rPr lang="en-GB" sz="1400" b="1" dirty="0">
                          <a:sym typeface="Calibri"/>
                        </a:rPr>
                        <a:t>Clarity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Structured reporting, captured in reporting guidelines, should make your review easy to navigate and easy to interpret</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0"/>
                  </a:ext>
                </a:extLst>
              </a:tr>
              <a:tr h="1096240">
                <a:tc>
                  <a:txBody>
                    <a:bodyPr/>
                    <a:lstStyle/>
                    <a:p>
                      <a:pPr marL="0" lvl="0" indent="0" algn="l" rtl="0">
                        <a:spcBef>
                          <a:spcPts val="0"/>
                        </a:spcBef>
                        <a:spcAft>
                          <a:spcPts val="0"/>
                        </a:spcAft>
                        <a:buNone/>
                      </a:pPr>
                      <a:r>
                        <a:rPr lang="en-GB" sz="1400" b="1" dirty="0" err="1">
                          <a:sym typeface="Calibri"/>
                        </a:rPr>
                        <a:t>Auditability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1200"/>
                        </a:spcBef>
                        <a:spcAft>
                          <a:spcPts val="0"/>
                        </a:spcAft>
                        <a:buNone/>
                      </a:pPr>
                      <a:r>
                        <a:rPr lang="en-GB" sz="1400" dirty="0">
                          <a:sym typeface="Calibri"/>
                        </a:rPr>
                        <a:t>Good quality research should be supported by a clear audit trail; you should carefully document all steps taken in conducting the review</a:t>
                      </a:r>
                      <a:endParaRPr sz="1400" dirty="0">
                        <a:latin typeface="+mn-lt"/>
                        <a:ea typeface="Calibri"/>
                        <a:cs typeface="Calibri"/>
                        <a:sym typeface="Calibri"/>
                      </a:endParaRPr>
                    </a:p>
                  </a:txBody>
                  <a:tcPr marL="51431" marR="51431" marT="91425" marB="91425"/>
                </a:tc>
                <a:extLst>
                  <a:ext uri="{0D108BD9-81ED-4DB2-BD59-A6C34878D82A}">
                    <a16:rowId xmlns:a16="http://schemas.microsoft.com/office/drawing/2014/main" val="10001"/>
                  </a:ext>
                </a:extLst>
              </a:tr>
              <a:tr h="778280">
                <a:tc>
                  <a:txBody>
                    <a:bodyPr/>
                    <a:lstStyle/>
                    <a:p>
                      <a:pPr marL="0" lvl="0" indent="0" algn="l" rtl="0">
                        <a:spcBef>
                          <a:spcPts val="0"/>
                        </a:spcBef>
                        <a:spcAft>
                          <a:spcPts val="0"/>
                        </a:spcAft>
                        <a:buNone/>
                      </a:pPr>
                      <a:r>
                        <a:rPr lang="en-GB" sz="1400" b="1" dirty="0" err="1">
                          <a:sym typeface="Calibri"/>
                        </a:rPr>
                        <a:t>Replicability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Your methods should be reported in such a way that it allows for replication of your review</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2"/>
                  </a:ext>
                </a:extLst>
              </a:tr>
              <a:tr h="778280">
                <a:tc>
                  <a:txBody>
                    <a:bodyPr/>
                    <a:lstStyle/>
                    <a:p>
                      <a:pPr marL="0" lvl="0" indent="0" algn="l" rtl="0">
                        <a:spcBef>
                          <a:spcPts val="0"/>
                        </a:spcBef>
                        <a:spcAft>
                          <a:spcPts val="0"/>
                        </a:spcAft>
                        <a:buNone/>
                      </a:pPr>
                      <a:r>
                        <a:rPr lang="en-GB" sz="1400" b="1" dirty="0">
                          <a:sym typeface="Calibri"/>
                        </a:rPr>
                        <a:t>Transparency </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All methods and should be transparent and all procedures documented </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6" name="Title 15"/>
          <p:cNvSpPr>
            <a:spLocks noGrp="1"/>
          </p:cNvSpPr>
          <p:nvPr>
            <p:ph type="title"/>
          </p:nvPr>
        </p:nvSpPr>
        <p:spPr/>
        <p:txBody>
          <a:bodyPr/>
          <a:lstStyle/>
          <a:p>
            <a:r>
              <a:rPr lang="en-GB" dirty="0"/>
              <a:t>Considering your audience</a:t>
            </a:r>
            <a:endParaRPr lang="en-US" dirty="0"/>
          </a:p>
        </p:txBody>
      </p:sp>
      <p:sp>
        <p:nvSpPr>
          <p:cNvPr id="17" name="Content Placeholder 16"/>
          <p:cNvSpPr>
            <a:spLocks noGrp="1"/>
          </p:cNvSpPr>
          <p:nvPr>
            <p:ph idx="1"/>
          </p:nvPr>
        </p:nvSpPr>
        <p:spPr/>
        <p:txBody>
          <a:bodyPr>
            <a:normAutofit/>
          </a:bodyPr>
          <a:lstStyle/>
          <a:p>
            <a:pPr lvl="0"/>
            <a:r>
              <a:rPr lang="en-US" dirty="0"/>
              <a:t>No review product has a </a:t>
            </a:r>
            <a:r>
              <a:rPr lang="en-US" i="1" dirty="0"/>
              <a:t>single</a:t>
            </a:r>
            <a:r>
              <a:rPr lang="en-US" dirty="0"/>
              <a:t> target audience, however, you should always be able to identify the </a:t>
            </a:r>
            <a:r>
              <a:rPr lang="en-US" b="1" i="1" dirty="0"/>
              <a:t>primary</a:t>
            </a:r>
            <a:r>
              <a:rPr lang="en-US" b="1" dirty="0"/>
              <a:t> audience </a:t>
            </a:r>
            <a:r>
              <a:rPr lang="en-US" dirty="0"/>
              <a:t>for your review</a:t>
            </a:r>
          </a:p>
          <a:p>
            <a:pPr lvl="0"/>
            <a:r>
              <a:rPr lang="en-US" b="1" dirty="0" err="1"/>
              <a:t>Prioritise</a:t>
            </a:r>
            <a:r>
              <a:rPr lang="en-US" b="1" dirty="0"/>
              <a:t> </a:t>
            </a:r>
            <a:r>
              <a:rPr lang="en-US" dirty="0"/>
              <a:t>those aspects of presentation that relate to the </a:t>
            </a:r>
            <a:r>
              <a:rPr lang="en-US" b="1" dirty="0"/>
              <a:t>primary audience </a:t>
            </a:r>
            <a:r>
              <a:rPr lang="en-US" dirty="0"/>
              <a:t>but don’t neglect the needs of secondary audiences</a:t>
            </a:r>
          </a:p>
          <a:p>
            <a:pPr lvl="0"/>
            <a:r>
              <a:rPr lang="en-US" dirty="0"/>
              <a:t>You should match your </a:t>
            </a:r>
            <a:r>
              <a:rPr lang="en-US" b="1" dirty="0"/>
              <a:t>tone and style </a:t>
            </a:r>
            <a:r>
              <a:rPr lang="en-US" dirty="0"/>
              <a:t>to what you are encouraging your audience to do</a:t>
            </a:r>
          </a:p>
          <a:p>
            <a:pPr lvl="0"/>
            <a:r>
              <a:rPr lang="en-US" dirty="0"/>
              <a:t>Do you want them to: adopt a new method? stop the ineffective practice? stick with proven good practice? resist an ineffective technology? or open up their minds to future possibilities?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(1 of 2)</a:t>
            </a:r>
            <a:endParaRPr lang="en-US" dirty="0"/>
          </a:p>
        </p:txBody>
      </p:sp>
      <p:sp>
        <p:nvSpPr>
          <p:cNvPr id="17" name="Content Placeholder 16"/>
          <p:cNvSpPr>
            <a:spLocks noGrp="1"/>
          </p:cNvSpPr>
          <p:nvPr>
            <p:ph idx="1"/>
          </p:nvPr>
        </p:nvSpPr>
        <p:spPr/>
        <p:txBody>
          <a:bodyPr>
            <a:normAutofit/>
          </a:bodyPr>
          <a:lstStyle/>
          <a:p>
            <a:pPr lvl="0"/>
            <a:r>
              <a:rPr lang="en-US" b="1" dirty="0"/>
              <a:t>Title: </a:t>
            </a:r>
            <a:r>
              <a:rPr lang="en-US" dirty="0"/>
              <a:t>a meaningful title including the subject and the review type</a:t>
            </a:r>
          </a:p>
          <a:p>
            <a:pPr lvl="0"/>
            <a:r>
              <a:rPr lang="en-US" b="1" dirty="0"/>
              <a:t>Abstract:</a:t>
            </a:r>
            <a:r>
              <a:rPr lang="en-US" dirty="0"/>
              <a:t> structured to include the same headings as your review </a:t>
            </a:r>
          </a:p>
          <a:p>
            <a:pPr lvl="0"/>
            <a:r>
              <a:rPr lang="en-US" b="1" dirty="0"/>
              <a:t>Introduction:</a:t>
            </a:r>
            <a:r>
              <a:rPr lang="en-US" dirty="0"/>
              <a:t> the rationale for the review, in the context of what is already known, and a structured statement of the review question using a framework such as PICOS, SPICE, PICOC etc...</a:t>
            </a:r>
          </a:p>
          <a:p>
            <a:pPr lvl="0"/>
            <a:r>
              <a:rPr lang="en-US" b="1" dirty="0"/>
              <a:t>Methods: </a:t>
            </a:r>
            <a:r>
              <a:rPr lang="en-US" dirty="0"/>
              <a:t>report your methods following guidelines such as PRISMA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(2 of 2)</a:t>
            </a:r>
            <a:endParaRPr lang="en-US" dirty="0"/>
          </a:p>
        </p:txBody>
      </p:sp>
      <p:sp>
        <p:nvSpPr>
          <p:cNvPr id="17" name="Content Placeholder 16"/>
          <p:cNvSpPr>
            <a:spLocks noGrp="1"/>
          </p:cNvSpPr>
          <p:nvPr>
            <p:ph idx="1"/>
          </p:nvPr>
        </p:nvSpPr>
        <p:spPr/>
        <p:txBody>
          <a:bodyPr>
            <a:normAutofit/>
          </a:bodyPr>
          <a:lstStyle/>
          <a:p>
            <a:pPr lvl="0"/>
            <a:r>
              <a:rPr lang="en-US" b="1" dirty="0"/>
              <a:t>Results:</a:t>
            </a:r>
            <a:r>
              <a:rPr lang="en-US" dirty="0"/>
              <a:t> </a:t>
            </a:r>
            <a:r>
              <a:rPr lang="en-US" dirty="0" err="1"/>
              <a:t>summarise</a:t>
            </a:r>
            <a:r>
              <a:rPr lang="en-US" dirty="0"/>
              <a:t> the number of items identified and the details of the individual studies</a:t>
            </a:r>
          </a:p>
          <a:p>
            <a:pPr lvl="0"/>
            <a:r>
              <a:rPr lang="en-US" b="1" dirty="0"/>
              <a:t>Discussion: </a:t>
            </a:r>
            <a:r>
              <a:rPr lang="en-US" dirty="0" err="1"/>
              <a:t>summarise</a:t>
            </a:r>
            <a:r>
              <a:rPr lang="en-US" dirty="0"/>
              <a:t> the evidence, paying attention to the strength of evidence associated with each finding, placing the results within the context of other evidence (as presented in your introduction). Present any limitations of your own review methods.</a:t>
            </a:r>
          </a:p>
          <a:p>
            <a:pPr lvl="0"/>
            <a:r>
              <a:rPr lang="en-US" b="1" dirty="0"/>
              <a:t>Conclusion</a:t>
            </a:r>
            <a:r>
              <a:rPr lang="en-US" dirty="0"/>
              <a:t>: implications for future practice and/or research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6" name="Title 15"/>
          <p:cNvSpPr>
            <a:spLocks noGrp="1"/>
          </p:cNvSpPr>
          <p:nvPr>
            <p:ph type="title"/>
          </p:nvPr>
        </p:nvSpPr>
        <p:spPr/>
        <p:txBody>
          <a:bodyPr/>
          <a:lstStyle/>
          <a:p>
            <a:r>
              <a:rPr lang="en-US" dirty="0"/>
              <a:t>Most common standards for reporting reviews</a:t>
            </a:r>
          </a:p>
        </p:txBody>
      </p:sp>
      <p:sp>
        <p:nvSpPr>
          <p:cNvPr id="17" name="Content Placeholder 16"/>
          <p:cNvSpPr>
            <a:spLocks noGrp="1"/>
          </p:cNvSpPr>
          <p:nvPr>
            <p:ph idx="1"/>
          </p:nvPr>
        </p:nvSpPr>
        <p:spPr/>
        <p:txBody>
          <a:bodyPr>
            <a:normAutofit fontScale="92500" lnSpcReduction="10000"/>
          </a:bodyPr>
          <a:lstStyle/>
          <a:p>
            <a:pPr lvl="0"/>
            <a:r>
              <a:rPr lang="en-GB" b="1" dirty="0"/>
              <a:t>The PRISMA 2020 statement: </a:t>
            </a:r>
            <a:r>
              <a:rPr lang="en-GB" dirty="0"/>
              <a:t>An updated guideline for reporting systematic reviews (also see the various PRISMA extensions)</a:t>
            </a:r>
          </a:p>
          <a:p>
            <a:pPr lvl="0"/>
            <a:r>
              <a:rPr lang="en-GB" b="1" dirty="0" err="1"/>
              <a:t>SWiM</a:t>
            </a:r>
            <a:r>
              <a:rPr lang="en-GB" b="1" dirty="0"/>
              <a:t>: </a:t>
            </a:r>
            <a:r>
              <a:rPr lang="en-GB" dirty="0"/>
              <a:t>Synthesis without meta-analysis (</a:t>
            </a:r>
            <a:r>
              <a:rPr lang="en-GB" dirty="0" err="1"/>
              <a:t>SWiM</a:t>
            </a:r>
            <a:r>
              <a:rPr lang="en-GB" dirty="0"/>
              <a:t>) in systematic reviews reporting guideline </a:t>
            </a:r>
          </a:p>
          <a:p>
            <a:pPr lvl="0"/>
            <a:r>
              <a:rPr lang="en-GB" b="1" dirty="0"/>
              <a:t>ENTREQ Statement: </a:t>
            </a:r>
            <a:r>
              <a:rPr lang="en-GB" dirty="0"/>
              <a:t>Enhancing transparency in reporting the synthesis of qualitative research </a:t>
            </a:r>
          </a:p>
          <a:p>
            <a:pPr lvl="0"/>
            <a:r>
              <a:rPr lang="en-GB" b="1" dirty="0" err="1"/>
              <a:t>eMERGe</a:t>
            </a:r>
            <a:r>
              <a:rPr lang="en-GB" dirty="0"/>
              <a:t>: Improving reporting of meta-ethnography</a:t>
            </a:r>
          </a:p>
          <a:p>
            <a:pPr lvl="0"/>
            <a:r>
              <a:rPr lang="en-GB" b="1" dirty="0"/>
              <a:t>MOOSE Statement:</a:t>
            </a:r>
            <a:r>
              <a:rPr lang="en-GB" dirty="0"/>
              <a:t> proposal for reporting meta-analysis of observational studies in epidemiology </a:t>
            </a:r>
          </a:p>
          <a:p>
            <a:pPr lvl="0"/>
            <a:r>
              <a:rPr lang="en-GB" b="1" dirty="0"/>
              <a:t>RAMESES:</a:t>
            </a:r>
            <a:r>
              <a:rPr lang="en-GB" dirty="0"/>
              <a:t> Realist And Meta-narrative Evidence Syntheses – Evolving Standards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6" name="Title 15"/>
          <p:cNvSpPr>
            <a:spLocks noGrp="1"/>
          </p:cNvSpPr>
          <p:nvPr>
            <p:ph type="title"/>
          </p:nvPr>
        </p:nvSpPr>
        <p:spPr/>
        <p:txBody>
          <a:bodyPr/>
          <a:lstStyle/>
          <a:p>
            <a:r>
              <a:rPr lang="en-GB" dirty="0"/>
              <a:t>Formats for presenting your findings</a:t>
            </a:r>
            <a:endParaRPr lang="en-US" dirty="0"/>
          </a:p>
        </p:txBody>
      </p:sp>
      <p:sp>
        <p:nvSpPr>
          <p:cNvPr id="17" name="Content Placeholder 16"/>
          <p:cNvSpPr>
            <a:spLocks noGrp="1"/>
          </p:cNvSpPr>
          <p:nvPr>
            <p:ph idx="1"/>
          </p:nvPr>
        </p:nvSpPr>
        <p:spPr/>
        <p:txBody>
          <a:bodyPr/>
          <a:lstStyle/>
          <a:p>
            <a:pPr lvl="0"/>
            <a:r>
              <a:rPr lang="en-US" dirty="0"/>
              <a:t>Graded entry format</a:t>
            </a:r>
          </a:p>
          <a:p>
            <a:pPr lvl="1"/>
            <a:r>
              <a:rPr lang="en-US" dirty="0"/>
              <a:t>e.g. 1:3:25 report</a:t>
            </a:r>
          </a:p>
          <a:p>
            <a:pPr lvl="0"/>
            <a:r>
              <a:rPr lang="en-US" dirty="0"/>
              <a:t>Inverted pyramid </a:t>
            </a:r>
          </a:p>
          <a:p>
            <a:pPr lvl="0"/>
            <a:r>
              <a:rPr lang="en-US" dirty="0"/>
              <a:t>SUPPORT summary</a:t>
            </a:r>
          </a:p>
          <a:p>
            <a:pPr lvl="0"/>
            <a:r>
              <a:rPr lang="en-US" dirty="0"/>
              <a:t>GRADE and GRADE-</a:t>
            </a:r>
            <a:r>
              <a:rPr lang="en-US" dirty="0" err="1"/>
              <a:t>CERQual</a:t>
            </a:r>
            <a:endParaRPr lang="en-US" dirty="0"/>
          </a:p>
          <a:p>
            <a:pPr lvl="0"/>
            <a:r>
              <a:rPr lang="en-US" dirty="0"/>
              <a:t>EPICOT+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6" name="Title 15"/>
          <p:cNvSpPr>
            <a:spLocks noGrp="1"/>
          </p:cNvSpPr>
          <p:nvPr>
            <p:ph type="title"/>
          </p:nvPr>
        </p:nvSpPr>
        <p:spPr/>
        <p:txBody>
          <a:bodyPr/>
          <a:lstStyle/>
          <a:p>
            <a:r>
              <a:rPr lang="en-GB" dirty="0"/>
              <a:t>Use of appendices </a:t>
            </a:r>
            <a:endParaRPr lang="en-US" dirty="0"/>
          </a:p>
        </p:txBody>
      </p:sp>
      <p:sp>
        <p:nvSpPr>
          <p:cNvPr id="17" name="Content Placeholder 16"/>
          <p:cNvSpPr>
            <a:spLocks noGrp="1"/>
          </p:cNvSpPr>
          <p:nvPr>
            <p:ph idx="1"/>
          </p:nvPr>
        </p:nvSpPr>
        <p:spPr/>
        <p:txBody>
          <a:bodyPr/>
          <a:lstStyle/>
          <a:p>
            <a:pPr lvl="0"/>
            <a:r>
              <a:rPr lang="en-US" dirty="0"/>
              <a:t>Typically appendices would include:</a:t>
            </a:r>
          </a:p>
          <a:p>
            <a:pPr lvl="1" indent="-457200">
              <a:buFont typeface="+mj-lt"/>
              <a:buAutoNum type="alphaLcPeriod"/>
            </a:pPr>
            <a:r>
              <a:rPr lang="en-US" dirty="0"/>
              <a:t>at least one sample </a:t>
            </a:r>
            <a:r>
              <a:rPr lang="en-US" b="1" dirty="0"/>
              <a:t>search string </a:t>
            </a:r>
            <a:r>
              <a:rPr lang="en-US" dirty="0"/>
              <a:t>(and possibly all database search strings) used for the review</a:t>
            </a:r>
          </a:p>
          <a:p>
            <a:pPr lvl="1" indent="-457200">
              <a:buFont typeface="+mj-lt"/>
              <a:buAutoNum type="alphaLcPeriod"/>
            </a:pPr>
            <a:r>
              <a:rPr lang="en-US" dirty="0"/>
              <a:t>a list of </a:t>
            </a:r>
            <a:r>
              <a:rPr lang="en-US" b="1" dirty="0"/>
              <a:t>studies excluded </a:t>
            </a:r>
            <a:r>
              <a:rPr lang="en-US" dirty="0"/>
              <a:t>at the full-text stage, with a brief reason for exclusion</a:t>
            </a:r>
          </a:p>
          <a:p>
            <a:pPr lvl="1" indent="-457200">
              <a:buFont typeface="+mj-lt"/>
              <a:buAutoNum type="alphaLcPeriod"/>
            </a:pPr>
            <a:r>
              <a:rPr lang="en-US" dirty="0"/>
              <a:t>a sample </a:t>
            </a:r>
            <a:r>
              <a:rPr lang="en-US" b="1" dirty="0"/>
              <a:t>data extraction form</a:t>
            </a:r>
          </a:p>
          <a:p>
            <a:pPr lvl="1" indent="-457200">
              <a:buFont typeface="+mj-lt"/>
              <a:buAutoNum type="alphaLcPeriod"/>
            </a:pPr>
            <a:r>
              <a:rPr lang="en-US" b="1" dirty="0"/>
              <a:t>data extraction tables </a:t>
            </a:r>
            <a:r>
              <a:rPr lang="en-US" dirty="0"/>
              <a:t>for included studies</a:t>
            </a:r>
          </a:p>
          <a:p>
            <a:pPr lvl="1" indent="-457200">
              <a:buFont typeface="+mj-lt"/>
              <a:buAutoNum type="alphaLcPeriod"/>
            </a:pPr>
            <a:r>
              <a:rPr lang="en-US" dirty="0"/>
              <a:t>the </a:t>
            </a:r>
            <a:r>
              <a:rPr lang="en-US" b="1" dirty="0"/>
              <a:t>quality assessment checklist </a:t>
            </a:r>
            <a:r>
              <a:rPr lang="en-US" dirty="0"/>
              <a:t>used (unless commonly available)</a:t>
            </a:r>
          </a:p>
          <a:p>
            <a:pPr lvl="1" indent="-457200">
              <a:buFont typeface="+mj-lt"/>
              <a:buAutoNum type="alphaLcPeriod"/>
            </a:pPr>
            <a:r>
              <a:rPr lang="en-US" b="1" dirty="0"/>
              <a:t>results of quality assessments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6" name="Title 15"/>
          <p:cNvSpPr>
            <a:spLocks noGrp="1"/>
          </p:cNvSpPr>
          <p:nvPr>
            <p:ph type="title"/>
          </p:nvPr>
        </p:nvSpPr>
        <p:spPr/>
        <p:txBody>
          <a:bodyPr/>
          <a:lstStyle/>
          <a:p>
            <a:r>
              <a:rPr lang="en-GB" dirty="0"/>
              <a:t>Publicising your review</a:t>
            </a:r>
            <a:endParaRPr lang="en-US" dirty="0"/>
          </a:p>
        </p:txBody>
      </p:sp>
      <p:sp>
        <p:nvSpPr>
          <p:cNvPr id="17" name="Content Placeholder 16"/>
          <p:cNvSpPr>
            <a:spLocks noGrp="1"/>
          </p:cNvSpPr>
          <p:nvPr>
            <p:ph idx="1"/>
          </p:nvPr>
        </p:nvSpPr>
        <p:spPr/>
        <p:txBody>
          <a:bodyPr/>
          <a:lstStyle/>
          <a:p>
            <a:pPr lvl="0"/>
            <a:r>
              <a:rPr lang="en-US" dirty="0"/>
              <a:t>Timeliness is key</a:t>
            </a:r>
          </a:p>
          <a:p>
            <a:pPr lvl="0"/>
            <a:r>
              <a:rPr lang="en-US" dirty="0"/>
              <a:t>Visual communication can be highly effective (</a:t>
            </a:r>
            <a:r>
              <a:rPr lang="en-US" dirty="0" err="1"/>
              <a:t>infographics</a:t>
            </a:r>
            <a:r>
              <a:rPr lang="en-US" dirty="0"/>
              <a:t>)</a:t>
            </a:r>
          </a:p>
          <a:p>
            <a:pPr lvl="0"/>
            <a:r>
              <a:rPr lang="en-US" dirty="0"/>
              <a:t>Plain language summaries for the general public</a:t>
            </a:r>
          </a:p>
          <a:p>
            <a:pPr lvl="0"/>
            <a:r>
              <a:rPr lang="en-US" dirty="0"/>
              <a:t>Press coverage</a:t>
            </a:r>
          </a:p>
          <a:p>
            <a:pPr lvl="0"/>
            <a:r>
              <a:rPr lang="en-US" dirty="0"/>
              <a:t>Social media: tweeting and blogging</a:t>
            </a:r>
          </a:p>
          <a:p>
            <a:pPr lvl="0"/>
            <a:r>
              <a:rPr lang="en-US" dirty="0"/>
              <a:t>Podcasts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 name="Title 15"/>
          <p:cNvSpPr>
            <a:spLocks noGrp="1"/>
          </p:cNvSpPr>
          <p:nvPr>
            <p:ph type="title"/>
          </p:nvPr>
        </p:nvSpPr>
        <p:spPr/>
        <p:txBody>
          <a:bodyPr/>
          <a:lstStyle/>
          <a:p>
            <a:r>
              <a:rPr lang="en-GB" dirty="0"/>
              <a:t>“Take homes”</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Base what you write and how you present it on your detailed knowledge of your </a:t>
            </a:r>
            <a:r>
              <a:rPr lang="en-US" b="1" dirty="0"/>
              <a:t>intended audience</a:t>
            </a:r>
          </a:p>
          <a:p>
            <a:pPr lvl="0"/>
            <a:r>
              <a:rPr lang="en-US" dirty="0"/>
              <a:t>Remember that your review will have </a:t>
            </a:r>
            <a:r>
              <a:rPr lang="en-US" b="1" dirty="0"/>
              <a:t>multiple audiences </a:t>
            </a:r>
            <a:r>
              <a:rPr lang="en-US" dirty="0"/>
              <a:t>and you should try, therefore, to anticipate and factor in their interests</a:t>
            </a:r>
          </a:p>
          <a:p>
            <a:pPr lvl="0"/>
            <a:r>
              <a:rPr lang="en-US" dirty="0"/>
              <a:t>Systematic approaches to presenting your methodology and findings will demonstrate </a:t>
            </a:r>
            <a:r>
              <a:rPr lang="en-US" b="1" dirty="0"/>
              <a:t>clarity-</a:t>
            </a:r>
            <a:r>
              <a:rPr lang="en-US" b="1" dirty="0" err="1"/>
              <a:t>auditability</a:t>
            </a:r>
            <a:r>
              <a:rPr lang="en-US" b="1" dirty="0"/>
              <a:t>-</a:t>
            </a:r>
            <a:r>
              <a:rPr lang="en-US" b="1" dirty="0" err="1"/>
              <a:t>replicability</a:t>
            </a:r>
            <a:r>
              <a:rPr lang="en-US" b="1" dirty="0"/>
              <a:t>-transparency</a:t>
            </a:r>
            <a:r>
              <a:rPr lang="en-US" dirty="0"/>
              <a:t> (CART)</a:t>
            </a:r>
          </a:p>
          <a:p>
            <a:pPr lvl="0"/>
            <a:r>
              <a:rPr lang="en-US" dirty="0"/>
              <a:t>Published </a:t>
            </a:r>
            <a:r>
              <a:rPr lang="en-US" b="1" dirty="0"/>
              <a:t>reporting guidelines</a:t>
            </a:r>
            <a:r>
              <a:rPr lang="en-US" dirty="0"/>
              <a:t> may help you to present your methodology and findings in a clear and transparent way</a:t>
            </a:r>
          </a:p>
          <a:p>
            <a:pPr lvl="0"/>
            <a:r>
              <a:rPr lang="en-US" dirty="0"/>
              <a:t>Your structured academic report should be supported by </a:t>
            </a:r>
            <a:r>
              <a:rPr lang="en-US" b="1" dirty="0"/>
              <a:t>other methods of presentation</a:t>
            </a:r>
            <a:r>
              <a:rPr lang="en-US" dirty="0"/>
              <a:t> for your review including plain language summaries and briefings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6" name="Title 15"/>
          <p:cNvSpPr>
            <a:spLocks noGrp="1"/>
          </p:cNvSpPr>
          <p:nvPr>
            <p:ph type="title"/>
          </p:nvPr>
        </p:nvSpPr>
        <p:spPr/>
        <p:txBody>
          <a:bodyPr/>
          <a:lstStyle/>
          <a:p>
            <a:r>
              <a:rPr lang="en-GB" dirty="0"/>
              <a:t>Now read: </a:t>
            </a:r>
            <a:endParaRPr lang="en-US" dirty="0"/>
          </a:p>
        </p:txBody>
      </p:sp>
      <p:sp>
        <p:nvSpPr>
          <p:cNvPr id="17" name="Content Placeholder 16"/>
          <p:cNvSpPr>
            <a:spLocks noGrp="1"/>
          </p:cNvSpPr>
          <p:nvPr>
            <p:ph idx="1"/>
          </p:nvPr>
        </p:nvSpPr>
        <p:spPr/>
        <p:txBody>
          <a:bodyPr/>
          <a:lstStyle/>
          <a:p>
            <a:pPr lvl="0"/>
            <a:r>
              <a:rPr lang="en-US" dirty="0"/>
              <a:t>Chapter 10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Aveyard</a:t>
            </a:r>
            <a:r>
              <a:rPr lang="en-US" dirty="0"/>
              <a:t>, H. (2019) How do I discuss my findings and make recommendations?. In </a:t>
            </a:r>
            <a:r>
              <a:rPr lang="en-US" dirty="0" err="1"/>
              <a:t>Aveyard</a:t>
            </a:r>
            <a:r>
              <a:rPr lang="en-US" dirty="0"/>
              <a:t>, H., </a:t>
            </a:r>
            <a:r>
              <a:rPr lang="en-US" i="1" dirty="0"/>
              <a:t>Doing a Literature Review in Health and Social Care: A Practical Guide, </a:t>
            </a:r>
            <a:r>
              <a:rPr lang="en-US" dirty="0"/>
              <a:t>4th </a:t>
            </a:r>
            <a:r>
              <a:rPr lang="en-US" dirty="0" err="1"/>
              <a:t>edn</a:t>
            </a:r>
            <a:r>
              <a:rPr lang="en-US" dirty="0"/>
              <a:t>. Maidenhead: Open University Press, 153–62.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1024</Words>
  <Application>Microsoft Office PowerPoint</Application>
  <PresentationFormat>Widescreen</PresentationFormat>
  <Paragraphs>84</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Identifying recommendations for action</vt:lpstr>
      <vt:lpstr>Presenting your findings: CART</vt:lpstr>
      <vt:lpstr>Considering your audience</vt:lpstr>
      <vt:lpstr>A sample review structure (1 of 2)</vt:lpstr>
      <vt:lpstr>A sample review structure (2 of 2)</vt:lpstr>
      <vt:lpstr>Most common standards for reporting reviews</vt:lpstr>
      <vt:lpstr>Formats for presenting your findings</vt:lpstr>
      <vt:lpstr>Use of appendices </vt:lpstr>
      <vt:lpstr>Publicising your review</vt:lpstr>
      <vt:lpstr>“Take homes”</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Amare Desta</cp:lastModifiedBy>
  <cp:revision>2</cp:revision>
  <dcterms:created xsi:type="dcterms:W3CDTF">2023-02-08T18:08:13Z</dcterms:created>
  <dcterms:modified xsi:type="dcterms:W3CDTF">2024-02-28T05:52:10Z</dcterms:modified>
</cp:coreProperties>
</file>