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33"/>
  </p:notesMasterIdLst>
  <p:sldIdLst>
    <p:sldId id="256" r:id="rId5"/>
    <p:sldId id="288" r:id="rId6"/>
    <p:sldId id="290" r:id="rId7"/>
    <p:sldId id="291" r:id="rId8"/>
    <p:sldId id="283" r:id="rId9"/>
    <p:sldId id="261" r:id="rId10"/>
    <p:sldId id="262" r:id="rId11"/>
    <p:sldId id="263" r:id="rId12"/>
    <p:sldId id="264" r:id="rId13"/>
    <p:sldId id="285" r:id="rId14"/>
    <p:sldId id="292" r:id="rId15"/>
    <p:sldId id="286" r:id="rId16"/>
    <p:sldId id="287" r:id="rId17"/>
    <p:sldId id="265" r:id="rId18"/>
    <p:sldId id="266" r:id="rId19"/>
    <p:sldId id="267" r:id="rId20"/>
    <p:sldId id="284" r:id="rId21"/>
    <p:sldId id="269" r:id="rId22"/>
    <p:sldId id="270" r:id="rId23"/>
    <p:sldId id="271" r:id="rId24"/>
    <p:sldId id="280" r:id="rId25"/>
    <p:sldId id="281" r:id="rId26"/>
    <p:sldId id="272" r:id="rId27"/>
    <p:sldId id="274" r:id="rId28"/>
    <p:sldId id="275" r:id="rId29"/>
    <p:sldId id="276" r:id="rId30"/>
    <p:sldId id="282" r:id="rId31"/>
    <p:sldId id="278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87B9C2-E33A-4E48-B386-5E31C6DB9821}" v="33" dt="2026-01-26T18:57:08.2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71" autoAdjust="0"/>
  </p:normalViewPr>
  <p:slideViewPr>
    <p:cSldViewPr>
      <p:cViewPr varScale="1">
        <p:scale>
          <a:sx n="110" d="100"/>
          <a:sy n="110" d="100"/>
        </p:scale>
        <p:origin x="588" y="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44769E-4694-47EA-8770-9861896AA8EF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82988D-80E2-443C-8F6F-6E6F72EA1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0145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 through BERA guidelines ( provided)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82988D-80E2-443C-8F6F-6E6F72EA142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4409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fld id="{9A0EAD11-60A6-44CF-B5A7-7252E4259AB4}" type="slidenum">
              <a:rPr lang="en-GB" altLang="en-US" smtClean="0"/>
              <a:pPr eaLnBrk="1" hangingPunct="1"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3126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032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263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387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933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406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897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940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55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56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491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997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4379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872165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757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1755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3071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28975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752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cy/llyfrgell/mynediad-agored-ac-ymchwil/rheoli-data-ymchwil/cyflwyniad-i-reoli-data-ymchwil/" TargetMode="External"/><Relationship Id="rId2" Type="http://schemas.openxmlformats.org/officeDocument/2006/relationships/hyperlink" Target="https://www.uwtsd.ac.uk/sites/default/files/2024-02/cod-ymarfer-moeseg-ac-integredd-ymchwil-2022.pdf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digitalservices.uwtsd.ac.uk/library/open-access-and-research/research-data-management/introduction-to-research-data-management/" TargetMode="External"/><Relationship Id="rId4" Type="http://schemas.openxmlformats.org/officeDocument/2006/relationships/hyperlink" Target="https://www.uwtsd.ac.uk/research/research-integrity-and-ethics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bera.ac.uk/publication/ethical-guidelines-for-educational-research-fifth-edition-2024-online" TargetMode="External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A-gbpt7Ts8" TargetMode="External"/><Relationship Id="rId2" Type="http://schemas.openxmlformats.org/officeDocument/2006/relationships/hyperlink" Target="https://www.youtube.com/watch?v=qA-gbpt7Ts8&amp;t=8s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www.youtube.com/watch?v=xOYLCy5PVgM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repository.uwtsd.ac.uk/id/eprint/3870/3/3870Masalin_T_Appendix.pdf" TargetMode="External"/><Relationship Id="rId2" Type="http://schemas.openxmlformats.org/officeDocument/2006/relationships/hyperlink" Target="https://intranet.uwtsd.ac.uk/cy/media/3380/download?attachment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ra.ac.uk/publication/ethical-guidelines-for-educational-research-fifth-edition-2024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6434920" cy="1646302"/>
          </a:xfrm>
        </p:spPr>
        <p:txBody>
          <a:bodyPr/>
          <a:lstStyle/>
          <a:p>
            <a:r>
              <a:rPr lang="en-GB" dirty="0">
                <a:latin typeface="Arial"/>
                <a:cs typeface="Arial"/>
              </a:rPr>
              <a:t>ECES5020C </a:t>
            </a:r>
            <a:r>
              <a:rPr lang="en-GB" dirty="0" err="1">
                <a:latin typeface="Arial"/>
                <a:cs typeface="Arial"/>
              </a:rPr>
              <a:t>Ymchwil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Addysgol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latin typeface="Arial"/>
                <a:cs typeface="Arial"/>
              </a:rPr>
              <a:t>Education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>
                <a:latin typeface="Arial"/>
                <a:cs typeface="Arial"/>
              </a:rPr>
              <a:t>Sesiwn</a:t>
            </a:r>
            <a:r>
              <a:rPr lang="en-GB" dirty="0">
                <a:latin typeface="Arial"/>
                <a:cs typeface="Arial"/>
              </a:rPr>
              <a:t> 2/ Session 2</a:t>
            </a:r>
          </a:p>
        </p:txBody>
      </p:sp>
    </p:spTree>
    <p:extLst>
      <p:ext uri="{BB962C8B-B14F-4D97-AF65-F5344CB8AC3E}">
        <p14:creationId xmlns:p14="http://schemas.microsoft.com/office/powerpoint/2010/main" val="3055165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248" y="559318"/>
            <a:ext cx="8229600" cy="1252728"/>
          </a:xfrm>
        </p:spPr>
        <p:txBody>
          <a:bodyPr/>
          <a:lstStyle/>
          <a:p>
            <a:r>
              <a:rPr lang="en-GB" dirty="0" err="1">
                <a:latin typeface="Arial"/>
                <a:cs typeface="Arial"/>
              </a:rPr>
              <a:t>Nodau'r</a:t>
            </a:r>
            <a:r>
              <a:rPr lang="en-GB" dirty="0">
                <a:latin typeface="Arial"/>
                <a:cs typeface="Arial"/>
              </a:rPr>
              <a:t> </a:t>
            </a:r>
            <a:r>
              <a:rPr lang="en-GB" dirty="0" err="1">
                <a:latin typeface="Arial"/>
                <a:cs typeface="Arial"/>
              </a:rPr>
              <a:t>Modiwl</a:t>
            </a:r>
            <a:r>
              <a:rPr lang="en-GB" dirty="0">
                <a:latin typeface="Arial"/>
                <a:cs typeface="Arial"/>
              </a:rPr>
              <a:t> / 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66577" y="2268797"/>
            <a:ext cx="3815202" cy="46287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dirty="0">
                <a:latin typeface="Arial"/>
                <a:cs typeface="Arial"/>
              </a:rPr>
              <a:t>Archwilio ystod o ddulliau ymchwil addysgol. 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400" dirty="0">
                <a:latin typeface="Arial"/>
                <a:cs typeface="Arial"/>
              </a:rPr>
              <a:t>Datblygu dealltwriaeth o ddylunio a gweithredu ymchwil.</a:t>
            </a:r>
            <a:endParaRPr lang="cy-GB" sz="2400" dirty="0"/>
          </a:p>
          <a:p>
            <a:pPr lvl="0"/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CF5AE-4A61-C844-BC1A-6C77DE12C3B2}"/>
              </a:ext>
            </a:extLst>
          </p:cNvPr>
          <p:cNvSpPr txBox="1"/>
          <p:nvPr/>
        </p:nvSpPr>
        <p:spPr>
          <a:xfrm>
            <a:off x="4778227" y="2199372"/>
            <a:ext cx="3304565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/>
              <a:t>To examine a range of educational research methods. </a:t>
            </a:r>
            <a:endParaRPr lang="en-US" sz="2400"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/>
              <a:t>To develop an understanding of research design and implementation.</a:t>
            </a:r>
            <a:endParaRPr lang="en-US" sz="240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6213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792" y="966132"/>
            <a:ext cx="8382043" cy="1320800"/>
          </a:xfrm>
        </p:spPr>
        <p:txBody>
          <a:bodyPr>
            <a:normAutofit/>
          </a:bodyPr>
          <a:lstStyle/>
          <a:p>
            <a:r>
              <a:rPr lang="en-GB" sz="3600" dirty="0" err="1">
                <a:latin typeface="Arial"/>
                <a:cs typeface="Arial"/>
              </a:rPr>
              <a:t>Deilliannau</a:t>
            </a:r>
            <a:r>
              <a:rPr lang="en-GB" sz="3600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Dysgu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latin typeface="Arial"/>
                <a:cs typeface="Arial"/>
              </a:rPr>
              <a:t>                       Learning</a:t>
            </a:r>
            <a:r>
              <a:rPr lang="en-GB" sz="3600" dirty="0">
                <a:latin typeface="Arial"/>
                <a:cs typeface="Arial"/>
              </a:rPr>
              <a:t>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12099" y="2638534"/>
            <a:ext cx="3822192" cy="3992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dirty="0">
                <a:latin typeface="Arial"/>
                <a:cs typeface="Arial"/>
              </a:rPr>
              <a:t>Gwerthuso oblygiadau moesegol cynnal ymchwil gyda phlant a phobl ifanc mewn amrywiaeth o gyd-destunau addysgol.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cy-GB">
              <a:cs typeface="Arial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E3AF13-2ECA-0275-291A-1AD50C7DAF91}"/>
              </a:ext>
            </a:extLst>
          </p:cNvPr>
          <p:cNvSpPr txBox="1"/>
          <p:nvPr/>
        </p:nvSpPr>
        <p:spPr>
          <a:xfrm>
            <a:off x="4829335" y="2879039"/>
            <a:ext cx="3344411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000" dirty="0">
                <a:cs typeface="Arial"/>
              </a:rPr>
              <a:t>Evaluate the ethical implications of carrying out research with children and young people in a variety of educational contexts.</a:t>
            </a:r>
            <a:r>
              <a:rPr lang="en-US" sz="1600" dirty="0"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44448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112" y="776577"/>
            <a:ext cx="8229600" cy="1252728"/>
          </a:xfrm>
        </p:spPr>
        <p:txBody>
          <a:bodyPr/>
          <a:lstStyle/>
          <a:p>
            <a:r>
              <a:rPr lang="en-GB" sz="3600" dirty="0" err="1">
                <a:cs typeface="Arial"/>
              </a:rPr>
              <a:t>Deilliannau</a:t>
            </a:r>
            <a:r>
              <a:rPr lang="en-GB" sz="3600" dirty="0">
                <a:cs typeface="Arial"/>
              </a:rPr>
              <a:t> </a:t>
            </a:r>
            <a:r>
              <a:rPr lang="en-GB" sz="3600" dirty="0" err="1">
                <a:cs typeface="Arial"/>
              </a:rPr>
              <a:t>Dysgu</a:t>
            </a:r>
            <a:br>
              <a:rPr lang="en-GB" dirty="0">
                <a:cs typeface="Arial"/>
              </a:rPr>
            </a:br>
            <a:r>
              <a:rPr lang="en-GB" dirty="0">
                <a:cs typeface="Arial"/>
              </a:rPr>
              <a:t>                     </a:t>
            </a:r>
            <a:r>
              <a:rPr lang="en-GB" sz="3600" dirty="0">
                <a:cs typeface="Arial"/>
              </a:rPr>
              <a:t>Learning Outcomes</a:t>
            </a:r>
          </a:p>
          <a:p>
            <a:endParaRPr lang="en-GB"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03916" y="2638675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dirty="0">
                <a:latin typeface="Arial"/>
                <a:cs typeface="Arial"/>
              </a:rPr>
              <a:t>Dangos ymwybyddiaeth feirniadol o amrywiol </a:t>
            </a:r>
            <a:r>
              <a:rPr lang="cy-GB" sz="2400" dirty="0" err="1">
                <a:latin typeface="Arial"/>
                <a:cs typeface="Arial"/>
              </a:rPr>
              <a:t>fethodolegau</a:t>
            </a:r>
            <a:r>
              <a:rPr lang="cy-GB" sz="2400" dirty="0">
                <a:latin typeface="Arial"/>
                <a:cs typeface="Arial"/>
              </a:rPr>
              <a:t> ymchwil sy’n berthnasol i addysg, a’u cryfderau, eu gwendidau a’u cyfyngiadau.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cs typeface="Arial"/>
            </a:endParaRPr>
          </a:p>
          <a:p>
            <a:endParaRPr lang="en-GB" i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42C3AB-52B0-B45E-A61A-282CF78DC050}"/>
              </a:ext>
            </a:extLst>
          </p:cNvPr>
          <p:cNvSpPr txBox="1"/>
          <p:nvPr/>
        </p:nvSpPr>
        <p:spPr>
          <a:xfrm>
            <a:off x="4822888" y="2517291"/>
            <a:ext cx="291797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>
                <a:cs typeface="Arial"/>
              </a:rPr>
              <a:t>Demonstrate a critical awareness of various research methodologies that are relevant to education and their strengths, weaknesses and limitations. </a:t>
            </a:r>
          </a:p>
        </p:txBody>
      </p:sp>
    </p:spTree>
    <p:extLst>
      <p:ext uri="{BB962C8B-B14F-4D97-AF65-F5344CB8AC3E}">
        <p14:creationId xmlns:p14="http://schemas.microsoft.com/office/powerpoint/2010/main" val="1828832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Moeseg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Ethics</a:t>
            </a:r>
          </a:p>
          <a:p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Guidelines</a:t>
            </a:r>
          </a:p>
        </p:txBody>
      </p:sp>
    </p:spTree>
    <p:extLst>
      <p:ext uri="{BB962C8B-B14F-4D97-AF65-F5344CB8AC3E}">
        <p14:creationId xmlns:p14="http://schemas.microsoft.com/office/powerpoint/2010/main" val="507631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Moeseg</a:t>
            </a:r>
            <a:r>
              <a:rPr lang="en-GB" dirty="0"/>
              <a:t> / Ethics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8"/>
            <a:ext cx="3088109" cy="4392611"/>
          </a:xfrm>
        </p:spPr>
        <p:txBody>
          <a:bodyPr>
            <a:normAutofit fontScale="92500"/>
          </a:bodyPr>
          <a:lstStyle/>
          <a:p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moeseg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brosiect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endParaRPr lang="en-GB" alt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moeseg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lvl="1"/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Medrir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endParaRPr lang="en-GB" alt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alt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gyfraith</a:t>
            </a:r>
            <a:endParaRPr lang="en-GB" altLang="en-US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alt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Safbwynt</a:t>
            </a:r>
            <a:r>
              <a:rPr lang="en-GB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endParaRPr lang="en-GB" altLang="en-US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4392609"/>
          </a:xfrm>
        </p:spPr>
        <p:txBody>
          <a:bodyPr>
            <a:noAutofit/>
          </a:bodyPr>
          <a:lstStyle/>
          <a:p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ethics are an integral part of any research project</a:t>
            </a:r>
          </a:p>
          <a:p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research ethics?</a:t>
            </a:r>
          </a:p>
          <a:p>
            <a:pPr lvl="1"/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be viewed in two ways</a:t>
            </a:r>
          </a:p>
          <a:p>
            <a:pPr lvl="2"/>
            <a:r>
              <a:rPr lang="en-GB" altLang="en-US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Guidelines and the law</a:t>
            </a:r>
          </a:p>
          <a:p>
            <a:pPr lvl="2"/>
            <a:r>
              <a:rPr lang="en-GB" altLang="en-US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standpoint and values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23644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3852" y="293638"/>
            <a:ext cx="6347714" cy="1320800"/>
          </a:xfrm>
        </p:spPr>
        <p:txBody>
          <a:bodyPr>
            <a:normAutofit/>
          </a:bodyPr>
          <a:lstStyle/>
          <a:p>
            <a:r>
              <a:rPr lang="en-GB" dirty="0" err="1"/>
              <a:t>Moeseg</a:t>
            </a:r>
            <a:r>
              <a:rPr lang="en-GB" dirty="0"/>
              <a:t>: </a:t>
            </a:r>
            <a:r>
              <a:rPr lang="en-GB" dirty="0" err="1"/>
              <a:t>Canllawiau</a:t>
            </a:r>
            <a:r>
              <a:rPr lang="en-GB" dirty="0"/>
              <a:t> </a:t>
            </a:r>
            <a:r>
              <a:rPr lang="en-GB" dirty="0" err="1"/>
              <a:t>Ymchwil</a:t>
            </a:r>
            <a:br>
              <a:rPr lang="en-GB" dirty="0"/>
            </a:br>
            <a:r>
              <a:rPr lang="en-GB" i="1" dirty="0"/>
              <a:t>Ethics: Research Guidelines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090" y="1614438"/>
            <a:ext cx="3669310" cy="3262362"/>
          </a:xfrm>
        </p:spPr>
        <p:txBody>
          <a:bodyPr>
            <a:no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Sefydliadol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Contract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protocol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tra’n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Drindod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Sant</a:t>
            </a:r>
            <a:endParaRPr lang="en-GB" sz="2000" dirty="0">
              <a:solidFill>
                <a:schemeClr val="tx1"/>
              </a:solidFill>
            </a:endParaRPr>
          </a:p>
          <a:p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91000" y="1664628"/>
            <a:ext cx="3886200" cy="3227938"/>
          </a:xfrm>
        </p:spPr>
        <p:txBody>
          <a:bodyPr>
            <a:normAutofit fontScale="85000" lnSpcReduction="10000"/>
          </a:bodyPr>
          <a:lstStyle/>
          <a:p>
            <a:pPr marL="365760" indent="-256032">
              <a:lnSpc>
                <a:spcPct val="110000"/>
              </a:lnSpc>
              <a:buFont typeface="Wingdings 3"/>
              <a:buChar char=""/>
              <a:defRPr/>
            </a:pPr>
            <a:r>
              <a:rPr lang="en-GB" sz="2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Guidelines:</a:t>
            </a:r>
          </a:p>
          <a:p>
            <a:pPr marL="621792" lvl="1">
              <a:lnSpc>
                <a:spcPct val="11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contract/ protocol when carrying out research</a:t>
            </a:r>
          </a:p>
          <a:p>
            <a:pPr marL="621792" lvl="1">
              <a:lnSpc>
                <a:spcPct val="11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are carrying out research in the name of the University of Wales, Trinity Saint David</a:t>
            </a:r>
          </a:p>
          <a:p>
            <a:pPr marL="621792" lvl="1">
              <a:lnSpc>
                <a:spcPct val="110000"/>
              </a:lnSpc>
              <a:spcBef>
                <a:spcPts val="324"/>
              </a:spcBef>
              <a:buFont typeface="Verdana"/>
              <a:buChar char="◦"/>
              <a:defRPr/>
            </a:pPr>
            <a:endParaRPr lang="en-GB" sz="26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7C8CC6-025E-52AD-7F02-0678A220719B}"/>
              </a:ext>
            </a:extLst>
          </p:cNvPr>
          <p:cNvSpPr txBox="1"/>
          <p:nvPr/>
        </p:nvSpPr>
        <p:spPr>
          <a:xfrm>
            <a:off x="293090" y="4366399"/>
            <a:ext cx="366931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cod-ymarfer-moeseg-ac-integredd-ymchwil-2022.pdf</a:t>
            </a:r>
            <a:endParaRPr lang="en-GB" dirty="0"/>
          </a:p>
          <a:p>
            <a:endParaRPr lang="en-GB" dirty="0"/>
          </a:p>
          <a:p>
            <a:r>
              <a:rPr lang="en-GB" dirty="0" err="1">
                <a:hlinkClick r:id="rId3"/>
              </a:rPr>
              <a:t>Cyflwyniad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i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Reoli</a:t>
            </a:r>
            <a:r>
              <a:rPr lang="en-GB" dirty="0">
                <a:hlinkClick r:id="rId3"/>
              </a:rPr>
              <a:t> Data Ymchwil - </a:t>
            </a:r>
            <a:r>
              <a:rPr lang="en-GB" dirty="0" err="1">
                <a:hlinkClick r:id="rId3"/>
              </a:rPr>
              <a:t>Gwasanaethau</a:t>
            </a:r>
            <a:r>
              <a:rPr lang="en-GB" dirty="0">
                <a:hlinkClick r:id="rId3"/>
              </a:rPr>
              <a:t> Digidol | </a:t>
            </a:r>
            <a:r>
              <a:rPr lang="en-GB" dirty="0" err="1">
                <a:hlinkClick r:id="rId3"/>
              </a:rPr>
              <a:t>Prifysgol</a:t>
            </a:r>
            <a:r>
              <a:rPr lang="en-GB" dirty="0">
                <a:hlinkClick r:id="rId3"/>
              </a:rPr>
              <a:t> Cymru Y </a:t>
            </a:r>
            <a:r>
              <a:rPr lang="en-GB" dirty="0" err="1">
                <a:hlinkClick r:id="rId3"/>
              </a:rPr>
              <a:t>Drindod</a:t>
            </a:r>
            <a:r>
              <a:rPr lang="en-GB" dirty="0">
                <a:hlinkClick r:id="rId3"/>
              </a:rPr>
              <a:t> Dewi Sant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1DCF2E-72EA-31FD-7961-78961AC508D1}"/>
              </a:ext>
            </a:extLst>
          </p:cNvPr>
          <p:cNvSpPr txBox="1"/>
          <p:nvPr/>
        </p:nvSpPr>
        <p:spPr>
          <a:xfrm>
            <a:off x="4381500" y="4495800"/>
            <a:ext cx="3505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Research Integrity and Ethics | University of Wales Trinity Saint David</a:t>
            </a:r>
            <a:endParaRPr lang="en-GB" dirty="0">
              <a:solidFill>
                <a:srgbClr val="00B0F0"/>
              </a:solidFill>
            </a:endParaRP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 to Research Data Management - Digital Servic</a:t>
            </a:r>
            <a:r>
              <a:rPr lang="en-GB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es |</a:t>
            </a:r>
            <a:r>
              <a:rPr lang="en-GB" dirty="0">
                <a:solidFill>
                  <a:srgbClr val="00B0F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University of Wales Trinity </a:t>
            </a:r>
            <a:r>
              <a:rPr lang="en-GB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Saint</a:t>
            </a:r>
            <a:r>
              <a:rPr lang="en-GB" dirty="0">
                <a:solidFill>
                  <a:srgbClr val="00B0F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David</a:t>
            </a:r>
            <a:endParaRPr lang="en-GB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0299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Gyfraith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Diogelu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 (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pa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fedrwch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storio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pethau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cydsyniad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gwybodus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dynnu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ffotograffau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Plant: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gwiriad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DBS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Law: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Protection (e.g. how long you can store things, informed consent for taking photographs).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protection DBS checks</a:t>
            </a:r>
          </a:p>
          <a:p>
            <a:endParaRPr lang="en-GB" sz="2400" dirty="0"/>
          </a:p>
        </p:txBody>
      </p:sp>
      <p:pic>
        <p:nvPicPr>
          <p:cNvPr id="6146" name="Picture 2" descr="C:\Users\l.roberts\AppData\Local\Microsoft\Windows\Temporary Internet Files\Content.IE5\N7NKQ001\MP9003211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659" y="1066800"/>
            <a:ext cx="1727200" cy="86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620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e.e.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Canllawiau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  British Educational Research Association, British Psychological Society  ac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y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blaen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British Educational Research Association guidelines, British Psychological Society guidelines etc.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BERA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1477" y="5181600"/>
            <a:ext cx="3162300" cy="1295400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302B48D4-731E-56BE-DEDB-87BC1FACAD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65" t="12540" r="35366" b="10000"/>
          <a:stretch>
            <a:fillRect/>
          </a:stretch>
        </p:blipFill>
        <p:spPr bwMode="auto">
          <a:xfrm rot="326538">
            <a:off x="6459656" y="540588"/>
            <a:ext cx="1879519" cy="2547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C789CA3-0599-5694-6F0E-2ADAF594FB19}"/>
              </a:ext>
            </a:extLst>
          </p:cNvPr>
          <p:cNvSpPr txBox="1"/>
          <p:nvPr/>
        </p:nvSpPr>
        <p:spPr>
          <a:xfrm>
            <a:off x="609600" y="685800"/>
            <a:ext cx="57334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Ethical Guidelines for Educational Research, fifth edition (2024) | BERA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0066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BERA (2024)</a:t>
            </a:r>
            <a:br>
              <a:rPr lang="en-GB" dirty="0"/>
            </a:br>
            <a:r>
              <a:rPr lang="en-GB" dirty="0" err="1"/>
              <a:t>Egwyddorion</a:t>
            </a:r>
            <a:r>
              <a:rPr lang="en-GB" dirty="0"/>
              <a:t> / Principles </a:t>
            </a:r>
            <a:br>
              <a:rPr lang="en-GB" dirty="0"/>
            </a:b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598" y="2160590"/>
            <a:ext cx="6781801" cy="4316410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GB" dirty="0"/>
              <a:t>The intended audience for these guidelines is anyone undertaking educational research – whether their job description includes research, or they conduct research within the field (for example, while studying for a qualification or with the intention of improving practice). This includes both independent researchers and practitioners based in educational institutions of any kind.</a:t>
            </a:r>
          </a:p>
          <a:p>
            <a:endParaRPr lang="en-GB" dirty="0"/>
          </a:p>
          <a:p>
            <a:r>
              <a:rPr lang="en-GB" dirty="0"/>
              <a:t>BERA (2024)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612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062A5-3082-CFCA-FC25-78492B375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1066800"/>
            <a:ext cx="6934201" cy="4974563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The Association believes that all educational research should be conducted within </a:t>
            </a:r>
            <a:r>
              <a:rPr lang="en-GB" sz="2000" i="1" dirty="0"/>
              <a:t>an ethic of respect</a:t>
            </a:r>
            <a:r>
              <a:rPr lang="en-GB" sz="2000" dirty="0"/>
              <a:t> for: people; knowledge; the quality of educational research; the environment; and academic freedom. </a:t>
            </a:r>
          </a:p>
          <a:p>
            <a:r>
              <a:rPr lang="en-GB" sz="2000" dirty="0"/>
              <a:t>We believe there should be an ethic of care for all involved in educational research by and for researchers. </a:t>
            </a:r>
          </a:p>
          <a:p>
            <a:r>
              <a:rPr lang="en-GB" sz="2000" i="1" dirty="0"/>
              <a:t>Trust</a:t>
            </a:r>
            <a:r>
              <a:rPr lang="en-GB" sz="2000" dirty="0"/>
              <a:t> is a further essential element within the relationship between researcher and researched, as is the expectation that researchers will accept responsibility for their actions. </a:t>
            </a:r>
          </a:p>
          <a:p>
            <a:r>
              <a:rPr lang="en-GB" sz="2000" dirty="0"/>
              <a:t>These are the collective principles that we ask members and those using the guidelines to commit to and engage with when making decisions in their research. (BERA, 2024)</a:t>
            </a:r>
          </a:p>
        </p:txBody>
      </p:sp>
    </p:spTree>
    <p:extLst>
      <p:ext uri="{BB962C8B-B14F-4D97-AF65-F5344CB8AC3E}">
        <p14:creationId xmlns:p14="http://schemas.microsoft.com/office/powerpoint/2010/main" val="1983157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BERA (2024)</a:t>
            </a:r>
            <a:br>
              <a:rPr lang="en-GB" dirty="0"/>
            </a:br>
            <a:r>
              <a:rPr lang="en-GB" dirty="0" err="1"/>
              <a:t>Egwyddorion</a:t>
            </a:r>
            <a:r>
              <a:rPr lang="en-GB" dirty="0"/>
              <a:t> / Principles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598" y="1676400"/>
            <a:ext cx="6629401" cy="4364963"/>
          </a:xfrm>
        </p:spPr>
        <p:txBody>
          <a:bodyPr>
            <a:normAutofit lnSpcReduction="10000"/>
          </a:bodyPr>
          <a:lstStyle/>
          <a:p>
            <a:endParaRPr lang="en-US" dirty="0"/>
          </a:p>
          <a:p>
            <a:r>
              <a:rPr lang="en-GB" sz="2400" dirty="0"/>
              <a:t>All educational researchers should aim to protect the integrity and reputation of educational research by ensuring that they conduct their research to the highest standards.</a:t>
            </a:r>
          </a:p>
          <a:p>
            <a:r>
              <a:rPr lang="en-US" sz="2400" dirty="0"/>
              <a:t>All social scientists should act with regard to their social responsibilities in conducting and disseminating their research. </a:t>
            </a:r>
          </a:p>
          <a:p>
            <a:r>
              <a:rPr lang="en-US" sz="2400" dirty="0"/>
              <a:t>All social science should aim to </a:t>
            </a:r>
            <a:r>
              <a:rPr lang="en-US" sz="2400" dirty="0" err="1"/>
              <a:t>maximise</a:t>
            </a:r>
            <a:r>
              <a:rPr lang="en-US" sz="2400" dirty="0"/>
              <a:t> benefit and </a:t>
            </a:r>
            <a:r>
              <a:rPr lang="en-US" sz="2400" dirty="0" err="1"/>
              <a:t>minimise</a:t>
            </a:r>
            <a:r>
              <a:rPr lang="en-US" sz="2400" dirty="0"/>
              <a:t> harm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04618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634337" cy="1320800"/>
          </a:xfrm>
        </p:spPr>
        <p:txBody>
          <a:bodyPr/>
          <a:lstStyle/>
          <a:p>
            <a:r>
              <a:rPr lang="en-GB" dirty="0"/>
              <a:t>BERA 2024: </a:t>
            </a:r>
            <a:r>
              <a:rPr lang="en-GB" dirty="0" err="1"/>
              <a:t>Adrannau</a:t>
            </a:r>
            <a:r>
              <a:rPr lang="en-GB" dirty="0"/>
              <a:t>/Sections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240509" cy="4441161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 err="1"/>
              <a:t>Llythyr</a:t>
            </a:r>
            <a:r>
              <a:rPr lang="en-GB" b="1" dirty="0"/>
              <a:t> </a:t>
            </a:r>
            <a:r>
              <a:rPr lang="en-GB" b="1" dirty="0" err="1"/>
              <a:t>gan</a:t>
            </a:r>
            <a:r>
              <a:rPr lang="en-GB" b="1" dirty="0"/>
              <a:t> y </a:t>
            </a:r>
            <a:r>
              <a:rPr lang="en-GB" b="1" dirty="0" err="1"/>
              <a:t>Llywydd</a:t>
            </a:r>
            <a:endParaRPr lang="en-GB" b="1" dirty="0"/>
          </a:p>
          <a:p>
            <a:r>
              <a:rPr lang="en-GB" b="1" dirty="0" err="1"/>
              <a:t>Materion</a:t>
            </a:r>
            <a:r>
              <a:rPr lang="en-GB" b="1" dirty="0"/>
              <a:t> </a:t>
            </a:r>
            <a:r>
              <a:rPr lang="en-GB" b="1" dirty="0" err="1"/>
              <a:t>Sylfaenol</a:t>
            </a:r>
            <a:endParaRPr lang="en-GB" b="1" dirty="0"/>
          </a:p>
          <a:p>
            <a:r>
              <a:rPr lang="en-GB" b="1" dirty="0" err="1"/>
              <a:t>Canllawiau</a:t>
            </a:r>
            <a:r>
              <a:rPr lang="en-GB" b="1" dirty="0"/>
              <a:t>:</a:t>
            </a:r>
          </a:p>
          <a:p>
            <a:r>
              <a:rPr lang="en-GB" dirty="0" err="1"/>
              <a:t>Cyfrifoldebau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gyfranogwyr</a:t>
            </a:r>
            <a:endParaRPr lang="en-GB" dirty="0"/>
          </a:p>
          <a:p>
            <a:r>
              <a:rPr lang="en-GB" dirty="0" err="1"/>
              <a:t>Cytundeb</a:t>
            </a:r>
            <a:endParaRPr lang="en-GB" dirty="0"/>
          </a:p>
          <a:p>
            <a:r>
              <a:rPr lang="en-GB" dirty="0" err="1"/>
              <a:t>Tryloywder</a:t>
            </a:r>
            <a:endParaRPr lang="en-GB" dirty="0"/>
          </a:p>
          <a:p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dynnu'n</a:t>
            </a:r>
            <a:r>
              <a:rPr lang="en-GB" dirty="0"/>
              <a:t> </a:t>
            </a:r>
            <a:r>
              <a:rPr lang="en-GB" dirty="0" err="1"/>
              <a:t>ôl</a:t>
            </a:r>
            <a:endParaRPr lang="en-GB" dirty="0"/>
          </a:p>
          <a:p>
            <a:r>
              <a:rPr lang="en-GB" dirty="0" err="1"/>
              <a:t>Niwed</a:t>
            </a:r>
            <a:endParaRPr lang="en-GB" dirty="0"/>
          </a:p>
          <a:p>
            <a:r>
              <a:rPr lang="en-GB" dirty="0" err="1"/>
              <a:t>Preifatrwydd</a:t>
            </a:r>
            <a:r>
              <a:rPr lang="en-GB" dirty="0"/>
              <a:t> a </a:t>
            </a:r>
            <a:r>
              <a:rPr lang="en-GB" dirty="0" err="1"/>
              <a:t>storio</a:t>
            </a:r>
            <a:r>
              <a:rPr lang="en-GB" dirty="0"/>
              <a:t> data</a:t>
            </a:r>
          </a:p>
          <a:p>
            <a:r>
              <a:rPr lang="en-GB" dirty="0" err="1"/>
              <a:t>Datgelu</a:t>
            </a:r>
            <a:endParaRPr lang="en-GB" dirty="0"/>
          </a:p>
          <a:p>
            <a:r>
              <a:rPr lang="en-GB" dirty="0"/>
              <a:t>Dulliau</a:t>
            </a:r>
          </a:p>
          <a:p>
            <a:r>
              <a:rPr lang="en-GB" dirty="0" err="1"/>
              <a:t>Awduraeth</a:t>
            </a:r>
            <a:endParaRPr lang="en-GB" dirty="0"/>
          </a:p>
          <a:p>
            <a:r>
              <a:rPr lang="en-GB" dirty="0" err="1"/>
              <a:t>Ymrwymiadau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les a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ymchwilwyr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191000" y="1524000"/>
            <a:ext cx="3733800" cy="48221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b="1" dirty="0"/>
              <a:t>Letter from the President</a:t>
            </a:r>
          </a:p>
          <a:p>
            <a:r>
              <a:rPr lang="en-US" b="1" dirty="0"/>
              <a:t>Fundamentals</a:t>
            </a:r>
          </a:p>
          <a:p>
            <a:r>
              <a:rPr lang="en-US" b="1" dirty="0"/>
              <a:t>Guidelines:</a:t>
            </a:r>
          </a:p>
          <a:p>
            <a:r>
              <a:rPr lang="en-US" dirty="0"/>
              <a:t>Responsibilities to participants</a:t>
            </a:r>
          </a:p>
          <a:p>
            <a:r>
              <a:rPr lang="en-US" dirty="0"/>
              <a:t>Consent</a:t>
            </a:r>
          </a:p>
          <a:p>
            <a:r>
              <a:rPr lang="en-US" dirty="0"/>
              <a:t>Transparency</a:t>
            </a:r>
          </a:p>
          <a:p>
            <a:r>
              <a:rPr lang="en-US" dirty="0"/>
              <a:t>Right to withdraw</a:t>
            </a:r>
          </a:p>
          <a:p>
            <a:r>
              <a:rPr lang="en-US" dirty="0"/>
              <a:t>Harm</a:t>
            </a:r>
          </a:p>
          <a:p>
            <a:r>
              <a:rPr lang="en-US" dirty="0"/>
              <a:t>Privacy and data storage</a:t>
            </a:r>
          </a:p>
          <a:p>
            <a:r>
              <a:rPr lang="en-US" dirty="0"/>
              <a:t>Disclosure</a:t>
            </a:r>
          </a:p>
          <a:p>
            <a:r>
              <a:rPr lang="en-US" dirty="0"/>
              <a:t>Methods</a:t>
            </a:r>
          </a:p>
          <a:p>
            <a:r>
              <a:rPr lang="en-US" dirty="0"/>
              <a:t>Authorship</a:t>
            </a:r>
          </a:p>
          <a:p>
            <a:r>
              <a:rPr lang="en-US" dirty="0"/>
              <a:t>Responsibilities for researchers’ wellbeing and development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6911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1 / Task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3088109" cy="4419600"/>
          </a:xfrm>
        </p:spPr>
        <p:txBody>
          <a:bodyPr>
            <a:normAutofit lnSpcReduction="10000"/>
          </a:bodyPr>
          <a:lstStyle/>
          <a:p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, 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penderfynwch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 mater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moesegol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hystyried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pan fyddwch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eich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prosiect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ddechrau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lefel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6.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y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217396" cy="3880773"/>
          </a:xfrm>
        </p:spPr>
        <p:txBody>
          <a:bodyPr>
            <a:normAutofit lnSpcReduction="10000"/>
          </a:bodyPr>
          <a:lstStyle/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groups , decide on 3 ethical issues that will need to be considered when you plan your independent project at the beginning of level 6. 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will these need to be considered?</a:t>
            </a:r>
          </a:p>
        </p:txBody>
      </p:sp>
      <p:pic>
        <p:nvPicPr>
          <p:cNvPr id="1028" name="Picture 4" descr="C:\Users\l.roberts\AppData\Local\Microsoft\Windows\Temporary Internet Files\Content.IE5\HEPN0LIZ\MC900445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783" y="5181600"/>
            <a:ext cx="1754734" cy="151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2070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Materion</a:t>
            </a:r>
            <a:r>
              <a:rPr lang="en-GB" dirty="0"/>
              <a:t>  </a:t>
            </a:r>
            <a:r>
              <a:rPr lang="en-GB" dirty="0" err="1"/>
              <a:t>moesol</a:t>
            </a:r>
            <a:r>
              <a:rPr lang="en-GB" dirty="0"/>
              <a:t> 1 /</a:t>
            </a:r>
            <a:br>
              <a:rPr lang="en-GB" dirty="0"/>
            </a:br>
            <a:r>
              <a:rPr lang="en-GB" dirty="0"/>
              <a:t>Ethical issues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Arbrawf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Asch</a:t>
            </a:r>
          </a:p>
          <a:p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Arbrawf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 Asch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Asch experiment</a:t>
            </a:r>
          </a:p>
          <a:p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Asch experiment</a:t>
            </a:r>
            <a:endParaRPr lang="en-GB" sz="28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C:\Users\l.roberts\AppData\Local\Microsoft\Windows\Temporary Internet Files\Content.IE5\N7NKQ001\MC9000787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2304" y="4724400"/>
            <a:ext cx="4279392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22286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moesol</a:t>
            </a:r>
            <a:r>
              <a:rPr lang="en-GB" dirty="0"/>
              <a:t> 2</a:t>
            </a:r>
            <a:br>
              <a:rPr lang="en-GB" dirty="0"/>
            </a:br>
            <a:r>
              <a:rPr lang="en-GB" dirty="0"/>
              <a:t>Ethical issues 2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Arbrawf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Milgram</a:t>
            </a:r>
          </a:p>
          <a:p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Arbrawf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 Milgram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369796" cy="3880773"/>
          </a:xfrm>
        </p:spPr>
        <p:txBody>
          <a:bodyPr/>
          <a:lstStyle/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Milgram experiment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Milgram experiment</a:t>
            </a:r>
            <a:endParaRPr lang="en-GB" sz="24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Debrief</a:t>
            </a:r>
          </a:p>
          <a:p>
            <a:endParaRPr lang="en-GB" dirty="0"/>
          </a:p>
        </p:txBody>
      </p:sp>
      <p:pic>
        <p:nvPicPr>
          <p:cNvPr id="3074" name="Picture 2" descr="C:\Users\l.roberts\AppData\Local\Microsoft\Windows\Temporary Internet Files\Content.IE5\N7NKQ001\MP9004392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4495800"/>
            <a:ext cx="31242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8647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GDPR 2018</a:t>
            </a:r>
            <a:br>
              <a:rPr lang="en-GB" dirty="0"/>
            </a:br>
            <a:r>
              <a:rPr lang="en-GB" sz="3100" dirty="0"/>
              <a:t>(General Data Protection Regulations)</a:t>
            </a:r>
            <a:endParaRPr lang="en-US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4815" y="2159000"/>
            <a:ext cx="3133345" cy="4394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Cosbau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Caniatâd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Hysbysu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rhwyg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fynediad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/>
                <a:cs typeface="Arial"/>
              </a:rPr>
              <a:t>Hawl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i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anghofio</a:t>
            </a:r>
            <a:r>
              <a:rPr lang="en-GB" sz="2000" dirty="0">
                <a:latin typeface="Arial"/>
                <a:cs typeface="Arial"/>
              </a:rPr>
              <a:t> (am)</a:t>
            </a: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Symudedd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Preifatrwydd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gynllun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Swyddogion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14800" y="2159000"/>
            <a:ext cx="4352544" cy="4546600"/>
          </a:xfrm>
        </p:spPr>
        <p:txBody>
          <a:bodyPr>
            <a:normAutofit/>
          </a:bodyPr>
          <a:lstStyle/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Penalties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Consent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Breach notification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Right to access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Right to be forgotten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Data portability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Privacy by design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Data Protection Officers</a:t>
            </a:r>
          </a:p>
          <a:p>
            <a:pPr marL="0" indent="0">
              <a:buNone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( EUGDPR, 2018)</a:t>
            </a:r>
          </a:p>
          <a:p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8413435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65760" indent="-255905">
              <a:buFont typeface="Wingdings 3"/>
              <a:buChar char=""/>
              <a:defRPr/>
            </a:pP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Rhaid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bob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eitem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o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ddata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personol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sy’n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cael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ei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ddal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fod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gywir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gyfoes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a’i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ddal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am y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cyfnod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lleiaf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posib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.</a:t>
            </a:r>
            <a:endParaRPr lang="en-US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Mae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hawl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gan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unigolion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wybod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pa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ddata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a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ddelir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amdanynt</a:t>
            </a:r>
            <a:endParaRPr lang="en-GB" sz="2000" dirty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 item of personal data that is held or processed must be accurate and up to data, and held for no longer than necessary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Individuals have the right to know what data is held about them</a:t>
            </a:r>
          </a:p>
          <a:p>
            <a:endParaRPr lang="en-GB" dirty="0"/>
          </a:p>
        </p:txBody>
      </p:sp>
      <p:pic>
        <p:nvPicPr>
          <p:cNvPr id="8194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609600"/>
            <a:ext cx="2438399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74690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1"/>
            <a:r>
              <a:rPr lang="en-US" alt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</a:t>
            </a:r>
          </a:p>
          <a:p>
            <a:pPr lvl="1"/>
            <a:r>
              <a:rPr lang="en-US" alt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Gwiriad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DBS</a:t>
            </a:r>
          </a:p>
          <a:p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Protection</a:t>
            </a:r>
          </a:p>
          <a:p>
            <a:r>
              <a:rPr lang="en-GB" altLang="en-US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DBS checks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4343400"/>
            <a:ext cx="5029199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445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Moeseg</a:t>
            </a:r>
            <a:r>
              <a:rPr lang="en-GB" sz="2400" dirty="0"/>
              <a:t>: </a:t>
            </a:r>
            <a:r>
              <a:rPr lang="en-GB" sz="2400" dirty="0" err="1"/>
              <a:t>Safbwynt</a:t>
            </a:r>
            <a:r>
              <a:rPr lang="en-GB" sz="2400" dirty="0"/>
              <a:t> </a:t>
            </a:r>
            <a:r>
              <a:rPr lang="en-GB" sz="2400" dirty="0" err="1"/>
              <a:t>Personol</a:t>
            </a:r>
            <a:r>
              <a:rPr lang="en-GB" sz="2400" dirty="0"/>
              <a:t> a </a:t>
            </a:r>
            <a:r>
              <a:rPr lang="en-GB" sz="2400" dirty="0" err="1"/>
              <a:t>Gwerthoedd</a:t>
            </a:r>
            <a:br>
              <a:rPr lang="en-GB" sz="2400" dirty="0"/>
            </a:br>
            <a:r>
              <a:rPr lang="en-GB" sz="2400" i="1" dirty="0"/>
              <a:t>Ethics: Personal Standpoint and Values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5" y="1828800"/>
            <a:ext cx="3057145" cy="4800600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defRPr/>
            </a:pP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 eich safbwynt chi yn cael dylanwad ar y math o ymchwil a moeseg ymchwil y byddwch yn ei ddilyn</a:t>
            </a:r>
          </a:p>
          <a:p>
            <a:pPr lvl="1">
              <a:lnSpc>
                <a:spcPct val="110000"/>
              </a:lnSpc>
              <a:defRPr/>
            </a:pPr>
            <a:r>
              <a:rPr lang="cy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Gofynnwch i chi eich hun pa fath o berthynas ydw i eisiau rhyngof fi a’r sawl y byddaf yn eu hastudio?</a:t>
            </a:r>
          </a:p>
          <a:p>
            <a:pPr lvl="1">
              <a:lnSpc>
                <a:spcPct val="110000"/>
              </a:lnSpc>
              <a:defRPr/>
            </a:pPr>
            <a:r>
              <a:rPr lang="cy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 i eisiau eu gweld fel gwrthrychau neu fel cyfranogwyr yn y broses ymchwil?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91000" y="1828800"/>
            <a:ext cx="3124200" cy="4648200"/>
          </a:xfrm>
        </p:spPr>
        <p:txBody>
          <a:bodyPr>
            <a:no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own perspective will influence the type of research and research ethics you will adopt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Ask yourself how do I want to be in relation to those I am studying?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I want to see them as objects or participants in the research process?</a:t>
            </a:r>
          </a:p>
        </p:txBody>
      </p:sp>
    </p:spTree>
    <p:extLst>
      <p:ext uri="{BB962C8B-B14F-4D97-AF65-F5344CB8AC3E}">
        <p14:creationId xmlns:p14="http://schemas.microsoft.com/office/powerpoint/2010/main" val="37378558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2 / Task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allai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safbwyntiau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ddylanwadu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ymchwil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am eich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safbwyntiau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eich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pairs, discuss how values and viewpoints could influence research 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your own values and viewpoints?</a:t>
            </a:r>
            <a:r>
              <a:rPr lang="en-GB" sz="2400" i="1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9218" name="Picture 2" descr="C:\Users\l.roberts\AppData\Local\Microsoft\Windows\Temporary Internet Files\Content.IE5\6IDJCSBB\MC9000487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549" y="262156"/>
            <a:ext cx="1825142" cy="1433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3404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795272"/>
          </a:xfrm>
        </p:spPr>
        <p:txBody>
          <a:bodyPr>
            <a:noAutofit/>
          </a:bodyPr>
          <a:lstStyle/>
          <a:p>
            <a:r>
              <a:rPr lang="en-GB" sz="3600" dirty="0" err="1">
                <a:solidFill>
                  <a:schemeClr val="tx1"/>
                </a:solidFill>
              </a:rPr>
              <a:t>Moeseg</a:t>
            </a:r>
            <a:r>
              <a:rPr lang="en-GB" sz="3600" dirty="0">
                <a:solidFill>
                  <a:schemeClr val="tx1"/>
                </a:solidFill>
              </a:rPr>
              <a:t>: </a:t>
            </a:r>
            <a:r>
              <a:rPr lang="en-GB" sz="3600" dirty="0" err="1">
                <a:solidFill>
                  <a:schemeClr val="tx1"/>
                </a:solidFill>
              </a:rPr>
              <a:t>Safbwynt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dirty="0" err="1">
                <a:solidFill>
                  <a:schemeClr val="tx1"/>
                </a:solidFill>
              </a:rPr>
              <a:t>Personol</a:t>
            </a:r>
            <a:r>
              <a:rPr lang="en-GB" sz="3600" dirty="0">
                <a:solidFill>
                  <a:schemeClr val="tx1"/>
                </a:solidFill>
              </a:rPr>
              <a:t> a </a:t>
            </a:r>
            <a:r>
              <a:rPr lang="en-GB" sz="3600" dirty="0" err="1">
                <a:solidFill>
                  <a:schemeClr val="tx1"/>
                </a:solidFill>
              </a:rPr>
              <a:t>Gwerthoedd</a:t>
            </a:r>
            <a:r>
              <a:rPr lang="en-GB" sz="3600" dirty="0">
                <a:solidFill>
                  <a:schemeClr val="tx1"/>
                </a:solidFill>
              </a:rPr>
              <a:t> </a:t>
            </a:r>
            <a:r>
              <a:rPr lang="en-GB" sz="3600" i="1" dirty="0">
                <a:solidFill>
                  <a:schemeClr val="tx1"/>
                </a:solidFill>
              </a:rPr>
              <a:t>Ethics: Personal Standpoint and Values</a:t>
            </a:r>
            <a:endParaRPr lang="en-GB" sz="36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 i’n  credu mewn parchu unigolion, ac ydw i am ffurfio cydberthynas ddilys o ymddiriedaeth gyda nhw?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I believe in respecting individuals, and want to build relationships with them that are reciprocal, trusting and authentic?</a:t>
            </a:r>
          </a:p>
          <a:p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 descr="C:\Users\l.roberts\AppData\Local\Microsoft\Windows\Temporary Internet Files\Content.IE5\HEPN0LIZ\MC9003042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84" y="5486400"/>
            <a:ext cx="2971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03695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200400" cy="3880772"/>
          </a:xfrm>
        </p:spPr>
        <p:txBody>
          <a:bodyPr/>
          <a:lstStyle/>
          <a:p>
            <a:pPr lvl="1">
              <a:lnSpc>
                <a:spcPct val="90000"/>
              </a:lnSpc>
              <a:defRPr/>
            </a:pPr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 geiriau eraill ydw i eisiau gwneud ymchwil </a:t>
            </a:r>
          </a:p>
          <a:p>
            <a:pPr lvl="1">
              <a:lnSpc>
                <a:spcPct val="90000"/>
              </a:lnSpc>
              <a:defRPr/>
            </a:pPr>
            <a:r>
              <a:rPr lang="cy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 bobl </a:t>
            </a:r>
          </a:p>
          <a:p>
            <a:pPr lvl="1">
              <a:lnSpc>
                <a:spcPct val="90000"/>
              </a:lnSpc>
              <a:defRPr/>
            </a:pPr>
            <a:r>
              <a:rPr lang="cy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 mewn cydweithrediad â phobl?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endParaRPr lang="en-GB" i="1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other words do I want to do research 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people 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 in collaboration with people?</a:t>
            </a:r>
          </a:p>
          <a:p>
            <a:endParaRPr lang="en-GB" dirty="0"/>
          </a:p>
        </p:txBody>
      </p:sp>
      <p:pic>
        <p:nvPicPr>
          <p:cNvPr id="4098" name="Picture 2" descr="C:\Users\l.roberts\AppData\Local\Microsoft\Windows\Temporary Internet Files\Content.IE5\6IDJCSBB\MP9004276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5257800"/>
            <a:ext cx="327660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54032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 err="1"/>
              <a:t>Crynodeb</a:t>
            </a:r>
            <a:r>
              <a:rPr lang="en-GB" dirty="0"/>
              <a:t> / Summary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274320" lvl="1"/>
            <a:r>
              <a:rPr lang="en-GB" altLang="en-US" sz="3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Avoidance of harm, fully informed consent, and the need for privacy and confidentiality (Punch, 1994: 89)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  <p:pic>
        <p:nvPicPr>
          <p:cNvPr id="5122" name="Picture 2" descr="C:\Users\l.roberts\AppData\Local\Microsoft\Windows\Temporary Internet Files\Content.IE5\N7NKQ001\MC9002889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199" y="1981201"/>
            <a:ext cx="3962401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48946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Moeseg</a:t>
            </a:r>
            <a:r>
              <a:rPr lang="en-GB" dirty="0"/>
              <a:t>: </a:t>
            </a:r>
            <a:r>
              <a:rPr lang="en-GB" dirty="0" err="1"/>
              <a:t>Cafeat</a:t>
            </a:r>
            <a:br>
              <a:rPr lang="en-GB" dirty="0"/>
            </a:br>
            <a:r>
              <a:rPr lang="en-GB" i="1" dirty="0"/>
              <a:t>Ethics: Caveats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Weithiau gall fod yn anodd ffurfio contract / protocol</a:t>
            </a:r>
          </a:p>
          <a:p>
            <a:pPr lvl="1"/>
            <a:r>
              <a:rPr lang="cy-GB" alt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anodd cadw pawb yn hapus!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Sometimes difficult to draw up a contract or protocol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 to keep everybody happy</a:t>
            </a:r>
            <a:r>
              <a:rPr lang="en-GB" sz="2400" i="1" dirty="0">
                <a:solidFill>
                  <a:schemeClr val="tx1"/>
                </a:solidFill>
              </a:rPr>
              <a:t>!</a:t>
            </a:r>
          </a:p>
          <a:p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11266" name="Picture 2" descr="C:\Users\l.roberts\AppData\Local\Microsoft\Windows\Temporary Internet Files\Content.IE5\N7NKQ001\MC9000787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1" y="4419600"/>
            <a:ext cx="4038600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6533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704246" cy="1320800"/>
          </a:xfrm>
        </p:spPr>
        <p:txBody>
          <a:bodyPr/>
          <a:lstStyle/>
          <a:p>
            <a:r>
              <a:rPr lang="en-GB" dirty="0" err="1"/>
              <a:t>Cyfrinachedd</a:t>
            </a:r>
            <a:r>
              <a:rPr lang="en-GB" dirty="0"/>
              <a:t> / Confidentiality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Materion cyfrinachedd – Ydych chi yn gallu cynnig cyfrinachedd llwyr?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 of </a:t>
            </a:r>
            <a:r>
              <a:rPr lang="en-GB" sz="24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confidentiality:can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you offer complete confidentiality?</a:t>
            </a:r>
          </a:p>
          <a:p>
            <a:endParaRPr lang="en-GB" dirty="0"/>
          </a:p>
        </p:txBody>
      </p:sp>
      <p:pic>
        <p:nvPicPr>
          <p:cNvPr id="12291" name="Picture 3" descr="C:\Users\l.roberts\AppData\Local\Microsoft\Windows\Temporary Internet Files\Content.IE5\HEPN0LIZ\MC9004378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2329" y="4100975"/>
            <a:ext cx="274320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68847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3/ Task 3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ffurflen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gais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PCYDDS am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gymeradwyaeth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foesegol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isod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Pa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feysydd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y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byddwch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angen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 i chi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eu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hystyried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er mwyn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cwblhau'r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ffurflen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hon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gynnar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blwyddyn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nesaf?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gonsyrn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24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gwestiwn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Ffurlfen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endPara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https://intranet.uwtsd.ac.uk/cy/media/3380/download?attachment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the UWTSD ethical approval form below: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/>
                <a:cs typeface="Arial"/>
              </a:rPr>
              <a:t>Which matters will you need to be considering as you complete this form early next year?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/>
                <a:cs typeface="Arial"/>
              </a:rPr>
              <a:t>Any concerns?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/>
                <a:cs typeface="Arial"/>
              </a:rPr>
              <a:t>Any questions?</a:t>
            </a:r>
          </a:p>
          <a:p>
            <a:pPr marL="0" indent="0">
              <a:buNone/>
            </a:pPr>
            <a:endParaRPr lang="en-GB" sz="2400" i="1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400" b="1" i="1" dirty="0">
                <a:solidFill>
                  <a:schemeClr val="tx1"/>
                </a:solidFill>
                <a:latin typeface="Arial"/>
                <a:cs typeface="Arial"/>
              </a:rPr>
              <a:t>English Form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/>
                <a:cs typeface="Arial"/>
                <a:hlinkClick r:id="rId3"/>
              </a:rPr>
              <a:t>https://repository.uwtsd.ac.uk/id/eprint/3870/3/3870Masalin_T_Appendix.pdf</a:t>
            </a:r>
            <a:endParaRPr lang="en-GB" sz="2400" i="1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pic>
        <p:nvPicPr>
          <p:cNvPr id="13316" name="Picture 4" descr="C:\Users\l.roberts\AppData\Local\Microsoft\Windows\Temporary Internet Files\Content.IE5\6IDJCSBB\MP90039008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170658"/>
            <a:ext cx="2895600" cy="175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24063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err="1"/>
              <a:t>Llyfryddiaeth</a:t>
            </a:r>
            <a:r>
              <a:rPr lang="en-GB" dirty="0"/>
              <a:t> / </a:t>
            </a:r>
            <a:r>
              <a:rPr lang="en-GB" i="1" dirty="0"/>
              <a:t>References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20000"/>
              </a:lnSpc>
            </a:pPr>
            <a:r>
              <a:rPr lang="en-US" sz="1600" dirty="0">
                <a:solidFill>
                  <a:schemeClr val="tx1"/>
                </a:solidFill>
              </a:rPr>
              <a:t>British Educational Research Association [BERA] (2024) </a:t>
            </a:r>
            <a:r>
              <a:rPr lang="en-US" sz="1600" i="1" dirty="0">
                <a:solidFill>
                  <a:schemeClr val="tx1"/>
                </a:solidFill>
              </a:rPr>
              <a:t>Ethical Guidelines for Educational Research</a:t>
            </a:r>
            <a:r>
              <a:rPr lang="en-US" sz="1600" dirty="0">
                <a:solidFill>
                  <a:schemeClr val="tx1"/>
                </a:solidFill>
              </a:rPr>
              <a:t>, fifth edition, London. Available at  </a:t>
            </a:r>
            <a:r>
              <a:rPr lang="en-GB" sz="1600" dirty="0">
                <a:hlinkClick r:id="rId3"/>
              </a:rPr>
              <a:t>Ethical Guidelines for Educational Research, fifth edition (2024) | BERA </a:t>
            </a:r>
            <a:r>
              <a:rPr lang="en-US" sz="1600" dirty="0">
                <a:solidFill>
                  <a:schemeClr val="tx1"/>
                </a:solidFill>
              </a:rPr>
              <a:t>( Accessed 26.01.26)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HSMO ( 1998) </a:t>
            </a:r>
            <a:r>
              <a:rPr lang="en-GB" altLang="en-US" sz="1600" i="1" dirty="0">
                <a:solidFill>
                  <a:schemeClr val="tx1"/>
                </a:solidFill>
                <a:latin typeface="Arial"/>
                <a:cs typeface="Arial"/>
              </a:rPr>
              <a:t>Data Protection Act 1998</a:t>
            </a: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, London: HMSO, 1998</a:t>
            </a:r>
          </a:p>
          <a:p>
            <a:pPr>
              <a:lnSpc>
                <a:spcPct val="120000"/>
              </a:lnSpc>
            </a:pP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Maykut, P. &amp; Morehouse, R.(1994)  </a:t>
            </a:r>
            <a:r>
              <a:rPr lang="en-GB" altLang="en-US" sz="1600" i="1" dirty="0">
                <a:solidFill>
                  <a:schemeClr val="tx1"/>
                </a:solidFill>
                <a:latin typeface="Arial"/>
                <a:cs typeface="Arial"/>
              </a:rPr>
              <a:t>Beginning Qualitative Research: A Philosophic and Practical Guide,</a:t>
            </a:r>
            <a:r>
              <a:rPr lang="en-GB" altLang="en-US" sz="1600" u="sng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London: The Falmer Press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Oliver P, (2003) </a:t>
            </a:r>
            <a:r>
              <a:rPr lang="en-GB" altLang="en-US" sz="1600" i="1" dirty="0">
                <a:solidFill>
                  <a:schemeClr val="tx1"/>
                </a:solidFill>
                <a:latin typeface="Arial"/>
                <a:cs typeface="Arial"/>
              </a:rPr>
              <a:t>The Students' Guide to Research Ethics, </a:t>
            </a: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Buckingham: Open University Press.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Punch, M. (1994) ‘Politics and Ethics in Qualitative Research’, </a:t>
            </a:r>
            <a:r>
              <a:rPr lang="en-GB" altLang="en-US" sz="1600" i="1" dirty="0">
                <a:solidFill>
                  <a:schemeClr val="tx1"/>
                </a:solidFill>
                <a:latin typeface="Arial"/>
                <a:cs typeface="Arial"/>
              </a:rPr>
              <a:t>cited in</a:t>
            </a: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 Denzin, N.K. &amp; Lincoln, Y.S. (eds) </a:t>
            </a:r>
            <a:r>
              <a:rPr lang="en-GB" altLang="en-US" sz="1600" i="1" dirty="0">
                <a:solidFill>
                  <a:schemeClr val="tx1"/>
                </a:solidFill>
                <a:latin typeface="Arial"/>
                <a:cs typeface="Arial"/>
              </a:rPr>
              <a:t>Handbook of Qualitative Research,</a:t>
            </a: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 Thousands Oaks: </a:t>
            </a:r>
            <a:r>
              <a:rPr lang="en-GB" altLang="en-US" sz="1600">
                <a:solidFill>
                  <a:schemeClr val="tx1"/>
                </a:solidFill>
                <a:latin typeface="Arial"/>
                <a:cs typeface="Arial"/>
              </a:rPr>
              <a:t>Sage.</a:t>
            </a:r>
            <a:endParaRPr lang="en-GB" altLang="en-US" sz="1600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52601812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C4FC21DEC4F3439508256656801C35" ma:contentTypeVersion="4" ma:contentTypeDescription="Create a new document." ma:contentTypeScope="" ma:versionID="b01f1406175f23b3873e7893234072e3">
  <xsd:schema xmlns:xsd="http://www.w3.org/2001/XMLSchema" xmlns:xs="http://www.w3.org/2001/XMLSchema" xmlns:p="http://schemas.microsoft.com/office/2006/metadata/properties" xmlns:ns2="71c52bda-6a2c-4ed2-b1a6-a6d6fbe210b5" targetNamespace="http://schemas.microsoft.com/office/2006/metadata/properties" ma:root="true" ma:fieldsID="a9f22370bb96945733662eda3b6978f4" ns2:_="">
    <xsd:import namespace="71c52bda-6a2c-4ed2-b1a6-a6d6fbe210b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c52bda-6a2c-4ed2-b1a6-a6d6fbe210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30E9611-F85D-416C-B42D-136312C510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c52bda-6a2c-4ed2-b1a6-a6d6fbe210b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9FD8A6-DB16-4390-A8BF-A0F04DB3F4A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3A127565-701C-4387-A8AA-6F404A522F2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437</TotalTime>
  <Words>1577</Words>
  <Application>Microsoft Office PowerPoint</Application>
  <PresentationFormat>On-screen Show (4:3)</PresentationFormat>
  <Paragraphs>199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Trebuchet MS</vt:lpstr>
      <vt:lpstr>Verdana</vt:lpstr>
      <vt:lpstr>Wingdings 3</vt:lpstr>
      <vt:lpstr>Facet</vt:lpstr>
      <vt:lpstr>ECES5020C Ymchwil Addysgol Education Research</vt:lpstr>
      <vt:lpstr>Nodau'r Modiwl / Module Aims</vt:lpstr>
      <vt:lpstr>Deilliannau Dysgu                        Learning Outcomes</vt:lpstr>
      <vt:lpstr>Deilliannau Dysgu                      Learning Outcomes </vt:lpstr>
      <vt:lpstr>Gorolwg / Overview</vt:lpstr>
      <vt:lpstr>Moeseg / Ethics</vt:lpstr>
      <vt:lpstr>Moeseg: Canllawiau Ymchwil Ethics: Research Guidelines</vt:lpstr>
      <vt:lpstr>PowerPoint Presentation</vt:lpstr>
      <vt:lpstr>PowerPoint Presentation</vt:lpstr>
      <vt:lpstr>BERA (2024) Egwyddorion / Principles  </vt:lpstr>
      <vt:lpstr>PowerPoint Presentation</vt:lpstr>
      <vt:lpstr>BERA (2024) Egwyddorion / Principles</vt:lpstr>
      <vt:lpstr>BERA 2024: Adrannau/Sections</vt:lpstr>
      <vt:lpstr>Tasg 1 / Task 1</vt:lpstr>
      <vt:lpstr>Materion  moesol 1 / Ethical issues 1</vt:lpstr>
      <vt:lpstr>Materion moesol 2 Ethical issues 2 </vt:lpstr>
      <vt:lpstr>GDPR 2018 (General Data Protection Regulations)</vt:lpstr>
      <vt:lpstr>PowerPoint Presentation</vt:lpstr>
      <vt:lpstr>PowerPoint Presentation</vt:lpstr>
      <vt:lpstr>Moeseg: Safbwynt Personol a Gwerthoedd Ethics: Personal Standpoint and Values</vt:lpstr>
      <vt:lpstr>Tasg 2 / Task 2</vt:lpstr>
      <vt:lpstr>Moeseg: Safbwynt Personol a Gwerthoedd Ethics: Personal Standpoint and Values</vt:lpstr>
      <vt:lpstr>PowerPoint Presentation</vt:lpstr>
      <vt:lpstr> Crynodeb / Summary</vt:lpstr>
      <vt:lpstr>Moeseg: Cafeat Ethics: Caveats</vt:lpstr>
      <vt:lpstr>Cyfrinachedd / Confidentiality</vt:lpstr>
      <vt:lpstr>Tasg 3/ Task 3 </vt:lpstr>
      <vt:lpstr>Llyfryddiaeth / 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Helen A Griffiths</cp:lastModifiedBy>
  <cp:revision>120</cp:revision>
  <dcterms:created xsi:type="dcterms:W3CDTF">2014-08-11T11:08:15Z</dcterms:created>
  <dcterms:modified xsi:type="dcterms:W3CDTF">2026-04-22T20:04:52Z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0x010100C8C4FC21DEC4F3439508256656801C35</vt:lpwstr>
  </property>
</Properties>
</file>