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0" r:id="rId3"/>
    <p:sldId id="261" r:id="rId4"/>
    <p:sldId id="262" r:id="rId5"/>
    <p:sldId id="263" r:id="rId6"/>
    <p:sldId id="264" r:id="rId7"/>
    <p:sldId id="258" r:id="rId8"/>
    <p:sldId id="259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2" autoAdjust="0"/>
    <p:restoredTop sz="94660"/>
  </p:normalViewPr>
  <p:slideViewPr>
    <p:cSldViewPr snapToGrid="0">
      <p:cViewPr varScale="1">
        <p:scale>
          <a:sx n="83" d="100"/>
          <a:sy n="83" d="100"/>
        </p:scale>
        <p:origin x="30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7B7DCC-2CC7-412D-9AC1-0079BA0F45A6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9E4AF6-4B89-4CAA-A4CA-07AEDE4A7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530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251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473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22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381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49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636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056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434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48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831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821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251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82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1B088-9DB9-4B98-918E-32E08E1F4F4A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F5FD9-C834-462F-B8A7-060E0C83CF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774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youtube.com/watch?v=cGPB4AD8A6w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cwricwlwm-cymru-2008/" TargetMode="External"/><Relationship Id="rId2" Type="http://schemas.openxmlformats.org/officeDocument/2006/relationships/hyperlink" Target="https://hwb.gov.wales/curriculum-for-wales-2008/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curriculum-for-wales-2008/key-stages-2-to-4/music-in-the-national-curriculum-for-wales/" TargetMode="External"/><Relationship Id="rId2" Type="http://schemas.openxmlformats.org/officeDocument/2006/relationships/hyperlink" Target="https://hwb.gov.wales/cwricwlwm-cymru-2008/cyfnodau-allweddol-2-i-4/cerddoriaeth-yng-cwricwlwm-cenedlaethol-cymru/" TargetMode="Externa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6298" y="609600"/>
            <a:ext cx="48435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bg1"/>
                </a:solidFill>
              </a:rPr>
              <a:t>Cerddoriaeth</a:t>
            </a:r>
            <a:r>
              <a:rPr lang="en-GB" sz="3000" dirty="0" smtClean="0">
                <a:solidFill>
                  <a:schemeClr val="bg1"/>
                </a:solidFill>
              </a:rPr>
              <a:t> / Music</a:t>
            </a:r>
          </a:p>
          <a:p>
            <a:pPr algn="ctr"/>
            <a:r>
              <a:rPr lang="en-GB" sz="3000" dirty="0" smtClean="0">
                <a:solidFill>
                  <a:schemeClr val="bg1"/>
                </a:solidFill>
              </a:rPr>
              <a:t>16/09/20</a:t>
            </a:r>
            <a:endParaRPr lang="en-GB" sz="30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369" y="317821"/>
            <a:ext cx="1425327" cy="130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8352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 descr="3D man listening to music - isolated over a whit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532" y="4839169"/>
            <a:ext cx="2269937" cy="17049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1050" y="4960136"/>
            <a:ext cx="46672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10 minutes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3670" y="506896"/>
            <a:ext cx="49894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 smtClean="0">
                <a:solidFill>
                  <a:srgbClr val="FF0000"/>
                </a:solidFill>
              </a:rPr>
              <a:t>Tasg</a:t>
            </a:r>
            <a:r>
              <a:rPr lang="en-GB" sz="4400" dirty="0" smtClean="0">
                <a:solidFill>
                  <a:srgbClr val="FF0000"/>
                </a:solidFill>
              </a:rPr>
              <a:t> 1 </a:t>
            </a:r>
            <a:r>
              <a:rPr lang="en-GB" sz="4400" dirty="0" smtClean="0"/>
              <a:t>/ Task 1</a:t>
            </a:r>
            <a:endParaRPr lang="en-GB" sz="4400" dirty="0"/>
          </a:p>
        </p:txBody>
      </p:sp>
      <p:sp>
        <p:nvSpPr>
          <p:cNvPr id="5" name="Rectangle 4"/>
          <p:cNvSpPr/>
          <p:nvPr/>
        </p:nvSpPr>
        <p:spPr>
          <a:xfrm>
            <a:off x="3280741" y="2171006"/>
            <a:ext cx="56305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Listening Warm Up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79298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5"/>
                </a:solidFill>
              </a:rPr>
              <a:t>Listen to this piece of music once.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www.youtube.com/watch?v=cGPB4AD8A6w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It is in TERNARY FORM:</a:t>
            </a:r>
          </a:p>
          <a:p>
            <a:pPr marL="0" indent="0">
              <a:buNone/>
            </a:pPr>
            <a:r>
              <a:rPr lang="en-GB" dirty="0" smtClean="0"/>
              <a:t>A	42 bars	2 + (4 + 4 + 4 + 4) + 6 + 2 + (4 + 4 + 4 + 4)</a:t>
            </a:r>
          </a:p>
          <a:p>
            <a:pPr marL="0" indent="0">
              <a:buNone/>
            </a:pPr>
            <a:r>
              <a:rPr lang="en-GB" dirty="0" smtClean="0"/>
              <a:t>B	19 bars	</a:t>
            </a:r>
            <a:r>
              <a:rPr lang="en-GB" dirty="0"/>
              <a:t> </a:t>
            </a:r>
            <a:r>
              <a:rPr lang="en-GB" dirty="0" smtClean="0"/>
              <a:t>4 + 4 + 4 + 5 + 2</a:t>
            </a:r>
          </a:p>
          <a:p>
            <a:pPr marL="0" indent="0">
              <a:buNone/>
            </a:pPr>
            <a:r>
              <a:rPr lang="en-GB" dirty="0" smtClean="0"/>
              <a:t>A1	16 bars	</a:t>
            </a:r>
            <a:r>
              <a:rPr lang="en-GB" dirty="0"/>
              <a:t> 4 + 4 + 4 + 4</a:t>
            </a:r>
          </a:p>
        </p:txBody>
      </p:sp>
      <p:pic>
        <p:nvPicPr>
          <p:cNvPr id="4" name="Picture 3" descr="EOI and Communication: Listening to English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512" y="365124"/>
            <a:ext cx="1990288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94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8825"/>
          </a:xfrm>
        </p:spPr>
        <p:txBody>
          <a:bodyPr/>
          <a:lstStyle/>
          <a:p>
            <a:r>
              <a:rPr lang="en-GB" dirty="0" smtClean="0">
                <a:solidFill>
                  <a:schemeClr val="accent5"/>
                </a:solidFill>
              </a:rPr>
              <a:t>Listen again and answer the questions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409700"/>
            <a:ext cx="11677650" cy="5210175"/>
          </a:xfrm>
        </p:spPr>
        <p:txBody>
          <a:bodyPr>
            <a:normAutofit fontScale="92500"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How are the lower string instruments played during the opening bars of the piece? </a:t>
            </a:r>
          </a:p>
          <a:p>
            <a:pPr marL="514350" indent="-514350">
              <a:buAutoNum type="arabicPeriod"/>
            </a:pPr>
            <a:r>
              <a:rPr lang="en-GB" dirty="0" smtClean="0"/>
              <a:t>During Section A, which woodwind instrument plays the main melody?</a:t>
            </a:r>
          </a:p>
          <a:p>
            <a:pPr marL="514350" indent="-514350">
              <a:buAutoNum type="arabicPeriod"/>
            </a:pPr>
            <a:r>
              <a:rPr lang="en-GB" dirty="0" smtClean="0"/>
              <a:t>Identify the tonality of Section A?</a:t>
            </a:r>
          </a:p>
          <a:p>
            <a:pPr marL="514350" indent="-514350">
              <a:buAutoNum type="arabicPeriod"/>
            </a:pPr>
            <a:r>
              <a:rPr lang="en-GB" dirty="0" smtClean="0"/>
              <a:t>What type of articulation is demonstrated during Section A?</a:t>
            </a:r>
          </a:p>
          <a:p>
            <a:pPr marL="514350" indent="-514350">
              <a:buAutoNum type="arabicPeriod"/>
            </a:pPr>
            <a:r>
              <a:rPr lang="en-GB" dirty="0" smtClean="0"/>
              <a:t>During Section B, which instrument plays the melody most of the time?</a:t>
            </a:r>
          </a:p>
          <a:p>
            <a:pPr marL="514350" indent="-514350">
              <a:buAutoNum type="arabicPeriod"/>
            </a:pPr>
            <a:r>
              <a:rPr lang="en-GB" dirty="0" smtClean="0"/>
              <a:t>Give a word that describes the shape of the melody in Section B.</a:t>
            </a:r>
          </a:p>
          <a:p>
            <a:pPr marL="514350" indent="-514350">
              <a:buAutoNum type="arabicPeriod"/>
            </a:pPr>
            <a:r>
              <a:rPr lang="en-GB" dirty="0" smtClean="0"/>
              <a:t>What type of bass line accompanies the main melody during Section B?</a:t>
            </a:r>
          </a:p>
          <a:p>
            <a:pPr marL="514350" indent="-514350">
              <a:buAutoNum type="arabicPeriod"/>
            </a:pPr>
            <a:r>
              <a:rPr lang="en-GB" dirty="0" smtClean="0"/>
              <a:t>What is the tonality of Section B?</a:t>
            </a:r>
          </a:p>
          <a:p>
            <a:pPr marL="514350" indent="-514350">
              <a:buAutoNum type="arabicPeriod"/>
            </a:pPr>
            <a:r>
              <a:rPr lang="en-GB" dirty="0" smtClean="0"/>
              <a:t>Identify the type of texture used throughout the piece.</a:t>
            </a:r>
          </a:p>
          <a:p>
            <a:pPr marL="514350" indent="-514350">
              <a:buAutoNum type="arabicPeriod"/>
            </a:pPr>
            <a:r>
              <a:rPr lang="en-GB" dirty="0" smtClean="0"/>
              <a:t>Identify the percussion instrument that plays during the final chord of the piece.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5434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7400"/>
          </a:xfrm>
        </p:spPr>
        <p:txBody>
          <a:bodyPr/>
          <a:lstStyle/>
          <a:p>
            <a:r>
              <a:rPr lang="en-GB" dirty="0" smtClean="0">
                <a:solidFill>
                  <a:schemeClr val="accent5"/>
                </a:solidFill>
              </a:rPr>
              <a:t>Now check your answers.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409700"/>
            <a:ext cx="11677650" cy="5210175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dirty="0"/>
              <a:t>p</a:t>
            </a:r>
            <a:r>
              <a:rPr lang="en-GB" dirty="0" smtClean="0"/>
              <a:t>izzicato (plucking)</a:t>
            </a:r>
          </a:p>
          <a:p>
            <a:pPr marL="514350" indent="-514350">
              <a:buAutoNum type="arabicPeriod"/>
            </a:pPr>
            <a:r>
              <a:rPr lang="en-GB" dirty="0" smtClean="0"/>
              <a:t>flute</a:t>
            </a:r>
          </a:p>
          <a:p>
            <a:pPr marL="514350" indent="-514350">
              <a:buAutoNum type="arabicPeriod"/>
            </a:pPr>
            <a:r>
              <a:rPr lang="en-GB" dirty="0" smtClean="0"/>
              <a:t>major</a:t>
            </a:r>
          </a:p>
          <a:p>
            <a:pPr marL="514350" indent="-514350">
              <a:buAutoNum type="arabicPeriod"/>
            </a:pPr>
            <a:r>
              <a:rPr lang="en-GB" dirty="0" smtClean="0"/>
              <a:t>staccato</a:t>
            </a:r>
          </a:p>
          <a:p>
            <a:pPr marL="514350" indent="-514350">
              <a:buAutoNum type="arabicPeriod"/>
            </a:pPr>
            <a:r>
              <a:rPr lang="en-GB" dirty="0" smtClean="0"/>
              <a:t>trumpet</a:t>
            </a:r>
          </a:p>
          <a:p>
            <a:pPr marL="514350" indent="-514350">
              <a:buAutoNum type="arabicPeriod"/>
            </a:pPr>
            <a:r>
              <a:rPr lang="en-GB" dirty="0"/>
              <a:t>c</a:t>
            </a:r>
            <a:r>
              <a:rPr lang="en-GB" dirty="0" smtClean="0"/>
              <a:t>onjunct (stepwise)</a:t>
            </a:r>
          </a:p>
          <a:p>
            <a:pPr marL="514350" indent="-514350">
              <a:buAutoNum type="arabicPeriod"/>
            </a:pPr>
            <a:r>
              <a:rPr lang="en-GB" dirty="0"/>
              <a:t>o</a:t>
            </a:r>
            <a:r>
              <a:rPr lang="en-GB" dirty="0" smtClean="0"/>
              <a:t>stinato (a repeating music idea)</a:t>
            </a:r>
          </a:p>
          <a:p>
            <a:pPr marL="514350" indent="-514350">
              <a:buAutoNum type="arabicPeriod"/>
            </a:pPr>
            <a:r>
              <a:rPr lang="en-GB" dirty="0" smtClean="0"/>
              <a:t>minor</a:t>
            </a:r>
          </a:p>
          <a:p>
            <a:pPr marL="514350" indent="-514350">
              <a:buAutoNum type="arabicPeriod"/>
            </a:pPr>
            <a:r>
              <a:rPr lang="en-GB" dirty="0"/>
              <a:t>h</a:t>
            </a:r>
            <a:r>
              <a:rPr lang="en-GB" dirty="0" smtClean="0"/>
              <a:t>omophonic (melody and chordal accompaniment)</a:t>
            </a:r>
          </a:p>
          <a:p>
            <a:pPr marL="514350" indent="-514350">
              <a:buAutoNum type="arabicPeriod"/>
            </a:pPr>
            <a:r>
              <a:rPr lang="en-GB" dirty="0" smtClean="0"/>
              <a:t>Cymbal</a:t>
            </a:r>
          </a:p>
          <a:p>
            <a:pPr marL="0" indent="0">
              <a:buNone/>
            </a:pPr>
            <a:r>
              <a:rPr lang="en-GB" dirty="0" smtClean="0"/>
              <a:t>			Add any new words to your definitions list.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3491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685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5"/>
                </a:solidFill>
              </a:rPr>
              <a:t>The piece - Dance of the Reed Pipes from </a:t>
            </a:r>
            <a:r>
              <a:rPr lang="en-GB" dirty="0" smtClean="0">
                <a:solidFill>
                  <a:schemeClr val="accent5"/>
                </a:solidFill>
              </a:rPr>
              <a:t>‘The Nutcracker</a:t>
            </a:r>
            <a:r>
              <a:rPr lang="en-GB" dirty="0">
                <a:solidFill>
                  <a:schemeClr val="accent5"/>
                </a:solidFill>
              </a:rPr>
              <a:t>’: </a:t>
            </a:r>
            <a:r>
              <a:rPr lang="en-GB" dirty="0" err="1">
                <a:solidFill>
                  <a:schemeClr val="accent5"/>
                </a:solidFill>
              </a:rPr>
              <a:t>Pyotr</a:t>
            </a:r>
            <a:r>
              <a:rPr lang="en-GB" dirty="0">
                <a:solidFill>
                  <a:schemeClr val="accent5"/>
                </a:solidFill>
              </a:rPr>
              <a:t> </a:t>
            </a:r>
            <a:r>
              <a:rPr lang="en-GB" dirty="0" err="1">
                <a:solidFill>
                  <a:schemeClr val="accent5"/>
                </a:solidFill>
              </a:rPr>
              <a:t>Llyich</a:t>
            </a:r>
            <a:r>
              <a:rPr lang="en-GB" dirty="0">
                <a:solidFill>
                  <a:schemeClr val="accent5"/>
                </a:solidFill>
              </a:rPr>
              <a:t> Tchaikovsky (1840-1893)</a:t>
            </a:r>
            <a:br>
              <a:rPr lang="en-GB" dirty="0">
                <a:solidFill>
                  <a:schemeClr val="accent5"/>
                </a:solidFill>
              </a:rPr>
            </a:br>
            <a:r>
              <a:rPr lang="en-GB" dirty="0"/>
              <a:t/>
            </a:r>
            <a:br>
              <a:rPr lang="en-GB" dirty="0"/>
            </a:b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7045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12000" i="1" dirty="0"/>
              <a:t>The </a:t>
            </a:r>
            <a:r>
              <a:rPr lang="en-GB" sz="12000" i="1" dirty="0" smtClean="0"/>
              <a:t>Nutcracker </a:t>
            </a:r>
            <a:r>
              <a:rPr lang="en-GB" sz="12000" dirty="0"/>
              <a:t>is an 1892 two-act </a:t>
            </a:r>
            <a:r>
              <a:rPr lang="en-GB" sz="12000" dirty="0" smtClean="0"/>
              <a:t>ballet. </a:t>
            </a:r>
          </a:p>
          <a:p>
            <a:pPr marL="0" indent="0">
              <a:buNone/>
            </a:pPr>
            <a:r>
              <a:rPr lang="en-GB" sz="12000" dirty="0" smtClean="0"/>
              <a:t>The</a:t>
            </a:r>
            <a:r>
              <a:rPr lang="en-GB" sz="12000" dirty="0"/>
              <a:t> libretto is adapted from E. T. A. Hoffmann's story "The Nutcracker and the Mouse King</a:t>
            </a:r>
            <a:r>
              <a:rPr lang="en-GB" sz="12000" dirty="0" smtClean="0"/>
              <a:t>".</a:t>
            </a:r>
          </a:p>
          <a:p>
            <a:pPr marL="0" indent="0">
              <a:buNone/>
            </a:pPr>
            <a:r>
              <a:rPr lang="en-GB" sz="12000" dirty="0"/>
              <a:t>Although </a:t>
            </a:r>
            <a:r>
              <a:rPr lang="en-GB" sz="12000" dirty="0" smtClean="0"/>
              <a:t>the </a:t>
            </a:r>
            <a:r>
              <a:rPr lang="en-GB" sz="12000" dirty="0"/>
              <a:t>production was not a </a:t>
            </a:r>
            <a:r>
              <a:rPr lang="en-GB" sz="12000" dirty="0" smtClean="0"/>
              <a:t>success at the time, </a:t>
            </a:r>
            <a:r>
              <a:rPr lang="en-GB" sz="12000" dirty="0"/>
              <a:t>the 20-minute suite that Tchaikovsky extracted from the ballet was</a:t>
            </a:r>
            <a:r>
              <a:rPr lang="en-GB" sz="12000" dirty="0" smtClean="0"/>
              <a:t>.</a:t>
            </a:r>
            <a:r>
              <a:rPr lang="en-GB" sz="12000" dirty="0"/>
              <a:t> However, the complete </a:t>
            </a:r>
            <a:r>
              <a:rPr lang="en-GB" sz="12000" i="1" dirty="0"/>
              <a:t>Nutcracker</a:t>
            </a:r>
            <a:r>
              <a:rPr lang="en-GB" sz="12000" dirty="0"/>
              <a:t> has enjoyed enormous popularity since the late </a:t>
            </a:r>
            <a:r>
              <a:rPr lang="en-GB" sz="12000" dirty="0" smtClean="0"/>
              <a:t>1960s.</a:t>
            </a:r>
          </a:p>
          <a:p>
            <a:pPr marL="0" indent="0">
              <a:buNone/>
            </a:pPr>
            <a:r>
              <a:rPr lang="en-GB" sz="12000" dirty="0"/>
              <a:t>Tchaikovsky's score has become one of his most famous compositions</a:t>
            </a:r>
            <a:r>
              <a:rPr lang="en-GB" sz="12000" dirty="0" smtClean="0"/>
              <a:t>.  Other famous works include:</a:t>
            </a:r>
          </a:p>
          <a:p>
            <a:pPr marL="0" indent="0">
              <a:buNone/>
            </a:pPr>
            <a:r>
              <a:rPr lang="en-GB" sz="12000" i="1" dirty="0" smtClean="0"/>
              <a:t>Swan Lake,</a:t>
            </a:r>
            <a:r>
              <a:rPr lang="en-GB" sz="12000" dirty="0"/>
              <a:t> </a:t>
            </a:r>
            <a:r>
              <a:rPr lang="en-GB" sz="12000" i="1" dirty="0"/>
              <a:t>The Sleeping </a:t>
            </a:r>
            <a:r>
              <a:rPr lang="en-GB" sz="12000" i="1" dirty="0" smtClean="0"/>
              <a:t>Beauty, Romeo </a:t>
            </a:r>
            <a:r>
              <a:rPr lang="en-GB" sz="12000" i="1" dirty="0"/>
              <a:t>and Juliet</a:t>
            </a:r>
            <a:r>
              <a:rPr lang="en-GB" sz="12000" dirty="0"/>
              <a:t>, the </a:t>
            </a:r>
            <a:r>
              <a:rPr lang="en-GB" sz="12000" i="1" dirty="0"/>
              <a:t>1812 </a:t>
            </a:r>
            <a:r>
              <a:rPr lang="en-GB" sz="12000" i="1" dirty="0" smtClean="0"/>
              <a:t>Overture</a:t>
            </a:r>
            <a:r>
              <a:rPr lang="en-GB" sz="12000" dirty="0" smtClean="0"/>
              <a:t>, four</a:t>
            </a:r>
            <a:r>
              <a:rPr lang="en-GB" sz="12000" dirty="0"/>
              <a:t> concertos, </a:t>
            </a:r>
            <a:r>
              <a:rPr lang="en-GB" sz="12000" dirty="0" smtClean="0"/>
              <a:t>six</a:t>
            </a:r>
            <a:r>
              <a:rPr lang="en-GB" sz="12000" dirty="0"/>
              <a:t> </a:t>
            </a:r>
            <a:r>
              <a:rPr lang="en-GB" sz="12000" dirty="0" smtClean="0"/>
              <a:t>symphonies and ten operas</a:t>
            </a:r>
            <a:r>
              <a:rPr lang="en-GB" sz="1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2397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5553" y="337566"/>
            <a:ext cx="9720072" cy="1499616"/>
          </a:xfrm>
        </p:spPr>
        <p:txBody>
          <a:bodyPr/>
          <a:lstStyle/>
          <a:p>
            <a:r>
              <a:rPr lang="en-GB" b="1" dirty="0" err="1" smtClean="0">
                <a:solidFill>
                  <a:srgbClr val="FF0000"/>
                </a:solidFill>
              </a:rPr>
              <a:t>Tasg</a:t>
            </a:r>
            <a:r>
              <a:rPr lang="en-GB" b="1" dirty="0" smtClean="0">
                <a:solidFill>
                  <a:srgbClr val="FF0000"/>
                </a:solidFill>
              </a:rPr>
              <a:t> 2 (1 </a:t>
            </a:r>
            <a:r>
              <a:rPr lang="en-GB" b="1" dirty="0" err="1" smtClean="0">
                <a:solidFill>
                  <a:srgbClr val="FF0000"/>
                </a:solidFill>
              </a:rPr>
              <a:t>awr</a:t>
            </a:r>
            <a:r>
              <a:rPr lang="en-GB" b="1" dirty="0" smtClean="0">
                <a:solidFill>
                  <a:srgbClr val="FF0000"/>
                </a:solidFill>
              </a:rPr>
              <a:t>) </a:t>
            </a:r>
            <a:r>
              <a:rPr lang="en-GB" b="1" dirty="0" smtClean="0"/>
              <a:t>/ Task 2 (1 hour)</a:t>
            </a:r>
            <a:br>
              <a:rPr lang="en-GB" b="1" dirty="0" smtClean="0"/>
            </a:br>
            <a:r>
              <a:rPr lang="en-GB" sz="3000" dirty="0" smtClean="0"/>
              <a:t>Please refer back to yesterday’s work.</a:t>
            </a:r>
            <a:endParaRPr lang="en-GB" sz="30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742951" y="1837182"/>
            <a:ext cx="4994090" cy="39733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 err="1">
                <a:solidFill>
                  <a:srgbClr val="FF0000"/>
                </a:solidFill>
              </a:rPr>
              <a:t>Dychmygwch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eich</a:t>
            </a:r>
            <a:r>
              <a:rPr lang="en-GB" sz="2600" dirty="0">
                <a:solidFill>
                  <a:srgbClr val="FF0000"/>
                </a:solidFill>
              </a:rPr>
              <a:t> bod yn </a:t>
            </a:r>
            <a:r>
              <a:rPr lang="en-GB" sz="2600" dirty="0" err="1">
                <a:solidFill>
                  <a:srgbClr val="FF0000"/>
                </a:solidFill>
              </a:rPr>
              <a:t>cyflwyno</a:t>
            </a:r>
            <a:r>
              <a:rPr lang="en-GB" sz="2600" dirty="0">
                <a:solidFill>
                  <a:srgbClr val="FF0000"/>
                </a:solidFill>
              </a:rPr>
              <a:t> i </a:t>
            </a:r>
            <a:r>
              <a:rPr lang="en-GB" sz="2600" dirty="0" err="1">
                <a:solidFill>
                  <a:srgbClr val="FF0000"/>
                </a:solidFill>
              </a:rPr>
              <a:t>grŵp</a:t>
            </a:r>
            <a:r>
              <a:rPr lang="en-GB" sz="2600" dirty="0">
                <a:solidFill>
                  <a:srgbClr val="FF0000"/>
                </a:solidFill>
              </a:rPr>
              <a:t> o </a:t>
            </a:r>
            <a:r>
              <a:rPr lang="en-GB" sz="2600" dirty="0" err="1">
                <a:solidFill>
                  <a:srgbClr val="FF0000"/>
                </a:solidFill>
              </a:rPr>
              <a:t>rieni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Blwyddyn</a:t>
            </a:r>
            <a:r>
              <a:rPr lang="en-GB" sz="2600" dirty="0">
                <a:solidFill>
                  <a:srgbClr val="FF0000"/>
                </a:solidFill>
              </a:rPr>
              <a:t> 7 </a:t>
            </a:r>
            <a:r>
              <a:rPr lang="en-GB" sz="2600" dirty="0" err="1">
                <a:solidFill>
                  <a:srgbClr val="FF0000"/>
                </a:solidFill>
              </a:rPr>
              <a:t>newydd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mewn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ysgol</a:t>
            </a:r>
            <a:r>
              <a:rPr lang="en-GB" sz="2600" dirty="0">
                <a:solidFill>
                  <a:srgbClr val="FF0000"/>
                </a:solidFill>
              </a:rPr>
              <a:t>.  </a:t>
            </a:r>
          </a:p>
          <a:p>
            <a:pPr marL="0" indent="0">
              <a:buNone/>
            </a:pPr>
            <a:r>
              <a:rPr lang="en-GB" sz="2600" dirty="0" err="1">
                <a:solidFill>
                  <a:srgbClr val="FF0000"/>
                </a:solidFill>
              </a:rPr>
              <a:t>Eich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tasg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yw</a:t>
            </a:r>
            <a:r>
              <a:rPr lang="en-GB" sz="2600" dirty="0">
                <a:solidFill>
                  <a:srgbClr val="FF0000"/>
                </a:solidFill>
              </a:rPr>
              <a:t> i </a:t>
            </a:r>
            <a:r>
              <a:rPr lang="en-GB" sz="2600" dirty="0" err="1">
                <a:solidFill>
                  <a:srgbClr val="FF0000"/>
                </a:solidFill>
              </a:rPr>
              <a:t>baratoi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 smtClean="0">
                <a:solidFill>
                  <a:srgbClr val="FF0000"/>
                </a:solidFill>
              </a:rPr>
              <a:t>Pwerbwynt</a:t>
            </a:r>
            <a:r>
              <a:rPr lang="en-GB" sz="2600" dirty="0" smtClean="0">
                <a:solidFill>
                  <a:srgbClr val="FF0000"/>
                </a:solidFill>
              </a:rPr>
              <a:t> </a:t>
            </a:r>
            <a:r>
              <a:rPr lang="en-GB" sz="2600" dirty="0">
                <a:solidFill>
                  <a:srgbClr val="FF0000"/>
                </a:solidFill>
              </a:rPr>
              <a:t>(</a:t>
            </a:r>
            <a:r>
              <a:rPr lang="en-GB" sz="2600" dirty="0" err="1">
                <a:solidFill>
                  <a:srgbClr val="FF0000"/>
                </a:solidFill>
              </a:rPr>
              <a:t>uchafswm</a:t>
            </a:r>
            <a:r>
              <a:rPr lang="en-GB" sz="2600" dirty="0">
                <a:solidFill>
                  <a:srgbClr val="FF0000"/>
                </a:solidFill>
              </a:rPr>
              <a:t> o </a:t>
            </a:r>
            <a:r>
              <a:rPr lang="en-GB" sz="2600" dirty="0" err="1">
                <a:solidFill>
                  <a:srgbClr val="FF0000"/>
                </a:solidFill>
              </a:rPr>
              <a:t>bedwar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sleid</a:t>
            </a:r>
            <a:r>
              <a:rPr lang="en-GB" sz="2600" dirty="0">
                <a:solidFill>
                  <a:srgbClr val="FF0000"/>
                </a:solidFill>
              </a:rPr>
              <a:t>) </a:t>
            </a:r>
            <a:r>
              <a:rPr lang="en-GB" sz="2600" dirty="0" err="1">
                <a:solidFill>
                  <a:srgbClr val="FF0000"/>
                </a:solidFill>
              </a:rPr>
              <a:t>sy'n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esbonio</a:t>
            </a:r>
            <a:r>
              <a:rPr lang="en-GB" sz="2600" dirty="0">
                <a:solidFill>
                  <a:srgbClr val="FF0000"/>
                </a:solidFill>
              </a:rPr>
              <a:t> ac yn </a:t>
            </a:r>
            <a:r>
              <a:rPr lang="en-GB" sz="2600" dirty="0" err="1">
                <a:solidFill>
                  <a:srgbClr val="FF0000"/>
                </a:solidFill>
              </a:rPr>
              <a:t>enghreifftio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gofynion</a:t>
            </a:r>
            <a:r>
              <a:rPr lang="en-GB" sz="2600" dirty="0">
                <a:solidFill>
                  <a:srgbClr val="FF0000"/>
                </a:solidFill>
              </a:rPr>
              <a:t> y </a:t>
            </a:r>
            <a:r>
              <a:rPr lang="en-GB" sz="2600" dirty="0" err="1">
                <a:solidFill>
                  <a:srgbClr val="FF0000"/>
                </a:solidFill>
              </a:rPr>
              <a:t>cwricwlwm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presennol</a:t>
            </a:r>
            <a:r>
              <a:rPr lang="en-GB" sz="2600" dirty="0">
                <a:solidFill>
                  <a:srgbClr val="FF0000"/>
                </a:solidFill>
              </a:rPr>
              <a:t> (Cwricwlwm 2008) </a:t>
            </a:r>
            <a:r>
              <a:rPr lang="en-GB" sz="2600" dirty="0" err="1">
                <a:solidFill>
                  <a:srgbClr val="FF0000"/>
                </a:solidFill>
              </a:rPr>
              <a:t>mewn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ysgolion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yng</a:t>
            </a:r>
            <a:r>
              <a:rPr lang="en-GB" sz="2600" dirty="0">
                <a:solidFill>
                  <a:srgbClr val="FF0000"/>
                </a:solidFill>
              </a:rPr>
              <a:t> </a:t>
            </a:r>
            <a:r>
              <a:rPr lang="en-GB" sz="2600" dirty="0" err="1">
                <a:solidFill>
                  <a:srgbClr val="FF0000"/>
                </a:solidFill>
              </a:rPr>
              <a:t>Nghymru</a:t>
            </a:r>
            <a:r>
              <a:rPr lang="en-GB" sz="2600" dirty="0">
                <a:solidFill>
                  <a:srgbClr val="FF0000"/>
                </a:solidFill>
              </a:rPr>
              <a:t>. </a:t>
            </a:r>
          </a:p>
          <a:p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6153149" y="1837182"/>
            <a:ext cx="5476875" cy="45989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/>
              <a:t>Imagine you are presenting to a group of incoming Year 7 parents in a school.  </a:t>
            </a:r>
          </a:p>
          <a:p>
            <a:pPr marL="0" indent="0">
              <a:buNone/>
            </a:pPr>
            <a:r>
              <a:rPr lang="en-GB" sz="2600" dirty="0"/>
              <a:t>Your task is to prepare </a:t>
            </a:r>
            <a:r>
              <a:rPr lang="en-GB" sz="2600" dirty="0" smtClean="0"/>
              <a:t>a </a:t>
            </a:r>
            <a:r>
              <a:rPr lang="en-GB" sz="2600" dirty="0"/>
              <a:t>PowerPoint (maximum of four slides) which explains and exemplifies current curriculum (Curriculum 2008) requirements in schools in Wales</a:t>
            </a:r>
            <a:r>
              <a:rPr lang="en-GB" sz="2400" dirty="0"/>
              <a:t>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81276" y="5676314"/>
            <a:ext cx="67010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hlinkClick r:id="rId2"/>
              </a:rPr>
              <a:t>https://hwb.gov.wales/curriculum-for-wales-2008/</a:t>
            </a:r>
            <a:endParaRPr lang="en-GB" u="sng" dirty="0"/>
          </a:p>
          <a:p>
            <a:r>
              <a:rPr lang="en-GB" dirty="0">
                <a:solidFill>
                  <a:srgbClr val="FF0000"/>
                </a:solidFill>
                <a:hlinkClick r:id="rId3"/>
              </a:rPr>
              <a:t>https://hwb.gov.wales/cwricwlwm-cymru-2008/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2225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878" y="251841"/>
            <a:ext cx="9720072" cy="1499616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rgbClr val="FF0000"/>
                </a:solidFill>
              </a:rPr>
              <a:t>Gallech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gynnwys</a:t>
            </a:r>
            <a:r>
              <a:rPr lang="en-GB" dirty="0" smtClean="0">
                <a:solidFill>
                  <a:srgbClr val="FF0000"/>
                </a:solidFill>
              </a:rPr>
              <a:t>:</a:t>
            </a:r>
            <a:r>
              <a:rPr lang="en-GB" dirty="0">
                <a:solidFill>
                  <a:srgbClr val="FF0000"/>
                </a:solidFill>
              </a:rPr>
              <a:t/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/>
              <a:t>You </a:t>
            </a:r>
            <a:r>
              <a:rPr lang="en-GB" dirty="0" smtClean="0"/>
              <a:t>might include: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825625"/>
            <a:ext cx="5295901" cy="3780350"/>
          </a:xfrm>
        </p:spPr>
        <p:txBody>
          <a:bodyPr>
            <a:normAutofit fontScale="92500" lnSpcReduction="10000"/>
          </a:bodyPr>
          <a:lstStyle/>
          <a:p>
            <a:r>
              <a:rPr lang="en-GB" dirty="0" err="1">
                <a:solidFill>
                  <a:srgbClr val="FF0000"/>
                </a:solidFill>
              </a:rPr>
              <a:t>sut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mae'r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cwricwlwm</a:t>
            </a:r>
            <a:r>
              <a:rPr lang="en-GB" dirty="0">
                <a:solidFill>
                  <a:srgbClr val="FF0000"/>
                </a:solidFill>
              </a:rPr>
              <a:t> yn </a:t>
            </a:r>
            <a:r>
              <a:rPr lang="en-GB" dirty="0" err="1">
                <a:solidFill>
                  <a:srgbClr val="FF0000"/>
                </a:solidFill>
              </a:rPr>
              <a:t>cael</a:t>
            </a:r>
            <a:r>
              <a:rPr lang="en-GB" dirty="0">
                <a:solidFill>
                  <a:srgbClr val="FF0000"/>
                </a:solidFill>
              </a:rPr>
              <a:t> ei </a:t>
            </a:r>
            <a:r>
              <a:rPr lang="en-GB" dirty="0" err="1">
                <a:solidFill>
                  <a:srgbClr val="FF0000"/>
                </a:solidFill>
              </a:rPr>
              <a:t>drefnu</a:t>
            </a:r>
            <a:r>
              <a:rPr lang="en-GB" dirty="0">
                <a:solidFill>
                  <a:srgbClr val="FF0000"/>
                </a:solidFill>
              </a:rPr>
              <a:t> (</a:t>
            </a:r>
            <a:r>
              <a:rPr lang="en-GB" dirty="0" err="1">
                <a:solidFill>
                  <a:srgbClr val="FF0000"/>
                </a:solidFill>
              </a:rPr>
              <a:t>cynradd</a:t>
            </a:r>
            <a:r>
              <a:rPr lang="en-GB" dirty="0">
                <a:solidFill>
                  <a:srgbClr val="FF0000"/>
                </a:solidFill>
              </a:rPr>
              <a:t> ac </a:t>
            </a:r>
            <a:r>
              <a:rPr lang="en-GB" dirty="0" err="1">
                <a:solidFill>
                  <a:srgbClr val="FF0000"/>
                </a:solidFill>
              </a:rPr>
              <a:t>uwchradd</a:t>
            </a:r>
            <a:r>
              <a:rPr lang="en-GB" dirty="0">
                <a:solidFill>
                  <a:srgbClr val="FF0000"/>
                </a:solidFill>
              </a:rPr>
              <a:t>)</a:t>
            </a:r>
          </a:p>
          <a:p>
            <a:r>
              <a:rPr lang="en-GB" dirty="0" err="1" smtClean="0">
                <a:solidFill>
                  <a:srgbClr val="FF0000"/>
                </a:solidFill>
              </a:rPr>
              <a:t>pynciau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 err="1">
                <a:solidFill>
                  <a:srgbClr val="FF0000"/>
                </a:solidFill>
              </a:rPr>
              <a:t>sgiliau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allweddol</a:t>
            </a:r>
            <a:r>
              <a:rPr lang="en-GB" dirty="0">
                <a:solidFill>
                  <a:srgbClr val="FF0000"/>
                </a:solidFill>
              </a:rPr>
              <a:t> y </a:t>
            </a:r>
            <a:r>
              <a:rPr lang="en-GB" dirty="0" err="1">
                <a:solidFill>
                  <a:srgbClr val="FF0000"/>
                </a:solidFill>
              </a:rPr>
              <a:t>dylid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eu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datblygu</a:t>
            </a:r>
            <a:r>
              <a:rPr lang="en-GB" dirty="0">
                <a:solidFill>
                  <a:srgbClr val="FF0000"/>
                </a:solidFill>
              </a:rPr>
              <a:t> </a:t>
            </a:r>
          </a:p>
          <a:p>
            <a:r>
              <a:rPr lang="en-GB" dirty="0" err="1">
                <a:solidFill>
                  <a:srgbClr val="FF0000"/>
                </a:solidFill>
              </a:rPr>
              <a:t>esboniad</a:t>
            </a:r>
            <a:r>
              <a:rPr lang="en-GB" dirty="0">
                <a:solidFill>
                  <a:srgbClr val="FF0000"/>
                </a:solidFill>
              </a:rPr>
              <a:t> o </a:t>
            </a:r>
            <a:r>
              <a:rPr lang="en-GB" dirty="0" err="1">
                <a:solidFill>
                  <a:srgbClr val="FF0000"/>
                </a:solidFill>
              </a:rPr>
              <a:t>agweddau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ar</a:t>
            </a:r>
            <a:r>
              <a:rPr lang="en-GB" dirty="0">
                <a:solidFill>
                  <a:srgbClr val="FF0000"/>
                </a:solidFill>
              </a:rPr>
              <a:t> y </a:t>
            </a:r>
            <a:r>
              <a:rPr lang="en-GB" dirty="0" err="1">
                <a:solidFill>
                  <a:srgbClr val="FF0000"/>
                </a:solidFill>
              </a:rPr>
              <a:t>cwricwlwm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sy'n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bendant</a:t>
            </a:r>
            <a:r>
              <a:rPr lang="en-GB" dirty="0">
                <a:solidFill>
                  <a:srgbClr val="FF0000"/>
                </a:solidFill>
              </a:rPr>
              <a:t> yn </a:t>
            </a:r>
            <a:r>
              <a:rPr lang="en-GB" dirty="0" err="1">
                <a:solidFill>
                  <a:srgbClr val="FF0000"/>
                </a:solidFill>
              </a:rPr>
              <a:t>Gymraeg</a:t>
            </a:r>
            <a:r>
              <a:rPr lang="en-GB" dirty="0">
                <a:solidFill>
                  <a:srgbClr val="FF0000"/>
                </a:solidFill>
              </a:rPr>
              <a:t> (</a:t>
            </a:r>
            <a:r>
              <a:rPr lang="en-GB" dirty="0" err="1">
                <a:solidFill>
                  <a:srgbClr val="FF0000"/>
                </a:solidFill>
              </a:rPr>
              <a:t>e.e</a:t>
            </a:r>
            <a:r>
              <a:rPr lang="en-GB" dirty="0">
                <a:solidFill>
                  <a:srgbClr val="FF0000"/>
                </a:solidFill>
              </a:rPr>
              <a:t>. Cwricwlwm Cymreig)</a:t>
            </a:r>
          </a:p>
          <a:p>
            <a:r>
              <a:rPr lang="en-GB" dirty="0" err="1">
                <a:solidFill>
                  <a:srgbClr val="FF0000"/>
                </a:solidFill>
              </a:rPr>
              <a:t>esbonio</a:t>
            </a:r>
            <a:r>
              <a:rPr lang="en-GB" dirty="0">
                <a:solidFill>
                  <a:srgbClr val="FF0000"/>
                </a:solidFill>
              </a:rPr>
              <a:t> a </a:t>
            </a:r>
            <a:r>
              <a:rPr lang="en-GB" dirty="0" err="1">
                <a:solidFill>
                  <a:srgbClr val="FF0000"/>
                </a:solidFill>
              </a:rPr>
              <a:t>manylu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dermau</a:t>
            </a:r>
            <a:r>
              <a:rPr lang="en-GB" dirty="0" smtClean="0">
                <a:solidFill>
                  <a:srgbClr val="FF0000"/>
                </a:solidFill>
              </a:rPr>
              <a:t>/</a:t>
            </a:r>
            <a:r>
              <a:rPr lang="en-GB" dirty="0" err="1" smtClean="0">
                <a:solidFill>
                  <a:srgbClr val="FF0000"/>
                </a:solidFill>
              </a:rPr>
              <a:t>acronymau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addysgol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fel</a:t>
            </a:r>
            <a:r>
              <a:rPr lang="en-GB" dirty="0">
                <a:solidFill>
                  <a:srgbClr val="FF0000"/>
                </a:solidFill>
              </a:rPr>
              <a:t> ADCDF, </a:t>
            </a:r>
            <a:r>
              <a:rPr lang="en-GB" dirty="0" err="1">
                <a:solidFill>
                  <a:srgbClr val="FF0000"/>
                </a:solidFill>
              </a:rPr>
              <a:t>FfLlRh</a:t>
            </a:r>
            <a:r>
              <a:rPr lang="en-GB" dirty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FfCD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53150" y="1825625"/>
            <a:ext cx="5524500" cy="378035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how the curriculum is organised </a:t>
            </a:r>
            <a:r>
              <a:rPr lang="en-GB" dirty="0" smtClean="0"/>
              <a:t>(primary and secondary)</a:t>
            </a:r>
            <a:endParaRPr lang="en-GB" dirty="0"/>
          </a:p>
          <a:p>
            <a:pPr lvl="0"/>
            <a:r>
              <a:rPr lang="en-GB" dirty="0" smtClean="0"/>
              <a:t>subjects</a:t>
            </a:r>
            <a:endParaRPr lang="en-GB" dirty="0"/>
          </a:p>
          <a:p>
            <a:pPr lvl="0"/>
            <a:r>
              <a:rPr lang="en-GB" dirty="0"/>
              <a:t>key skills that should be developed </a:t>
            </a:r>
          </a:p>
          <a:p>
            <a:pPr lvl="0"/>
            <a:r>
              <a:rPr lang="en-GB" dirty="0"/>
              <a:t>explanation of aspects of the curriculum that are distinctly Welsh (e.g. Curriculum Cymreig)</a:t>
            </a:r>
          </a:p>
          <a:p>
            <a:pPr lvl="0"/>
            <a:r>
              <a:rPr lang="en-GB" dirty="0"/>
              <a:t>explanation and elaboration of educational </a:t>
            </a:r>
            <a:r>
              <a:rPr lang="en-GB" dirty="0" smtClean="0"/>
              <a:t>terms/acronyms </a:t>
            </a:r>
            <a:r>
              <a:rPr lang="en-GB" dirty="0"/>
              <a:t>such as ESDGC, LNF, DCF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1428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engNC | English National Curriculum for Key Stage 2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2935" y="5018240"/>
            <a:ext cx="2948065" cy="14049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3875" y="5018240"/>
            <a:ext cx="4152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20 minutes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30643" y="1725131"/>
            <a:ext cx="82157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National </a:t>
            </a:r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Curriculum -</a:t>
            </a:r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Music</a:t>
            </a:r>
            <a:endParaRPr lang="en-US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5130" y="424070"/>
            <a:ext cx="4731027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solidFill>
                  <a:srgbClr val="FF0000"/>
                </a:solidFill>
              </a:rPr>
              <a:t>Tasg</a:t>
            </a:r>
            <a:r>
              <a:rPr lang="en-GB" sz="4400" dirty="0">
                <a:solidFill>
                  <a:srgbClr val="FF0000"/>
                </a:solidFill>
              </a:rPr>
              <a:t> </a:t>
            </a:r>
            <a:r>
              <a:rPr lang="en-GB" sz="4400" dirty="0" smtClean="0">
                <a:solidFill>
                  <a:srgbClr val="FF0000"/>
                </a:solidFill>
              </a:rPr>
              <a:t>3 </a:t>
            </a:r>
            <a:r>
              <a:rPr lang="en-GB" sz="4400" dirty="0"/>
              <a:t>/ Task </a:t>
            </a:r>
            <a:r>
              <a:rPr lang="en-GB" sz="4400" dirty="0" smtClean="0"/>
              <a:t>3</a:t>
            </a:r>
            <a:endParaRPr lang="en-GB" sz="4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5020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FF0000"/>
                </a:solidFill>
              </a:rPr>
              <a:t>Cerddoriaeth</a:t>
            </a:r>
            <a:r>
              <a:rPr lang="en-GB" dirty="0">
                <a:solidFill>
                  <a:srgbClr val="FF0000"/>
                </a:solidFill>
              </a:rPr>
              <a:t> CA3</a:t>
            </a:r>
            <a:r>
              <a:rPr lang="en-GB" dirty="0"/>
              <a:t> / Music KS3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https://hwb.gov.wales/cwricwlwm-cymru-2008/cyfnodau-allweddol-2-i-4/cerddoriaeth-yng-cwricwlwm-cenedlaethol-cymru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>
                <a:solidFill>
                  <a:srgbClr val="FF0000"/>
                </a:solidFill>
              </a:rPr>
              <a:t>Os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nad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ydych</a:t>
            </a:r>
            <a:r>
              <a:rPr lang="en-GB" dirty="0" smtClean="0">
                <a:solidFill>
                  <a:srgbClr val="FF0000"/>
                </a:solidFill>
              </a:rPr>
              <a:t> wedi </a:t>
            </a:r>
            <a:r>
              <a:rPr lang="en-GB" dirty="0" err="1" smtClean="0">
                <a:solidFill>
                  <a:srgbClr val="FF0000"/>
                </a:solidFill>
              </a:rPr>
              <a:t>gwneud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hynny'n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barod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lawrlwythwch</a:t>
            </a:r>
            <a:r>
              <a:rPr lang="en-GB" dirty="0" smtClean="0">
                <a:solidFill>
                  <a:srgbClr val="FF0000"/>
                </a:solidFill>
              </a:rPr>
              <a:t> y </a:t>
            </a:r>
            <a:r>
              <a:rPr lang="en-GB" dirty="0" err="1" smtClean="0">
                <a:solidFill>
                  <a:srgbClr val="FF0000"/>
                </a:solidFill>
              </a:rPr>
              <a:t>ddogfen</a:t>
            </a:r>
            <a:r>
              <a:rPr lang="en-GB" dirty="0" smtClean="0">
                <a:solidFill>
                  <a:srgbClr val="FF0000"/>
                </a:solidFill>
              </a:rPr>
              <a:t> CC </a:t>
            </a:r>
            <a:r>
              <a:rPr lang="en-GB" dirty="0" err="1" smtClean="0">
                <a:solidFill>
                  <a:srgbClr val="FF0000"/>
                </a:solidFill>
              </a:rPr>
              <a:t>ar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gyfer</a:t>
            </a:r>
            <a:r>
              <a:rPr lang="en-GB" dirty="0" smtClean="0">
                <a:solidFill>
                  <a:srgbClr val="FF0000"/>
                </a:solidFill>
              </a:rPr>
              <a:t> CA3.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3" tooltip="Original URL: https://hwb.gov.wales/curriculum-for-wales-2008/key-stages-2-to-4/music-in-the-national-curriculum-for-wales/. Click or tap if you trust this link."/>
              </a:rPr>
              <a:t>https</a:t>
            </a:r>
            <a:r>
              <a:rPr lang="en-GB" dirty="0">
                <a:hlinkClick r:id="rId3" tooltip="Original URL: https://hwb.gov.wales/curriculum-for-wales-2008/key-stages-2-to-4/music-in-the-national-curriculum-for-wales/. Click or tap if you trust this link."/>
              </a:rPr>
              <a:t>://</a:t>
            </a:r>
            <a:r>
              <a:rPr lang="en-GB" dirty="0" smtClean="0">
                <a:hlinkClick r:id="rId3" tooltip="Original URL: https://hwb.gov.wales/curriculum-for-wales-2008/key-stages-2-to-4/music-in-the-national-curriculum-for-wales/. Click or tap if you trust this link."/>
              </a:rPr>
              <a:t>hwb.gov.wales/curriculum-for-wales-2008/key-stages-2-to-4/music-in-the-national-curriculum-for-wales/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If you have not done so already, download the KS3 NC document.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4054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solidFill>
                  <a:srgbClr val="FF0000"/>
                </a:solidFill>
              </a:rPr>
              <a:t>Tasg</a:t>
            </a:r>
            <a:r>
              <a:rPr lang="en-GB" dirty="0" smtClean="0">
                <a:solidFill>
                  <a:srgbClr val="FF0000"/>
                </a:solidFill>
              </a:rPr>
              <a:t> 4</a:t>
            </a:r>
            <a:r>
              <a:rPr lang="en-GB" dirty="0" smtClean="0"/>
              <a:t> / Task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>
                <a:solidFill>
                  <a:srgbClr val="FF0000"/>
                </a:solidFill>
              </a:rPr>
              <a:t>D</a:t>
            </a:r>
            <a:r>
              <a:rPr lang="it-IT" dirty="0" smtClean="0">
                <a:solidFill>
                  <a:srgbClr val="FF0000"/>
                </a:solidFill>
              </a:rPr>
              <a:t>ewiswch </a:t>
            </a:r>
            <a:r>
              <a:rPr lang="it-IT" b="1" dirty="0">
                <a:solidFill>
                  <a:srgbClr val="FF0000"/>
                </a:solidFill>
              </a:rPr>
              <a:t>d</a:t>
            </a:r>
            <a:r>
              <a:rPr lang="it-IT" b="1" dirty="0" smtClean="0">
                <a:solidFill>
                  <a:srgbClr val="FF0000"/>
                </a:solidFill>
              </a:rPr>
              <a:t>ri</a:t>
            </a:r>
            <a:r>
              <a:rPr lang="it-IT" dirty="0" smtClean="0">
                <a:solidFill>
                  <a:srgbClr val="FF0000"/>
                </a:solidFill>
              </a:rPr>
              <a:t> 'sgil' o’r ddogfen CA3 CC, un o bob adran – perfformio, cyfansoddi, gwerthuso.</a:t>
            </a:r>
          </a:p>
          <a:p>
            <a:pPr marL="0" indent="0">
              <a:buNone/>
            </a:pPr>
            <a:endParaRPr lang="it-IT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t-IT" dirty="0" smtClean="0">
                <a:solidFill>
                  <a:srgbClr val="FF0000"/>
                </a:solidFill>
              </a:rPr>
              <a:t>Ystyriwch beth mae'r ymadrodd yn ei olygu a rhowch enghreifftiau.</a:t>
            </a:r>
          </a:p>
          <a:p>
            <a:pPr marL="0" indent="0">
              <a:buNone/>
            </a:pPr>
            <a:endParaRPr lang="it-IT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it-IT" dirty="0" smtClean="0">
              <a:solidFill>
                <a:srgbClr val="FF0000"/>
              </a:solidFill>
            </a:endParaRPr>
          </a:p>
          <a:p>
            <a:endParaRPr lang="it-IT" dirty="0" smtClean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Choose </a:t>
            </a:r>
            <a:r>
              <a:rPr lang="en-GB" b="1" dirty="0" smtClean="0"/>
              <a:t>three</a:t>
            </a:r>
            <a:r>
              <a:rPr lang="en-GB" dirty="0" smtClean="0"/>
              <a:t> ‘skills’ from the NC KS3 document, one from each section – performing, composing, appraising.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Consider what the phrase means and give examples.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839199" y="5992297"/>
            <a:ext cx="3956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Example on next slides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5718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solidFill>
                  <a:srgbClr val="FF0000"/>
                </a:solidFill>
              </a:rPr>
              <a:t>Esiampl</a:t>
            </a:r>
            <a:r>
              <a:rPr lang="en-GB" dirty="0" smtClean="0"/>
              <a:t> /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>
                <a:solidFill>
                  <a:srgbClr val="FF0000"/>
                </a:solidFill>
              </a:rPr>
              <a:t>Rydw</a:t>
            </a:r>
            <a:r>
              <a:rPr lang="en-GB" dirty="0" smtClean="0">
                <a:solidFill>
                  <a:srgbClr val="FF0000"/>
                </a:solidFill>
              </a:rPr>
              <a:t> i wedi </a:t>
            </a:r>
            <a:r>
              <a:rPr lang="en-GB" dirty="0" err="1" smtClean="0">
                <a:solidFill>
                  <a:srgbClr val="FF0000"/>
                </a:solidFill>
              </a:rPr>
              <a:t>dewis</a:t>
            </a:r>
            <a:r>
              <a:rPr lang="en-GB" dirty="0" smtClean="0">
                <a:solidFill>
                  <a:srgbClr val="FF0000"/>
                </a:solidFill>
              </a:rPr>
              <a:t> (</a:t>
            </a:r>
            <a:r>
              <a:rPr lang="en-GB" dirty="0" err="1" smtClean="0">
                <a:solidFill>
                  <a:srgbClr val="FF0000"/>
                </a:solidFill>
              </a:rPr>
              <a:t>o’r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adran</a:t>
            </a:r>
            <a:r>
              <a:rPr lang="en-GB" dirty="0" smtClean="0">
                <a:solidFill>
                  <a:srgbClr val="FF0000"/>
                </a:solidFill>
              </a:rPr>
              <a:t> ‘</a:t>
            </a:r>
            <a:r>
              <a:rPr lang="en-GB" dirty="0" err="1" smtClean="0">
                <a:solidFill>
                  <a:srgbClr val="FF0000"/>
                </a:solidFill>
              </a:rPr>
              <a:t>cyfansoddi</a:t>
            </a:r>
            <a:r>
              <a:rPr lang="en-GB" dirty="0" smtClean="0">
                <a:solidFill>
                  <a:srgbClr val="FF0000"/>
                </a:solidFill>
              </a:rPr>
              <a:t>’):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err="1" smtClean="0">
                <a:solidFill>
                  <a:srgbClr val="FF0000"/>
                </a:solidFill>
              </a:rPr>
              <a:t>datblygu</a:t>
            </a:r>
            <a:r>
              <a:rPr lang="en-GB" dirty="0" smtClean="0">
                <a:solidFill>
                  <a:srgbClr val="FF0000"/>
                </a:solidFill>
              </a:rPr>
              <a:t> a </a:t>
            </a:r>
            <a:r>
              <a:rPr lang="en-GB" dirty="0" err="1" smtClean="0">
                <a:solidFill>
                  <a:srgbClr val="FF0000"/>
                </a:solidFill>
              </a:rPr>
              <a:t>mireinio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syniadau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cerddorol</a:t>
            </a:r>
            <a:r>
              <a:rPr lang="en-GB" dirty="0" smtClean="0">
                <a:solidFill>
                  <a:srgbClr val="FF0000"/>
                </a:solidFill>
              </a:rPr>
              <a:t>, a </a:t>
            </a:r>
            <a:r>
              <a:rPr lang="en-GB" dirty="0" err="1" smtClean="0">
                <a:solidFill>
                  <a:srgbClr val="FF0000"/>
                </a:solidFill>
              </a:rPr>
              <a:t>gwerthuso’u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gwaith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er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mwyn</a:t>
            </a:r>
            <a:r>
              <a:rPr lang="en-GB" dirty="0" smtClean="0">
                <a:solidFill>
                  <a:srgbClr val="FF0000"/>
                </a:solidFill>
              </a:rPr>
              <a:t> ei </a:t>
            </a:r>
            <a:r>
              <a:rPr lang="en-GB" dirty="0" err="1" smtClean="0">
                <a:solidFill>
                  <a:srgbClr val="FF0000"/>
                </a:solidFill>
              </a:rPr>
              <a:t>wella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 have chosen (from the ‘composing’ section):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develop and refine musical ideas, and evaluate their work in order to improve 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9767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solidFill>
                  <a:srgbClr val="FF0000"/>
                </a:solidFill>
              </a:rPr>
              <a:t>Esiampl</a:t>
            </a:r>
            <a:r>
              <a:rPr lang="en-GB" dirty="0" smtClean="0"/>
              <a:t> /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Pa </a:t>
            </a:r>
            <a:r>
              <a:rPr lang="en-GB" dirty="0" err="1" smtClean="0">
                <a:solidFill>
                  <a:srgbClr val="FF0000"/>
                </a:solidFill>
              </a:rPr>
              <a:t>eiriau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o'r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ymadrodd</a:t>
            </a:r>
            <a:r>
              <a:rPr lang="en-GB" dirty="0" smtClean="0">
                <a:solidFill>
                  <a:srgbClr val="FF0000"/>
                </a:solidFill>
              </a:rPr>
              <a:t>:</a:t>
            </a:r>
          </a:p>
          <a:p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i="1" dirty="0" err="1" smtClean="0">
                <a:solidFill>
                  <a:srgbClr val="FF0000"/>
                </a:solidFill>
              </a:rPr>
              <a:t>datblygu</a:t>
            </a:r>
            <a:r>
              <a:rPr lang="en-GB" i="1" dirty="0" smtClean="0">
                <a:solidFill>
                  <a:srgbClr val="FF0000"/>
                </a:solidFill>
              </a:rPr>
              <a:t> a </a:t>
            </a:r>
            <a:r>
              <a:rPr lang="en-GB" i="1" dirty="0" err="1" smtClean="0">
                <a:solidFill>
                  <a:srgbClr val="FF0000"/>
                </a:solidFill>
              </a:rPr>
              <a:t>mireinio</a:t>
            </a:r>
            <a:r>
              <a:rPr lang="en-GB" i="1" dirty="0" smtClean="0">
                <a:solidFill>
                  <a:srgbClr val="FF0000"/>
                </a:solidFill>
              </a:rPr>
              <a:t> </a:t>
            </a:r>
            <a:r>
              <a:rPr lang="en-GB" i="1" dirty="0" err="1" smtClean="0">
                <a:solidFill>
                  <a:srgbClr val="FF0000"/>
                </a:solidFill>
              </a:rPr>
              <a:t>syniadau</a:t>
            </a:r>
            <a:r>
              <a:rPr lang="en-GB" i="1" dirty="0" smtClean="0">
                <a:solidFill>
                  <a:srgbClr val="FF0000"/>
                </a:solidFill>
              </a:rPr>
              <a:t> </a:t>
            </a:r>
            <a:r>
              <a:rPr lang="en-GB" i="1" dirty="0" err="1" smtClean="0">
                <a:solidFill>
                  <a:srgbClr val="FF0000"/>
                </a:solidFill>
              </a:rPr>
              <a:t>cerddorol</a:t>
            </a:r>
            <a:r>
              <a:rPr lang="en-GB" i="1" dirty="0" smtClean="0">
                <a:solidFill>
                  <a:srgbClr val="FF0000"/>
                </a:solidFill>
              </a:rPr>
              <a:t>, a </a:t>
            </a:r>
            <a:r>
              <a:rPr lang="en-GB" i="1" dirty="0" err="1" smtClean="0">
                <a:solidFill>
                  <a:srgbClr val="FF0000"/>
                </a:solidFill>
              </a:rPr>
              <a:t>gwerthuso</a:t>
            </a:r>
            <a:r>
              <a:rPr lang="en-GB" i="1" dirty="0" smtClean="0">
                <a:solidFill>
                  <a:srgbClr val="FF0000"/>
                </a:solidFill>
              </a:rPr>
              <a:t> </a:t>
            </a:r>
            <a:r>
              <a:rPr lang="en-GB" i="1" dirty="0" err="1" smtClean="0">
                <a:solidFill>
                  <a:srgbClr val="FF0000"/>
                </a:solidFill>
              </a:rPr>
              <a:t>eu</a:t>
            </a:r>
            <a:r>
              <a:rPr lang="en-GB" i="1" dirty="0" smtClean="0">
                <a:solidFill>
                  <a:srgbClr val="FF0000"/>
                </a:solidFill>
              </a:rPr>
              <a:t> </a:t>
            </a:r>
            <a:r>
              <a:rPr lang="en-GB" i="1" dirty="0" err="1" smtClean="0">
                <a:solidFill>
                  <a:srgbClr val="FF0000"/>
                </a:solidFill>
              </a:rPr>
              <a:t>gwaith</a:t>
            </a:r>
            <a:r>
              <a:rPr lang="en-GB" i="1" dirty="0" smtClean="0">
                <a:solidFill>
                  <a:srgbClr val="FF0000"/>
                </a:solidFill>
              </a:rPr>
              <a:t> </a:t>
            </a:r>
            <a:r>
              <a:rPr lang="en-GB" i="1" dirty="0" err="1" smtClean="0">
                <a:solidFill>
                  <a:srgbClr val="FF0000"/>
                </a:solidFill>
              </a:rPr>
              <a:t>er</a:t>
            </a:r>
            <a:r>
              <a:rPr lang="en-GB" i="1" dirty="0" smtClean="0">
                <a:solidFill>
                  <a:srgbClr val="FF0000"/>
                </a:solidFill>
              </a:rPr>
              <a:t> </a:t>
            </a:r>
            <a:r>
              <a:rPr lang="en-GB" i="1" dirty="0" err="1" smtClean="0">
                <a:solidFill>
                  <a:srgbClr val="FF0000"/>
                </a:solidFill>
              </a:rPr>
              <a:t>mwyn</a:t>
            </a:r>
            <a:r>
              <a:rPr lang="en-GB" i="1" dirty="0" smtClean="0">
                <a:solidFill>
                  <a:srgbClr val="FF0000"/>
                </a:solidFill>
              </a:rPr>
              <a:t> ei </a:t>
            </a:r>
            <a:r>
              <a:rPr lang="en-GB" i="1" dirty="0" err="1" smtClean="0">
                <a:solidFill>
                  <a:srgbClr val="FF0000"/>
                </a:solidFill>
              </a:rPr>
              <a:t>wella</a:t>
            </a:r>
            <a:endParaRPr lang="en-GB" i="1" dirty="0" smtClean="0">
              <a:solidFill>
                <a:srgbClr val="FF0000"/>
              </a:solidFill>
            </a:endParaRPr>
          </a:p>
          <a:p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err="1" smtClean="0">
                <a:solidFill>
                  <a:srgbClr val="FF0000"/>
                </a:solidFill>
              </a:rPr>
              <a:t>oes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angen</a:t>
            </a:r>
            <a:r>
              <a:rPr lang="en-GB" dirty="0" smtClean="0">
                <a:solidFill>
                  <a:srgbClr val="FF0000"/>
                </a:solidFill>
              </a:rPr>
              <a:t> i </a:t>
            </a:r>
            <a:r>
              <a:rPr lang="en-GB" dirty="0" err="1" smtClean="0">
                <a:solidFill>
                  <a:srgbClr val="FF0000"/>
                </a:solidFill>
              </a:rPr>
              <a:t>ni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feddwl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amdano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er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mwyn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deall</a:t>
            </a:r>
            <a:r>
              <a:rPr lang="en-GB" dirty="0" smtClean="0">
                <a:solidFill>
                  <a:srgbClr val="FF0000"/>
                </a:solidFill>
              </a:rPr>
              <a:t> ei </a:t>
            </a:r>
            <a:r>
              <a:rPr lang="en-GB" dirty="0" err="1" smtClean="0">
                <a:solidFill>
                  <a:srgbClr val="FF0000"/>
                </a:solidFill>
              </a:rPr>
              <a:t>ystyr</a:t>
            </a:r>
            <a:r>
              <a:rPr lang="en-GB" dirty="0" smtClean="0">
                <a:solidFill>
                  <a:srgbClr val="FF0000"/>
                </a:solidFill>
              </a:rPr>
              <a:t>?</a:t>
            </a:r>
          </a:p>
          <a:p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err="1" smtClean="0">
                <a:solidFill>
                  <a:srgbClr val="FF0000"/>
                </a:solidFill>
              </a:rPr>
              <a:t>datblygu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err="1">
                <a:solidFill>
                  <a:srgbClr val="FF0000"/>
                </a:solidFill>
              </a:rPr>
              <a:t>m</a:t>
            </a:r>
            <a:r>
              <a:rPr lang="en-GB" dirty="0" err="1" smtClean="0">
                <a:solidFill>
                  <a:srgbClr val="FF0000"/>
                </a:solidFill>
              </a:rPr>
              <a:t>ireinio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err="1">
                <a:solidFill>
                  <a:srgbClr val="FF0000"/>
                </a:solidFill>
              </a:rPr>
              <a:t>g</a:t>
            </a:r>
            <a:r>
              <a:rPr lang="en-GB" dirty="0" err="1" smtClean="0">
                <a:solidFill>
                  <a:srgbClr val="FF0000"/>
                </a:solidFill>
              </a:rPr>
              <a:t>werthuso</a:t>
            </a:r>
            <a:endParaRPr lang="en-GB" dirty="0" smtClean="0">
              <a:solidFill>
                <a:srgbClr val="FF0000"/>
              </a:solidFill>
            </a:endParaRP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/>
              <a:t>Which words from the phrase: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develop and refine musical ideas, and evaluate their work in order to improve it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do we need to think about in order to understand its meaning?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develop</a:t>
            </a:r>
          </a:p>
          <a:p>
            <a:pPr marL="0" indent="0">
              <a:buNone/>
            </a:pPr>
            <a:r>
              <a:rPr lang="en-GB" dirty="0" smtClean="0"/>
              <a:t>refine</a:t>
            </a:r>
          </a:p>
          <a:p>
            <a:pPr marL="0" indent="0">
              <a:buNone/>
            </a:pPr>
            <a:r>
              <a:rPr lang="en-GB" dirty="0" smtClean="0"/>
              <a:t>evaluate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769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412376" y="1634836"/>
            <a:ext cx="2105891" cy="1983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develop…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4722323" y="3697855"/>
            <a:ext cx="2105891" cy="1983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and refine musical ideas…</a:t>
            </a:r>
          </a:p>
        </p:txBody>
      </p:sp>
      <p:sp>
        <p:nvSpPr>
          <p:cNvPr id="11" name="Oval 10"/>
          <p:cNvSpPr/>
          <p:nvPr/>
        </p:nvSpPr>
        <p:spPr>
          <a:xfrm>
            <a:off x="6032270" y="1713885"/>
            <a:ext cx="2105891" cy="19839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and evaluate their work… 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2499361" y="2970415"/>
            <a:ext cx="1269075" cy="7274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87681" y="3485803"/>
            <a:ext cx="231093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 smtClean="0"/>
              <a:t>create a contrasting phrase</a:t>
            </a:r>
          </a:p>
          <a:p>
            <a:pPr marL="342900" indent="-342900">
              <a:buAutoNum type="arabicPeriod"/>
            </a:pPr>
            <a:r>
              <a:rPr lang="en-GB" dirty="0"/>
              <a:t>c</a:t>
            </a:r>
            <a:r>
              <a:rPr lang="en-GB" dirty="0" smtClean="0"/>
              <a:t>reate a new section</a:t>
            </a:r>
          </a:p>
          <a:p>
            <a:pPr marL="342900" indent="-342900">
              <a:buAutoNum type="arabicPeriod"/>
            </a:pPr>
            <a:r>
              <a:rPr lang="en-GB" dirty="0"/>
              <a:t>c</a:t>
            </a:r>
            <a:r>
              <a:rPr lang="en-GB" dirty="0" smtClean="0"/>
              <a:t>hange the form, e.g. ternary / rondo</a:t>
            </a:r>
          </a:p>
          <a:p>
            <a:pPr marL="342900" indent="-342900">
              <a:buAutoNum type="arabicPeriod"/>
            </a:pPr>
            <a:r>
              <a:rPr lang="en-GB" dirty="0"/>
              <a:t>r</a:t>
            </a:r>
            <a:r>
              <a:rPr lang="en-GB" dirty="0" smtClean="0"/>
              <a:t>epetition</a:t>
            </a:r>
          </a:p>
          <a:p>
            <a:pPr marL="342900" indent="-342900">
              <a:buAutoNum type="arabicPeriod"/>
            </a:pPr>
            <a:r>
              <a:rPr lang="en-GB" dirty="0"/>
              <a:t>m</a:t>
            </a:r>
            <a:r>
              <a:rPr lang="en-GB" dirty="0" smtClean="0"/>
              <a:t>odulation</a:t>
            </a:r>
          </a:p>
          <a:p>
            <a:pPr marL="342900" indent="-342900">
              <a:buAutoNum type="arabicPeriod"/>
            </a:pPr>
            <a:r>
              <a:rPr lang="en-GB" dirty="0"/>
              <a:t>m</a:t>
            </a:r>
            <a:r>
              <a:rPr lang="en-GB" dirty="0" smtClean="0"/>
              <a:t>ajor/minor</a:t>
            </a:r>
          </a:p>
          <a:p>
            <a:pPr marL="342900" indent="-342900">
              <a:buAutoNum type="arabicPeriod"/>
            </a:pPr>
            <a:endParaRPr lang="en-GB" dirty="0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7381702" y="1390996"/>
            <a:ext cx="1352203" cy="659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652165" y="554182"/>
            <a:ext cx="336249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 smtClean="0"/>
              <a:t>compare and contrast with another (published) piece of music in order to ‘magpie’ ideas</a:t>
            </a:r>
          </a:p>
          <a:p>
            <a:pPr marL="342900" indent="-342900">
              <a:buAutoNum type="arabicPeriod"/>
            </a:pPr>
            <a:r>
              <a:rPr lang="en-GB" dirty="0"/>
              <a:t>c</a:t>
            </a:r>
            <a:r>
              <a:rPr lang="en-GB" dirty="0" smtClean="0"/>
              <a:t>onsider the musical elements  within the piece in order to develop it further </a:t>
            </a:r>
          </a:p>
          <a:p>
            <a:pPr marL="342900" indent="-342900">
              <a:buAutoNum type="arabicPeriod"/>
            </a:pPr>
            <a:r>
              <a:rPr lang="en-GB" dirty="0" smtClean="0"/>
              <a:t>evaluate with another member of the class</a:t>
            </a:r>
          </a:p>
          <a:p>
            <a:pPr marL="342900" indent="-342900">
              <a:buAutoNum type="arabicPeriod"/>
            </a:pPr>
            <a:r>
              <a:rPr lang="en-GB" dirty="0"/>
              <a:t>e</a:t>
            </a:r>
            <a:r>
              <a:rPr lang="en-GB" dirty="0" smtClean="0"/>
              <a:t>valuate individually</a:t>
            </a:r>
          </a:p>
          <a:p>
            <a:endParaRPr lang="en-GB" dirty="0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6417425" y="4689840"/>
            <a:ext cx="1562793" cy="2202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138161" y="4393152"/>
            <a:ext cx="36132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1. repeat a sound, phrase, pattern, 2. compose an inversion</a:t>
            </a:r>
          </a:p>
          <a:p>
            <a:r>
              <a:rPr lang="en-GB" dirty="0" smtClean="0"/>
              <a:t>3. </a:t>
            </a:r>
            <a:r>
              <a:rPr lang="en-GB" dirty="0"/>
              <a:t>c</a:t>
            </a:r>
            <a:r>
              <a:rPr lang="en-GB" dirty="0" smtClean="0"/>
              <a:t>ompose a retrograde melody/rhythm</a:t>
            </a:r>
          </a:p>
          <a:p>
            <a:r>
              <a:rPr lang="en-GB" dirty="0" smtClean="0"/>
              <a:t>4. develop a rhythmic pattern</a:t>
            </a:r>
          </a:p>
          <a:p>
            <a:r>
              <a:rPr lang="en-GB" dirty="0" smtClean="0"/>
              <a:t>5. develop a melodic pattern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205048" y="248396"/>
            <a:ext cx="8285017" cy="646331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reflection blurRad="6350" stA="50000" endA="300" endPos="550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Felly </a:t>
            </a:r>
            <a:r>
              <a:rPr lang="en-GB" dirty="0" err="1" smtClean="0">
                <a:solidFill>
                  <a:srgbClr val="FF0000"/>
                </a:solidFill>
              </a:rPr>
              <a:t>beth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allai'r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geiriau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hynny</a:t>
            </a:r>
            <a:r>
              <a:rPr lang="en-GB" dirty="0" smtClean="0">
                <a:solidFill>
                  <a:srgbClr val="FF0000"/>
                </a:solidFill>
              </a:rPr>
              <a:t> ei </a:t>
            </a:r>
            <a:r>
              <a:rPr lang="en-GB" dirty="0" err="1" smtClean="0">
                <a:solidFill>
                  <a:srgbClr val="FF0000"/>
                </a:solidFill>
              </a:rPr>
              <a:t>olygu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mewn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gwirionedd</a:t>
            </a:r>
            <a:r>
              <a:rPr lang="en-GB" dirty="0" smtClean="0">
                <a:solidFill>
                  <a:srgbClr val="FF0000"/>
                </a:solidFill>
              </a:rPr>
              <a:t>? – </a:t>
            </a:r>
            <a:r>
              <a:rPr lang="en-GB" dirty="0" err="1" smtClean="0">
                <a:solidFill>
                  <a:srgbClr val="FF0000"/>
                </a:solidFill>
              </a:rPr>
              <a:t>gwnewch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restr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fel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hyn</a:t>
            </a:r>
            <a:r>
              <a:rPr lang="en-GB" dirty="0" smtClean="0">
                <a:solidFill>
                  <a:srgbClr val="FF0000"/>
                </a:solidFill>
              </a:rPr>
              <a:t> (x3)</a:t>
            </a:r>
          </a:p>
          <a:p>
            <a:r>
              <a:rPr lang="en-GB" dirty="0" smtClean="0"/>
              <a:t>So what might those words actually mean? – make a list like this (x3)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07637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6104" y="197732"/>
            <a:ext cx="267693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Please be prepared to feed back on this task to the group at 11am.</a:t>
            </a:r>
          </a:p>
          <a:p>
            <a:endParaRPr lang="en-GB" sz="3200" dirty="0"/>
          </a:p>
          <a:p>
            <a:r>
              <a:rPr lang="en-GB" sz="3200" dirty="0" err="1" smtClean="0">
                <a:solidFill>
                  <a:srgbClr val="FF0000"/>
                </a:solidFill>
              </a:rPr>
              <a:t>Byddwch</a:t>
            </a:r>
            <a:r>
              <a:rPr lang="en-GB" sz="3200" dirty="0" smtClean="0">
                <a:solidFill>
                  <a:srgbClr val="FF0000"/>
                </a:solidFill>
              </a:rPr>
              <a:t> yn </a:t>
            </a:r>
            <a:r>
              <a:rPr lang="en-GB" sz="3200" dirty="0" err="1" smtClean="0">
                <a:solidFill>
                  <a:srgbClr val="FF0000"/>
                </a:solidFill>
              </a:rPr>
              <a:t>barod</a:t>
            </a:r>
            <a:r>
              <a:rPr lang="en-GB" sz="3200" dirty="0" smtClean="0">
                <a:solidFill>
                  <a:srgbClr val="FF0000"/>
                </a:solidFill>
              </a:rPr>
              <a:t> i </a:t>
            </a:r>
            <a:r>
              <a:rPr lang="en-GB" sz="3200" dirty="0" err="1" smtClean="0">
                <a:solidFill>
                  <a:srgbClr val="FF0000"/>
                </a:solidFill>
              </a:rPr>
              <a:t>roi</a:t>
            </a:r>
            <a:r>
              <a:rPr lang="en-GB" sz="3200" dirty="0" smtClean="0">
                <a:solidFill>
                  <a:srgbClr val="FF0000"/>
                </a:solidFill>
              </a:rPr>
              <a:t> </a:t>
            </a:r>
            <a:r>
              <a:rPr lang="en-GB" sz="3200" dirty="0" err="1" smtClean="0">
                <a:solidFill>
                  <a:srgbClr val="FF0000"/>
                </a:solidFill>
              </a:rPr>
              <a:t>adborth</a:t>
            </a:r>
            <a:r>
              <a:rPr lang="en-GB" sz="3200" dirty="0" smtClean="0">
                <a:solidFill>
                  <a:srgbClr val="FF0000"/>
                </a:solidFill>
              </a:rPr>
              <a:t> </a:t>
            </a:r>
            <a:r>
              <a:rPr lang="en-GB" sz="3200" dirty="0" err="1" smtClean="0">
                <a:solidFill>
                  <a:srgbClr val="FF0000"/>
                </a:solidFill>
              </a:rPr>
              <a:t>ar</a:t>
            </a:r>
            <a:r>
              <a:rPr lang="en-GB" sz="3200" dirty="0" smtClean="0">
                <a:solidFill>
                  <a:srgbClr val="FF0000"/>
                </a:solidFill>
              </a:rPr>
              <a:t> y </a:t>
            </a:r>
            <a:r>
              <a:rPr lang="en-GB" sz="3200" dirty="0" err="1" smtClean="0">
                <a:solidFill>
                  <a:srgbClr val="FF0000"/>
                </a:solidFill>
              </a:rPr>
              <a:t>dasg</a:t>
            </a:r>
            <a:r>
              <a:rPr lang="en-GB" sz="3200" dirty="0" smtClean="0">
                <a:solidFill>
                  <a:srgbClr val="FF0000"/>
                </a:solidFill>
              </a:rPr>
              <a:t> hon </a:t>
            </a:r>
            <a:r>
              <a:rPr lang="en-GB" sz="3200" dirty="0" err="1" smtClean="0">
                <a:solidFill>
                  <a:srgbClr val="FF0000"/>
                </a:solidFill>
              </a:rPr>
              <a:t>i'r</a:t>
            </a:r>
            <a:r>
              <a:rPr lang="en-GB" sz="3200" dirty="0" smtClean="0">
                <a:solidFill>
                  <a:srgbClr val="FF0000"/>
                </a:solidFill>
              </a:rPr>
              <a:t> </a:t>
            </a:r>
            <a:r>
              <a:rPr lang="en-GB" sz="3200" dirty="0" err="1" smtClean="0">
                <a:solidFill>
                  <a:srgbClr val="FF0000"/>
                </a:solidFill>
              </a:rPr>
              <a:t>grŵp</a:t>
            </a:r>
            <a:r>
              <a:rPr lang="en-GB" sz="3200" dirty="0" smtClean="0">
                <a:solidFill>
                  <a:srgbClr val="FF0000"/>
                </a:solidFill>
              </a:rPr>
              <a:t> </a:t>
            </a:r>
            <a:r>
              <a:rPr lang="en-GB" sz="3200" smtClean="0">
                <a:solidFill>
                  <a:srgbClr val="FF0000"/>
                </a:solidFill>
              </a:rPr>
              <a:t>am 11yb.</a:t>
            </a:r>
            <a:endParaRPr lang="en-GB" sz="3200" dirty="0" smtClean="0">
              <a:solidFill>
                <a:srgbClr val="FF0000"/>
              </a:solidFill>
            </a:endParaRP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3" name="Picture 2" descr="Cup coffee 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313" y="715618"/>
            <a:ext cx="10058400" cy="6730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867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2922</TotalTime>
  <Words>1038</Words>
  <Application>Microsoft Office PowerPoint</Application>
  <PresentationFormat>Widescreen</PresentationFormat>
  <Paragraphs>130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Listen to this piece of music once.</vt:lpstr>
      <vt:lpstr>Listen again and answer the questions</vt:lpstr>
      <vt:lpstr>Now check your answers.</vt:lpstr>
      <vt:lpstr>The piece - Dance of the Reed Pipes from ‘The Nutcracker’: Pyotr Llyich Tchaikovsky (1840-1893)  </vt:lpstr>
      <vt:lpstr>Tasg 2 (1 awr) / Task 2 (1 hour) Please refer back to yesterday’s work.</vt:lpstr>
      <vt:lpstr>Gallech gynnwys: You might include:</vt:lpstr>
      <vt:lpstr>PowerPoint Presentation</vt:lpstr>
      <vt:lpstr>Cerddoriaeth CA3 / Music KS3</vt:lpstr>
      <vt:lpstr>Tasg 4 / Task 4</vt:lpstr>
      <vt:lpstr>Esiampl / Example</vt:lpstr>
      <vt:lpstr>Esiampl / Example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Morgan</dc:creator>
  <cp:lastModifiedBy>Catherine Morgan</cp:lastModifiedBy>
  <cp:revision>8</cp:revision>
  <dcterms:created xsi:type="dcterms:W3CDTF">2020-09-09T15:02:21Z</dcterms:created>
  <dcterms:modified xsi:type="dcterms:W3CDTF">2020-09-15T17:42:12Z</dcterms:modified>
</cp:coreProperties>
</file>