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69" r:id="rId1"/>
  </p:sldMasterIdLst>
  <p:notesMasterIdLst>
    <p:notesMasterId r:id="rId11"/>
  </p:notesMasterIdLst>
  <p:sldIdLst>
    <p:sldId id="257" r:id="rId2"/>
    <p:sldId id="258" r:id="rId3"/>
    <p:sldId id="259" r:id="rId4"/>
    <p:sldId id="260" r:id="rId5"/>
    <p:sldId id="271" r:id="rId6"/>
    <p:sldId id="261" r:id="rId7"/>
    <p:sldId id="268" r:id="rId8"/>
    <p:sldId id="269" r:id="rId9"/>
    <p:sldId id="27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34" autoAdjust="0"/>
    <p:restoredTop sz="68841" autoAdjust="0"/>
  </p:normalViewPr>
  <p:slideViewPr>
    <p:cSldViewPr snapToGrid="0">
      <p:cViewPr varScale="1">
        <p:scale>
          <a:sx n="76" d="100"/>
          <a:sy n="76" d="100"/>
        </p:scale>
        <p:origin x="196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B4FFF2-39F3-4421-8EAF-F6C30EAE8504}" type="datetimeFigureOut">
              <a:rPr lang="en-US" smtClean="0"/>
              <a:t>10/29/2024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05E8B-AD2F-4930-8000-75F7C99918F3}" type="slidenum">
              <a:rPr lang="en-US" smtClean="0"/>
              <a:t>‹#›</a:t>
            </a:fld>
            <a:endParaRPr lang="en-US"/>
          </a:p>
        </p:txBody>
      </p:sp>
    </p:spTree>
    <p:extLst>
      <p:ext uri="{BB962C8B-B14F-4D97-AF65-F5344CB8AC3E}">
        <p14:creationId xmlns:p14="http://schemas.microsoft.com/office/powerpoint/2010/main" val="2447674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Sustainability is one of the issues in the hotels and hospitality sector and the sustainability process involves responsible use of resources where the current needs are to be fulfilled without compromising the ability of future generations (Kohli et al., 2024). This theme is very important as it has an impact on the operations as well as minimizes the negative impact on the environment and many hotels are adopting sustainable practices to attract environmentally aware customers which helps in achieving a competitive edge in the market.</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In sustainability, the responsible use of resources is made to meet the person's needs.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The Hotels adopt sustainability practices as there is a growing need for environmentally aware customers. </a:t>
            </a:r>
          </a:p>
          <a:p>
            <a:pPr algn="just"/>
            <a:r>
              <a:rPr lang="en-US" sz="1200" dirty="0">
                <a:latin typeface="Times New Roman" panose="02020603050405020304" pitchFamily="18" charset="0"/>
                <a:cs typeface="Times New Roman" panose="02020603050405020304" pitchFamily="18" charset="0"/>
              </a:rPr>
              <a:t>The recycling programs aim to reprocess the materials such as glass, paper and plastics and waste is diverted from landfill</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6305E8B-AD2F-4930-8000-75F7C99918F3}" type="slidenum">
              <a:rPr lang="en-US" smtClean="0"/>
              <a:t>2</a:t>
            </a:fld>
            <a:endParaRPr lang="en-US" dirty="0"/>
          </a:p>
        </p:txBody>
      </p:sp>
    </p:spTree>
    <p:extLst>
      <p:ext uri="{BB962C8B-B14F-4D97-AF65-F5344CB8AC3E}">
        <p14:creationId xmlns:p14="http://schemas.microsoft.com/office/powerpoint/2010/main" val="3873712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In the hotel sector, there is a need to reduce the carbon </a:t>
            </a:r>
            <a:r>
              <a:rPr lang="en-GB" sz="1200" kern="1200" noProof="0" dirty="0">
                <a:solidFill>
                  <a:schemeClr val="tx1"/>
                </a:solidFill>
                <a:effectLst/>
                <a:latin typeface="Times New Roman" panose="02020603050405020304" pitchFamily="18" charset="0"/>
                <a:ea typeface="+mn-ea"/>
                <a:cs typeface="Times New Roman" panose="02020603050405020304" pitchFamily="18" charset="0"/>
              </a:rPr>
              <a:t>footprint</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more amount of water and energy is consumed which generates a lot of waste. The Customers are aware of sustainability initiatives and there are preferences among the customers to use eco-friendly and sustainable options and regulatory pressures are also being implemented by the government such as the reduction of carbon emissions (Adebayo et al., 2024). For the implementation of sustainability initiatives, the initial cost of technologies is too high which has an impact on savings in the long-term and operational costs are also reduced. As the majority of Hotels adopt sustainability initiatives, other hotels need to implement sustainability initiatives so that it is as in compliance and help stay competitive in the market. </a:t>
            </a:r>
          </a:p>
          <a:p>
            <a:r>
              <a:rPr lang="en-US" sz="1200" dirty="0">
                <a:latin typeface="Times New Roman" panose="02020603050405020304" pitchFamily="18" charset="0"/>
                <a:cs typeface="Times New Roman" panose="02020603050405020304" pitchFamily="18" charset="0"/>
              </a:rPr>
              <a:t>The industry is a contributor of resources such as water, air and energy resources which contribute to the degradation of the environment and also lead to climate change</a:t>
            </a:r>
          </a:p>
          <a:p>
            <a:r>
              <a:rPr lang="en-US" sz="1200" dirty="0">
                <a:latin typeface="Times New Roman" panose="02020603050405020304" pitchFamily="18" charset="0"/>
                <a:cs typeface="Times New Roman" panose="02020603050405020304" pitchFamily="18" charset="0"/>
              </a:rPr>
              <a:t>The Energy Efficiency standards should be mandated by the government in which there is a requirement of adoption of adopting the best practices and energy-saving technologies will be </a:t>
            </a:r>
            <a:r>
              <a:rPr lang="en-US" sz="1200" dirty="0" err="1">
                <a:latin typeface="Times New Roman" panose="02020603050405020304" pitchFamily="18" charset="0"/>
                <a:cs typeface="Times New Roman" panose="02020603050405020304" pitchFamily="18" charset="0"/>
              </a:rPr>
              <a:t>usedhe</a:t>
            </a:r>
            <a:r>
              <a:rPr lang="en-US" sz="1200" dirty="0">
                <a:latin typeface="Times New Roman" panose="02020603050405020304" pitchFamily="18" charset="0"/>
                <a:cs typeface="Times New Roman" panose="02020603050405020304" pitchFamily="18" charset="0"/>
              </a:rPr>
              <a:t> customers support the businesses that showcase ethically and responsibly and also align with the values (Adebayo et al., 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Hotels are able to drive growth and profitability and also enlarge the customer base through cost reduction and increase the brand reputation (Adebayo et al., 2024). </a:t>
            </a:r>
          </a:p>
          <a:p>
            <a:endParaRPr lang="en-US" dirty="0"/>
          </a:p>
        </p:txBody>
      </p:sp>
      <p:sp>
        <p:nvSpPr>
          <p:cNvPr id="4" name="Slide Number Placeholder 3"/>
          <p:cNvSpPr>
            <a:spLocks noGrp="1"/>
          </p:cNvSpPr>
          <p:nvPr>
            <p:ph type="sldNum" sz="quarter" idx="10"/>
          </p:nvPr>
        </p:nvSpPr>
        <p:spPr/>
        <p:txBody>
          <a:bodyPr/>
          <a:lstStyle/>
          <a:p>
            <a:fld id="{06305E8B-AD2F-4930-8000-75F7C99918F3}" type="slidenum">
              <a:rPr lang="en-US" smtClean="0"/>
              <a:t>3</a:t>
            </a:fld>
            <a:endParaRPr lang="en-US" dirty="0"/>
          </a:p>
        </p:txBody>
      </p:sp>
    </p:spTree>
    <p:extLst>
      <p:ext uri="{BB962C8B-B14F-4D97-AF65-F5344CB8AC3E}">
        <p14:creationId xmlns:p14="http://schemas.microsoft.com/office/powerpoint/2010/main" val="4071820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various Hotels and Hospitality Sector is mainly contributed in the economy as the demand for hotels keep increasing among the travelers. The Industry operates through the resources because they are entirely dependent on water, resources, etc. due to which the concerns regarding the environment keeps on increasing. Nowadays, customers demonstrates the business practices ethically and responsibly and there are various stringent regulations imposed by the government due to which many hotels and hospitality industry are involving in sustainability practices which not only minimizes the negative impact on the environment but also ensuring growth and profitability of Industry while enhancing the satisfaction of the customers. </a:t>
            </a:r>
          </a:p>
          <a:p>
            <a:endParaRPr lang="en-US" dirty="0"/>
          </a:p>
        </p:txBody>
      </p:sp>
      <p:sp>
        <p:nvSpPr>
          <p:cNvPr id="4" name="Slide Number Placeholder 3"/>
          <p:cNvSpPr>
            <a:spLocks noGrp="1"/>
          </p:cNvSpPr>
          <p:nvPr>
            <p:ph type="sldNum" sz="quarter" idx="10"/>
          </p:nvPr>
        </p:nvSpPr>
        <p:spPr/>
        <p:txBody>
          <a:bodyPr/>
          <a:lstStyle/>
          <a:p>
            <a:fld id="{06305E8B-AD2F-4930-8000-75F7C99918F3}" type="slidenum">
              <a:rPr lang="en-US" smtClean="0"/>
              <a:t>4</a:t>
            </a:fld>
            <a:endParaRPr lang="en-US" dirty="0"/>
          </a:p>
        </p:txBody>
      </p:sp>
    </p:spTree>
    <p:extLst>
      <p:ext uri="{BB962C8B-B14F-4D97-AF65-F5344CB8AC3E}">
        <p14:creationId xmlns:p14="http://schemas.microsoft.com/office/powerpoint/2010/main" val="2615541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Food waste reduction is important because of economic and environmental implications and various strategies can be implemented to resolve the issue. There should be less dependency on single-use plastics by offering different alternatives (Kohli et al., 2024). The recycling programs help in conservation of resources, waste is diverted from landfills and guests are able to aware.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6305E8B-AD2F-4930-8000-75F7C99918F3}" type="slidenum">
              <a:rPr lang="en-US" smtClean="0"/>
              <a:t>5</a:t>
            </a:fld>
            <a:endParaRPr lang="en-US" dirty="0"/>
          </a:p>
        </p:txBody>
      </p:sp>
    </p:spTree>
    <p:extLst>
      <p:ext uri="{BB962C8B-B14F-4D97-AF65-F5344CB8AC3E}">
        <p14:creationId xmlns:p14="http://schemas.microsoft.com/office/powerpoint/2010/main" val="2563216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Triple Bottom Line not only focuses on making a profit but also showcases social as well as environmental responsibility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Parsa</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2024). The adoption of Hotels allows the Triple Bottom Line to not focus only on financial gains but also access the impact on the environment. The reduction of waste and recycling initiatives is in alignment with the environmental initiatives in the context of TBL and hotels can attract environmentally aware customers while decreasing the operational costs which helps effectively facilitate waste management. Environmental Stewardship Theory states that it is the ethical responsibility of businesses to prevent the negative impact on the environment (Bag et al., 2024).</a:t>
            </a:r>
          </a:p>
          <a:p>
            <a:endParaRPr lang="en-US" dirty="0"/>
          </a:p>
        </p:txBody>
      </p:sp>
      <p:sp>
        <p:nvSpPr>
          <p:cNvPr id="4" name="Slide Number Placeholder 3"/>
          <p:cNvSpPr>
            <a:spLocks noGrp="1"/>
          </p:cNvSpPr>
          <p:nvPr>
            <p:ph type="sldNum" sz="quarter" idx="10"/>
          </p:nvPr>
        </p:nvSpPr>
        <p:spPr/>
        <p:txBody>
          <a:bodyPr/>
          <a:lstStyle/>
          <a:p>
            <a:fld id="{06305E8B-AD2F-4930-8000-75F7C99918F3}" type="slidenum">
              <a:rPr lang="en-US" smtClean="0"/>
              <a:t>6</a:t>
            </a:fld>
            <a:endParaRPr lang="en-US"/>
          </a:p>
        </p:txBody>
      </p:sp>
    </p:spTree>
    <p:extLst>
      <p:ext uri="{BB962C8B-B14F-4D97-AF65-F5344CB8AC3E}">
        <p14:creationId xmlns:p14="http://schemas.microsoft.com/office/powerpoint/2010/main" val="815823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Hotel Sector should focus on achieving the Net Zero emissions and carbon neutrality goals and effective training should be provided to employees based on advanced and newer technologies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Papallou</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et al., 2024). The recommendations should be followed by the hotels so that they are able to make the future sustainable while enriching the experiences of the guests and improving the performance of the environment.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6305E8B-AD2F-4930-8000-75F7C99918F3}" type="slidenum">
              <a:rPr lang="en-US" smtClean="0"/>
              <a:t>7</a:t>
            </a:fld>
            <a:endParaRPr lang="en-US"/>
          </a:p>
        </p:txBody>
      </p:sp>
    </p:spTree>
    <p:extLst>
      <p:ext uri="{BB962C8B-B14F-4D97-AF65-F5344CB8AC3E}">
        <p14:creationId xmlns:p14="http://schemas.microsoft.com/office/powerpoint/2010/main" val="3408231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Sustainability is considered as an emerging trend which ensures success in the hotel and hospitality sector which includes reduction of carbon footprints, waste management and optimization of usage of energy and the PESTEL Analysis demonstrates various factors and this framework helps in understanding how sustainability initiatives are done and shaped. Various Industry responses show that hotels adopt sustainability initiatives at a large scale and have strengths and limitations. The smaller hotels face challenges in meeting the demands for operations and finances to implement sustainability initiatives.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06305E8B-AD2F-4930-8000-75F7C99918F3}" type="slidenum">
              <a:rPr lang="en-US" smtClean="0"/>
              <a:t>8</a:t>
            </a:fld>
            <a:endParaRPr lang="en-US" dirty="0"/>
          </a:p>
        </p:txBody>
      </p:sp>
    </p:spTree>
    <p:extLst>
      <p:ext uri="{BB962C8B-B14F-4D97-AF65-F5344CB8AC3E}">
        <p14:creationId xmlns:p14="http://schemas.microsoft.com/office/powerpoint/2010/main" val="3727738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305E8B-AD2F-4930-8000-75F7C99918F3}" type="slidenum">
              <a:rPr lang="en-US" smtClean="0"/>
              <a:t>9</a:t>
            </a:fld>
            <a:endParaRPr lang="en-US"/>
          </a:p>
        </p:txBody>
      </p:sp>
    </p:spTree>
    <p:extLst>
      <p:ext uri="{BB962C8B-B14F-4D97-AF65-F5344CB8AC3E}">
        <p14:creationId xmlns:p14="http://schemas.microsoft.com/office/powerpoint/2010/main" val="3109268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2CDE1D7-3793-4D47-BD23-354E537D2D58}"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973045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CDE1D7-3793-4D47-BD23-354E537D2D58}"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2178453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CDE1D7-3793-4D47-BD23-354E537D2D58}"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122306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2CDE1D7-3793-4D47-BD23-354E537D2D58}" type="datetimeFigureOut">
              <a:rPr lang="en-US" smtClean="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1071133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CDE1D7-3793-4D47-BD23-354E537D2D58}" type="datetimeFigureOut">
              <a:rPr lang="en-US" smtClean="0"/>
              <a:t>10/29/2024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1219014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2CDE1D7-3793-4D47-BD23-354E537D2D58}" type="datetimeFigureOut">
              <a:rPr lang="en-US" smtClean="0"/>
              <a:t>10/29/2024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2462409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CDE1D7-3793-4D47-BD23-354E537D2D58}" type="datetimeFigureOut">
              <a:rPr lang="en-US" smtClean="0"/>
              <a:t>10/29/2024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3457107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CDE1D7-3793-4D47-BD23-354E537D2D58}" type="datetimeFigureOut">
              <a:rPr lang="en-US" smtClean="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3497123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CDE1D7-3793-4D47-BD23-354E537D2D58}" type="datetimeFigureOut">
              <a:rPr lang="en-US" smtClean="0"/>
              <a:t>10/29/2024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2207553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CDE1D7-3793-4D47-BD23-354E537D2D58}"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3881125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CDE1D7-3793-4D47-BD23-354E537D2D58}" type="datetimeFigureOut">
              <a:rPr lang="en-US" smtClean="0"/>
              <a:t>10/29/2024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A1F038-3048-4DAF-ACAE-E257BF611F06}" type="slidenum">
              <a:rPr lang="en-US" smtClean="0"/>
              <a:t>‹#›</a:t>
            </a:fld>
            <a:endParaRPr lang="en-US"/>
          </a:p>
        </p:txBody>
      </p:sp>
    </p:spTree>
    <p:extLst>
      <p:ext uri="{BB962C8B-B14F-4D97-AF65-F5344CB8AC3E}">
        <p14:creationId xmlns:p14="http://schemas.microsoft.com/office/powerpoint/2010/main" val="1676056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CDE1D7-3793-4D47-BD23-354E537D2D58}" type="datetimeFigureOut">
              <a:rPr lang="en-US" smtClean="0"/>
              <a:t>10/29/2024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A1F038-3048-4DAF-ACAE-E257BF611F06}" type="slidenum">
              <a:rPr lang="en-US" smtClean="0"/>
              <a:t>‹#›</a:t>
            </a:fld>
            <a:endParaRPr lang="en-US"/>
          </a:p>
        </p:txBody>
      </p:sp>
    </p:spTree>
    <p:extLst>
      <p:ext uri="{BB962C8B-B14F-4D97-AF65-F5344CB8AC3E}">
        <p14:creationId xmlns:p14="http://schemas.microsoft.com/office/powerpoint/2010/main" val="717462807"/>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197" y="263046"/>
            <a:ext cx="11323529" cy="14154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dirty="0">
                <a:solidFill>
                  <a:schemeClr val="tx1"/>
                </a:solidFill>
                <a:latin typeface="Times New Roman" panose="02020603050405020304" pitchFamily="18" charset="0"/>
                <a:cs typeface="Times New Roman" panose="02020603050405020304" pitchFamily="18" charset="0"/>
              </a:rPr>
              <a:t>Sustainability Theme in Hotel and Hospitality Sector </a:t>
            </a:r>
          </a:p>
        </p:txBody>
      </p:sp>
      <p:pic>
        <p:nvPicPr>
          <p:cNvPr id="10242" name="Picture 2" descr="Leveraging Technology for Sustainable Hospitality: Eco-Friendly Initiatives  in Hotels | TagPoint CMM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2465" y="2329840"/>
            <a:ext cx="4697261" cy="376798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63255" y="3682652"/>
            <a:ext cx="4634630" cy="226721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chemeClr val="tx1"/>
                </a:solidFill>
                <a:latin typeface="Times New Roman" panose="02020603050405020304" pitchFamily="18" charset="0"/>
                <a:cs typeface="Times New Roman" panose="02020603050405020304" pitchFamily="18" charset="0"/>
              </a:rPr>
              <a:t>Student Name –Ana Cimpoes</a:t>
            </a:r>
          </a:p>
          <a:p>
            <a:pPr algn="just"/>
            <a:r>
              <a:rPr lang="en-US" sz="2800" dirty="0">
                <a:solidFill>
                  <a:schemeClr val="tx1"/>
                </a:solidFill>
                <a:latin typeface="Times New Roman" panose="02020603050405020304" pitchFamily="18" charset="0"/>
                <a:cs typeface="Times New Roman" panose="02020603050405020304" pitchFamily="18" charset="0"/>
              </a:rPr>
              <a:t>Student ID -2120104</a:t>
            </a:r>
          </a:p>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0277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latin typeface="Times New Roman" panose="02020603050405020304" pitchFamily="18" charset="0"/>
                <a:cs typeface="Times New Roman" panose="02020603050405020304" pitchFamily="18" charset="0"/>
              </a:rPr>
              <a:t>Introduction to Sustainability theme and area of waste reduction and recycling programs in the Hotel and Hospitality Sector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9216" y="1930400"/>
            <a:ext cx="8376165" cy="3793995"/>
          </a:xfrm>
        </p:spPr>
        <p:txBody>
          <a:bodyPr>
            <a:normAutofit/>
          </a:bodyPr>
          <a:lstStyle/>
          <a:p>
            <a:pPr lvl="0" algn="just"/>
            <a:r>
              <a:rPr lang="en-US" sz="2400" dirty="0">
                <a:latin typeface="Times New Roman" panose="02020603050405020304" pitchFamily="18" charset="0"/>
                <a:cs typeface="Times New Roman" panose="02020603050405020304" pitchFamily="18" charset="0"/>
              </a:rPr>
              <a:t>Sustainability is one of the important issues as Hotel and Hospitality Sector is entirely dependent on natural resources. </a:t>
            </a:r>
          </a:p>
          <a:p>
            <a:pPr lvl="0" algn="just"/>
            <a:r>
              <a:rPr lang="en-US" sz="2400" dirty="0">
                <a:latin typeface="Times New Roman" panose="02020603050405020304" pitchFamily="18" charset="0"/>
                <a:cs typeface="Times New Roman" panose="02020603050405020304" pitchFamily="18" charset="0"/>
              </a:rPr>
              <a:t>The operations are impacted by sustainability based on the management of waste, energy, and water, which reduces the negative impact on the environment.</a:t>
            </a:r>
          </a:p>
          <a:p>
            <a:pPr lvl="0" algn="just"/>
            <a:r>
              <a:rPr lang="en-US" sz="2400" dirty="0">
                <a:latin typeface="Times New Roman" panose="02020603050405020304" pitchFamily="18" charset="0"/>
                <a:cs typeface="Times New Roman" panose="02020603050405020304" pitchFamily="18" charset="0"/>
              </a:rPr>
              <a:t>The Hotels operate on a large scale and there is a lot of waste generated by the Hotels and converted into landfills and dumped into the waste (Kohli et al., 2024).</a:t>
            </a:r>
          </a:p>
          <a:p>
            <a:endParaRPr lang="en-US" dirty="0"/>
          </a:p>
        </p:txBody>
      </p:sp>
      <p:pic>
        <p:nvPicPr>
          <p:cNvPr id="5" name="Picture 4"/>
          <p:cNvPicPr>
            <a:picLocks noChangeAspect="1"/>
          </p:cNvPicPr>
          <p:nvPr/>
        </p:nvPicPr>
        <p:blipFill>
          <a:blip r:embed="rId3"/>
          <a:stretch>
            <a:fillRect/>
          </a:stretch>
        </p:blipFill>
        <p:spPr>
          <a:xfrm>
            <a:off x="8966338" y="2592889"/>
            <a:ext cx="2962615" cy="2317316"/>
          </a:xfrm>
          <a:prstGeom prst="rect">
            <a:avLst/>
          </a:prstGeom>
        </p:spPr>
      </p:pic>
    </p:spTree>
    <p:extLst>
      <p:ext uri="{BB962C8B-B14F-4D97-AF65-F5344CB8AC3E}">
        <p14:creationId xmlns:p14="http://schemas.microsoft.com/office/powerpoint/2010/main" val="1252470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Importance and relevance of Sustainability </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8540" y="1408922"/>
            <a:ext cx="8705462" cy="5271796"/>
          </a:xfrm>
        </p:spPr>
        <p:txBody>
          <a:bodyPr>
            <a:normAutofit fontScale="85000" lnSpcReduction="10000"/>
          </a:bodyPr>
          <a:lstStyle/>
          <a:p>
            <a:pPr marL="0" indent="0" algn="just">
              <a:buNone/>
            </a:pPr>
            <a:r>
              <a:rPr lang="en-US" sz="2500" b="1" dirty="0">
                <a:latin typeface="Times New Roman" panose="02020603050405020304" pitchFamily="18" charset="0"/>
                <a:cs typeface="Times New Roman" panose="02020603050405020304" pitchFamily="18" charset="0"/>
              </a:rPr>
              <a:t>Environmental Impact </a:t>
            </a:r>
            <a:endParaRPr lang="en-US" sz="2500" dirty="0">
              <a:latin typeface="Times New Roman" panose="02020603050405020304" pitchFamily="18" charset="0"/>
              <a:cs typeface="Times New Roman" panose="02020603050405020304" pitchFamily="18" charset="0"/>
            </a:endParaRPr>
          </a:p>
          <a:p>
            <a:pPr lvl="0" algn="just"/>
            <a:r>
              <a:rPr lang="en-US" sz="2500" dirty="0">
                <a:latin typeface="Times New Roman" panose="02020603050405020304" pitchFamily="18" charset="0"/>
                <a:cs typeface="Times New Roman" panose="02020603050405020304" pitchFamily="18" charset="0"/>
              </a:rPr>
              <a:t>There is an increasing preference for eco-friendly hotels which help in reducing waste, conservation of water and reduction of carbon footprint. </a:t>
            </a:r>
          </a:p>
          <a:p>
            <a:pPr marL="0" indent="0" algn="just">
              <a:buNone/>
            </a:pPr>
            <a:r>
              <a:rPr lang="en-US" sz="2500" b="1" dirty="0">
                <a:latin typeface="Times New Roman" panose="02020603050405020304" pitchFamily="18" charset="0"/>
                <a:cs typeface="Times New Roman" panose="02020603050405020304" pitchFamily="18" charset="0"/>
              </a:rPr>
              <a:t>Regulations     </a:t>
            </a:r>
            <a:endParaRPr lang="en-US" sz="2500" dirty="0">
              <a:latin typeface="Times New Roman" panose="02020603050405020304" pitchFamily="18" charset="0"/>
              <a:cs typeface="Times New Roman" panose="02020603050405020304" pitchFamily="18" charset="0"/>
            </a:endParaRPr>
          </a:p>
          <a:p>
            <a:pPr lvl="0" algn="just"/>
            <a:r>
              <a:rPr lang="en-US" sz="2500" dirty="0">
                <a:latin typeface="Times New Roman" panose="02020603050405020304" pitchFamily="18" charset="0"/>
                <a:cs typeface="Times New Roman" panose="02020603050405020304" pitchFamily="18" charset="0"/>
              </a:rPr>
              <a:t>The regulations are implemented by the Government due to which the carbon emissions are reduced, and in this initiative, the emissions targets are set, and incentives are provided for the adoption of renewable energy. </a:t>
            </a:r>
          </a:p>
          <a:p>
            <a:pPr lvl="0" algn="just"/>
            <a:r>
              <a:rPr lang="en-US" sz="2500" dirty="0">
                <a:latin typeface="Times New Roman" panose="02020603050405020304" pitchFamily="18" charset="0"/>
                <a:cs typeface="Times New Roman" panose="02020603050405020304" pitchFamily="18" charset="0"/>
              </a:rPr>
              <a:t>There should be waste management regulations which help reduce the generations of waste and also ban single-use plastics and promote recycling measures. </a:t>
            </a:r>
          </a:p>
          <a:p>
            <a:pPr algn="just"/>
            <a:r>
              <a:rPr lang="en-US" sz="2500" b="1" dirty="0">
                <a:latin typeface="Times New Roman" panose="02020603050405020304" pitchFamily="18" charset="0"/>
                <a:cs typeface="Times New Roman" panose="02020603050405020304" pitchFamily="18" charset="0"/>
              </a:rPr>
              <a:t>Long-Term Cost Savings and Profitability   </a:t>
            </a:r>
            <a:endParaRPr lang="en-US" sz="2500" dirty="0">
              <a:latin typeface="Times New Roman" panose="02020603050405020304" pitchFamily="18" charset="0"/>
              <a:cs typeface="Times New Roman" panose="02020603050405020304" pitchFamily="18" charset="0"/>
            </a:endParaRPr>
          </a:p>
          <a:p>
            <a:pPr lvl="0" algn="just"/>
            <a:r>
              <a:rPr lang="en-US" sz="2500" dirty="0">
                <a:latin typeface="Times New Roman" panose="02020603050405020304" pitchFamily="18" charset="0"/>
                <a:cs typeface="Times New Roman" panose="02020603050405020304" pitchFamily="18" charset="0"/>
              </a:rPr>
              <a:t>Implementation of sustainable practices also lead to savings of the cost in the long-term.</a:t>
            </a:r>
          </a:p>
          <a:p>
            <a:pPr lvl="0" algn="just"/>
            <a:r>
              <a:rPr lang="en-US" sz="2500" dirty="0">
                <a:latin typeface="Times New Roman" panose="02020603050405020304" pitchFamily="18" charset="0"/>
                <a:cs typeface="Times New Roman" panose="02020603050405020304" pitchFamily="18" charset="0"/>
              </a:rPr>
              <a:t>The Strong commitment of hotels to sustainability helps to differentiate itself from the competitors and helps to achieve a competitive edge in the market. </a:t>
            </a:r>
          </a:p>
          <a:p>
            <a:endParaRPr lang="en-US" dirty="0"/>
          </a:p>
        </p:txBody>
      </p:sp>
      <p:pic>
        <p:nvPicPr>
          <p:cNvPr id="5" name="Picture 4"/>
          <p:cNvPicPr>
            <a:picLocks noChangeAspect="1"/>
          </p:cNvPicPr>
          <p:nvPr/>
        </p:nvPicPr>
        <p:blipFill>
          <a:blip r:embed="rId3"/>
          <a:stretch>
            <a:fillRect/>
          </a:stretch>
        </p:blipFill>
        <p:spPr>
          <a:xfrm>
            <a:off x="9411790" y="2809641"/>
            <a:ext cx="2600672" cy="2280273"/>
          </a:xfrm>
          <a:prstGeom prst="rect">
            <a:avLst/>
          </a:prstGeom>
        </p:spPr>
      </p:pic>
    </p:spTree>
    <p:extLst>
      <p:ext uri="{BB962C8B-B14F-4D97-AF65-F5344CB8AC3E}">
        <p14:creationId xmlns:p14="http://schemas.microsoft.com/office/powerpoint/2010/main" val="4107474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Background Detail of the Sector </a:t>
            </a:r>
          </a:p>
        </p:txBody>
      </p:sp>
      <p:sp>
        <p:nvSpPr>
          <p:cNvPr id="3" name="Content Placeholder 2"/>
          <p:cNvSpPr>
            <a:spLocks noGrp="1"/>
          </p:cNvSpPr>
          <p:nvPr>
            <p:ph idx="1"/>
          </p:nvPr>
        </p:nvSpPr>
        <p:spPr>
          <a:xfrm>
            <a:off x="275574" y="2160590"/>
            <a:ext cx="7064678" cy="4390522"/>
          </a:xfrm>
        </p:spPr>
        <p:txBody>
          <a:bodyPr>
            <a:normAutofit/>
          </a:bodyPr>
          <a:lstStyle/>
          <a:p>
            <a:pPr algn="just"/>
            <a:r>
              <a:rPr lang="en-US" sz="2400" dirty="0">
                <a:solidFill>
                  <a:schemeClr val="tx1"/>
                </a:solidFill>
                <a:latin typeface="Times New Roman" panose="02020603050405020304" pitchFamily="18" charset="0"/>
                <a:cs typeface="Times New Roman" panose="02020603050405020304" pitchFamily="18" charset="0"/>
              </a:rPr>
              <a:t>Hotels and Hospitality Sector is mainly contributed in the economy as the demand for hotels keep increasing among the travelers.</a:t>
            </a:r>
          </a:p>
          <a:p>
            <a:pPr algn="just"/>
            <a:r>
              <a:rPr lang="en-US" sz="2400" dirty="0">
                <a:solidFill>
                  <a:schemeClr val="tx1"/>
                </a:solidFill>
                <a:latin typeface="Times New Roman" panose="02020603050405020304" pitchFamily="18" charset="0"/>
                <a:cs typeface="Times New Roman" panose="02020603050405020304" pitchFamily="18" charset="0"/>
              </a:rPr>
              <a:t>The Industry operates through the resources because they are entirely dependent on water, resources, etc. due to which the concerns regarding the environment keeps on increasing.</a:t>
            </a:r>
          </a:p>
          <a:p>
            <a:pPr algn="just"/>
            <a:r>
              <a:rPr lang="en-US" sz="2400" dirty="0">
                <a:solidFill>
                  <a:schemeClr val="tx1"/>
                </a:solidFill>
                <a:latin typeface="Times New Roman" panose="02020603050405020304" pitchFamily="18" charset="0"/>
                <a:cs typeface="Times New Roman" panose="02020603050405020304" pitchFamily="18" charset="0"/>
              </a:rPr>
              <a:t>Stringent regulations imposed by the government due to which many hotels and hospitality industry are involving in sustainability practices</a:t>
            </a:r>
          </a:p>
          <a:p>
            <a:pPr algn="just"/>
            <a:endParaRPr lang="en-US" sz="2400" dirty="0">
              <a:latin typeface="Times New Roman" panose="02020603050405020304" pitchFamily="18" charset="0"/>
              <a:cs typeface="Times New Roman" panose="02020603050405020304" pitchFamily="18" charset="0"/>
            </a:endParaRPr>
          </a:p>
        </p:txBody>
      </p:sp>
      <p:pic>
        <p:nvPicPr>
          <p:cNvPr id="3074" name="Picture 2" descr="Reasons why sustainable hotels are the future of the industr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78362" y="2630316"/>
            <a:ext cx="3996104" cy="2881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183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Key Concepts and Applications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8204" y="1825625"/>
            <a:ext cx="8580328" cy="4351338"/>
          </a:xfrm>
        </p:spPr>
        <p:txBody>
          <a:bodyPr>
            <a:normAutofit lnSpcReduction="10000"/>
          </a:bodyPr>
          <a:lstStyle/>
          <a:p>
            <a:pPr lvl="0" algn="just"/>
            <a:r>
              <a:rPr lang="en-US" sz="2200" b="1" dirty="0">
                <a:latin typeface="Times New Roman" panose="02020603050405020304" pitchFamily="18" charset="0"/>
                <a:cs typeface="Times New Roman" panose="02020603050405020304" pitchFamily="18" charset="0"/>
              </a:rPr>
              <a:t>Food Waste Reduction: </a:t>
            </a:r>
            <a:r>
              <a:rPr lang="en-US" sz="2200" dirty="0">
                <a:latin typeface="Times New Roman" panose="02020603050405020304" pitchFamily="18" charset="0"/>
                <a:cs typeface="Times New Roman" panose="02020603050405020304" pitchFamily="18" charset="0"/>
              </a:rPr>
              <a:t>The strategies is developed which helps in minimizing the waste, optimization of menus and conducting the training of the employee. The Food waste tracking systems helps in identifying improvement areas, menu optimization and food is donated by collaborating with charities.     </a:t>
            </a:r>
          </a:p>
          <a:p>
            <a:pPr lvl="0" algn="just"/>
            <a:r>
              <a:rPr lang="en-US" sz="2200" b="1" dirty="0">
                <a:latin typeface="Times New Roman" panose="02020603050405020304" pitchFamily="18" charset="0"/>
                <a:cs typeface="Times New Roman" panose="02020603050405020304" pitchFamily="18" charset="0"/>
              </a:rPr>
              <a:t>Single Use Plastics and Packaging Reduction: </a:t>
            </a:r>
            <a:r>
              <a:rPr lang="en-US" sz="2200" dirty="0">
                <a:latin typeface="Times New Roman" panose="02020603050405020304" pitchFamily="18" charset="0"/>
                <a:cs typeface="Times New Roman" panose="02020603050405020304" pitchFamily="18" charset="0"/>
              </a:rPr>
              <a:t>The Initiatives should be taken where the main emphasis is on the single use plastics and also explore different alternatives related to sustainability (Kohli et al., 2024).</a:t>
            </a:r>
          </a:p>
          <a:p>
            <a:pPr lvl="0" algn="just"/>
            <a:r>
              <a:rPr lang="en-US" sz="2200" b="1" dirty="0">
                <a:latin typeface="Times New Roman" panose="02020603050405020304" pitchFamily="18" charset="0"/>
                <a:cs typeface="Times New Roman" panose="02020603050405020304" pitchFamily="18" charset="0"/>
              </a:rPr>
              <a:t>Recycling Programs: </a:t>
            </a:r>
            <a:r>
              <a:rPr lang="en-US" sz="2200" dirty="0">
                <a:latin typeface="Times New Roman" panose="02020603050405020304" pitchFamily="18" charset="0"/>
                <a:cs typeface="Times New Roman" panose="02020603050405020304" pitchFamily="18" charset="0"/>
              </a:rPr>
              <a:t>The recycling programs should be conducted where the waste is collected from the landfills which helps in conservation of resources. On-Site recycling facilities can be established by hotels where guidelines is provided and collaboration with partners and guests.</a:t>
            </a:r>
          </a:p>
          <a:p>
            <a:endParaRPr lang="en-US" dirty="0"/>
          </a:p>
        </p:txBody>
      </p:sp>
      <p:pic>
        <p:nvPicPr>
          <p:cNvPr id="5" name="Picture 4"/>
          <p:cNvPicPr>
            <a:picLocks noChangeAspect="1"/>
          </p:cNvPicPr>
          <p:nvPr/>
        </p:nvPicPr>
        <p:blipFill>
          <a:blip r:embed="rId3"/>
          <a:stretch>
            <a:fillRect/>
          </a:stretch>
        </p:blipFill>
        <p:spPr>
          <a:xfrm>
            <a:off x="9144001" y="1690688"/>
            <a:ext cx="2944897" cy="3883068"/>
          </a:xfrm>
          <a:prstGeom prst="rect">
            <a:avLst/>
          </a:prstGeom>
        </p:spPr>
      </p:pic>
    </p:spTree>
    <p:extLst>
      <p:ext uri="{BB962C8B-B14F-4D97-AF65-F5344CB8AC3E}">
        <p14:creationId xmlns:p14="http://schemas.microsoft.com/office/powerpoint/2010/main" val="704808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chemeClr val="tx1"/>
                </a:solidFill>
                <a:latin typeface="Times New Roman" panose="02020603050405020304" pitchFamily="18" charset="0"/>
                <a:cs typeface="Times New Roman" panose="02020603050405020304" pitchFamily="18" charset="0"/>
              </a:rPr>
              <a:t>Key Theories and Concepts    </a:t>
            </a:r>
            <a:br>
              <a:rPr lang="en-US" dirty="0"/>
            </a:br>
            <a:endParaRPr lang="en-US" dirty="0"/>
          </a:p>
        </p:txBody>
      </p:sp>
      <p:sp>
        <p:nvSpPr>
          <p:cNvPr id="3" name="Content Placeholder 2"/>
          <p:cNvSpPr>
            <a:spLocks noGrp="1"/>
          </p:cNvSpPr>
          <p:nvPr>
            <p:ph idx="1"/>
          </p:nvPr>
        </p:nvSpPr>
        <p:spPr>
          <a:xfrm>
            <a:off x="275573" y="1590806"/>
            <a:ext cx="7878871" cy="4446739"/>
          </a:xfrm>
        </p:spPr>
        <p:txBody>
          <a:bodyPr>
            <a:normAutofit fontScale="85000" lnSpcReduction="10000"/>
          </a:bodyPr>
          <a:lstStyle/>
          <a:p>
            <a:pPr marL="0" indent="0" algn="just">
              <a:buNone/>
            </a:pPr>
            <a:r>
              <a:rPr lang="en-US" sz="1900" b="1" dirty="0">
                <a:latin typeface="Times New Roman" panose="02020603050405020304" pitchFamily="18" charset="0"/>
                <a:cs typeface="Times New Roman" panose="02020603050405020304" pitchFamily="18" charset="0"/>
              </a:rPr>
              <a:t>Triple Bottom Line </a:t>
            </a:r>
          </a:p>
          <a:p>
            <a:pPr lvl="0" algn="just"/>
            <a:r>
              <a:rPr lang="en-US" sz="1900" dirty="0">
                <a:latin typeface="Times New Roman" panose="02020603050405020304" pitchFamily="18" charset="0"/>
                <a:cs typeface="Times New Roman" panose="02020603050405020304" pitchFamily="18" charset="0"/>
              </a:rPr>
              <a:t>The Triple Bottom Line Framework is where the company performance is measured with the help of three areas such as planet, people and profit.</a:t>
            </a:r>
          </a:p>
          <a:p>
            <a:pPr lvl="0" algn="just"/>
            <a:r>
              <a:rPr lang="en-US" sz="1900" dirty="0">
                <a:latin typeface="Times New Roman" panose="02020603050405020304" pitchFamily="18" charset="0"/>
                <a:cs typeface="Times New Roman" panose="02020603050405020304" pitchFamily="18" charset="0"/>
              </a:rPr>
              <a:t>The reduction of waste and recycling processes is in alignment with the TBL Pillar. </a:t>
            </a:r>
          </a:p>
          <a:p>
            <a:pPr lvl="0" algn="just"/>
            <a:r>
              <a:rPr lang="en-US" sz="1900" dirty="0">
                <a:latin typeface="Times New Roman" panose="02020603050405020304" pitchFamily="18" charset="0"/>
                <a:cs typeface="Times New Roman" panose="02020603050405020304" pitchFamily="18" charset="0"/>
              </a:rPr>
              <a:t>Hotels can facilitate waste management due to which hotels can reduce operational costs and also minimize the negative impact on the environment such as the conservation of resources. </a:t>
            </a:r>
          </a:p>
          <a:p>
            <a:pPr lvl="0" algn="just"/>
            <a:r>
              <a:rPr lang="en-US" sz="1900" dirty="0">
                <a:latin typeface="Times New Roman" panose="02020603050405020304" pitchFamily="18" charset="0"/>
                <a:cs typeface="Times New Roman" panose="02020603050405020304" pitchFamily="18" charset="0"/>
              </a:rPr>
              <a:t>The TBL Model helps in building the business model based on the concept of sustainability which helps in addressing the challenges.</a:t>
            </a:r>
          </a:p>
          <a:p>
            <a:pPr marL="0" indent="0" algn="just">
              <a:buNone/>
            </a:pPr>
            <a:r>
              <a:rPr lang="en-US" sz="1900" b="1" dirty="0">
                <a:latin typeface="Times New Roman" panose="02020603050405020304" pitchFamily="18" charset="0"/>
                <a:cs typeface="Times New Roman" panose="02020603050405020304" pitchFamily="18" charset="0"/>
              </a:rPr>
              <a:t>Environment Stewardship Theory </a:t>
            </a:r>
            <a:endParaRPr lang="en-US"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Environmental Stewardship Theory states that it is the ethical responsibility of businesses to prevent the negative impact on the environment (Bag et al., 2024).</a:t>
            </a:r>
          </a:p>
          <a:p>
            <a:pPr lvl="0" algn="just"/>
            <a:r>
              <a:rPr lang="en-US" sz="1900" dirty="0">
                <a:latin typeface="Times New Roman" panose="02020603050405020304" pitchFamily="18" charset="0"/>
                <a:cs typeface="Times New Roman" panose="02020603050405020304" pitchFamily="18" charset="0"/>
              </a:rPr>
              <a:t>The Hotels should implement waste management initiatives in such a way that it minimizes the negative impact on the environment and also supports environmental sustainability in the long term.   </a:t>
            </a:r>
          </a:p>
          <a:p>
            <a:pPr lvl="0" algn="just"/>
            <a:r>
              <a:rPr lang="en-US" sz="1900" dirty="0">
                <a:latin typeface="Times New Roman" panose="02020603050405020304" pitchFamily="18" charset="0"/>
                <a:cs typeface="Times New Roman" panose="02020603050405020304" pitchFamily="18" charset="0"/>
              </a:rPr>
              <a:t> Environmental stewardship helps enhance the reputation of the brand and also attracts environmentally aware customers. </a:t>
            </a:r>
          </a:p>
          <a:p>
            <a:endParaRPr lang="en-US" dirty="0"/>
          </a:p>
        </p:txBody>
      </p:sp>
      <p:pic>
        <p:nvPicPr>
          <p:cNvPr id="4098" name="Picture 2" descr="What are Sustainability, the UN SDGs, and How ICL Contributes to Th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79912" y="2698206"/>
            <a:ext cx="3582444" cy="285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580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200" b="1" dirty="0">
                <a:solidFill>
                  <a:schemeClr val="tx1"/>
                </a:solidFill>
                <a:latin typeface="Times New Roman" panose="02020603050405020304" pitchFamily="18" charset="0"/>
                <a:cs typeface="Times New Roman" panose="02020603050405020304" pitchFamily="18" charset="0"/>
              </a:rPr>
              <a:t>Future Policy and Management Options: Policy Recommendations  </a:t>
            </a:r>
            <a:br>
              <a:rPr lang="en-US" dirty="0"/>
            </a:br>
            <a:endParaRPr lang="en-US" dirty="0"/>
          </a:p>
        </p:txBody>
      </p:sp>
      <p:sp>
        <p:nvSpPr>
          <p:cNvPr id="3" name="Content Placeholder 2"/>
          <p:cNvSpPr>
            <a:spLocks noGrp="1"/>
          </p:cNvSpPr>
          <p:nvPr>
            <p:ph idx="1"/>
          </p:nvPr>
        </p:nvSpPr>
        <p:spPr>
          <a:xfrm>
            <a:off x="300625" y="1459131"/>
            <a:ext cx="8179496" cy="3880773"/>
          </a:xfrm>
        </p:spPr>
        <p:txBody>
          <a:bodyPr>
            <a:normAutofit fontScale="25000" lnSpcReduction="20000"/>
          </a:bodyPr>
          <a:lstStyle/>
          <a:p>
            <a:pPr marL="0" indent="0" algn="just">
              <a:buNone/>
            </a:pPr>
            <a:r>
              <a:rPr lang="en-US" sz="7200" b="1" dirty="0">
                <a:latin typeface="Times New Roman" panose="02020603050405020304" pitchFamily="18" charset="0"/>
                <a:cs typeface="Times New Roman" panose="02020603050405020304" pitchFamily="18" charset="0"/>
              </a:rPr>
              <a:t>Adoption of carbon Neutral and Net Zero Policies </a:t>
            </a:r>
            <a:endParaRPr lang="en-US" sz="7200" dirty="0">
              <a:latin typeface="Times New Roman" panose="02020603050405020304" pitchFamily="18" charset="0"/>
              <a:cs typeface="Times New Roman" panose="02020603050405020304" pitchFamily="18" charset="0"/>
            </a:endParaRPr>
          </a:p>
          <a:p>
            <a:pPr marL="0" lvl="0" indent="0" algn="just">
              <a:buNone/>
            </a:pPr>
            <a:r>
              <a:rPr lang="en-US" sz="7200" dirty="0">
                <a:latin typeface="Times New Roman" panose="02020603050405020304" pitchFamily="18" charset="0"/>
                <a:cs typeface="Times New Roman" panose="02020603050405020304" pitchFamily="18" charset="0"/>
              </a:rPr>
              <a:t>The Target is set by the government of the UK to achieve Net Zero Emissions by 2050. </a:t>
            </a:r>
          </a:p>
          <a:p>
            <a:pPr marL="0" lvl="0" indent="0" algn="just">
              <a:buNone/>
            </a:pPr>
            <a:r>
              <a:rPr lang="en-US" sz="7200" dirty="0">
                <a:latin typeface="Times New Roman" panose="02020603050405020304" pitchFamily="18" charset="0"/>
                <a:cs typeface="Times New Roman" panose="02020603050405020304" pitchFamily="18" charset="0"/>
              </a:rPr>
              <a:t>There are various strategies which should be implemented such as carbon offset programs, projects of renewable energy and initiatives of plantation of trees.     </a:t>
            </a:r>
          </a:p>
          <a:p>
            <a:pPr marL="0" lvl="0" indent="0" algn="just">
              <a:buNone/>
            </a:pPr>
            <a:r>
              <a:rPr lang="en-US" sz="7200" dirty="0">
                <a:latin typeface="Times New Roman" panose="02020603050405020304" pitchFamily="18" charset="0"/>
                <a:cs typeface="Times New Roman" panose="02020603050405020304" pitchFamily="18" charset="0"/>
              </a:rPr>
              <a:t>Internal Carbon pricing is to be implemented to make well-informed decisions about sustainability.   </a:t>
            </a:r>
          </a:p>
          <a:p>
            <a:pPr marL="0" indent="0" algn="just">
              <a:buNone/>
            </a:pPr>
            <a:r>
              <a:rPr lang="en-US" sz="7200" b="1" dirty="0">
                <a:latin typeface="Times New Roman" panose="02020603050405020304" pitchFamily="18" charset="0"/>
                <a:cs typeface="Times New Roman" panose="02020603050405020304" pitchFamily="18" charset="0"/>
              </a:rPr>
              <a:t>Investment in Technology  </a:t>
            </a:r>
            <a:endParaRPr lang="en-US" sz="7200" dirty="0">
              <a:latin typeface="Times New Roman" panose="02020603050405020304" pitchFamily="18" charset="0"/>
              <a:cs typeface="Times New Roman" panose="02020603050405020304" pitchFamily="18" charset="0"/>
            </a:endParaRPr>
          </a:p>
          <a:p>
            <a:pPr marL="0" lvl="0" indent="0" algn="just">
              <a:buNone/>
            </a:pPr>
            <a:r>
              <a:rPr lang="en-US" sz="7200" dirty="0">
                <a:latin typeface="Times New Roman" panose="02020603050405020304" pitchFamily="18" charset="0"/>
                <a:cs typeface="Times New Roman" panose="02020603050405020304" pitchFamily="18" charset="0"/>
              </a:rPr>
              <a:t>Incentives should be provided by the Government so that Hotels can invest in advanced technologies of sustainability.</a:t>
            </a:r>
          </a:p>
          <a:p>
            <a:pPr marL="0" lvl="0" indent="0" algn="just">
              <a:buNone/>
            </a:pPr>
            <a:r>
              <a:rPr lang="en-US" sz="7200" dirty="0">
                <a:latin typeface="Times New Roman" panose="02020603050405020304" pitchFamily="18" charset="0"/>
                <a:cs typeface="Times New Roman" panose="02020603050405020304" pitchFamily="18" charset="0"/>
              </a:rPr>
              <a:t>The Data sharing platforms should be established where the benchmark is set and it helps in facilitating collaboration (</a:t>
            </a:r>
            <a:r>
              <a:rPr lang="en-US" sz="7200" dirty="0" err="1">
                <a:latin typeface="Times New Roman" panose="02020603050405020304" pitchFamily="18" charset="0"/>
                <a:cs typeface="Times New Roman" panose="02020603050405020304" pitchFamily="18" charset="0"/>
              </a:rPr>
              <a:t>Papallou</a:t>
            </a:r>
            <a:r>
              <a:rPr lang="en-US" sz="7200" dirty="0">
                <a:latin typeface="Times New Roman" panose="02020603050405020304" pitchFamily="18" charset="0"/>
                <a:cs typeface="Times New Roman" panose="02020603050405020304" pitchFamily="18" charset="0"/>
              </a:rPr>
              <a:t> et al., 2024).     </a:t>
            </a:r>
          </a:p>
          <a:p>
            <a:pPr marL="0" lvl="0" indent="0" algn="just">
              <a:buNone/>
            </a:pPr>
            <a:r>
              <a:rPr lang="en-US" sz="7200" dirty="0">
                <a:latin typeface="Times New Roman" panose="02020603050405020304" pitchFamily="18" charset="0"/>
                <a:cs typeface="Times New Roman" panose="02020603050405020304" pitchFamily="18" charset="0"/>
              </a:rPr>
              <a:t>There should be use of predictive Analytics which helps in identifying trends and optimization of consumption of resources. </a:t>
            </a:r>
          </a:p>
          <a:p>
            <a:pPr marL="0" indent="0" algn="just">
              <a:buNone/>
            </a:pPr>
            <a:r>
              <a:rPr lang="en-US" sz="7200" b="1" dirty="0">
                <a:latin typeface="Times New Roman" panose="02020603050405020304" pitchFamily="18" charset="0"/>
                <a:cs typeface="Times New Roman" panose="02020603050405020304" pitchFamily="18" charset="0"/>
              </a:rPr>
              <a:t>Sustainability Training and Awareness </a:t>
            </a:r>
            <a:endParaRPr lang="en-US" sz="7200" dirty="0">
              <a:latin typeface="Times New Roman" panose="02020603050405020304" pitchFamily="18" charset="0"/>
              <a:cs typeface="Times New Roman" panose="02020603050405020304" pitchFamily="18" charset="0"/>
            </a:endParaRPr>
          </a:p>
          <a:p>
            <a:pPr marL="0" lvl="0" indent="0" algn="just">
              <a:buNone/>
            </a:pPr>
            <a:r>
              <a:rPr lang="en-US" sz="7200" dirty="0">
                <a:latin typeface="Times New Roman" panose="02020603050405020304" pitchFamily="18" charset="0"/>
                <a:cs typeface="Times New Roman" panose="02020603050405020304" pitchFamily="18" charset="0"/>
              </a:rPr>
              <a:t>The Sustainability Certificate should be offered to the staff which helps in appreciating the efforts of the staff for their involvement.</a:t>
            </a:r>
          </a:p>
          <a:p>
            <a:pPr marL="0" lvl="0" indent="0" algn="just">
              <a:buNone/>
            </a:pPr>
            <a:r>
              <a:rPr lang="en-US" sz="7200" dirty="0">
                <a:latin typeface="Times New Roman" panose="02020603050405020304" pitchFamily="18" charset="0"/>
                <a:cs typeface="Times New Roman" panose="02020603050405020304" pitchFamily="18" charset="0"/>
              </a:rPr>
              <a:t>Comprehensive training on best practices of sustainability is to be provided to the staff. </a:t>
            </a:r>
          </a:p>
          <a:p>
            <a:pPr algn="just"/>
            <a:endParaRPr lang="en-US" dirty="0"/>
          </a:p>
        </p:txBody>
      </p:sp>
      <p:pic>
        <p:nvPicPr>
          <p:cNvPr id="8194" name="Picture 2" descr="The benefits of flexible working practices in the hotel secto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52375" y="2267212"/>
            <a:ext cx="3284930" cy="3090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2478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5400" b="1" dirty="0">
                <a:solidFill>
                  <a:schemeClr val="tx1"/>
                </a:solidFill>
                <a:latin typeface="Times New Roman" panose="02020603050405020304" pitchFamily="18" charset="0"/>
                <a:cs typeface="Times New Roman" panose="02020603050405020304" pitchFamily="18" charset="0"/>
              </a:rPr>
              <a:t>Conclusion  </a:t>
            </a:r>
            <a:endParaRPr lang="en-US" sz="54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0834" y="2160589"/>
            <a:ext cx="8354860" cy="3880773"/>
          </a:xfrm>
        </p:spPr>
        <p:txBody>
          <a:bodyPr>
            <a:normAutofit/>
          </a:bodyPr>
          <a:lstStyle/>
          <a:p>
            <a:pPr lvl="0" algn="just"/>
            <a:r>
              <a:rPr lang="en-US" sz="2400" dirty="0">
                <a:latin typeface="Times New Roman" panose="02020603050405020304" pitchFamily="18" charset="0"/>
                <a:cs typeface="Times New Roman" panose="02020603050405020304" pitchFamily="18" charset="0"/>
              </a:rPr>
              <a:t>Sustainability is important in the hotel and hospitality sector.</a:t>
            </a:r>
          </a:p>
          <a:p>
            <a:pPr lvl="0" algn="just"/>
            <a:r>
              <a:rPr lang="en-US" sz="2400" dirty="0">
                <a:latin typeface="Times New Roman" panose="02020603050405020304" pitchFamily="18" charset="0"/>
                <a:cs typeface="Times New Roman" panose="02020603050405020304" pitchFamily="18" charset="0"/>
              </a:rPr>
              <a:t>The PESTEL Analysis shows the influences of different factors such as political, which is external and has an impact on sustainability.</a:t>
            </a:r>
          </a:p>
          <a:p>
            <a:pPr lvl="0" algn="just"/>
            <a:r>
              <a:rPr lang="en-US" sz="2400" dirty="0">
                <a:latin typeface="Times New Roman" panose="02020603050405020304" pitchFamily="18" charset="0"/>
                <a:cs typeface="Times New Roman" panose="02020603050405020304" pitchFamily="18" charset="0"/>
              </a:rPr>
              <a:t>The responses of different industries vary with time as the hotels need to adopt the practices which are trending and innovative in order to stay competitive.</a:t>
            </a:r>
          </a:p>
          <a:p>
            <a:pPr lvl="0" algn="just"/>
            <a:r>
              <a:rPr lang="en-US" sz="2400" dirty="0">
                <a:latin typeface="Times New Roman" panose="02020603050405020304" pitchFamily="18" charset="0"/>
                <a:cs typeface="Times New Roman" panose="02020603050405020304" pitchFamily="18" charset="0"/>
              </a:rPr>
              <a:t>The small hotel faces challenges because of high costs and has limited financial constraints and the demand for resources is high.</a:t>
            </a:r>
          </a:p>
          <a:p>
            <a:pPr algn="just"/>
            <a:endParaRPr lang="en-US" sz="24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981163" y="2488281"/>
            <a:ext cx="2906038" cy="3225387"/>
          </a:xfrm>
          <a:prstGeom prst="rect">
            <a:avLst/>
          </a:prstGeom>
        </p:spPr>
      </p:pic>
    </p:spTree>
    <p:extLst>
      <p:ext uri="{BB962C8B-B14F-4D97-AF65-F5344CB8AC3E}">
        <p14:creationId xmlns:p14="http://schemas.microsoft.com/office/powerpoint/2010/main" val="2459215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652" y="426430"/>
            <a:ext cx="8596668" cy="1320800"/>
          </a:xfrm>
        </p:spPr>
        <p:txBody>
          <a:bodyPr>
            <a:normAutofit/>
          </a:bodyPr>
          <a:lstStyle/>
          <a:p>
            <a:pPr algn="ctr"/>
            <a:r>
              <a:rPr lang="en-US" b="1" dirty="0">
                <a:solidFill>
                  <a:schemeClr val="tx1"/>
                </a:solidFill>
                <a:latin typeface="Times New Roman" panose="02020603050405020304" pitchFamily="18" charset="0"/>
                <a:cs typeface="Times New Roman" panose="02020603050405020304" pitchFamily="18" charset="0"/>
              </a:rPr>
              <a:t>References </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25885" y="1315233"/>
            <a:ext cx="10972800" cy="5398717"/>
          </a:xfrm>
        </p:spPr>
        <p:txBody>
          <a:bodyPr>
            <a:noAutofit/>
          </a:bodyPr>
          <a:lstStyle/>
          <a:p>
            <a:pPr marL="0" indent="0">
              <a:buNone/>
            </a:pPr>
            <a:r>
              <a:rPr lang="en-US" sz="1100" dirty="0"/>
              <a:t>  </a:t>
            </a:r>
          </a:p>
          <a:p>
            <a:pPr marL="0" indent="0" algn="just">
              <a:buNone/>
            </a:pPr>
            <a:r>
              <a:rPr lang="en-US" sz="1400" dirty="0">
                <a:latin typeface="Times New Roman" panose="02020603050405020304" pitchFamily="18" charset="0"/>
                <a:cs typeface="Times New Roman" panose="02020603050405020304" pitchFamily="18" charset="0"/>
              </a:rPr>
              <a:t>Adebayo, V.I., Paul, P.O. and </a:t>
            </a:r>
            <a:r>
              <a:rPr lang="en-GB" sz="1400" dirty="0" err="1">
                <a:latin typeface="Times New Roman" panose="02020603050405020304" pitchFamily="18" charset="0"/>
                <a:cs typeface="Times New Roman" panose="02020603050405020304" pitchFamily="18" charset="0"/>
              </a:rPr>
              <a:t>Eyo</a:t>
            </a:r>
            <a:r>
              <a:rPr lang="en-US" sz="1400" dirty="0">
                <a:latin typeface="Times New Roman" panose="02020603050405020304" pitchFamily="18" charset="0"/>
                <a:cs typeface="Times New Roman" panose="02020603050405020304" pitchFamily="18" charset="0"/>
              </a:rPr>
              <a:t>-Udo, N.L. (2024) Sustainable procurement practices: Balancing compliance, ethics, and cost-effectiveness. </a:t>
            </a:r>
            <a:r>
              <a:rPr lang="en-US" sz="1400" i="1" dirty="0">
                <a:latin typeface="Times New Roman" panose="02020603050405020304" pitchFamily="18" charset="0"/>
                <a:cs typeface="Times New Roman" panose="02020603050405020304" pitchFamily="18" charset="0"/>
              </a:rPr>
              <a:t>GSC Advanced Research and Reviews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20</a:t>
            </a:r>
            <a:r>
              <a:rPr lang="en-US" sz="1400" dirty="0">
                <a:latin typeface="Times New Roman" panose="02020603050405020304" pitchFamily="18" charset="0"/>
                <a:cs typeface="Times New Roman" panose="02020603050405020304" pitchFamily="18" charset="0"/>
              </a:rPr>
              <a:t>(1), pp.098-107.</a:t>
            </a:r>
          </a:p>
          <a:p>
            <a:pPr marL="0" indent="0" algn="just">
              <a:buNone/>
            </a:pPr>
            <a:r>
              <a:rPr lang="en-US" sz="1400" dirty="0">
                <a:latin typeface="Times New Roman" panose="02020603050405020304" pitchFamily="18" charset="0"/>
                <a:cs typeface="Times New Roman" panose="02020603050405020304" pitchFamily="18" charset="0"/>
              </a:rPr>
              <a:t>Bag, S., Srivastava, G., Gupta, S., </a:t>
            </a:r>
            <a:r>
              <a:rPr lang="en-US" sz="1400" dirty="0" err="1">
                <a:latin typeface="Times New Roman" panose="02020603050405020304" pitchFamily="18" charset="0"/>
                <a:cs typeface="Times New Roman" panose="02020603050405020304" pitchFamily="18" charset="0"/>
              </a:rPr>
              <a:t>Sivarajah</a:t>
            </a:r>
            <a:r>
              <a:rPr lang="en-US" sz="1400" dirty="0">
                <a:latin typeface="Times New Roman" panose="02020603050405020304" pitchFamily="18" charset="0"/>
                <a:cs typeface="Times New Roman" panose="02020603050405020304" pitchFamily="18" charset="0"/>
              </a:rPr>
              <a:t>, U. and Wilmot, N.V. (2024) The effect of corporate ethical responsibility on social and environmental performance: An empirical study. </a:t>
            </a:r>
            <a:r>
              <a:rPr lang="en-US" sz="1400" i="1" dirty="0">
                <a:latin typeface="Times New Roman" panose="02020603050405020304" pitchFamily="18" charset="0"/>
                <a:cs typeface="Times New Roman" panose="02020603050405020304" pitchFamily="18" charset="0"/>
              </a:rPr>
              <a:t>Industrial Marketing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117</a:t>
            </a:r>
            <a:r>
              <a:rPr lang="en-US" sz="1400" dirty="0">
                <a:latin typeface="Times New Roman" panose="02020603050405020304" pitchFamily="18" charset="0"/>
                <a:cs typeface="Times New Roman" panose="02020603050405020304" pitchFamily="18" charset="0"/>
              </a:rPr>
              <a:t>, pp.356-370. </a:t>
            </a:r>
          </a:p>
          <a:p>
            <a:pPr marL="0" indent="0" algn="just">
              <a:buNone/>
            </a:pPr>
            <a:r>
              <a:rPr lang="en-US" sz="1400" dirty="0">
                <a:latin typeface="Times New Roman" panose="02020603050405020304" pitchFamily="18" charset="0"/>
                <a:cs typeface="Times New Roman" panose="02020603050405020304" pitchFamily="18" charset="0"/>
              </a:rPr>
              <a:t>Bhutto, S.M.S.Z.A. (2024) Sustainability in Business Management: Strategies for Long-Term Success. </a:t>
            </a:r>
            <a:r>
              <a:rPr lang="en-US" sz="1400" i="1" dirty="0">
                <a:latin typeface="Times New Roman" panose="02020603050405020304" pitchFamily="18" charset="0"/>
                <a:cs typeface="Times New Roman" panose="02020603050405020304" pitchFamily="18" charset="0"/>
              </a:rPr>
              <a:t>Journal for Business Research Review</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a:t>
            </a:r>
            <a:r>
              <a:rPr lang="en-US" sz="1400" dirty="0">
                <a:latin typeface="Times New Roman" panose="02020603050405020304" pitchFamily="18" charset="0"/>
                <a:cs typeface="Times New Roman" panose="02020603050405020304" pitchFamily="18" charset="0"/>
              </a:rPr>
              <a:t>(1), pp.39-50.</a:t>
            </a:r>
          </a:p>
          <a:p>
            <a:pPr marL="0" indent="0" algn="just">
              <a:buNone/>
            </a:pPr>
            <a:r>
              <a:rPr lang="en-US" sz="1400" dirty="0" err="1">
                <a:latin typeface="Times New Roman" panose="02020603050405020304" pitchFamily="18" charset="0"/>
                <a:cs typeface="Times New Roman" panose="02020603050405020304" pitchFamily="18" charset="0"/>
              </a:rPr>
              <a:t>Elshaer</a:t>
            </a:r>
            <a:r>
              <a:rPr lang="en-US" sz="1400" dirty="0">
                <a:latin typeface="Times New Roman" panose="02020603050405020304" pitchFamily="18" charset="0"/>
                <a:cs typeface="Times New Roman" panose="02020603050405020304" pitchFamily="18" charset="0"/>
              </a:rPr>
              <a:t>, I.A., </a:t>
            </a:r>
            <a:r>
              <a:rPr lang="en-US" sz="1400" dirty="0" err="1">
                <a:latin typeface="Times New Roman" panose="02020603050405020304" pitchFamily="18" charset="0"/>
                <a:cs typeface="Times New Roman" panose="02020603050405020304" pitchFamily="18" charset="0"/>
              </a:rPr>
              <a:t>Alyahya</a:t>
            </a:r>
            <a:r>
              <a:rPr lang="en-US" sz="1400" dirty="0">
                <a:latin typeface="Times New Roman" panose="02020603050405020304" pitchFamily="18" charset="0"/>
                <a:cs typeface="Times New Roman" panose="02020603050405020304" pitchFamily="18" charset="0"/>
              </a:rPr>
              <a:t>, M., </a:t>
            </a:r>
            <a:r>
              <a:rPr lang="en-US" sz="1400" dirty="0" err="1">
                <a:latin typeface="Times New Roman" panose="02020603050405020304" pitchFamily="18" charset="0"/>
                <a:cs typeface="Times New Roman" panose="02020603050405020304" pitchFamily="18" charset="0"/>
              </a:rPr>
              <a:t>Azazz</a:t>
            </a:r>
            <a:r>
              <a:rPr lang="en-US" sz="1400" dirty="0">
                <a:latin typeface="Times New Roman" panose="02020603050405020304" pitchFamily="18" charset="0"/>
                <a:cs typeface="Times New Roman" panose="02020603050405020304" pitchFamily="18" charset="0"/>
              </a:rPr>
              <a:t>, A.M., Mansour, M.A., Mohammad, A.A. and Fayyad, S. (2024) Understanding the Nexus between Social Commerce, Green Customer Citizenship, Eco-Friendly Behavior and Staying in Green Hotels.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16</a:t>
            </a:r>
            <a:r>
              <a:rPr lang="en-US" sz="1400" dirty="0">
                <a:latin typeface="Times New Roman" panose="02020603050405020304" pitchFamily="18" charset="0"/>
                <a:cs typeface="Times New Roman" panose="02020603050405020304" pitchFamily="18" charset="0"/>
              </a:rPr>
              <a:t>(4), p.1409.</a:t>
            </a:r>
          </a:p>
          <a:p>
            <a:pPr marL="0" indent="0" algn="just">
              <a:buNone/>
            </a:pPr>
            <a:r>
              <a:rPr lang="en-US" sz="1400" dirty="0">
                <a:latin typeface="Times New Roman" panose="02020603050405020304" pitchFamily="18" charset="0"/>
                <a:cs typeface="Times New Roman" panose="02020603050405020304" pitchFamily="18" charset="0"/>
              </a:rPr>
              <a:t>Guerra-Lombardi, V., Hernández-Martín, R. and </a:t>
            </a:r>
            <a:r>
              <a:rPr lang="en-US" sz="1400" dirty="0" err="1">
                <a:latin typeface="Times New Roman" panose="02020603050405020304" pitchFamily="18" charset="0"/>
                <a:cs typeface="Times New Roman" panose="02020603050405020304" pitchFamily="18" charset="0"/>
              </a:rPr>
              <a:t>Padrón-Fumero</a:t>
            </a:r>
            <a:r>
              <a:rPr lang="en-US" sz="1400" dirty="0">
                <a:latin typeface="Times New Roman" panose="02020603050405020304" pitchFamily="18" charset="0"/>
                <a:cs typeface="Times New Roman" panose="02020603050405020304" pitchFamily="18" charset="0"/>
              </a:rPr>
              <a:t>, N. (2024) Drivers, barriers and key practices of corporate sustainability strategy implementation in hotels. </a:t>
            </a:r>
            <a:r>
              <a:rPr lang="en-US" sz="1400" i="1" dirty="0">
                <a:latin typeface="Times New Roman" panose="02020603050405020304" pitchFamily="18" charset="0"/>
                <a:cs typeface="Times New Roman" panose="02020603050405020304" pitchFamily="18" charset="0"/>
              </a:rPr>
              <a:t>International Journal of Hospitality Management</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120</a:t>
            </a:r>
            <a:r>
              <a:rPr lang="en-US" sz="1400" dirty="0">
                <a:latin typeface="Times New Roman" panose="02020603050405020304" pitchFamily="18" charset="0"/>
                <a:cs typeface="Times New Roman" panose="02020603050405020304" pitchFamily="18" charset="0"/>
              </a:rPr>
              <a:t>, p.103791.</a:t>
            </a:r>
          </a:p>
          <a:p>
            <a:pPr marL="0" indent="0" algn="just">
              <a:buNone/>
            </a:pPr>
            <a:r>
              <a:rPr lang="en-US" sz="1400" dirty="0" err="1">
                <a:latin typeface="Times New Roman" panose="02020603050405020304" pitchFamily="18" charset="0"/>
                <a:cs typeface="Times New Roman" panose="02020603050405020304" pitchFamily="18" charset="0"/>
              </a:rPr>
              <a:t>Kohli</a:t>
            </a:r>
            <a:r>
              <a:rPr lang="en-US" sz="1400" dirty="0">
                <a:latin typeface="Times New Roman" panose="02020603050405020304" pitchFamily="18" charset="0"/>
                <a:cs typeface="Times New Roman" panose="02020603050405020304" pitchFamily="18" charset="0"/>
              </a:rPr>
              <a:t>, K., </a:t>
            </a:r>
            <a:r>
              <a:rPr lang="en-US" sz="1400" dirty="0" err="1">
                <a:latin typeface="Times New Roman" panose="02020603050405020304" pitchFamily="18" charset="0"/>
                <a:cs typeface="Times New Roman" panose="02020603050405020304" pitchFamily="18" charset="0"/>
              </a:rPr>
              <a:t>Prajapati</a:t>
            </a:r>
            <a:r>
              <a:rPr lang="en-US" sz="1400" dirty="0">
                <a:latin typeface="Times New Roman" panose="02020603050405020304" pitchFamily="18" charset="0"/>
                <a:cs typeface="Times New Roman" panose="02020603050405020304" pitchFamily="18" charset="0"/>
              </a:rPr>
              <a:t>, R., Shah, R., Das, M. and Sharma, B.K. (2024) Food waste: environmental impact and possible solutions. </a:t>
            </a:r>
            <a:r>
              <a:rPr lang="en-US" sz="1400" i="1" dirty="0">
                <a:latin typeface="Times New Roman" panose="02020603050405020304" pitchFamily="18" charset="0"/>
                <a:cs typeface="Times New Roman" panose="02020603050405020304" pitchFamily="18" charset="0"/>
              </a:rPr>
              <a:t>Sustainable Food Technology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a:t>
            </a:r>
            <a:r>
              <a:rPr lang="en-US" sz="1400" dirty="0">
                <a:latin typeface="Times New Roman" panose="02020603050405020304" pitchFamily="18" charset="0"/>
                <a:cs typeface="Times New Roman" panose="02020603050405020304" pitchFamily="18" charset="0"/>
              </a:rPr>
              <a:t>(1), pp.70-80.</a:t>
            </a:r>
          </a:p>
          <a:p>
            <a:pPr marL="0" indent="0" algn="just">
              <a:buNone/>
            </a:pPr>
            <a:r>
              <a:rPr lang="en-US" sz="1400" dirty="0">
                <a:latin typeface="Times New Roman" panose="02020603050405020304" pitchFamily="18" charset="0"/>
                <a:cs typeface="Times New Roman" panose="02020603050405020304" pitchFamily="18" charset="0"/>
              </a:rPr>
              <a:t>Li, X., Zhao, H., Feng, Y., Li, J., Zhao, Y. and Wang, X. (2024) Research on key technologies of high energy efficiency and low power consumption of new data acquisition equipment of power Internet of Things based on artificial intelligence. </a:t>
            </a:r>
            <a:r>
              <a:rPr lang="en-US" sz="1400" i="1" dirty="0">
                <a:latin typeface="Times New Roman" panose="02020603050405020304" pitchFamily="18" charset="0"/>
                <a:cs typeface="Times New Roman" panose="02020603050405020304" pitchFamily="18" charset="0"/>
              </a:rPr>
              <a:t>International Journal of </a:t>
            </a:r>
            <a:r>
              <a:rPr lang="en-US" sz="1400" i="1" dirty="0" err="1">
                <a:latin typeface="Times New Roman" panose="02020603050405020304" pitchFamily="18" charset="0"/>
                <a:cs typeface="Times New Roman" panose="02020603050405020304" pitchFamily="18" charset="0"/>
              </a:rPr>
              <a:t>Thermofluids</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21</a:t>
            </a:r>
            <a:r>
              <a:rPr lang="en-US" sz="1400" dirty="0">
                <a:latin typeface="Times New Roman" panose="02020603050405020304" pitchFamily="18" charset="0"/>
                <a:cs typeface="Times New Roman" panose="02020603050405020304" pitchFamily="18" charset="0"/>
              </a:rPr>
              <a:t>, p.100575.</a:t>
            </a:r>
          </a:p>
          <a:p>
            <a:pPr marL="0" indent="0" algn="just">
              <a:buNone/>
            </a:pPr>
            <a:r>
              <a:rPr lang="en-US" sz="1400" dirty="0" err="1">
                <a:latin typeface="Times New Roman" panose="02020603050405020304" pitchFamily="18" charset="0"/>
                <a:cs typeface="Times New Roman" panose="02020603050405020304" pitchFamily="18" charset="0"/>
              </a:rPr>
              <a:t>Papallou</a:t>
            </a:r>
            <a:r>
              <a:rPr lang="en-US" sz="1400" dirty="0">
                <a:latin typeface="Times New Roman" panose="02020603050405020304" pitchFamily="18" charset="0"/>
                <a:cs typeface="Times New Roman" panose="02020603050405020304" pitchFamily="18" charset="0"/>
              </a:rPr>
              <a:t>, E., </a:t>
            </a:r>
            <a:r>
              <a:rPr lang="en-US" sz="1400" dirty="0" err="1">
                <a:latin typeface="Times New Roman" panose="02020603050405020304" pitchFamily="18" charset="0"/>
                <a:cs typeface="Times New Roman" panose="02020603050405020304" pitchFamily="18" charset="0"/>
              </a:rPr>
              <a:t>Katafygiotou</a:t>
            </a:r>
            <a:r>
              <a:rPr lang="en-US" sz="1400" dirty="0">
                <a:latin typeface="Times New Roman" panose="02020603050405020304" pitchFamily="18" charset="0"/>
                <a:cs typeface="Times New Roman" panose="02020603050405020304" pitchFamily="18" charset="0"/>
              </a:rPr>
              <a:t>, M. and </a:t>
            </a:r>
            <a:r>
              <a:rPr lang="en-US" sz="1400" dirty="0" err="1">
                <a:latin typeface="Times New Roman" panose="02020603050405020304" pitchFamily="18" charset="0"/>
                <a:cs typeface="Times New Roman" panose="02020603050405020304" pitchFamily="18" charset="0"/>
              </a:rPr>
              <a:t>Dimopoulos</a:t>
            </a:r>
            <a:r>
              <a:rPr lang="en-US" sz="1400" dirty="0">
                <a:latin typeface="Times New Roman" panose="02020603050405020304" pitchFamily="18" charset="0"/>
                <a:cs typeface="Times New Roman" panose="02020603050405020304" pitchFamily="18" charset="0"/>
              </a:rPr>
              <a:t>, T. (2024) Emerging Sustainability Trends in Tourist Facilities: A Comparative Assessment of Multiple Hotels and Resorts. </a:t>
            </a:r>
            <a:r>
              <a:rPr lang="en-US" sz="1400" i="1" dirty="0">
                <a:latin typeface="Times New Roman" panose="02020603050405020304" pitchFamily="18" charset="0"/>
                <a:cs typeface="Times New Roman" panose="02020603050405020304" pitchFamily="18" charset="0"/>
              </a:rPr>
              <a:t>Sustainability</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16</a:t>
            </a:r>
            <a:r>
              <a:rPr lang="en-US" sz="1400" dirty="0">
                <a:latin typeface="Times New Roman" panose="02020603050405020304" pitchFamily="18" charset="0"/>
                <a:cs typeface="Times New Roman" panose="02020603050405020304" pitchFamily="18" charset="0"/>
              </a:rPr>
              <a:t>(9), p.3536.</a:t>
            </a:r>
          </a:p>
          <a:p>
            <a:pPr marL="0" indent="0" algn="just">
              <a:buNone/>
            </a:pPr>
            <a:r>
              <a:rPr lang="en-US" sz="1400" dirty="0" err="1">
                <a:latin typeface="Times New Roman" panose="02020603050405020304" pitchFamily="18" charset="0"/>
                <a:cs typeface="Times New Roman" panose="02020603050405020304" pitchFamily="18" charset="0"/>
              </a:rPr>
              <a:t>Parsa</a:t>
            </a:r>
            <a:r>
              <a:rPr lang="en-US" sz="1400" dirty="0">
                <a:latin typeface="Times New Roman" panose="02020603050405020304" pitchFamily="18" charset="0"/>
                <a:cs typeface="Times New Roman" panose="02020603050405020304" pitchFamily="18" charset="0"/>
              </a:rPr>
              <a:t>, A., Van De </a:t>
            </a:r>
            <a:r>
              <a:rPr lang="en-US" sz="1400" dirty="0" err="1">
                <a:latin typeface="Times New Roman" panose="02020603050405020304" pitchFamily="18" charset="0"/>
                <a:cs typeface="Times New Roman" panose="02020603050405020304" pitchFamily="18" charset="0"/>
              </a:rPr>
              <a:t>Wiel</a:t>
            </a:r>
            <a:r>
              <a:rPr lang="en-US" sz="1400" dirty="0">
                <a:latin typeface="Times New Roman" panose="02020603050405020304" pitchFamily="18" charset="0"/>
                <a:cs typeface="Times New Roman" panose="02020603050405020304" pitchFamily="18" charset="0"/>
              </a:rPr>
              <a:t>, M., </a:t>
            </a:r>
            <a:r>
              <a:rPr lang="en-US" sz="1400" dirty="0" err="1">
                <a:latin typeface="Times New Roman" panose="02020603050405020304" pitchFamily="18" charset="0"/>
                <a:cs typeface="Times New Roman" panose="02020603050405020304" pitchFamily="18" charset="0"/>
              </a:rPr>
              <a:t>Schmutz</a:t>
            </a:r>
            <a:r>
              <a:rPr lang="en-US" sz="1400" dirty="0">
                <a:latin typeface="Times New Roman" panose="02020603050405020304" pitchFamily="18" charset="0"/>
                <a:cs typeface="Times New Roman" panose="02020603050405020304" pitchFamily="18" charset="0"/>
              </a:rPr>
              <a:t>, U., Taylor, I. and Fried, J. (2024) Balancing people, planet, and profit in urban food waste management. </a:t>
            </a:r>
            <a:r>
              <a:rPr lang="en-US" sz="1400" i="1" dirty="0">
                <a:latin typeface="Times New Roman" panose="02020603050405020304" pitchFamily="18" charset="0"/>
                <a:cs typeface="Times New Roman" panose="02020603050405020304" pitchFamily="18" charset="0"/>
              </a:rPr>
              <a:t>Sustainable Production and Consumption</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45</a:t>
            </a:r>
            <a:r>
              <a:rPr lang="en-US" sz="1400" dirty="0">
                <a:latin typeface="Times New Roman" panose="02020603050405020304" pitchFamily="18" charset="0"/>
                <a:cs typeface="Times New Roman" panose="02020603050405020304" pitchFamily="18" charset="0"/>
              </a:rPr>
              <a:t>, pp.203-215.</a:t>
            </a:r>
          </a:p>
          <a:p>
            <a:pPr marL="0" indent="0" algn="just">
              <a:buNone/>
            </a:pPr>
            <a:r>
              <a:rPr lang="en-US" sz="1400" dirty="0" err="1">
                <a:latin typeface="Times New Roman" panose="02020603050405020304" pitchFamily="18" charset="0"/>
                <a:cs typeface="Times New Roman" panose="02020603050405020304" pitchFamily="18" charset="0"/>
              </a:rPr>
              <a:t>Qubbaj</a:t>
            </a:r>
            <a:r>
              <a:rPr lang="en-US" sz="1400" dirty="0">
                <a:latin typeface="Times New Roman" panose="02020603050405020304" pitchFamily="18" charset="0"/>
                <a:cs typeface="Times New Roman" panose="02020603050405020304" pitchFamily="18" charset="0"/>
              </a:rPr>
              <a:t>, A.I.S. (2024) </a:t>
            </a:r>
            <a:r>
              <a:rPr lang="en-US" sz="1400" i="1" dirty="0">
                <a:latin typeface="Times New Roman" panose="02020603050405020304" pitchFamily="18" charset="0"/>
                <a:cs typeface="Times New Roman" panose="02020603050405020304" pitchFamily="18" charset="0"/>
              </a:rPr>
              <a:t>The Effect of Environmental Certificates for Hotels on the Purchasing Decision of Online Customers</a:t>
            </a:r>
            <a:r>
              <a:rPr lang="en-US" sz="1400" dirty="0">
                <a:latin typeface="Times New Roman" panose="02020603050405020304" pitchFamily="18" charset="0"/>
                <a:cs typeface="Times New Roman" panose="02020603050405020304" pitchFamily="18" charset="0"/>
              </a:rPr>
              <a:t> (Doctoral dissertation, </a:t>
            </a:r>
            <a:r>
              <a:rPr lang="en-US" sz="1400" dirty="0" err="1">
                <a:latin typeface="Times New Roman" panose="02020603050405020304" pitchFamily="18" charset="0"/>
                <a:cs typeface="Times New Roman" panose="02020603050405020304" pitchFamily="18" charset="0"/>
              </a:rPr>
              <a:t>Universitat</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Politècnica</a:t>
            </a:r>
            <a:r>
              <a:rPr lang="en-US" sz="1400" dirty="0">
                <a:latin typeface="Times New Roman" panose="02020603050405020304" pitchFamily="18" charset="0"/>
                <a:cs typeface="Times New Roman" panose="02020603050405020304" pitchFamily="18" charset="0"/>
              </a:rPr>
              <a:t> de </a:t>
            </a:r>
            <a:r>
              <a:rPr lang="en-US" sz="1400" dirty="0" err="1">
                <a:latin typeface="Times New Roman" panose="02020603050405020304" pitchFamily="18" charset="0"/>
                <a:cs typeface="Times New Roman" panose="02020603050405020304" pitchFamily="18" charset="0"/>
              </a:rPr>
              <a:t>València</a:t>
            </a:r>
            <a:r>
              <a:rPr lang="en-US" sz="1400" dirty="0">
                <a:latin typeface="Times New Roman" panose="02020603050405020304" pitchFamily="18" charset="0"/>
                <a:cs typeface="Times New Roman" panose="02020603050405020304" pitchFamily="18" charset="0"/>
              </a:rPr>
              <a:t>).</a:t>
            </a:r>
          </a:p>
          <a:p>
            <a:pPr algn="just"/>
            <a:endParaRPr lang="en-US" sz="1400" dirty="0"/>
          </a:p>
        </p:txBody>
      </p:sp>
    </p:spTree>
    <p:extLst>
      <p:ext uri="{BB962C8B-B14F-4D97-AF65-F5344CB8AC3E}">
        <p14:creationId xmlns:p14="http://schemas.microsoft.com/office/powerpoint/2010/main" val="11161156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2222</Words>
  <Application>Microsoft Office PowerPoint</Application>
  <PresentationFormat>Widescreen</PresentationFormat>
  <Paragraphs>84</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Introduction to Sustainability theme and area of waste reduction and recycling programs in the Hotel and Hospitality Sector </vt:lpstr>
      <vt:lpstr>Importance and relevance of Sustainability </vt:lpstr>
      <vt:lpstr>Background Detail of the Sector </vt:lpstr>
      <vt:lpstr>Key Concepts and Applications </vt:lpstr>
      <vt:lpstr>Key Theories and Concepts     </vt:lpstr>
      <vt:lpstr>Future Policy and Management Options: Policy Recommendations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2024-10-21T07:43:12Z</dcterms:created>
  <dcterms:modified xsi:type="dcterms:W3CDTF">2024-10-29T12:09:33Z</dcterms:modified>
</cp:coreProperties>
</file>