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91" r:id="rId3"/>
    <p:sldId id="257" r:id="rId4"/>
    <p:sldId id="290" r:id="rId5"/>
    <p:sldId id="259" r:id="rId6"/>
    <p:sldId id="262" r:id="rId7"/>
    <p:sldId id="272" r:id="rId8"/>
    <p:sldId id="279" r:id="rId9"/>
    <p:sldId id="295" r:id="rId10"/>
    <p:sldId id="296" r:id="rId11"/>
    <p:sldId id="292" r:id="rId12"/>
    <p:sldId id="277" r:id="rId13"/>
    <p:sldId id="266" r:id="rId14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76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72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20EDB46-48D5-4745-A390-84DB3D75BD85}" type="datetimeFigureOut">
              <a:rPr lang="en-GB"/>
              <a:pPr>
                <a:defRPr/>
              </a:pPr>
              <a:t>04/06/2019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DC09756-C7F0-4D68-AE1E-79CB911A52A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2C08B4D-F8C0-41D4-A5A7-1364F2BD8F02}" type="datetimeFigureOut">
              <a:rPr lang="en-US"/>
              <a:pPr>
                <a:defRPr/>
              </a:pPr>
              <a:t>6/4/2019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5341BF1-14B4-433C-999E-E5D19019E7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3B081-339A-4CB5-85E8-8732E92AA473}" type="datetimeFigureOut">
              <a:rPr lang="en-GB"/>
              <a:pPr>
                <a:defRPr/>
              </a:pPr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2D47A42-DEE9-45F3-B4B4-64420DE37C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8678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E6833-4C7C-4E5E-B430-06DC8DA7D341}" type="datetimeFigureOut">
              <a:rPr lang="en-GB"/>
              <a:pPr>
                <a:defRPr/>
              </a:pPr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957832C-1275-474D-8B93-532230CDAC9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45856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A4124-FFEF-4280-BC18-1C1EAC5C4E05}" type="datetimeFigureOut">
              <a:rPr lang="en-GB"/>
              <a:pPr>
                <a:defRPr/>
              </a:pPr>
              <a:t>04/06/2019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1F31E-1B2C-4125-902A-524DE86C636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5475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E8DFB-ED77-4817-99DB-66AED773AD9B}" type="datetimeFigureOut">
              <a:rPr lang="en-GB"/>
              <a:pPr>
                <a:defRPr/>
              </a:pPr>
              <a:t>04/06/2019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BC176-AFF0-441B-B58C-250F56BC99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64776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8C711-03F0-409E-A2B5-82C3784442FD}" type="datetimeFigureOut">
              <a:rPr lang="en-GB"/>
              <a:pPr>
                <a:defRPr/>
              </a:pPr>
              <a:t>04/06/2019</a:t>
            </a:fld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5BDEE-66F9-499B-A022-731397B1605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33065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24235-8DD5-4EDB-99CD-372583C8E405}" type="datetimeFigureOut">
              <a:rPr lang="en-GB"/>
              <a:pPr>
                <a:defRPr/>
              </a:pPr>
              <a:t>04/06/2019</a:t>
            </a:fld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DE496-D881-4DED-83F3-6C30725146E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5628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E1A3D-30EE-41F7-8C90-1F3C3FA28D5B}" type="datetimeFigureOut">
              <a:rPr lang="en-GB"/>
              <a:pPr>
                <a:defRPr/>
              </a:pPr>
              <a:t>04/06/2019</a:t>
            </a:fld>
            <a:endParaRPr lang="en-GB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CAFF8-11AD-4BD7-8FE7-D70835CBA1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650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3079A-8CFD-4981-AEC1-FA445ABD8821}" type="datetimeFigureOut">
              <a:rPr lang="en-GB"/>
              <a:pPr>
                <a:defRPr/>
              </a:pPr>
              <a:t>04/06/2019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1278E-B1A9-42B3-BC08-FC8B35E5226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5316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4A215-B4E8-4FB1-AF86-A2192CF78247}" type="datetimeFigureOut">
              <a:rPr lang="en-GB"/>
              <a:pPr>
                <a:defRPr/>
              </a:pPr>
              <a:t>04/06/2019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42A49-DEB0-4E53-82AD-00438F43F74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1675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E9E48-E50A-4F7C-811C-14CC523A9D97}" type="datetimeFigureOut">
              <a:rPr lang="en-GB"/>
              <a:pPr>
                <a:defRPr/>
              </a:pPr>
              <a:t>04/06/2019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02983-CDA7-45EC-BF52-C899D26D2D2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0550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AF1C3-E945-4318-92B2-38CC1C17600F}" type="datetimeFigureOut">
              <a:rPr lang="en-GB"/>
              <a:pPr>
                <a:defRPr/>
              </a:pPr>
              <a:t>04/06/2019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10865-8C12-4B48-93A2-AA399F619A7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11333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106D86-0DD5-42CB-8CC9-47C50467A97C}" type="datetimeFigureOut">
              <a:rPr lang="en-GB"/>
              <a:pPr>
                <a:defRPr/>
              </a:pPr>
              <a:t>04/06/2019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792A79D-4231-42A8-AE43-08FB692A6D0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wtsd.ac.uk/library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julie.crossman@uwtsd.ac.uk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3" y="1989138"/>
            <a:ext cx="7772400" cy="14700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 smtClean="0">
                <a:solidFill>
                  <a:schemeClr val="bg1"/>
                </a:solidFill>
              </a:rPr>
              <a:t>Postgraduate Certificate in Professional Practice (Clinical Leadership): an overview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350" y="4292600"/>
            <a:ext cx="6400800" cy="105251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Julie Crossman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UWTSD</a:t>
            </a:r>
            <a:endParaRPr lang="en-GB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963" y="260350"/>
            <a:ext cx="8229600" cy="1143000"/>
          </a:xfrm>
          <a:solidFill>
            <a:schemeClr val="accent5">
              <a:lumMod val="5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solidFill>
                  <a:schemeClr val="bg1"/>
                </a:solidFill>
              </a:rPr>
              <a:t>Today’s session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461963" y="1989138"/>
            <a:ext cx="8229600" cy="2981325"/>
          </a:xfrm>
        </p:spPr>
        <p:txBody>
          <a:bodyPr/>
          <a:lstStyle/>
          <a:p>
            <a:pPr eaLnBrk="1" hangingPunct="1"/>
            <a:r>
              <a:rPr lang="en-GB" altLang="en-US" smtClean="0"/>
              <a:t>Focus on module </a:t>
            </a:r>
            <a:r>
              <a:rPr lang="en-GB" altLang="en-US" b="1" smtClean="0"/>
              <a:t>BMPF 7057</a:t>
            </a:r>
            <a:r>
              <a:rPr lang="en-GB" altLang="en-US" smtClean="0"/>
              <a:t> and associated assessments</a:t>
            </a:r>
          </a:p>
          <a:p>
            <a:pPr eaLnBrk="1" hangingPunct="1"/>
            <a:r>
              <a:rPr lang="en-GB" altLang="en-US" smtClean="0"/>
              <a:t>Aspects of critical reflection</a:t>
            </a:r>
          </a:p>
          <a:p>
            <a:pPr eaLnBrk="1" hangingPunct="1"/>
            <a:r>
              <a:rPr lang="en-GB" altLang="en-US" smtClean="0"/>
              <a:t>UWTSD library and learning resources</a:t>
            </a:r>
          </a:p>
          <a:p>
            <a:pPr eaLnBrk="1" hangingPunct="1"/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611188" y="981075"/>
          <a:ext cx="7921625" cy="361476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{5A111915-BE36-4E01-A7E5-04B1672EAD32}</a:tableStyleId>
              </a:tblPr>
              <a:tblGrid>
                <a:gridCol w="20392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106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14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Module Code</a:t>
                      </a:r>
                      <a:endParaRPr lang="en-US" sz="24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Module Title</a:t>
                      </a:r>
                      <a:endParaRPr lang="en-US" sz="24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Credits</a:t>
                      </a:r>
                      <a:endParaRPr lang="en-US" sz="24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6" marR="6858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16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2400" b="1" baseline="0" dirty="0" smtClean="0">
                          <a:effectLst/>
                        </a:rPr>
                        <a:t>BMPF 7057</a:t>
                      </a:r>
                      <a:endParaRPr lang="en-US" sz="2400" b="1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6" marR="6858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Reflection on Clinical </a:t>
                      </a:r>
                      <a:r>
                        <a:rPr lang="en-GB" sz="2400" b="1" dirty="0" smtClean="0">
                          <a:effectLst/>
                        </a:rPr>
                        <a:t>Leadership</a:t>
                      </a:r>
                      <a:endParaRPr lang="en-US" sz="2400" b="1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6" marR="6858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30 L7</a:t>
                      </a:r>
                      <a:endParaRPr lang="en-US" sz="2400" b="1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6" marR="6858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16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2400" b="0" dirty="0" smtClean="0">
                          <a:effectLst/>
                        </a:rPr>
                        <a:t>BMPF</a:t>
                      </a:r>
                      <a:r>
                        <a:rPr lang="en-GB" sz="2400" b="0" baseline="0" dirty="0" smtClean="0">
                          <a:effectLst/>
                        </a:rPr>
                        <a:t> </a:t>
                      </a:r>
                      <a:r>
                        <a:rPr lang="en-GB" sz="2400" b="0" dirty="0" smtClean="0">
                          <a:effectLst/>
                        </a:rPr>
                        <a:t>7058</a:t>
                      </a:r>
                      <a:endParaRPr lang="en-US" sz="2400" b="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6" marR="6858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</a:rPr>
                        <a:t>Leading Service Improvement</a:t>
                      </a:r>
                      <a:endParaRPr lang="en-US" sz="2400" b="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6" marR="6858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</a:rPr>
                        <a:t>30 L7</a:t>
                      </a:r>
                      <a:endParaRPr lang="en-US" sz="2400" b="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6" marR="68586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4869160"/>
            <a:ext cx="853281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i="1" dirty="0">
                <a:solidFill>
                  <a:schemeClr val="accent5">
                    <a:lumMod val="50000"/>
                  </a:schemeClr>
                </a:solidFill>
                <a:latin typeface="+mn-lt"/>
                <a:cs typeface="+mn-cs"/>
              </a:rPr>
              <a:t>Refer to </a:t>
            </a:r>
            <a:r>
              <a:rPr lang="en-GB" sz="2000" b="1" i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+mn-cs"/>
              </a:rPr>
              <a:t>Module Study </a:t>
            </a:r>
            <a:r>
              <a:rPr lang="en-GB" sz="2000" b="1" i="1" dirty="0">
                <a:solidFill>
                  <a:schemeClr val="accent5">
                    <a:lumMod val="50000"/>
                  </a:schemeClr>
                </a:solidFill>
                <a:latin typeface="+mn-lt"/>
                <a:cs typeface="+mn-cs"/>
              </a:rPr>
              <a:t>Handbook for full details of these modules</a:t>
            </a:r>
            <a:endParaRPr lang="en-US" sz="2000" b="1" i="1" dirty="0">
              <a:solidFill>
                <a:schemeClr val="accent5">
                  <a:lumMod val="5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" y="0"/>
          <a:ext cx="9143998" cy="50775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55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7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093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107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6867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4325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     Module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 anchor="ctr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Deadline for draft submission of proposal 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Draft submission feedback 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Deadline for draft submission  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Draft submission feedback 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Date of  oral presentation assessment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Deadline for final submission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Final submission Feedback 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24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effectLst/>
                        </a:rPr>
                        <a:t>BMPF </a:t>
                      </a:r>
                      <a:r>
                        <a:rPr lang="en-GB" sz="1400" b="0" dirty="0">
                          <a:effectLst/>
                        </a:rPr>
                        <a:t>7058</a:t>
                      </a:r>
                      <a:endParaRPr lang="en-US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  14.06.19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 05.07.19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02.08.19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Feedback provided by </a:t>
                      </a:r>
                      <a:r>
                        <a:rPr lang="en-GB" sz="1600" dirty="0" smtClean="0">
                          <a:effectLst/>
                        </a:rPr>
                        <a:t>23.08.19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17.07.19</a:t>
                      </a:r>
                      <a:r>
                        <a:rPr lang="en-GB" sz="1600" baseline="0" dirty="0" smtClean="0">
                          <a:effectLst/>
                        </a:rPr>
                        <a:t> </a:t>
                      </a:r>
                      <a:r>
                        <a:rPr lang="en-GB" sz="1600" dirty="0" smtClean="0">
                          <a:effectLst/>
                        </a:rPr>
                        <a:t> 11.09.19 </a:t>
                      </a:r>
                      <a:r>
                        <a:rPr lang="en-GB" sz="1600" dirty="0">
                          <a:effectLst/>
                        </a:rPr>
                        <a:t>  </a:t>
                      </a:r>
                      <a:endParaRPr lang="en-GB" sz="160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12.09.19 </a:t>
                      </a:r>
                      <a:endParaRPr lang="en-US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i="1" dirty="0" err="1">
                          <a:effectLst/>
                        </a:rPr>
                        <a:t>Academi</a:t>
                      </a:r>
                      <a:r>
                        <a:rPr lang="en-GB" sz="1600" i="1" dirty="0">
                          <a:effectLst/>
                        </a:rPr>
                        <a:t> Wales will inform you of your allocated date for </a:t>
                      </a:r>
                      <a:r>
                        <a:rPr lang="en-GB" sz="1600" i="1" dirty="0" smtClean="0">
                          <a:effectLst/>
                        </a:rPr>
                        <a:t>presentation</a:t>
                      </a:r>
                      <a:r>
                        <a:rPr lang="en-GB" sz="1600" dirty="0" smtClean="0">
                          <a:effectLst/>
                        </a:rPr>
                        <a:t> 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13.09.19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Feedback provided by </a:t>
                      </a:r>
                      <a:r>
                        <a:rPr lang="en-GB" sz="1600" dirty="0" smtClean="0">
                          <a:effectLst/>
                        </a:rPr>
                        <a:t>11.10.19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2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</a:rPr>
                        <a:t>BMPF </a:t>
                      </a:r>
                      <a:r>
                        <a:rPr lang="en-GB" sz="1400" dirty="0">
                          <a:effectLst/>
                        </a:rPr>
                        <a:t>7057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n/a</a:t>
                      </a:r>
                      <a:endParaRPr lang="en-US" sz="16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n/a</a:t>
                      </a:r>
                      <a:endParaRPr lang="en-US" sz="16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 smtClean="0">
                          <a:effectLst/>
                        </a:rPr>
                        <a:t>18.10.19</a:t>
                      </a:r>
                      <a:endParaRPr lang="en-US" sz="16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Feedback provided by </a:t>
                      </a:r>
                      <a:r>
                        <a:rPr lang="en-GB" sz="1600" b="1" dirty="0" smtClean="0">
                          <a:effectLst/>
                        </a:rPr>
                        <a:t>08.11.1</a:t>
                      </a:r>
                      <a:r>
                        <a:rPr lang="en-US" sz="1600" b="1" dirty="0" smtClean="0">
                          <a:effectLst/>
                        </a:rPr>
                        <a:t>9</a:t>
                      </a:r>
                      <a:r>
                        <a:rPr lang="en-GB" sz="1600" b="1" dirty="0">
                          <a:effectLst/>
                        </a:rPr>
                        <a:t> </a:t>
                      </a:r>
                      <a:endParaRPr lang="en-US" sz="16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n/a</a:t>
                      </a:r>
                      <a:endParaRPr lang="en-US" sz="16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 smtClean="0">
                          <a:effectLst/>
                        </a:rPr>
                        <a:t>15.11.19</a:t>
                      </a:r>
                      <a:endParaRPr lang="en-US" sz="16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Feedback provided by </a:t>
                      </a:r>
                      <a:r>
                        <a:rPr lang="en-GB" sz="1600" b="1" dirty="0" smtClean="0">
                          <a:effectLst/>
                        </a:rPr>
                        <a:t>13.12.19</a:t>
                      </a:r>
                      <a:endParaRPr lang="en-US" sz="16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 </a:t>
                      </a:r>
                      <a:endParaRPr lang="en-US" sz="16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55576" y="5229225"/>
            <a:ext cx="838842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i="1" dirty="0">
                <a:solidFill>
                  <a:schemeClr val="accent5">
                    <a:lumMod val="50000"/>
                  </a:schemeClr>
                </a:solidFill>
                <a:latin typeface="+mn-lt"/>
                <a:cs typeface="+mn-cs"/>
              </a:rPr>
              <a:t>Refer to </a:t>
            </a:r>
            <a:r>
              <a:rPr lang="en-GB" b="1" i="1" dirty="0">
                <a:solidFill>
                  <a:schemeClr val="accent5">
                    <a:lumMod val="50000"/>
                  </a:schemeClr>
                </a:solidFill>
                <a:latin typeface="+mn-lt"/>
                <a:cs typeface="+mn-cs"/>
              </a:rPr>
              <a:t>p.30 </a:t>
            </a:r>
            <a:r>
              <a:rPr lang="en-GB" sz="2000" b="1" i="1" dirty="0">
                <a:solidFill>
                  <a:srgbClr val="4BACC6">
                    <a:lumMod val="50000"/>
                  </a:srgbClr>
                </a:solidFill>
              </a:rPr>
              <a:t>Module Study</a:t>
            </a:r>
            <a:r>
              <a:rPr lang="en-GB" b="1" i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en-GB" b="1" i="1" dirty="0">
                <a:solidFill>
                  <a:schemeClr val="accent5">
                    <a:lumMod val="50000"/>
                  </a:schemeClr>
                </a:solidFill>
                <a:latin typeface="+mn-lt"/>
                <a:cs typeface="+mn-cs"/>
              </a:rPr>
              <a:t>Handbook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773238"/>
          </a:xfrm>
          <a:solidFill>
            <a:schemeClr val="accent5">
              <a:lumMod val="5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bg1"/>
                </a:solidFill>
              </a:rPr>
              <a:t>BMPF 7057:</a:t>
            </a:r>
            <a:r>
              <a:rPr lang="en-GB" sz="3600" b="1" dirty="0" smtClean="0">
                <a:solidFill>
                  <a:schemeClr val="bg1"/>
                </a:solidFill>
              </a:rPr>
              <a:t/>
            </a:r>
            <a:br>
              <a:rPr lang="en-GB" sz="3600" b="1" dirty="0" smtClean="0">
                <a:solidFill>
                  <a:schemeClr val="bg1"/>
                </a:solidFill>
              </a:rPr>
            </a:br>
            <a:r>
              <a:rPr lang="en-GB" sz="3600" b="1" dirty="0" smtClean="0">
                <a:solidFill>
                  <a:schemeClr val="bg1"/>
                </a:solidFill>
              </a:rPr>
              <a:t>Reflection on </a:t>
            </a:r>
            <a:r>
              <a:rPr lang="en-GB" sz="3600" b="1" dirty="0">
                <a:solidFill>
                  <a:schemeClr val="bg1"/>
                </a:solidFill>
              </a:rPr>
              <a:t>C</a:t>
            </a:r>
            <a:r>
              <a:rPr lang="en-GB" sz="3600" b="1" dirty="0" smtClean="0">
                <a:solidFill>
                  <a:schemeClr val="bg1"/>
                </a:solidFill>
              </a:rPr>
              <a:t>linical Leadership</a:t>
            </a:r>
            <a:r>
              <a:rPr lang="en-GB" sz="3600" dirty="0" smtClean="0">
                <a:solidFill>
                  <a:schemeClr val="bg1"/>
                </a:solidFill>
              </a:rPr>
              <a:t/>
            </a:r>
            <a:br>
              <a:rPr lang="en-GB" sz="3600" dirty="0" smtClean="0">
                <a:solidFill>
                  <a:schemeClr val="bg1"/>
                </a:solidFill>
              </a:rPr>
            </a:br>
            <a:endParaRPr lang="en-US" sz="27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2133600"/>
            <a:ext cx="5975350" cy="2692400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 smtClean="0"/>
              <a:t>AIM:</a:t>
            </a:r>
            <a:endParaRPr lang="en-US" b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To </a:t>
            </a:r>
            <a:r>
              <a:rPr lang="en-GB" dirty="0" smtClean="0"/>
              <a:t>provide </a:t>
            </a:r>
            <a:r>
              <a:rPr lang="en-GB" dirty="0"/>
              <a:t>learners </a:t>
            </a:r>
            <a:r>
              <a:rPr lang="en-GB" dirty="0" smtClean="0"/>
              <a:t>with the knowledge and skills necessary to deliver effective clinical leadership.</a:t>
            </a:r>
            <a:endParaRPr lang="en-US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Circular Arrow 7"/>
          <p:cNvSpPr/>
          <p:nvPr/>
        </p:nvSpPr>
        <p:spPr>
          <a:xfrm rot="20113120" flipV="1">
            <a:off x="5846763" y="4722813"/>
            <a:ext cx="1081087" cy="1138237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8198" name="TextBox 4"/>
          <p:cNvSpPr txBox="1">
            <a:spLocks noChangeArrowheads="1"/>
          </p:cNvSpPr>
          <p:nvPr/>
        </p:nvSpPr>
        <p:spPr bwMode="auto">
          <a:xfrm>
            <a:off x="5219700" y="5030788"/>
            <a:ext cx="976313" cy="5238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pPr eaLnBrk="1" hangingPunct="1">
              <a:defRPr/>
            </a:pPr>
            <a:r>
              <a:rPr lang="en-GB" altLang="en-US" sz="2800" b="1" dirty="0" smtClean="0">
                <a:solidFill>
                  <a:srgbClr val="00B0F0"/>
                </a:solidFill>
              </a:rPr>
              <a:t>P. 17</a:t>
            </a:r>
          </a:p>
        </p:txBody>
      </p:sp>
      <p:pic>
        <p:nvPicPr>
          <p:cNvPr id="1024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150" y="2420938"/>
            <a:ext cx="2341563" cy="234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1175" y="82550"/>
            <a:ext cx="8229600" cy="969963"/>
          </a:xfrm>
          <a:solidFill>
            <a:schemeClr val="accent5">
              <a:lumMod val="50000"/>
            </a:schemeClr>
          </a:solidFill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3600" dirty="0" smtClean="0">
                <a:solidFill>
                  <a:schemeClr val="bg1"/>
                </a:solidFill>
              </a:rPr>
              <a:t>         BMPF 7057: Assessment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175" y="1268413"/>
            <a:ext cx="8382000" cy="4032250"/>
          </a:xfrm>
        </p:spPr>
        <p:txBody>
          <a:bodyPr rtlCol="0">
            <a:normAutofit fontScale="85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i="1" dirty="0"/>
              <a:t>Assessment Component 1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A critical analysis of personal leadership style and a personal leadership development plan based on a Learning Log recording a wide range of learning experiences. (1,500 words or equivalent, 20%)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i="1" dirty="0"/>
              <a:t>Assessment Component 2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A range of a minimum of five reflective accounts focusing on the application of all scheduled and independent aspects of learning.  (6,000 words or equivalent, 80%)</a:t>
            </a:r>
          </a:p>
          <a:p>
            <a:pPr marL="457200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						</a:t>
            </a:r>
            <a:r>
              <a:rPr lang="en-GB" dirty="0" smtClean="0"/>
              <a:t>(</a:t>
            </a:r>
            <a:r>
              <a:rPr lang="en-GB" dirty="0"/>
              <a:t>P</a:t>
            </a:r>
            <a:r>
              <a:rPr lang="en-GB" dirty="0" smtClean="0"/>
              <a:t>age 18)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7773307"/>
              </p:ext>
            </p:extLst>
          </p:nvPr>
        </p:nvGraphicFramePr>
        <p:xfrm>
          <a:off x="0" y="0"/>
          <a:ext cx="9144000" cy="596300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987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56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9104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BMPF 7057:</a:t>
                      </a:r>
                    </a:p>
                    <a:p>
                      <a:pPr algn="ctr"/>
                      <a:r>
                        <a:rPr lang="en-GB" sz="2400" dirty="0" smtClean="0"/>
                        <a:t>Assessment Components</a:t>
                      </a:r>
                      <a:endParaRPr lang="en-US" sz="2400" dirty="0"/>
                    </a:p>
                  </a:txBody>
                  <a:tcPr marT="45711" marB="45711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What is involved?</a:t>
                      </a:r>
                      <a:endParaRPr lang="en-US" sz="2400" dirty="0"/>
                    </a:p>
                  </a:txBody>
                  <a:tcPr marT="45711" marB="45711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5803">
                <a:tc>
                  <a:txBody>
                    <a:bodyPr/>
                    <a:lstStyle/>
                    <a:p>
                      <a:pPr algn="l"/>
                      <a:r>
                        <a:rPr lang="en-GB" sz="2400" dirty="0" smtClean="0"/>
                        <a:t>1. Personal     leadership analysis (20%)</a:t>
                      </a:r>
                      <a:endParaRPr lang="en-US" sz="24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What sort of a leader are you? How do you know? What are your strengths and weaknesses?</a:t>
                      </a:r>
                    </a:p>
                    <a:p>
                      <a:pPr algn="ctr"/>
                      <a:r>
                        <a:rPr lang="en-GB" sz="2400" dirty="0" smtClean="0"/>
                        <a:t>You will also need to include a </a:t>
                      </a:r>
                      <a:r>
                        <a:rPr lang="en-GB" sz="2400" b="1" dirty="0" smtClean="0"/>
                        <a:t>log of learning activities</a:t>
                      </a:r>
                      <a:r>
                        <a:rPr lang="en-GB" sz="2400" dirty="0" smtClean="0"/>
                        <a:t>, and a </a:t>
                      </a:r>
                      <a:r>
                        <a:rPr lang="en-GB" sz="2400" b="1" dirty="0" smtClean="0"/>
                        <a:t>personal development plan.</a:t>
                      </a:r>
                    </a:p>
                  </a:txBody>
                  <a:tcPr marT="45711" marB="4571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58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</a:rPr>
                        <a:t>2: Reflective accounts (80%)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</a:rPr>
                        <a:t>Five accounts which give examples of your critical</a:t>
                      </a:r>
                      <a:r>
                        <a:rPr lang="en-GB" sz="2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2400" dirty="0" smtClean="0">
                          <a:solidFill>
                            <a:schemeClr val="tx1"/>
                          </a:solidFill>
                        </a:rPr>
                        <a:t>reflection on how you have applied your leadership skills to particular situations. These could also include a more in-depth analysis of diagnostic tests.</a:t>
                      </a:r>
                    </a:p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GB" sz="2400" b="1" dirty="0" smtClean="0">
                          <a:solidFill>
                            <a:schemeClr val="tx1"/>
                          </a:solidFill>
                        </a:rPr>
                        <a:t>include </a:t>
                      </a:r>
                      <a:r>
                        <a:rPr lang="en-GB" sz="2400" b="1" dirty="0" smtClean="0">
                          <a:solidFill>
                            <a:schemeClr val="tx1"/>
                          </a:solidFill>
                        </a:rPr>
                        <a:t>references </a:t>
                      </a:r>
                      <a:r>
                        <a:rPr lang="en-GB" sz="2400" b="1" smtClean="0">
                          <a:solidFill>
                            <a:schemeClr val="tx1"/>
                          </a:solidFill>
                        </a:rPr>
                        <a:t>at </a:t>
                      </a:r>
                      <a:r>
                        <a:rPr lang="en-GB" sz="2400" b="1" smtClean="0">
                          <a:solidFill>
                            <a:schemeClr val="tx1"/>
                          </a:solidFill>
                        </a:rPr>
                        <a:t>the end</a:t>
                      </a:r>
                      <a:r>
                        <a:rPr lang="en-GB" sz="24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marT="45711" marB="4571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288" y="28575"/>
            <a:ext cx="8229600" cy="1143000"/>
          </a:xfrm>
          <a:solidFill>
            <a:schemeClr val="accent5">
              <a:lumMod val="75000"/>
            </a:schemeClr>
          </a:solidFill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3600" b="1" dirty="0" smtClean="0">
                <a:solidFill>
                  <a:schemeClr val="bg1"/>
                </a:solidFill>
              </a:rPr>
              <a:t>     BMPF 7057: A good assignment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288" y="1158875"/>
            <a:ext cx="8353425" cy="453707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ü"/>
            </a:pPr>
            <a:r>
              <a:rPr lang="en-GB" altLang="en-US" sz="2800" smtClean="0"/>
              <a:t>Deep, honest reflection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GB" altLang="en-US" sz="2800" smtClean="0"/>
              <a:t>Critical analysis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GB" altLang="en-US" sz="2800" smtClean="0"/>
              <a:t>Clear indication of specific contexts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GB" altLang="en-US" sz="2800" smtClean="0"/>
              <a:t>Informed by range of leadership skills, strategies, theories 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GB" altLang="en-US" sz="2800" smtClean="0"/>
              <a:t>Evidence of ongoing leadership development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GB" altLang="en-US" sz="2800" smtClean="0"/>
              <a:t>Discussion of team–working and collaboration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GB" altLang="en-US" sz="2800" smtClean="0"/>
              <a:t>Evidence of learning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GB" altLang="en-US" sz="2800" smtClean="0"/>
              <a:t>Writing which is clear, coherent, concise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07950" y="0"/>
            <a:ext cx="9251950" cy="57324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39975" y="188913"/>
            <a:ext cx="4752975" cy="5322887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288"/>
            <a:ext cx="91440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solidFill>
                  <a:schemeClr val="tx2"/>
                </a:solidFill>
              </a:rPr>
              <a:t>UWTSD library and learning resources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16387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16550" y="3336925"/>
            <a:ext cx="3725863" cy="2303463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9388" y="2328863"/>
            <a:ext cx="5976937" cy="34655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Catalogue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Access to many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 smtClean="0"/>
              <a:t>     online books and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 smtClean="0"/>
              <a:t>     journals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Source of advice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hlinkClick r:id="rId3"/>
              </a:rPr>
              <a:t>http://www.uwtsd.ac.uk/library</a:t>
            </a:r>
            <a:r>
              <a:rPr lang="en-US" dirty="0" smtClean="0">
                <a:hlinkClick r:id="rId3"/>
              </a:rPr>
              <a:t>/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6389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225" y="908050"/>
            <a:ext cx="5668963" cy="240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5875"/>
            <a:ext cx="9134475" cy="564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300" y="333375"/>
            <a:ext cx="484822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323850" y="3429000"/>
            <a:ext cx="8229600" cy="2016125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b="1" smtClean="0"/>
              <a:t>01267 225178</a:t>
            </a:r>
            <a:endParaRPr lang="en-GB" altLang="en-US" b="1" smtClean="0">
              <a:hlinkClick r:id="rId3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b="1" smtClean="0">
              <a:hlinkClick r:id="rId3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b="1" smtClean="0">
                <a:hlinkClick r:id="rId3"/>
              </a:rPr>
              <a:t>julie.crossman@uwtsd.ac.uk</a:t>
            </a:r>
            <a:endParaRPr lang="en-GB" altLang="en-US" b="1" smtClean="0"/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500625PowerPointPresentation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201500625PowerPointPresentationTemplate</Template>
  <TotalTime>1630</TotalTime>
  <Words>405</Words>
  <Application>Microsoft Office PowerPoint</Application>
  <PresentationFormat>On-screen Show (4:3)</PresentationFormat>
  <Paragraphs>83</Paragraphs>
  <Slides>13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Myriad Pro</vt:lpstr>
      <vt:lpstr>Arial</vt:lpstr>
      <vt:lpstr>Calibri</vt:lpstr>
      <vt:lpstr>Times New Roman</vt:lpstr>
      <vt:lpstr>Wingdings</vt:lpstr>
      <vt:lpstr>201500625PowerPointPresentationTemplate</vt:lpstr>
      <vt:lpstr>Postgraduate Certificate in Professional Practice (Clinical Leadership): an overview</vt:lpstr>
      <vt:lpstr>Today’s session</vt:lpstr>
      <vt:lpstr>PowerPoint Presentation</vt:lpstr>
      <vt:lpstr>PowerPoint Presentation</vt:lpstr>
      <vt:lpstr>BMPF 7057: Reflection on Clinical Leadership </vt:lpstr>
      <vt:lpstr>         BMPF 7057: Assessment</vt:lpstr>
      <vt:lpstr>PowerPoint Presentation</vt:lpstr>
      <vt:lpstr>     BMPF 7057: A good assignment</vt:lpstr>
      <vt:lpstr>PowerPoint Presentation</vt:lpstr>
      <vt:lpstr>PowerPoint Presentation</vt:lpstr>
      <vt:lpstr>UWTSD library and learning resources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DSAW8100</dc:title>
  <dc:creator>CPD</dc:creator>
  <cp:lastModifiedBy>Julie Crossman</cp:lastModifiedBy>
  <cp:revision>130</cp:revision>
  <cp:lastPrinted>2015-09-25T11:00:28Z</cp:lastPrinted>
  <dcterms:created xsi:type="dcterms:W3CDTF">2015-08-26T09:42:12Z</dcterms:created>
  <dcterms:modified xsi:type="dcterms:W3CDTF">2019-06-04T09:19:59Z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hecked by">
    <vt:lpwstr>32123</vt:lpwstr>
  </property>
  <property fmtid="{D5CDD505-2E9C-101B-9397-08002B2CF9AE}" pid="3" name="Objective-Id">
    <vt:lpwstr>A22558544</vt:lpwstr>
  </property>
  <property fmtid="{D5CDD505-2E9C-101B-9397-08002B2CF9AE}" pid="4" name="Objective-Title">
    <vt:lpwstr>MLP W11 5th June 2018 - Julie Crosman presentation</vt:lpwstr>
  </property>
  <property fmtid="{D5CDD505-2E9C-101B-9397-08002B2CF9AE}" pid="5" name="Objective-Comment">
    <vt:lpwstr/>
  </property>
  <property fmtid="{D5CDD505-2E9C-101B-9397-08002B2CF9AE}" pid="6" name="Objective-CreationStamp">
    <vt:filetime>2018-06-04T10:01:17Z</vt:filetime>
  </property>
  <property fmtid="{D5CDD505-2E9C-101B-9397-08002B2CF9AE}" pid="7" name="Objective-IsApproved">
    <vt:bool>false</vt:bool>
  </property>
  <property fmtid="{D5CDD505-2E9C-101B-9397-08002B2CF9AE}" pid="8" name="Objective-IsPublished">
    <vt:bool>true</vt:bool>
  </property>
  <property fmtid="{D5CDD505-2E9C-101B-9397-08002B2CF9AE}" pid="9" name="Objective-DatePublished">
    <vt:filetime>2018-06-04T10:01:25Z</vt:filetime>
  </property>
  <property fmtid="{D5CDD505-2E9C-101B-9397-08002B2CF9AE}" pid="10" name="Objective-ModificationStamp">
    <vt:filetime>2018-06-04T10:01:25Z</vt:filetime>
  </property>
  <property fmtid="{D5CDD505-2E9C-101B-9397-08002B2CF9AE}" pid="11" name="Objective-Owner">
    <vt:lpwstr>Thompson, Amy (EPS- Academi Wales)</vt:lpwstr>
  </property>
  <property fmtid="{D5CDD505-2E9C-101B-9397-08002B2CF9AE}" pid="12" name="Objective-Path">
    <vt:lpwstr>Objective Global Folder:Business File Plan:Education &amp; Public Services (EPS):Education &amp; Public Services (EPS) - Local Government - Academi Wales:1 - Save:Programmes:Leadership Development and Change:Medical Leadership Programme - Cohort 6 - 2017-2018 - A</vt:lpwstr>
  </property>
  <property fmtid="{D5CDD505-2E9C-101B-9397-08002B2CF9AE}" pid="13" name="Objective-Parent">
    <vt:lpwstr>MLP6 - W11 - Academic Study Session-Project Presentation Practice-ALS4 - 5 June 2018 - Swansea</vt:lpwstr>
  </property>
  <property fmtid="{D5CDD505-2E9C-101B-9397-08002B2CF9AE}" pid="14" name="Objective-State">
    <vt:lpwstr>Published</vt:lpwstr>
  </property>
  <property fmtid="{D5CDD505-2E9C-101B-9397-08002B2CF9AE}" pid="15" name="Objective-Version">
    <vt:lpwstr>1.0</vt:lpwstr>
  </property>
  <property fmtid="{D5CDD505-2E9C-101B-9397-08002B2CF9AE}" pid="16" name="Objective-VersionNumber">
    <vt:r8>2</vt:r8>
  </property>
  <property fmtid="{D5CDD505-2E9C-101B-9397-08002B2CF9AE}" pid="17" name="Objective-VersionComment">
    <vt:lpwstr>Version 2</vt:lpwstr>
  </property>
  <property fmtid="{D5CDD505-2E9C-101B-9397-08002B2CF9AE}" pid="18" name="Objective-FileNumber">
    <vt:lpwstr/>
  </property>
  <property fmtid="{D5CDD505-2E9C-101B-9397-08002B2CF9AE}" pid="19" name="Objective-Classification">
    <vt:lpwstr>[Inherited - Official]</vt:lpwstr>
  </property>
  <property fmtid="{D5CDD505-2E9C-101B-9397-08002B2CF9AE}" pid="20" name="Objective-Caveats">
    <vt:lpwstr/>
  </property>
  <property fmtid="{D5CDD505-2E9C-101B-9397-08002B2CF9AE}" pid="21" name="Objective-Language [system]">
    <vt:lpwstr>English (eng)</vt:lpwstr>
  </property>
  <property fmtid="{D5CDD505-2E9C-101B-9397-08002B2CF9AE}" pid="22" name="Objective-Date Acquired [system]">
    <vt:filetime>2018-04-17T23:00:00Z</vt:filetime>
  </property>
  <property fmtid="{D5CDD505-2E9C-101B-9397-08002B2CF9AE}" pid="23" name="Objective-What to Keep [system]">
    <vt:lpwstr>No</vt:lpwstr>
  </property>
  <property fmtid="{D5CDD505-2E9C-101B-9397-08002B2CF9AE}" pid="24" name="Objective-Official Translation [system]">
    <vt:lpwstr/>
  </property>
  <property fmtid="{D5CDD505-2E9C-101B-9397-08002B2CF9AE}" pid="25" name="Objective-Connect Creator [system]">
    <vt:lpwstr/>
  </property>
  <property fmtid="{D5CDD505-2E9C-101B-9397-08002B2CF9AE}" pid="26" name="Objective-Language">
    <vt:lpwstr>English (eng)</vt:lpwstr>
  </property>
  <property fmtid="{D5CDD505-2E9C-101B-9397-08002B2CF9AE}" pid="27" name="Objective-Date Acquired">
    <vt:filetime>2018-06-03T23:00:00Z</vt:filetime>
  </property>
  <property fmtid="{D5CDD505-2E9C-101B-9397-08002B2CF9AE}" pid="28" name="Objective-What to Keep">
    <vt:lpwstr>No</vt:lpwstr>
  </property>
  <property fmtid="{D5CDD505-2E9C-101B-9397-08002B2CF9AE}" pid="29" name="Objective-Official Translation">
    <vt:lpwstr/>
  </property>
  <property fmtid="{D5CDD505-2E9C-101B-9397-08002B2CF9AE}" pid="30" name="Objective-Connect Creator">
    <vt:lpwstr/>
  </property>
</Properties>
</file>