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4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7" r:id="rId9"/>
    <p:sldId id="262" r:id="rId10"/>
    <p:sldId id="263" r:id="rId11"/>
    <p:sldId id="265" r:id="rId12"/>
    <p:sldId id="270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42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566"/>
    <p:restoredTop sz="92786"/>
  </p:normalViewPr>
  <p:slideViewPr>
    <p:cSldViewPr snapToGrid="0" snapToObjects="1">
      <p:cViewPr>
        <p:scale>
          <a:sx n="48" d="100"/>
          <a:sy n="48" d="100"/>
        </p:scale>
        <p:origin x="42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45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67957C-099F-264E-8725-CCCEE5C6E0A6}" type="doc">
      <dgm:prSet loTypeId="urn:microsoft.com/office/officeart/2008/layout/VerticalCurvedList" loCatId="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842BB2B-AE22-CA49-B9B9-2009FC0B8D95}">
      <dgm:prSet phldrT="[Text]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US" dirty="0" err="1"/>
            <a:t>Lles</a:t>
          </a:r>
          <a:endParaRPr lang="en-US" dirty="0"/>
        </a:p>
        <a:p>
          <a:r>
            <a:rPr lang="en-US" dirty="0">
              <a:solidFill>
                <a:schemeClr val="bg1"/>
              </a:solidFill>
            </a:rPr>
            <a:t>Well-being</a:t>
          </a:r>
        </a:p>
      </dgm:t>
    </dgm:pt>
    <dgm:pt modelId="{20D3CD16-101A-EB47-B6B8-DAE522383480}" type="parTrans" cxnId="{A84297AB-0AF3-C34C-93F3-7F61BDA2A4D9}">
      <dgm:prSet/>
      <dgm:spPr/>
      <dgm:t>
        <a:bodyPr/>
        <a:lstStyle/>
        <a:p>
          <a:endParaRPr lang="en-US"/>
        </a:p>
      </dgm:t>
    </dgm:pt>
    <dgm:pt modelId="{F30060CD-BB02-5742-8EC9-FDF98DC0516B}" type="sibTrans" cxnId="{A84297AB-0AF3-C34C-93F3-7F61BDA2A4D9}">
      <dgm:prSet/>
      <dgm:spPr/>
      <dgm:t>
        <a:bodyPr/>
        <a:lstStyle/>
        <a:p>
          <a:endParaRPr lang="en-US"/>
        </a:p>
      </dgm:t>
    </dgm:pt>
    <dgm:pt modelId="{75C179D6-2E22-204D-B825-3FCAE15D056A}">
      <dgm:prSet phldrT="[Text]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US" dirty="0" err="1"/>
            <a:t>Ymddygiad</a:t>
          </a:r>
          <a:endParaRPr lang="en-US" dirty="0"/>
        </a:p>
        <a:p>
          <a:r>
            <a:rPr lang="en-US" dirty="0" err="1">
              <a:solidFill>
                <a:schemeClr val="bg1"/>
              </a:solidFill>
            </a:rPr>
            <a:t>Behaviour</a:t>
          </a:r>
          <a:endParaRPr lang="en-US" dirty="0">
            <a:solidFill>
              <a:schemeClr val="bg1"/>
            </a:solidFill>
          </a:endParaRPr>
        </a:p>
      </dgm:t>
    </dgm:pt>
    <dgm:pt modelId="{D3D76E00-87A7-3E48-8B31-995F8F5A2487}" type="parTrans" cxnId="{B01C8A2E-2AC7-154F-B8D3-248BBBCA3E8F}">
      <dgm:prSet/>
      <dgm:spPr/>
      <dgm:t>
        <a:bodyPr/>
        <a:lstStyle/>
        <a:p>
          <a:endParaRPr lang="en-US"/>
        </a:p>
      </dgm:t>
    </dgm:pt>
    <dgm:pt modelId="{8E7C47F3-0A8D-4D4B-8AC0-14A0ED42B499}" type="sibTrans" cxnId="{B01C8A2E-2AC7-154F-B8D3-248BBBCA3E8F}">
      <dgm:prSet/>
      <dgm:spPr/>
      <dgm:t>
        <a:bodyPr/>
        <a:lstStyle/>
        <a:p>
          <a:endParaRPr lang="en-US"/>
        </a:p>
      </dgm:t>
    </dgm:pt>
    <dgm:pt modelId="{36B16364-49C4-BB42-8FDD-88B045E8AB19}">
      <dgm:prSet phldrT="[Text]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US" dirty="0" err="1"/>
            <a:t>Deallusrwydd</a:t>
          </a:r>
          <a:endParaRPr lang="en-US" dirty="0"/>
        </a:p>
        <a:p>
          <a:r>
            <a:rPr lang="en-US" dirty="0">
              <a:solidFill>
                <a:schemeClr val="bg1"/>
              </a:solidFill>
            </a:rPr>
            <a:t>Intelligence</a:t>
          </a:r>
        </a:p>
      </dgm:t>
    </dgm:pt>
    <dgm:pt modelId="{21E19543-B52B-5047-9789-61FA9E73C0EC}" type="parTrans" cxnId="{ACD4B83A-115C-184D-B115-6D2F89D81126}">
      <dgm:prSet/>
      <dgm:spPr/>
      <dgm:t>
        <a:bodyPr/>
        <a:lstStyle/>
        <a:p>
          <a:endParaRPr lang="en-US"/>
        </a:p>
      </dgm:t>
    </dgm:pt>
    <dgm:pt modelId="{EC6DA0CC-9FB4-6D48-B1C8-0E45163606BA}" type="sibTrans" cxnId="{ACD4B83A-115C-184D-B115-6D2F89D81126}">
      <dgm:prSet/>
      <dgm:spPr/>
      <dgm:t>
        <a:bodyPr/>
        <a:lstStyle/>
        <a:p>
          <a:endParaRPr lang="en-US"/>
        </a:p>
      </dgm:t>
    </dgm:pt>
    <dgm:pt modelId="{131F6774-E502-B14C-86FF-D2DA943E8FB0}">
      <dgm:prSet phldrT="[Text]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US" dirty="0" err="1">
              <a:solidFill>
                <a:schemeClr val="tx1"/>
              </a:solidFill>
            </a:rPr>
            <a:t>Cynhwysiant</a:t>
          </a:r>
          <a:endParaRPr lang="en-US" dirty="0">
            <a:solidFill>
              <a:schemeClr val="tx1"/>
            </a:solidFill>
          </a:endParaRPr>
        </a:p>
        <a:p>
          <a:r>
            <a:rPr lang="en-US" dirty="0">
              <a:solidFill>
                <a:schemeClr val="bg1"/>
              </a:solidFill>
            </a:rPr>
            <a:t>Inclusion</a:t>
          </a:r>
        </a:p>
      </dgm:t>
    </dgm:pt>
    <dgm:pt modelId="{5E578070-906C-A045-818F-EB0514394085}" type="parTrans" cxnId="{EC2EB107-D533-4842-91F0-3EA5BDF6626B}">
      <dgm:prSet/>
      <dgm:spPr/>
      <dgm:t>
        <a:bodyPr/>
        <a:lstStyle/>
        <a:p>
          <a:endParaRPr lang="en-US"/>
        </a:p>
      </dgm:t>
    </dgm:pt>
    <dgm:pt modelId="{02078F23-BFC2-7F44-8E2F-BA5DA5BD0C0B}" type="sibTrans" cxnId="{EC2EB107-D533-4842-91F0-3EA5BDF6626B}">
      <dgm:prSet/>
      <dgm:spPr/>
      <dgm:t>
        <a:bodyPr/>
        <a:lstStyle/>
        <a:p>
          <a:endParaRPr lang="en-US"/>
        </a:p>
      </dgm:t>
    </dgm:pt>
    <dgm:pt modelId="{306AEE5B-D503-B644-89C0-F87145921800}">
      <dgm:prSet phldrT="[Text]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US" dirty="0" err="1">
              <a:solidFill>
                <a:schemeClr val="tx1"/>
              </a:solidFill>
            </a:rPr>
            <a:t>Iaith</a:t>
          </a:r>
          <a:endParaRPr lang="en-US" dirty="0">
            <a:solidFill>
              <a:srgbClr val="0070C0"/>
            </a:solidFill>
          </a:endParaRPr>
        </a:p>
        <a:p>
          <a:r>
            <a:rPr lang="en-US" dirty="0">
              <a:solidFill>
                <a:schemeClr val="bg1"/>
              </a:solidFill>
            </a:rPr>
            <a:t>Language</a:t>
          </a:r>
        </a:p>
      </dgm:t>
    </dgm:pt>
    <dgm:pt modelId="{9419E7F9-9532-484F-9960-B2BD5DAD3534}" type="parTrans" cxnId="{A73704CB-4097-D04F-B65B-36041D36C71C}">
      <dgm:prSet/>
      <dgm:spPr/>
      <dgm:t>
        <a:bodyPr/>
        <a:lstStyle/>
        <a:p>
          <a:endParaRPr lang="en-US"/>
        </a:p>
      </dgm:t>
    </dgm:pt>
    <dgm:pt modelId="{5012BBF5-235A-2847-BD92-29D72F4ACD82}" type="sibTrans" cxnId="{A73704CB-4097-D04F-B65B-36041D36C71C}">
      <dgm:prSet/>
      <dgm:spPr/>
      <dgm:t>
        <a:bodyPr/>
        <a:lstStyle/>
        <a:p>
          <a:endParaRPr lang="en-US"/>
        </a:p>
      </dgm:t>
    </dgm:pt>
    <dgm:pt modelId="{906550F6-7A10-8D43-AB83-86FC362DE817}">
      <dgm:prSet phldrT="[Text]"/>
      <dgm:spPr>
        <a:solidFill>
          <a:schemeClr val="bg2">
            <a:lumMod val="60000"/>
            <a:lumOff val="40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</a:rPr>
            <a:t>Physical</a:t>
          </a:r>
        </a:p>
        <a:p>
          <a:r>
            <a:rPr lang="en-US" dirty="0" err="1">
              <a:solidFill>
                <a:schemeClr val="bg1"/>
              </a:solidFill>
            </a:rPr>
            <a:t>Corfforol</a:t>
          </a:r>
          <a:endParaRPr lang="en-US" dirty="0">
            <a:solidFill>
              <a:schemeClr val="bg1"/>
            </a:solidFill>
          </a:endParaRPr>
        </a:p>
      </dgm:t>
    </dgm:pt>
    <dgm:pt modelId="{37DE8983-3D86-DA46-8FD5-0DE3FBA533E4}" type="parTrans" cxnId="{09198576-E00C-7B4B-BA15-C9C8F97BBE90}">
      <dgm:prSet/>
      <dgm:spPr/>
      <dgm:t>
        <a:bodyPr/>
        <a:lstStyle/>
        <a:p>
          <a:endParaRPr lang="en-US"/>
        </a:p>
      </dgm:t>
    </dgm:pt>
    <dgm:pt modelId="{46C23B49-B320-E74E-BD7E-D67719BF51BD}" type="sibTrans" cxnId="{09198576-E00C-7B4B-BA15-C9C8F97BBE90}">
      <dgm:prSet/>
      <dgm:spPr/>
      <dgm:t>
        <a:bodyPr/>
        <a:lstStyle/>
        <a:p>
          <a:endParaRPr lang="en-US"/>
        </a:p>
      </dgm:t>
    </dgm:pt>
    <dgm:pt modelId="{157E8FDA-1B1F-D343-9421-C8552416A321}" type="pres">
      <dgm:prSet presAssocID="{0867957C-099F-264E-8725-CCCEE5C6E0A6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57167D03-90E2-264F-B844-89C04804F493}" type="pres">
      <dgm:prSet presAssocID="{0867957C-099F-264E-8725-CCCEE5C6E0A6}" presName="Name1" presStyleCnt="0"/>
      <dgm:spPr/>
    </dgm:pt>
    <dgm:pt modelId="{321B24EC-EDDB-BB4F-A1AA-C46541932158}" type="pres">
      <dgm:prSet presAssocID="{0867957C-099F-264E-8725-CCCEE5C6E0A6}" presName="cycle" presStyleCnt="0"/>
      <dgm:spPr/>
    </dgm:pt>
    <dgm:pt modelId="{41545549-70EA-3241-9619-B8016EA56D24}" type="pres">
      <dgm:prSet presAssocID="{0867957C-099F-264E-8725-CCCEE5C6E0A6}" presName="srcNode" presStyleLbl="node1" presStyleIdx="0" presStyleCnt="6"/>
      <dgm:spPr/>
    </dgm:pt>
    <dgm:pt modelId="{F0082B9F-64AF-C248-9C4E-496CBA9EE048}" type="pres">
      <dgm:prSet presAssocID="{0867957C-099F-264E-8725-CCCEE5C6E0A6}" presName="conn" presStyleLbl="parChTrans1D2" presStyleIdx="0" presStyleCnt="1"/>
      <dgm:spPr/>
      <dgm:t>
        <a:bodyPr/>
        <a:lstStyle/>
        <a:p>
          <a:endParaRPr lang="en-US"/>
        </a:p>
      </dgm:t>
    </dgm:pt>
    <dgm:pt modelId="{4E57C405-A862-034D-BE79-9C99A95E7E3A}" type="pres">
      <dgm:prSet presAssocID="{0867957C-099F-264E-8725-CCCEE5C6E0A6}" presName="extraNode" presStyleLbl="node1" presStyleIdx="0" presStyleCnt="6"/>
      <dgm:spPr/>
    </dgm:pt>
    <dgm:pt modelId="{3FAD2FF3-2F46-C144-8AA2-BAA70ABB5477}" type="pres">
      <dgm:prSet presAssocID="{0867957C-099F-264E-8725-CCCEE5C6E0A6}" presName="dstNode" presStyleLbl="node1" presStyleIdx="0" presStyleCnt="6"/>
      <dgm:spPr/>
    </dgm:pt>
    <dgm:pt modelId="{C9572301-A523-F14A-AD41-4CEE6BED3347}" type="pres">
      <dgm:prSet presAssocID="{5842BB2B-AE22-CA49-B9B9-2009FC0B8D95}" presName="text_1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15B2F0-C2F8-A941-804C-66852DCDC0A1}" type="pres">
      <dgm:prSet presAssocID="{5842BB2B-AE22-CA49-B9B9-2009FC0B8D95}" presName="accent_1" presStyleCnt="0"/>
      <dgm:spPr/>
    </dgm:pt>
    <dgm:pt modelId="{D5207E34-943F-9549-A6B2-3D0126C70B6D}" type="pres">
      <dgm:prSet presAssocID="{5842BB2B-AE22-CA49-B9B9-2009FC0B8D95}" presName="accentRepeatNode" presStyleLbl="solidFgAcc1" presStyleIdx="0" presStyleCnt="6"/>
      <dgm:spPr/>
    </dgm:pt>
    <dgm:pt modelId="{93143007-37D5-1340-A9F7-FABAA89DEBB6}" type="pres">
      <dgm:prSet presAssocID="{75C179D6-2E22-204D-B825-3FCAE15D056A}" presName="text_2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55C795-0707-CE48-982D-765C11A4F10B}" type="pres">
      <dgm:prSet presAssocID="{75C179D6-2E22-204D-B825-3FCAE15D056A}" presName="accent_2" presStyleCnt="0"/>
      <dgm:spPr/>
    </dgm:pt>
    <dgm:pt modelId="{C8E482EC-052A-7C4B-A2DC-CA82313A95AF}" type="pres">
      <dgm:prSet presAssocID="{75C179D6-2E22-204D-B825-3FCAE15D056A}" presName="accentRepeatNode" presStyleLbl="solidFgAcc1" presStyleIdx="1" presStyleCnt="6"/>
      <dgm:spPr/>
    </dgm:pt>
    <dgm:pt modelId="{EBEB99A4-1890-9A4E-8E49-E7EAF5DF96DF}" type="pres">
      <dgm:prSet presAssocID="{36B16364-49C4-BB42-8FDD-88B045E8AB19}" presName="text_3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46B78B3-4EF2-3E4E-B050-A92D1DA8BEC5}" type="pres">
      <dgm:prSet presAssocID="{36B16364-49C4-BB42-8FDD-88B045E8AB19}" presName="accent_3" presStyleCnt="0"/>
      <dgm:spPr/>
    </dgm:pt>
    <dgm:pt modelId="{DB67A2EF-BF75-5E4A-BB7E-B15BAEAC9DCB}" type="pres">
      <dgm:prSet presAssocID="{36B16364-49C4-BB42-8FDD-88B045E8AB19}" presName="accentRepeatNode" presStyleLbl="solidFgAcc1" presStyleIdx="2" presStyleCnt="6"/>
      <dgm:spPr/>
    </dgm:pt>
    <dgm:pt modelId="{867A4D21-5831-B743-830D-82EB9026806A}" type="pres">
      <dgm:prSet presAssocID="{131F6774-E502-B14C-86FF-D2DA943E8FB0}" presName="text_4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87761A-69F2-FD49-852E-37C36A3446B9}" type="pres">
      <dgm:prSet presAssocID="{131F6774-E502-B14C-86FF-D2DA943E8FB0}" presName="accent_4" presStyleCnt="0"/>
      <dgm:spPr/>
    </dgm:pt>
    <dgm:pt modelId="{63CFA7CA-CEB2-1347-801E-EF2C252E9A5E}" type="pres">
      <dgm:prSet presAssocID="{131F6774-E502-B14C-86FF-D2DA943E8FB0}" presName="accentRepeatNode" presStyleLbl="solidFgAcc1" presStyleIdx="3" presStyleCnt="6"/>
      <dgm:spPr/>
    </dgm:pt>
    <dgm:pt modelId="{0689870F-77A8-354D-9CDC-D48B7C32448F}" type="pres">
      <dgm:prSet presAssocID="{306AEE5B-D503-B644-89C0-F87145921800}" presName="text_5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5945309-5F5F-0040-97DE-9E0E117539C2}" type="pres">
      <dgm:prSet presAssocID="{306AEE5B-D503-B644-89C0-F87145921800}" presName="accent_5" presStyleCnt="0"/>
      <dgm:spPr/>
    </dgm:pt>
    <dgm:pt modelId="{3AEDDF7A-C466-5545-B6BA-261CF25B0770}" type="pres">
      <dgm:prSet presAssocID="{306AEE5B-D503-B644-89C0-F87145921800}" presName="accentRepeatNode" presStyleLbl="solidFgAcc1" presStyleIdx="4" presStyleCnt="6"/>
      <dgm:spPr/>
    </dgm:pt>
    <dgm:pt modelId="{2B91694A-60C3-F045-A673-9B3C53F2E136}" type="pres">
      <dgm:prSet presAssocID="{906550F6-7A10-8D43-AB83-86FC362DE817}" presName="text_6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E17A10-E62D-C84B-86EA-B8D3AD50F30F}" type="pres">
      <dgm:prSet presAssocID="{906550F6-7A10-8D43-AB83-86FC362DE817}" presName="accent_6" presStyleCnt="0"/>
      <dgm:spPr/>
    </dgm:pt>
    <dgm:pt modelId="{9608EE27-7819-3842-96D7-4497302B274A}" type="pres">
      <dgm:prSet presAssocID="{906550F6-7A10-8D43-AB83-86FC362DE817}" presName="accentRepeatNode" presStyleLbl="solidFgAcc1" presStyleIdx="5" presStyleCnt="6"/>
      <dgm:spPr/>
    </dgm:pt>
  </dgm:ptLst>
  <dgm:cxnLst>
    <dgm:cxn modelId="{09198576-E00C-7B4B-BA15-C9C8F97BBE90}" srcId="{0867957C-099F-264E-8725-CCCEE5C6E0A6}" destId="{906550F6-7A10-8D43-AB83-86FC362DE817}" srcOrd="5" destOrd="0" parTransId="{37DE8983-3D86-DA46-8FD5-0DE3FBA533E4}" sibTransId="{46C23B49-B320-E74E-BD7E-D67719BF51BD}"/>
    <dgm:cxn modelId="{E973EBCF-FE20-1C48-BD70-66D18D3E95C8}" type="presOf" srcId="{36B16364-49C4-BB42-8FDD-88B045E8AB19}" destId="{EBEB99A4-1890-9A4E-8E49-E7EAF5DF96DF}" srcOrd="0" destOrd="0" presId="urn:microsoft.com/office/officeart/2008/layout/VerticalCurvedList"/>
    <dgm:cxn modelId="{EC2EB107-D533-4842-91F0-3EA5BDF6626B}" srcId="{0867957C-099F-264E-8725-CCCEE5C6E0A6}" destId="{131F6774-E502-B14C-86FF-D2DA943E8FB0}" srcOrd="3" destOrd="0" parTransId="{5E578070-906C-A045-818F-EB0514394085}" sibTransId="{02078F23-BFC2-7F44-8E2F-BA5DA5BD0C0B}"/>
    <dgm:cxn modelId="{2264CCD2-7392-B944-A930-2846065EAD2C}" type="presOf" srcId="{131F6774-E502-B14C-86FF-D2DA943E8FB0}" destId="{867A4D21-5831-B743-830D-82EB9026806A}" srcOrd="0" destOrd="0" presId="urn:microsoft.com/office/officeart/2008/layout/VerticalCurvedList"/>
    <dgm:cxn modelId="{48C6C7F3-6C9C-EA42-B443-E52E04882BAF}" type="presOf" srcId="{0867957C-099F-264E-8725-CCCEE5C6E0A6}" destId="{157E8FDA-1B1F-D343-9421-C8552416A321}" srcOrd="0" destOrd="0" presId="urn:microsoft.com/office/officeart/2008/layout/VerticalCurvedList"/>
    <dgm:cxn modelId="{3EBE8DA6-EDE1-D543-B7A8-1CCB603C70B1}" type="presOf" srcId="{75C179D6-2E22-204D-B825-3FCAE15D056A}" destId="{93143007-37D5-1340-A9F7-FABAA89DEBB6}" srcOrd="0" destOrd="0" presId="urn:microsoft.com/office/officeart/2008/layout/VerticalCurvedList"/>
    <dgm:cxn modelId="{20693587-4984-7F45-A53E-C26993D68C00}" type="presOf" srcId="{F30060CD-BB02-5742-8EC9-FDF98DC0516B}" destId="{F0082B9F-64AF-C248-9C4E-496CBA9EE048}" srcOrd="0" destOrd="0" presId="urn:microsoft.com/office/officeart/2008/layout/VerticalCurvedList"/>
    <dgm:cxn modelId="{B01C8A2E-2AC7-154F-B8D3-248BBBCA3E8F}" srcId="{0867957C-099F-264E-8725-CCCEE5C6E0A6}" destId="{75C179D6-2E22-204D-B825-3FCAE15D056A}" srcOrd="1" destOrd="0" parTransId="{D3D76E00-87A7-3E48-8B31-995F8F5A2487}" sibTransId="{8E7C47F3-0A8D-4D4B-8AC0-14A0ED42B499}"/>
    <dgm:cxn modelId="{ACD4B83A-115C-184D-B115-6D2F89D81126}" srcId="{0867957C-099F-264E-8725-CCCEE5C6E0A6}" destId="{36B16364-49C4-BB42-8FDD-88B045E8AB19}" srcOrd="2" destOrd="0" parTransId="{21E19543-B52B-5047-9789-61FA9E73C0EC}" sibTransId="{EC6DA0CC-9FB4-6D48-B1C8-0E45163606BA}"/>
    <dgm:cxn modelId="{A73704CB-4097-D04F-B65B-36041D36C71C}" srcId="{0867957C-099F-264E-8725-CCCEE5C6E0A6}" destId="{306AEE5B-D503-B644-89C0-F87145921800}" srcOrd="4" destOrd="0" parTransId="{9419E7F9-9532-484F-9960-B2BD5DAD3534}" sibTransId="{5012BBF5-235A-2847-BD92-29D72F4ACD82}"/>
    <dgm:cxn modelId="{AEA720D6-CF1B-2F42-80FE-9992CAAD63EB}" type="presOf" srcId="{5842BB2B-AE22-CA49-B9B9-2009FC0B8D95}" destId="{C9572301-A523-F14A-AD41-4CEE6BED3347}" srcOrd="0" destOrd="0" presId="urn:microsoft.com/office/officeart/2008/layout/VerticalCurvedList"/>
    <dgm:cxn modelId="{F1910811-4B67-574B-A858-D137D1700980}" type="presOf" srcId="{906550F6-7A10-8D43-AB83-86FC362DE817}" destId="{2B91694A-60C3-F045-A673-9B3C53F2E136}" srcOrd="0" destOrd="0" presId="urn:microsoft.com/office/officeart/2008/layout/VerticalCurvedList"/>
    <dgm:cxn modelId="{085678A2-71C0-F949-BB48-872A0BCA050A}" type="presOf" srcId="{306AEE5B-D503-B644-89C0-F87145921800}" destId="{0689870F-77A8-354D-9CDC-D48B7C32448F}" srcOrd="0" destOrd="0" presId="urn:microsoft.com/office/officeart/2008/layout/VerticalCurvedList"/>
    <dgm:cxn modelId="{A84297AB-0AF3-C34C-93F3-7F61BDA2A4D9}" srcId="{0867957C-099F-264E-8725-CCCEE5C6E0A6}" destId="{5842BB2B-AE22-CA49-B9B9-2009FC0B8D95}" srcOrd="0" destOrd="0" parTransId="{20D3CD16-101A-EB47-B6B8-DAE522383480}" sibTransId="{F30060CD-BB02-5742-8EC9-FDF98DC0516B}"/>
    <dgm:cxn modelId="{B37BBB0F-74FD-AB42-85DD-C3D79D26794C}" type="presParOf" srcId="{157E8FDA-1B1F-D343-9421-C8552416A321}" destId="{57167D03-90E2-264F-B844-89C04804F493}" srcOrd="0" destOrd="0" presId="urn:microsoft.com/office/officeart/2008/layout/VerticalCurvedList"/>
    <dgm:cxn modelId="{08415234-BDD4-8F44-A73A-D3DD63A2DEA7}" type="presParOf" srcId="{57167D03-90E2-264F-B844-89C04804F493}" destId="{321B24EC-EDDB-BB4F-A1AA-C46541932158}" srcOrd="0" destOrd="0" presId="urn:microsoft.com/office/officeart/2008/layout/VerticalCurvedList"/>
    <dgm:cxn modelId="{B5785802-3DF1-694F-93CC-A6A170AC8A11}" type="presParOf" srcId="{321B24EC-EDDB-BB4F-A1AA-C46541932158}" destId="{41545549-70EA-3241-9619-B8016EA56D24}" srcOrd="0" destOrd="0" presId="urn:microsoft.com/office/officeart/2008/layout/VerticalCurvedList"/>
    <dgm:cxn modelId="{2C43FC1D-83BE-1949-8883-13EC056314A6}" type="presParOf" srcId="{321B24EC-EDDB-BB4F-A1AA-C46541932158}" destId="{F0082B9F-64AF-C248-9C4E-496CBA9EE048}" srcOrd="1" destOrd="0" presId="urn:microsoft.com/office/officeart/2008/layout/VerticalCurvedList"/>
    <dgm:cxn modelId="{885E8EC0-E88D-A94C-8ED1-7F82C8837302}" type="presParOf" srcId="{321B24EC-EDDB-BB4F-A1AA-C46541932158}" destId="{4E57C405-A862-034D-BE79-9C99A95E7E3A}" srcOrd="2" destOrd="0" presId="urn:microsoft.com/office/officeart/2008/layout/VerticalCurvedList"/>
    <dgm:cxn modelId="{705B60EE-CCA3-1540-AA75-888BA89F8213}" type="presParOf" srcId="{321B24EC-EDDB-BB4F-A1AA-C46541932158}" destId="{3FAD2FF3-2F46-C144-8AA2-BAA70ABB5477}" srcOrd="3" destOrd="0" presId="urn:microsoft.com/office/officeart/2008/layout/VerticalCurvedList"/>
    <dgm:cxn modelId="{E8AA1A11-6A7D-3F4E-B9A1-08FCBE98637F}" type="presParOf" srcId="{57167D03-90E2-264F-B844-89C04804F493}" destId="{C9572301-A523-F14A-AD41-4CEE6BED3347}" srcOrd="1" destOrd="0" presId="urn:microsoft.com/office/officeart/2008/layout/VerticalCurvedList"/>
    <dgm:cxn modelId="{CA0B6A0C-A687-A44A-9A8C-D90485CCFBBD}" type="presParOf" srcId="{57167D03-90E2-264F-B844-89C04804F493}" destId="{EF15B2F0-C2F8-A941-804C-66852DCDC0A1}" srcOrd="2" destOrd="0" presId="urn:microsoft.com/office/officeart/2008/layout/VerticalCurvedList"/>
    <dgm:cxn modelId="{8F36F98C-AFC8-9F41-9CD3-5A204A6B8F2B}" type="presParOf" srcId="{EF15B2F0-C2F8-A941-804C-66852DCDC0A1}" destId="{D5207E34-943F-9549-A6B2-3D0126C70B6D}" srcOrd="0" destOrd="0" presId="urn:microsoft.com/office/officeart/2008/layout/VerticalCurvedList"/>
    <dgm:cxn modelId="{9FA0E9B4-D079-C44F-AA18-9B6E3D9B30F5}" type="presParOf" srcId="{57167D03-90E2-264F-B844-89C04804F493}" destId="{93143007-37D5-1340-A9F7-FABAA89DEBB6}" srcOrd="3" destOrd="0" presId="urn:microsoft.com/office/officeart/2008/layout/VerticalCurvedList"/>
    <dgm:cxn modelId="{32BB5797-9094-6E4D-B33B-A1263C926995}" type="presParOf" srcId="{57167D03-90E2-264F-B844-89C04804F493}" destId="{8E55C795-0707-CE48-982D-765C11A4F10B}" srcOrd="4" destOrd="0" presId="urn:microsoft.com/office/officeart/2008/layout/VerticalCurvedList"/>
    <dgm:cxn modelId="{764C6D3B-8E23-BB47-B506-7D0CA5B4502A}" type="presParOf" srcId="{8E55C795-0707-CE48-982D-765C11A4F10B}" destId="{C8E482EC-052A-7C4B-A2DC-CA82313A95AF}" srcOrd="0" destOrd="0" presId="urn:microsoft.com/office/officeart/2008/layout/VerticalCurvedList"/>
    <dgm:cxn modelId="{E34320B9-E5D2-2843-A282-0E775A9CE75B}" type="presParOf" srcId="{57167D03-90E2-264F-B844-89C04804F493}" destId="{EBEB99A4-1890-9A4E-8E49-E7EAF5DF96DF}" srcOrd="5" destOrd="0" presId="urn:microsoft.com/office/officeart/2008/layout/VerticalCurvedList"/>
    <dgm:cxn modelId="{4C5735C1-5936-2D44-ACB1-F72ECCE7D837}" type="presParOf" srcId="{57167D03-90E2-264F-B844-89C04804F493}" destId="{046B78B3-4EF2-3E4E-B050-A92D1DA8BEC5}" srcOrd="6" destOrd="0" presId="urn:microsoft.com/office/officeart/2008/layout/VerticalCurvedList"/>
    <dgm:cxn modelId="{ABA4A5E6-6679-634E-BE10-9525597BD97B}" type="presParOf" srcId="{046B78B3-4EF2-3E4E-B050-A92D1DA8BEC5}" destId="{DB67A2EF-BF75-5E4A-BB7E-B15BAEAC9DCB}" srcOrd="0" destOrd="0" presId="urn:microsoft.com/office/officeart/2008/layout/VerticalCurvedList"/>
    <dgm:cxn modelId="{5BF5115B-9B40-0348-8BD4-964647343234}" type="presParOf" srcId="{57167D03-90E2-264F-B844-89C04804F493}" destId="{867A4D21-5831-B743-830D-82EB9026806A}" srcOrd="7" destOrd="0" presId="urn:microsoft.com/office/officeart/2008/layout/VerticalCurvedList"/>
    <dgm:cxn modelId="{639FAA3C-3BD1-EC45-9500-9A7C36CB9B2B}" type="presParOf" srcId="{57167D03-90E2-264F-B844-89C04804F493}" destId="{8387761A-69F2-FD49-852E-37C36A3446B9}" srcOrd="8" destOrd="0" presId="urn:microsoft.com/office/officeart/2008/layout/VerticalCurvedList"/>
    <dgm:cxn modelId="{6965221F-0515-AF41-BED3-C4780C01FEB3}" type="presParOf" srcId="{8387761A-69F2-FD49-852E-37C36A3446B9}" destId="{63CFA7CA-CEB2-1347-801E-EF2C252E9A5E}" srcOrd="0" destOrd="0" presId="urn:microsoft.com/office/officeart/2008/layout/VerticalCurvedList"/>
    <dgm:cxn modelId="{CD13F2CC-73BE-A441-AB83-25E7776B5BB4}" type="presParOf" srcId="{57167D03-90E2-264F-B844-89C04804F493}" destId="{0689870F-77A8-354D-9CDC-D48B7C32448F}" srcOrd="9" destOrd="0" presId="urn:microsoft.com/office/officeart/2008/layout/VerticalCurvedList"/>
    <dgm:cxn modelId="{5B682AFE-DA96-1041-9703-DD6820268EBE}" type="presParOf" srcId="{57167D03-90E2-264F-B844-89C04804F493}" destId="{B5945309-5F5F-0040-97DE-9E0E117539C2}" srcOrd="10" destOrd="0" presId="urn:microsoft.com/office/officeart/2008/layout/VerticalCurvedList"/>
    <dgm:cxn modelId="{53D6997E-56BB-9844-8EBC-9936EBAF1104}" type="presParOf" srcId="{B5945309-5F5F-0040-97DE-9E0E117539C2}" destId="{3AEDDF7A-C466-5545-B6BA-261CF25B0770}" srcOrd="0" destOrd="0" presId="urn:microsoft.com/office/officeart/2008/layout/VerticalCurvedList"/>
    <dgm:cxn modelId="{B21972A3-6247-5C47-BC3B-C963B4B7D71D}" type="presParOf" srcId="{57167D03-90E2-264F-B844-89C04804F493}" destId="{2B91694A-60C3-F045-A673-9B3C53F2E136}" srcOrd="11" destOrd="0" presId="urn:microsoft.com/office/officeart/2008/layout/VerticalCurvedList"/>
    <dgm:cxn modelId="{89A7E012-19DA-9448-8488-A5C4B776FDA1}" type="presParOf" srcId="{57167D03-90E2-264F-B844-89C04804F493}" destId="{87E17A10-E62D-C84B-86EA-B8D3AD50F30F}" srcOrd="12" destOrd="0" presId="urn:microsoft.com/office/officeart/2008/layout/VerticalCurvedList"/>
    <dgm:cxn modelId="{56E21C05-195B-D943-A4A6-323BF554D970}" type="presParOf" srcId="{87E17A10-E62D-C84B-86EA-B8D3AD50F30F}" destId="{9608EE27-7819-3842-96D7-4497302B274A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082B9F-64AF-C248-9C4E-496CBA9EE048}">
      <dsp:nvSpPr>
        <dsp:cNvPr id="0" name=""/>
        <dsp:cNvSpPr/>
      </dsp:nvSpPr>
      <dsp:spPr>
        <a:xfrm>
          <a:off x="-7753828" y="-1184976"/>
          <a:ext cx="9227952" cy="9227952"/>
        </a:xfrm>
        <a:prstGeom prst="blockArc">
          <a:avLst>
            <a:gd name="adj1" fmla="val 18900000"/>
            <a:gd name="adj2" fmla="val 2700000"/>
            <a:gd name="adj3" fmla="val 234"/>
          </a:avLst>
        </a:prstGeom>
        <a:noFill/>
        <a:ln w="15875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572301-A523-F14A-AD41-4CEE6BED3347}">
      <dsp:nvSpPr>
        <dsp:cNvPr id="0" name=""/>
        <dsp:cNvSpPr/>
      </dsp:nvSpPr>
      <dsp:spPr>
        <a:xfrm>
          <a:off x="548982" y="361142"/>
          <a:ext cx="5246810" cy="72201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Lles</a:t>
          </a:r>
          <a:endParaRPr lang="en-US" sz="2000" kern="1200" dirty="0"/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solidFill>
                <a:schemeClr val="bg1"/>
              </a:solidFill>
            </a:rPr>
            <a:t>Well-being</a:t>
          </a:r>
        </a:p>
      </dsp:txBody>
      <dsp:txXfrm>
        <a:off x="548982" y="361142"/>
        <a:ext cx="5246810" cy="722010"/>
      </dsp:txXfrm>
    </dsp:sp>
    <dsp:sp modelId="{D5207E34-943F-9549-A6B2-3D0126C70B6D}">
      <dsp:nvSpPr>
        <dsp:cNvPr id="0" name=""/>
        <dsp:cNvSpPr/>
      </dsp:nvSpPr>
      <dsp:spPr>
        <a:xfrm>
          <a:off x="97726" y="270891"/>
          <a:ext cx="902512" cy="90251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43007-37D5-1340-A9F7-FABAA89DEBB6}">
      <dsp:nvSpPr>
        <dsp:cNvPr id="0" name=""/>
        <dsp:cNvSpPr/>
      </dsp:nvSpPr>
      <dsp:spPr>
        <a:xfrm>
          <a:off x="1142885" y="1444020"/>
          <a:ext cx="4652907" cy="72201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Ymddygiad</a:t>
          </a:r>
          <a:endParaRPr lang="en-US" sz="2000" kern="1200" dirty="0"/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>
              <a:solidFill>
                <a:schemeClr val="bg1"/>
              </a:solidFill>
            </a:rPr>
            <a:t>Behaviour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1142885" y="1444020"/>
        <a:ext cx="4652907" cy="722010"/>
      </dsp:txXfrm>
    </dsp:sp>
    <dsp:sp modelId="{C8E482EC-052A-7C4B-A2DC-CA82313A95AF}">
      <dsp:nvSpPr>
        <dsp:cNvPr id="0" name=""/>
        <dsp:cNvSpPr/>
      </dsp:nvSpPr>
      <dsp:spPr>
        <a:xfrm>
          <a:off x="691629" y="1353769"/>
          <a:ext cx="902512" cy="90251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EB99A4-1890-9A4E-8E49-E7EAF5DF96DF}">
      <dsp:nvSpPr>
        <dsp:cNvPr id="0" name=""/>
        <dsp:cNvSpPr/>
      </dsp:nvSpPr>
      <dsp:spPr>
        <a:xfrm>
          <a:off x="1414462" y="2526898"/>
          <a:ext cx="4381330" cy="72201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/>
            <a:t>Deallusrwydd</a:t>
          </a:r>
          <a:endParaRPr lang="en-US" sz="2000" kern="1200" dirty="0"/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solidFill>
                <a:schemeClr val="bg1"/>
              </a:solidFill>
            </a:rPr>
            <a:t>Intelligence</a:t>
          </a:r>
        </a:p>
      </dsp:txBody>
      <dsp:txXfrm>
        <a:off x="1414462" y="2526898"/>
        <a:ext cx="4381330" cy="722010"/>
      </dsp:txXfrm>
    </dsp:sp>
    <dsp:sp modelId="{DB67A2EF-BF75-5E4A-BB7E-B15BAEAC9DCB}">
      <dsp:nvSpPr>
        <dsp:cNvPr id="0" name=""/>
        <dsp:cNvSpPr/>
      </dsp:nvSpPr>
      <dsp:spPr>
        <a:xfrm>
          <a:off x="963206" y="2436647"/>
          <a:ext cx="902512" cy="90251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7A4D21-5831-B743-830D-82EB9026806A}">
      <dsp:nvSpPr>
        <dsp:cNvPr id="0" name=""/>
        <dsp:cNvSpPr/>
      </dsp:nvSpPr>
      <dsp:spPr>
        <a:xfrm>
          <a:off x="1414462" y="3609091"/>
          <a:ext cx="4381330" cy="72201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>
              <a:solidFill>
                <a:schemeClr val="tx1"/>
              </a:solidFill>
            </a:rPr>
            <a:t>Cynhwysiant</a:t>
          </a:r>
          <a:endParaRPr lang="en-US" sz="2000" kern="1200" dirty="0">
            <a:solidFill>
              <a:schemeClr val="tx1"/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solidFill>
                <a:schemeClr val="bg1"/>
              </a:solidFill>
            </a:rPr>
            <a:t>Inclusion</a:t>
          </a:r>
        </a:p>
      </dsp:txBody>
      <dsp:txXfrm>
        <a:off x="1414462" y="3609091"/>
        <a:ext cx="4381330" cy="722010"/>
      </dsp:txXfrm>
    </dsp:sp>
    <dsp:sp modelId="{63CFA7CA-CEB2-1347-801E-EF2C252E9A5E}">
      <dsp:nvSpPr>
        <dsp:cNvPr id="0" name=""/>
        <dsp:cNvSpPr/>
      </dsp:nvSpPr>
      <dsp:spPr>
        <a:xfrm>
          <a:off x="963206" y="3518839"/>
          <a:ext cx="902512" cy="90251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89870F-77A8-354D-9CDC-D48B7C32448F}">
      <dsp:nvSpPr>
        <dsp:cNvPr id="0" name=""/>
        <dsp:cNvSpPr/>
      </dsp:nvSpPr>
      <dsp:spPr>
        <a:xfrm>
          <a:off x="1142885" y="4691969"/>
          <a:ext cx="4652907" cy="72201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>
              <a:solidFill>
                <a:schemeClr val="tx1"/>
              </a:solidFill>
            </a:rPr>
            <a:t>Iaith</a:t>
          </a:r>
          <a:endParaRPr lang="en-US" sz="2000" kern="1200" dirty="0">
            <a:solidFill>
              <a:srgbClr val="0070C0"/>
            </a:solidFill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solidFill>
                <a:schemeClr val="bg1"/>
              </a:solidFill>
            </a:rPr>
            <a:t>Language</a:t>
          </a:r>
        </a:p>
      </dsp:txBody>
      <dsp:txXfrm>
        <a:off x="1142885" y="4691969"/>
        <a:ext cx="4652907" cy="722010"/>
      </dsp:txXfrm>
    </dsp:sp>
    <dsp:sp modelId="{3AEDDF7A-C466-5545-B6BA-261CF25B0770}">
      <dsp:nvSpPr>
        <dsp:cNvPr id="0" name=""/>
        <dsp:cNvSpPr/>
      </dsp:nvSpPr>
      <dsp:spPr>
        <a:xfrm>
          <a:off x="691629" y="4601718"/>
          <a:ext cx="902512" cy="90251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91694A-60C3-F045-A673-9B3C53F2E136}">
      <dsp:nvSpPr>
        <dsp:cNvPr id="0" name=""/>
        <dsp:cNvSpPr/>
      </dsp:nvSpPr>
      <dsp:spPr>
        <a:xfrm>
          <a:off x="548982" y="5774847"/>
          <a:ext cx="5246810" cy="722010"/>
        </a:xfrm>
        <a:prstGeom prst="rect">
          <a:avLst/>
        </a:prstGeom>
        <a:solidFill>
          <a:schemeClr val="bg2">
            <a:lumMod val="60000"/>
            <a:lumOff val="4000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3096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>
              <a:solidFill>
                <a:schemeClr val="tx1"/>
              </a:solidFill>
            </a:rPr>
            <a:t>Physical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err="1">
              <a:solidFill>
                <a:schemeClr val="bg1"/>
              </a:solidFill>
            </a:rPr>
            <a:t>Corfforol</a:t>
          </a:r>
          <a:endParaRPr lang="en-US" sz="2000" kern="1200" dirty="0">
            <a:solidFill>
              <a:schemeClr val="bg1"/>
            </a:solidFill>
          </a:endParaRPr>
        </a:p>
      </dsp:txBody>
      <dsp:txXfrm>
        <a:off x="548982" y="5774847"/>
        <a:ext cx="5246810" cy="722010"/>
      </dsp:txXfrm>
    </dsp:sp>
    <dsp:sp modelId="{9608EE27-7819-3842-96D7-4497302B274A}">
      <dsp:nvSpPr>
        <dsp:cNvPr id="0" name=""/>
        <dsp:cNvSpPr/>
      </dsp:nvSpPr>
      <dsp:spPr>
        <a:xfrm>
          <a:off x="97726" y="5684596"/>
          <a:ext cx="902512" cy="902512"/>
        </a:xfrm>
        <a:prstGeom prst="ellipse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F02172-6954-824A-901B-139EFFC5D964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78B793-CBCE-754F-9B5F-8DF1467802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2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REGISTER</a:t>
            </a:r>
          </a:p>
          <a:p>
            <a:r>
              <a:rPr lang="en-US" dirty="0"/>
              <a:t>Y 2 </a:t>
            </a:r>
            <a:r>
              <a:rPr lang="en-US" dirty="0" err="1" smtClean="0"/>
              <a:t>sesiwn</a:t>
            </a:r>
            <a:r>
              <a:rPr lang="en-US" dirty="0" smtClean="0"/>
              <a:t> </a:t>
            </a:r>
            <a:r>
              <a:rPr lang="en-US" dirty="0" err="1"/>
              <a:t>heddiw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cyd-fynd</a:t>
            </a:r>
            <a:r>
              <a:rPr lang="en-US" dirty="0"/>
              <a:t> </a:t>
            </a:r>
            <a:r>
              <a:rPr lang="en-US" dirty="0" err="1"/>
              <a:t>gyda’i</a:t>
            </a:r>
            <a:r>
              <a:rPr lang="en-US" dirty="0"/>
              <a:t> </a:t>
            </a:r>
            <a:r>
              <a:rPr lang="en-US" dirty="0" err="1"/>
              <a:t>gilydd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agweddau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2 sessions interlinked</a:t>
            </a:r>
            <a:r>
              <a:rPr lang="en-US" baseline="0" dirty="0" smtClean="0"/>
              <a:t> but looking at different perspectives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6837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ymyrraethau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edrych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rai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agweddau</a:t>
            </a:r>
            <a:r>
              <a:rPr lang="en-US" dirty="0"/>
              <a:t> a </a:t>
            </a:r>
            <a:r>
              <a:rPr lang="en-US" dirty="0" err="1"/>
              <a:t>ystyriwyd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sesiynau</a:t>
            </a:r>
            <a:r>
              <a:rPr lang="en-US" dirty="0"/>
              <a:t> </a:t>
            </a:r>
            <a:r>
              <a:rPr lang="en-US" dirty="0" err="1"/>
              <a:t>blaenorol</a:t>
            </a:r>
            <a:r>
              <a:rPr lang="en-US" dirty="0"/>
              <a:t>.</a:t>
            </a:r>
          </a:p>
          <a:p>
            <a:r>
              <a:rPr lang="en-US" dirty="0" err="1"/>
              <a:t>Sesiwn</a:t>
            </a:r>
            <a:r>
              <a:rPr lang="en-US" dirty="0"/>
              <a:t> </a:t>
            </a:r>
            <a:r>
              <a:rPr lang="en-US" dirty="0" err="1"/>
              <a:t>ymarferol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.  </a:t>
            </a:r>
            <a:r>
              <a:rPr lang="en-US" dirty="0" err="1"/>
              <a:t>Rhannu</a:t>
            </a:r>
            <a:r>
              <a:rPr lang="en-US" dirty="0"/>
              <a:t> </a:t>
            </a:r>
            <a:r>
              <a:rPr lang="en-US" dirty="0" err="1"/>
              <a:t>syniadau</a:t>
            </a:r>
            <a:r>
              <a:rPr lang="en-US" dirty="0"/>
              <a:t>.</a:t>
            </a:r>
          </a:p>
          <a:p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ystyried</a:t>
            </a:r>
            <a:r>
              <a:rPr lang="en-US" dirty="0"/>
              <a:t> y </a:t>
            </a:r>
            <a:r>
              <a:rPr lang="en-US" dirty="0" err="1"/>
              <a:t>gwahanol</a:t>
            </a:r>
            <a:r>
              <a:rPr lang="en-US" dirty="0"/>
              <a:t> </a:t>
            </a:r>
            <a:r>
              <a:rPr lang="en-US" dirty="0" err="1"/>
              <a:t>ymyrraethau</a:t>
            </a:r>
            <a:r>
              <a:rPr lang="en-US" dirty="0"/>
              <a:t> – </a:t>
            </a:r>
            <a:r>
              <a:rPr lang="en-US" dirty="0" err="1"/>
              <a:t>llygad</a:t>
            </a:r>
            <a:r>
              <a:rPr lang="en-US" dirty="0"/>
              <a:t> </a:t>
            </a:r>
            <a:r>
              <a:rPr lang="en-US" dirty="0" err="1"/>
              <a:t>beirniadol</a:t>
            </a:r>
            <a:r>
              <a:rPr lang="en-US" dirty="0"/>
              <a:t> – </a:t>
            </a:r>
            <a:r>
              <a:rPr lang="en-US" dirty="0" err="1"/>
              <a:t>gwerthuso’r</a:t>
            </a:r>
            <a:r>
              <a:rPr lang="en-US" dirty="0"/>
              <a:t> </a:t>
            </a:r>
            <a:r>
              <a:rPr lang="en-US" dirty="0" err="1"/>
              <a:t>cryfderau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gwendidau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Building</a:t>
            </a:r>
            <a:r>
              <a:rPr lang="en-US" baseline="0" dirty="0" smtClean="0"/>
              <a:t> on previous sessions during the module.</a:t>
            </a:r>
          </a:p>
          <a:p>
            <a:r>
              <a:rPr lang="en-US" baseline="0" dirty="0" smtClean="0"/>
              <a:t>Opportunity to share ideas – a practical session.</a:t>
            </a:r>
          </a:p>
          <a:p>
            <a:r>
              <a:rPr lang="en-US" baseline="0" dirty="0" smtClean="0"/>
              <a:t>While exploring different interventions, use a critical eye – their weaknesses/challenges e.g. cost as well as their strengths and possible effect.  Cost –effective?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0082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Diffinio</a:t>
            </a:r>
            <a:r>
              <a:rPr lang="en-US" dirty="0"/>
              <a:t> </a:t>
            </a:r>
            <a:r>
              <a:rPr lang="en-US" dirty="0" err="1"/>
              <a:t>ymyrraeth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anodd</a:t>
            </a:r>
            <a:r>
              <a:rPr lang="en-US" dirty="0"/>
              <a:t> – </a:t>
            </a:r>
            <a:r>
              <a:rPr lang="en-US" dirty="0" err="1"/>
              <a:t>tueddiadau</a:t>
            </a:r>
            <a:r>
              <a:rPr lang="en-US" dirty="0"/>
              <a:t> </a:t>
            </a:r>
            <a:r>
              <a:rPr lang="en-US" dirty="0" err="1"/>
              <a:t>negyddol</a:t>
            </a:r>
            <a:r>
              <a:rPr lang="en-US" dirty="0"/>
              <a:t>. </a:t>
            </a:r>
          </a:p>
          <a:p>
            <a:r>
              <a:rPr lang="en-US" dirty="0" err="1"/>
              <a:t>Lles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greiddiol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 smtClean="0"/>
              <a:t>.</a:t>
            </a:r>
          </a:p>
          <a:p>
            <a:r>
              <a:rPr lang="en-US" dirty="0" smtClean="0"/>
              <a:t>4 </a:t>
            </a:r>
            <a:r>
              <a:rPr lang="en-US" dirty="0" err="1" smtClean="0"/>
              <a:t>diben</a:t>
            </a:r>
            <a:endParaRPr lang="en-US" dirty="0"/>
          </a:p>
          <a:p>
            <a:r>
              <a:rPr lang="en-US" dirty="0"/>
              <a:t>7 nod </a:t>
            </a:r>
            <a:r>
              <a:rPr lang="en-US" dirty="0" err="1"/>
              <a:t>craidd</a:t>
            </a:r>
            <a:r>
              <a:rPr lang="en-US" dirty="0"/>
              <a:t> </a:t>
            </a:r>
            <a:r>
              <a:rPr lang="en-US" dirty="0" err="1"/>
              <a:t>LlC</a:t>
            </a:r>
            <a:endParaRPr lang="en-US" dirty="0"/>
          </a:p>
          <a:p>
            <a:r>
              <a:rPr lang="en-US" dirty="0" err="1"/>
              <a:t>Deddf</a:t>
            </a:r>
            <a:r>
              <a:rPr lang="en-US" dirty="0"/>
              <a:t> </a:t>
            </a:r>
            <a:r>
              <a:rPr lang="en-US" dirty="0" err="1"/>
              <a:t>Llesiant</a:t>
            </a:r>
            <a:r>
              <a:rPr lang="en-US" dirty="0"/>
              <a:t> a </a:t>
            </a:r>
            <a:r>
              <a:rPr lang="en-US" dirty="0" err="1"/>
              <a:t>Chenedlaethau’r</a:t>
            </a:r>
            <a:r>
              <a:rPr lang="en-US" dirty="0"/>
              <a:t> </a:t>
            </a:r>
            <a:r>
              <a:rPr lang="en-US" dirty="0" err="1" smtClean="0"/>
              <a:t>Dyfodol</a:t>
            </a:r>
            <a:endParaRPr lang="en-US" dirty="0" smtClean="0"/>
          </a:p>
          <a:p>
            <a:r>
              <a:rPr lang="en-US" dirty="0" smtClean="0"/>
              <a:t>Difficult</a:t>
            </a:r>
            <a:r>
              <a:rPr lang="en-US" baseline="0" dirty="0" smtClean="0"/>
              <a:t> to define what an ‘intervention’ actually is – has negative tendencies.</a:t>
            </a:r>
          </a:p>
          <a:p>
            <a:r>
              <a:rPr lang="en-US" baseline="0" dirty="0" smtClean="0"/>
              <a:t>Well-being at the heart of all learning</a:t>
            </a:r>
          </a:p>
          <a:p>
            <a:r>
              <a:rPr lang="en-US" baseline="0" dirty="0" smtClean="0"/>
              <a:t>WG 7 core aims</a:t>
            </a:r>
          </a:p>
          <a:p>
            <a:r>
              <a:rPr lang="en-US" baseline="0" dirty="0" smtClean="0"/>
              <a:t>4 purposes</a:t>
            </a:r>
          </a:p>
          <a:p>
            <a:r>
              <a:rPr lang="en-US" baseline="0" dirty="0" smtClean="0"/>
              <a:t>Well-being and Future Generations Act 2015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7731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Pwysigrwydd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ymyrraeth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gynnar</a:t>
            </a:r>
            <a:endParaRPr lang="en-US" dirty="0" smtClean="0"/>
          </a:p>
          <a:p>
            <a:r>
              <a:rPr lang="en-US" dirty="0" err="1" smtClean="0"/>
              <a:t>Tlodi</a:t>
            </a:r>
            <a:r>
              <a:rPr lang="en-US" dirty="0"/>
              <a:t>, </a:t>
            </a:r>
            <a:r>
              <a:rPr lang="en-US" dirty="0" err="1"/>
              <a:t>anabledd</a:t>
            </a:r>
            <a:r>
              <a:rPr lang="en-US" dirty="0"/>
              <a:t> </a:t>
            </a:r>
            <a:r>
              <a:rPr lang="en-US" dirty="0" err="1"/>
              <a:t>a.y.y.b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Significance of Early Intervention</a:t>
            </a:r>
          </a:p>
          <a:p>
            <a:r>
              <a:rPr lang="en-US" dirty="0" smtClean="0"/>
              <a:t>Poverty, disability etc.</a:t>
            </a:r>
          </a:p>
          <a:p>
            <a:r>
              <a:rPr lang="en-US" dirty="0" err="1" smtClean="0"/>
              <a:t>Dauncey</a:t>
            </a:r>
            <a:r>
              <a:rPr lang="en-US" dirty="0" smtClean="0"/>
              <a:t>, 2018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7430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TASG/TASK</a:t>
            </a:r>
            <a:r>
              <a:rPr lang="en-US" baseline="0" dirty="0" smtClean="0"/>
              <a:t> 1</a:t>
            </a:r>
            <a:endParaRPr lang="en-US" dirty="0" smtClean="0"/>
          </a:p>
          <a:p>
            <a:r>
              <a:rPr lang="en-US" dirty="0" err="1" smtClean="0"/>
              <a:t>Astudiaethau</a:t>
            </a:r>
            <a:r>
              <a:rPr lang="en-US" dirty="0" smtClean="0"/>
              <a:t> </a:t>
            </a:r>
            <a:r>
              <a:rPr lang="en-US" dirty="0" err="1" smtClean="0"/>
              <a:t>Achos</a:t>
            </a:r>
            <a:endParaRPr lang="en-US" dirty="0" smtClean="0"/>
          </a:p>
          <a:p>
            <a:r>
              <a:rPr lang="en-US" dirty="0" smtClean="0"/>
              <a:t>Case Studies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059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Meddyliwch</a:t>
            </a:r>
            <a:r>
              <a:rPr lang="en-US" dirty="0"/>
              <a:t> am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ymyrraeth</a:t>
            </a:r>
            <a:r>
              <a:rPr lang="en-US" dirty="0"/>
              <a:t> chi.</a:t>
            </a:r>
          </a:p>
          <a:p>
            <a:r>
              <a:rPr lang="en-US" dirty="0"/>
              <a:t>I </a:t>
            </a:r>
            <a:r>
              <a:rPr lang="en-US" dirty="0" err="1"/>
              <a:t>ba</a:t>
            </a:r>
            <a:r>
              <a:rPr lang="en-US" dirty="0"/>
              <a:t> </a:t>
            </a:r>
            <a:r>
              <a:rPr lang="en-US" dirty="0" err="1"/>
              <a:t>gategori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e’n</a:t>
            </a:r>
            <a:r>
              <a:rPr lang="en-US" dirty="0"/>
              <a:t> </a:t>
            </a:r>
            <a:r>
              <a:rPr lang="en-US" dirty="0" err="1"/>
              <a:t>perthyn</a:t>
            </a:r>
            <a:r>
              <a:rPr lang="en-US" dirty="0"/>
              <a:t>?  </a:t>
            </a:r>
            <a:r>
              <a:rPr lang="en-US" dirty="0" err="1"/>
              <a:t>Mwy</a:t>
            </a:r>
            <a:r>
              <a:rPr lang="en-US" dirty="0"/>
              <a:t> nag 1</a:t>
            </a:r>
            <a:r>
              <a:rPr lang="en-US" dirty="0" smtClean="0"/>
              <a:t>?</a:t>
            </a:r>
          </a:p>
          <a:p>
            <a:r>
              <a:rPr lang="en-US" dirty="0" smtClean="0"/>
              <a:t>Consider your intervention</a:t>
            </a:r>
          </a:p>
          <a:p>
            <a:r>
              <a:rPr lang="en-US" dirty="0" smtClean="0"/>
              <a:t>Where does this fit? 1 or more of these categories?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319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PLAY </a:t>
            </a:r>
            <a:r>
              <a:rPr lang="en-US" dirty="0" smtClean="0"/>
              <a:t>THERAPY BASED - </a:t>
            </a:r>
            <a:endParaRPr lang="en-US" dirty="0"/>
          </a:p>
          <a:p>
            <a:r>
              <a:rPr lang="en-GB" dirty="0"/>
              <a:t>Creating a dedicated time and space for the activity</a:t>
            </a:r>
          </a:p>
          <a:p>
            <a:r>
              <a:rPr lang="en-GB" dirty="0"/>
              <a:t>Using non-verbal communication as much as possible</a:t>
            </a:r>
          </a:p>
          <a:p>
            <a:r>
              <a:rPr lang="en-GB" dirty="0"/>
              <a:t>Using declarative language instead of commands or questions</a:t>
            </a:r>
          </a:p>
          <a:p>
            <a:r>
              <a:rPr lang="en-GB" dirty="0"/>
              <a:t>Joining and challenging at each step of the activity</a:t>
            </a:r>
          </a:p>
          <a:p>
            <a:r>
              <a:rPr lang="en-GB" dirty="0"/>
              <a:t>Encouraging collaboration and pretending</a:t>
            </a:r>
          </a:p>
          <a:p>
            <a:r>
              <a:rPr lang="en-GB" dirty="0"/>
              <a:t>Verbal and non-verbal communication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Joint attention</a:t>
            </a:r>
          </a:p>
          <a:p>
            <a:r>
              <a:rPr lang="en-GB" dirty="0"/>
              <a:t>Task focus</a:t>
            </a:r>
          </a:p>
          <a:p>
            <a:r>
              <a:rPr lang="en-GB" dirty="0"/>
              <a:t>Sharing and turn-taking</a:t>
            </a:r>
          </a:p>
          <a:p>
            <a:r>
              <a:rPr lang="en-GB" dirty="0"/>
              <a:t>Collaborative problem-solving</a:t>
            </a:r>
          </a:p>
          <a:p>
            <a:r>
              <a:rPr lang="en-US" dirty="0" smtClean="0"/>
              <a:t>May be used to</a:t>
            </a:r>
            <a:r>
              <a:rPr lang="en-US" baseline="0" dirty="0" smtClean="0"/>
              <a:t> support pupils with ASD, within Nurture Groups etc. </a:t>
            </a:r>
          </a:p>
          <a:p>
            <a:r>
              <a:rPr lang="en-US" baseline="0" dirty="0" smtClean="0"/>
              <a:t>Cost – training?  LEGO stores will provide sets for free if you provide evidence of using LEGO therapy in your school</a:t>
            </a:r>
            <a:endParaRPr lang="en-US" dirty="0"/>
          </a:p>
          <a:p>
            <a:r>
              <a:rPr lang="en-US" dirty="0" err="1"/>
              <a:t>Cynyddu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poblogrwydd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ysgolion</a:t>
            </a:r>
            <a:r>
              <a:rPr lang="en-US" dirty="0"/>
              <a:t>,</a:t>
            </a:r>
          </a:p>
          <a:p>
            <a:r>
              <a:rPr lang="en-US" dirty="0" err="1"/>
              <a:t>Hyfforddiant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weithredu’n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 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1731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Faint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 smtClean="0"/>
              <a:t>ddefnyddio</a:t>
            </a:r>
            <a:r>
              <a:rPr lang="en-US" dirty="0"/>
              <a:t>?</a:t>
            </a:r>
            <a:endParaRPr lang="en-US" dirty="0"/>
          </a:p>
          <a:p>
            <a:r>
              <a:rPr lang="en-US" dirty="0" err="1"/>
              <a:t>Taflen</a:t>
            </a:r>
            <a:r>
              <a:rPr lang="en-US" dirty="0"/>
              <a:t> ‘</a:t>
            </a:r>
            <a:r>
              <a:rPr lang="en-US" dirty="0" err="1"/>
              <a:t>Newidiadau</a:t>
            </a:r>
            <a:r>
              <a:rPr lang="en-US" dirty="0"/>
              <a:t>’ </a:t>
            </a:r>
            <a:endParaRPr lang="en-US" dirty="0" smtClean="0"/>
          </a:p>
          <a:p>
            <a:r>
              <a:rPr lang="en-US" dirty="0" err="1" smtClean="0"/>
              <a:t>Ymchwil</a:t>
            </a:r>
            <a:r>
              <a:rPr lang="en-US" dirty="0" smtClean="0"/>
              <a:t> </a:t>
            </a:r>
            <a:r>
              <a:rPr lang="en-US" dirty="0"/>
              <a:t>o </a:t>
            </a:r>
            <a:r>
              <a:rPr lang="en-US" dirty="0" err="1"/>
              <a:t>blaid</a:t>
            </a:r>
            <a:r>
              <a:rPr lang="en-US" dirty="0"/>
              <a:t>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erbyn</a:t>
            </a:r>
            <a:r>
              <a:rPr lang="en-US" dirty="0"/>
              <a:t> y </a:t>
            </a:r>
            <a:r>
              <a:rPr lang="en-US" dirty="0" err="1"/>
              <a:t>rhaglen</a:t>
            </a:r>
            <a:r>
              <a:rPr lang="en-US" dirty="0"/>
              <a:t>.</a:t>
            </a:r>
          </a:p>
          <a:p>
            <a:r>
              <a:rPr lang="en-US" dirty="0" err="1"/>
              <a:t>Adnoddau</a:t>
            </a:r>
            <a:r>
              <a:rPr lang="en-US" dirty="0"/>
              <a:t> am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2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hyfforddiant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How</a:t>
            </a:r>
            <a:r>
              <a:rPr lang="en-US" baseline="0" dirty="0" smtClean="0"/>
              <a:t> many have used this?</a:t>
            </a:r>
          </a:p>
          <a:p>
            <a:r>
              <a:rPr lang="en-US" baseline="0" dirty="0" smtClean="0"/>
              <a:t>Research outlines strengths &amp; weaknesses of this </a:t>
            </a:r>
            <a:r>
              <a:rPr lang="en-US" baseline="0" dirty="0" err="1" smtClean="0"/>
              <a:t>programme</a:t>
            </a:r>
            <a:r>
              <a:rPr lang="en-US" baseline="0" dirty="0" smtClean="0"/>
              <a:t>.</a:t>
            </a:r>
          </a:p>
          <a:p>
            <a:r>
              <a:rPr lang="en-US" baseline="0" dirty="0" smtClean="0"/>
              <a:t>Free bilingual resources but staff may need training. </a:t>
            </a:r>
          </a:p>
          <a:p>
            <a:r>
              <a:rPr lang="en-US" baseline="0" dirty="0" smtClean="0"/>
              <a:t>Timetabling issues.</a:t>
            </a:r>
          </a:p>
          <a:p>
            <a:r>
              <a:rPr lang="en-US" baseline="0" dirty="0" smtClean="0"/>
              <a:t>Links to Curriculum 2022?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0681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4368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Rhannu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syniadau</a:t>
            </a:r>
            <a:endParaRPr lang="en-GB" baseline="0" dirty="0" smtClean="0"/>
          </a:p>
          <a:p>
            <a:r>
              <a:rPr lang="en-GB" baseline="0" dirty="0" smtClean="0"/>
              <a:t>Share ideas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78B793-CBCE-754F-9B5F-8DF1467802F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8114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112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538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276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474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3756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449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444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9526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220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4107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40612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77178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2539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35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2126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667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395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B0810-A10B-1141-9781-86D3521FE317}" type="datetimeFigureOut">
              <a:rPr lang="en-US" smtClean="0"/>
              <a:t>11/3/2019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4F297-6AD5-7D43-B29B-B3078B944D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775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16" r:id="rId12"/>
    <p:sldLayoutId id="2147483817" r:id="rId13"/>
    <p:sldLayoutId id="2147483818" r:id="rId14"/>
    <p:sldLayoutId id="2147483819" r:id="rId15"/>
    <p:sldLayoutId id="2147483820" r:id="rId16"/>
    <p:sldLayoutId id="214748382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sembly.wales/Research%20Documents/18-023/18-023-Web-Welsh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assembly.wales/Research%20Documents/18-023/18-23-Web-English.pdf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mJB1Lj2PTY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sers.sussex.ac.uk/~robinb/SEALtracker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C84BB-551D-0840-AA85-2FB0EACAE2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0479" y="1230851"/>
            <a:ext cx="10074571" cy="2387600"/>
          </a:xfrm>
        </p:spPr>
        <p:txBody>
          <a:bodyPr/>
          <a:lstStyle/>
          <a:p>
            <a:pPr algn="ctr"/>
            <a:r>
              <a:rPr lang="en-US" dirty="0" err="1" smtClean="0"/>
              <a:t>Ymyrraethau</a:t>
            </a:r>
            <a:r>
              <a:rPr lang="en-US" dirty="0"/>
              <a:t> </a:t>
            </a:r>
            <a:r>
              <a:rPr lang="en-US" dirty="0" smtClean="0"/>
              <a:t>ADY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>
                <a:solidFill>
                  <a:schemeClr val="bg1"/>
                </a:solidFill>
              </a:rPr>
              <a:t>ALN Interventions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C6FE-20D1-A949-915E-28668809C4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4247" y="4308832"/>
            <a:ext cx="8791575" cy="1655762"/>
          </a:xfrm>
        </p:spPr>
        <p:txBody>
          <a:bodyPr>
            <a:no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ECAD6001/C</a:t>
            </a:r>
          </a:p>
          <a:p>
            <a:pPr algn="ctr"/>
            <a:r>
              <a:rPr lang="en-US" sz="2800" cap="none" dirty="0">
                <a:solidFill>
                  <a:schemeClr val="bg1"/>
                </a:solidFill>
              </a:rPr>
              <a:t>Nanna Ryder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</a:rPr>
              <a:t>04.11.18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83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55C6DB-AB1A-F948-A7A2-F9F8BBAC11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NOD</a:t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AIM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1FCF96-44F0-4C4D-BC7A-4DA06556989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/>
              <a:t>Ystyried</a:t>
            </a:r>
            <a:r>
              <a:rPr lang="en-US" dirty="0"/>
              <a:t> </a:t>
            </a:r>
            <a:r>
              <a:rPr lang="en-US" dirty="0" err="1"/>
              <a:t>pwysigrwydd</a:t>
            </a:r>
            <a:r>
              <a:rPr lang="en-US" dirty="0"/>
              <a:t> </a:t>
            </a:r>
            <a:r>
              <a:rPr lang="en-US" dirty="0" err="1"/>
              <a:t>ymyrraeth</a:t>
            </a:r>
            <a:r>
              <a:rPr lang="en-US" dirty="0"/>
              <a:t> </a:t>
            </a:r>
            <a:r>
              <a:rPr lang="en-US" dirty="0" err="1"/>
              <a:t>gynnar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lles</a:t>
            </a:r>
            <a:r>
              <a:rPr lang="en-US" dirty="0"/>
              <a:t> a  </a:t>
            </a:r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 ac </a:t>
            </a:r>
            <a:r>
              <a:rPr lang="en-US" dirty="0" err="1"/>
              <a:t>emosiynol</a:t>
            </a:r>
            <a:r>
              <a:rPr lang="en-US" dirty="0"/>
              <a:t> </a:t>
            </a:r>
            <a:r>
              <a:rPr lang="en-US" dirty="0" err="1"/>
              <a:t>dysgwyr</a:t>
            </a:r>
            <a:endParaRPr lang="en-US" dirty="0"/>
          </a:p>
          <a:p>
            <a:r>
              <a:rPr lang="en-US" dirty="0" err="1"/>
              <a:t>Gwerthuso’n</a:t>
            </a:r>
            <a:r>
              <a:rPr lang="en-US" dirty="0"/>
              <a:t> </a:t>
            </a:r>
            <a:r>
              <a:rPr lang="en-US" dirty="0" err="1"/>
              <a:t>feirniadol</a:t>
            </a:r>
            <a:r>
              <a:rPr lang="en-US" dirty="0"/>
              <a:t> </a:t>
            </a:r>
            <a:r>
              <a:rPr lang="en-US" dirty="0" err="1"/>
              <a:t>rhai</a:t>
            </a:r>
            <a:r>
              <a:rPr lang="en-US" dirty="0"/>
              <a:t> </a:t>
            </a:r>
            <a:r>
              <a:rPr lang="en-US" dirty="0" err="1"/>
              <a:t>ymyrraethau</a:t>
            </a:r>
            <a:r>
              <a:rPr lang="en-US" dirty="0"/>
              <a:t> </a:t>
            </a:r>
            <a:r>
              <a:rPr lang="en-US" dirty="0" err="1"/>
              <a:t>penodol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ag ADY</a:t>
            </a:r>
          </a:p>
          <a:p>
            <a:pPr marL="0" indent="0">
              <a:buNone/>
            </a:pPr>
            <a:r>
              <a:rPr lang="en-US" dirty="0"/>
              <a:t>DD: 2 &amp; 3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4DAFDBA-2434-4741-989D-38D471650A8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i="1" dirty="0">
                <a:solidFill>
                  <a:schemeClr val="bg1"/>
                </a:solidFill>
              </a:rPr>
              <a:t>Consider the significance of early intervention to support the well-being and social and emotional development of learners</a:t>
            </a:r>
          </a:p>
          <a:p>
            <a:r>
              <a:rPr lang="en-US" i="1" dirty="0">
                <a:solidFill>
                  <a:schemeClr val="bg1"/>
                </a:solidFill>
              </a:rPr>
              <a:t>Critically evaluate some specific interventions to support the progress of learners with ALN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LOs: 2 &amp; 3</a:t>
            </a:r>
          </a:p>
          <a:p>
            <a:pPr marL="0" indent="0">
              <a:buNone/>
            </a:pPr>
            <a:endParaRPr lang="en-US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3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B5C9C-3211-BE48-861F-A2951BECD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618518"/>
            <a:ext cx="10730289" cy="147857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Ymyrraeth</a:t>
            </a:r>
            <a:r>
              <a:rPr lang="en-US" dirty="0"/>
              <a:t> –  y </a:t>
            </a:r>
            <a:r>
              <a:rPr lang="en-US" dirty="0" err="1"/>
              <a:t>cyd-destun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r>
              <a:rPr lang="en-US" dirty="0"/>
              <a:t> &amp; </a:t>
            </a:r>
            <a:r>
              <a:rPr lang="en-US" dirty="0" err="1"/>
              <a:t>emosiynol</a:t>
            </a:r>
            <a:r>
              <a:rPr lang="en-US" dirty="0"/>
              <a:t> </a:t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intervention – the social &amp; emotional context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BC1B80-D938-3440-9E41-DE363B5A59E7}"/>
              </a:ext>
            </a:extLst>
          </p:cNvPr>
          <p:cNvSpPr txBox="1"/>
          <p:nvPr/>
        </p:nvSpPr>
        <p:spPr>
          <a:xfrm>
            <a:off x="2231756" y="3208149"/>
            <a:ext cx="7656163" cy="206210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accent2"/>
                </a:solidFill>
              </a:rPr>
              <a:t>‘… general approaches, and the specific policies and </a:t>
            </a:r>
            <a:r>
              <a:rPr lang="en-US" sz="3200" dirty="0" err="1">
                <a:solidFill>
                  <a:schemeClr val="accent2"/>
                </a:solidFill>
              </a:rPr>
              <a:t>programmes</a:t>
            </a:r>
            <a:r>
              <a:rPr lang="en-US" sz="3200" dirty="0">
                <a:solidFill>
                  <a:schemeClr val="accent2"/>
                </a:solidFill>
              </a:rPr>
              <a:t>, which help to give children the social and emotional bedrock they need to reach their full potential’ (</a:t>
            </a:r>
            <a:r>
              <a:rPr lang="en-US" sz="3200" dirty="0" smtClean="0">
                <a:solidFill>
                  <a:schemeClr val="accent2"/>
                </a:solidFill>
              </a:rPr>
              <a:t>Allen</a:t>
            </a:r>
            <a:endParaRPr lang="en-US" sz="3200" dirty="0">
              <a:solidFill>
                <a:schemeClr val="accent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D285E08-254C-D947-88EF-C593EE3C0FE8}"/>
              </a:ext>
            </a:extLst>
          </p:cNvPr>
          <p:cNvSpPr txBox="1"/>
          <p:nvPr/>
        </p:nvSpPr>
        <p:spPr>
          <a:xfrm>
            <a:off x="2231756" y="2712203"/>
            <a:ext cx="7656163" cy="255454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‘… general approaches, and the specific policies and </a:t>
            </a:r>
            <a:r>
              <a:rPr lang="en-US" sz="3200" dirty="0" err="1">
                <a:solidFill>
                  <a:schemeClr val="bg1"/>
                </a:solidFill>
              </a:rPr>
              <a:t>programmes</a:t>
            </a:r>
            <a:r>
              <a:rPr lang="en-US" sz="3200" dirty="0">
                <a:solidFill>
                  <a:schemeClr val="bg1"/>
                </a:solidFill>
              </a:rPr>
              <a:t>, which help to give children the social and emotional bedrock they need to reach their full potential’ (Allen </a:t>
            </a:r>
            <a:r>
              <a:rPr lang="en-US" sz="3200" i="1" dirty="0">
                <a:solidFill>
                  <a:schemeClr val="bg1"/>
                </a:solidFill>
              </a:rPr>
              <a:t>cited in </a:t>
            </a:r>
            <a:r>
              <a:rPr lang="en-US" sz="3200" dirty="0">
                <a:solidFill>
                  <a:schemeClr val="bg1"/>
                </a:solidFill>
              </a:rPr>
              <a:t>Rose </a:t>
            </a:r>
            <a:r>
              <a:rPr lang="en-US" sz="3200" i="1" dirty="0">
                <a:solidFill>
                  <a:schemeClr val="bg1"/>
                </a:solidFill>
              </a:rPr>
              <a:t>et al.,</a:t>
            </a:r>
            <a:r>
              <a:rPr lang="en-US" sz="3200" dirty="0">
                <a:solidFill>
                  <a:schemeClr val="bg1"/>
                </a:solidFill>
              </a:rPr>
              <a:t>2016:p.135). </a:t>
            </a:r>
          </a:p>
        </p:txBody>
      </p:sp>
    </p:spTree>
    <p:extLst>
      <p:ext uri="{BB962C8B-B14F-4D97-AF65-F5344CB8AC3E}">
        <p14:creationId xmlns:p14="http://schemas.microsoft.com/office/powerpoint/2010/main" val="2822131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03827-D9A5-0A4E-B7DE-BE5F1191B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Ymyrraeth</a:t>
            </a:r>
            <a:r>
              <a:rPr lang="en-US" dirty="0"/>
              <a:t> </a:t>
            </a:r>
            <a:r>
              <a:rPr lang="en-US" dirty="0" err="1"/>
              <a:t>gynnar</a:t>
            </a:r>
            <a:r>
              <a:rPr lang="en-US" dirty="0"/>
              <a:t> – Pam?</a:t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Early intervention –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3D141-E7FB-0F4A-9543-1A21DF8F464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Rhaglen</a:t>
            </a:r>
            <a:r>
              <a:rPr lang="en-US" dirty="0" smtClean="0"/>
              <a:t> </a:t>
            </a:r>
            <a:r>
              <a:rPr lang="en-US" dirty="0" err="1" smtClean="0"/>
              <a:t>Trawsnewid</a:t>
            </a:r>
            <a:r>
              <a:rPr lang="en-US" dirty="0" smtClean="0"/>
              <a:t> ADY</a:t>
            </a:r>
            <a:endParaRPr lang="en-US" dirty="0"/>
          </a:p>
          <a:p>
            <a:r>
              <a:rPr lang="en-US" dirty="0" err="1"/>
              <a:t>Gwella</a:t>
            </a:r>
            <a:r>
              <a:rPr lang="en-US" dirty="0"/>
              <a:t> </a:t>
            </a:r>
            <a:r>
              <a:rPr lang="en-US" dirty="0" err="1"/>
              <a:t>cynnydd</a:t>
            </a:r>
            <a:r>
              <a:rPr lang="en-US" dirty="0"/>
              <a:t> a </a:t>
            </a:r>
            <a:r>
              <a:rPr lang="en-US" dirty="0" err="1"/>
              <a:t>chyrhaeddiad</a:t>
            </a:r>
            <a:r>
              <a:rPr lang="en-US" dirty="0"/>
              <a:t> – </a:t>
            </a:r>
            <a:r>
              <a:rPr lang="en-US" dirty="0" err="1"/>
              <a:t>iechyd</a:t>
            </a:r>
            <a:r>
              <a:rPr lang="en-US" dirty="0"/>
              <a:t>, </a:t>
            </a:r>
            <a:r>
              <a:rPr lang="en-US" dirty="0" err="1"/>
              <a:t>addysg</a:t>
            </a:r>
            <a:r>
              <a:rPr lang="en-US" dirty="0"/>
              <a:t> a </a:t>
            </a:r>
            <a:r>
              <a:rPr lang="en-US" dirty="0" err="1"/>
              <a:t>bywyd</a:t>
            </a:r>
            <a:endParaRPr lang="en-US" dirty="0"/>
          </a:p>
          <a:p>
            <a:r>
              <a:rPr lang="en-US" dirty="0"/>
              <a:t>NID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afael</a:t>
            </a:r>
            <a:r>
              <a:rPr lang="en-US" dirty="0"/>
              <a:t> a </a:t>
            </a:r>
            <a:r>
              <a:rPr lang="en-US" dirty="0" err="1"/>
              <a:t>symptomau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lliniaru’r</a:t>
            </a:r>
            <a:r>
              <a:rPr lang="en-US" dirty="0"/>
              <a:t> </a:t>
            </a:r>
            <a:r>
              <a:rPr lang="en-US" dirty="0" err="1"/>
              <a:t>ffactorau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effeithio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anghydraddoldeb</a:t>
            </a:r>
            <a:r>
              <a:rPr lang="en-US" dirty="0"/>
              <a:t> 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DARLLEN</a:t>
            </a:r>
            <a:r>
              <a:rPr lang="en-US" dirty="0"/>
              <a:t>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www.assembly.wales/Research%20Documents/18-023/18-023-Web-Welsh.pdf</a:t>
            </a:r>
            <a:r>
              <a:rPr lang="en-US" dirty="0" smtClean="0"/>
              <a:t> 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E627E-0987-5243-8DF7-727902E026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>
                <a:solidFill>
                  <a:schemeClr val="bg1"/>
                </a:solidFill>
              </a:rPr>
              <a:t>ALN </a:t>
            </a:r>
            <a:r>
              <a:rPr lang="en-US" dirty="0" smtClean="0">
                <a:solidFill>
                  <a:schemeClr val="bg1"/>
                </a:solidFill>
              </a:rPr>
              <a:t>Transformation </a:t>
            </a:r>
            <a:r>
              <a:rPr lang="en-US" dirty="0" err="1" smtClean="0">
                <a:solidFill>
                  <a:schemeClr val="bg1"/>
                </a:solidFill>
              </a:rPr>
              <a:t>Programme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Improve progress and outcomes – health, education and life</a:t>
            </a:r>
          </a:p>
          <a:p>
            <a:r>
              <a:rPr lang="en-US" dirty="0">
                <a:solidFill>
                  <a:schemeClr val="bg1"/>
                </a:solidFill>
              </a:rPr>
              <a:t>NOT addressing the symptoms but alleviating those factors that impact on inequality </a:t>
            </a:r>
            <a:endParaRPr lang="en-US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dirty="0" smtClean="0">
                <a:solidFill>
                  <a:schemeClr val="bg1"/>
                </a:solidFill>
              </a:rPr>
              <a:t>READ: </a:t>
            </a:r>
            <a:r>
              <a:rPr lang="en-US" dirty="0">
                <a:hlinkClick r:id="rId4"/>
              </a:rPr>
              <a:t>http://www.assembly.wales/Research%20Documents/18-023/18-23-Web-English.pdf</a:t>
            </a:r>
            <a:r>
              <a:rPr lang="en-US" dirty="0"/>
              <a:t> 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824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C70B7-26D1-F440-AB47-FD06AC313F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Ymyrraeth</a:t>
            </a:r>
            <a:r>
              <a:rPr lang="en-US" dirty="0"/>
              <a:t> </a:t>
            </a:r>
            <a:r>
              <a:rPr lang="en-US" dirty="0" err="1"/>
              <a:t>gynnar</a:t>
            </a:r>
            <a:r>
              <a:rPr lang="en-US" dirty="0"/>
              <a:t> </a:t>
            </a:r>
            <a:r>
              <a:rPr lang="en-US" dirty="0" smtClean="0"/>
              <a:t>– ASTUDIAETHAU ACHOS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Early intervention – </a:t>
            </a:r>
            <a:r>
              <a:rPr lang="en-US" dirty="0" smtClean="0">
                <a:solidFill>
                  <a:schemeClr val="bg1"/>
                </a:solidFill>
              </a:rPr>
              <a:t>CASE STUDIES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E6CA0-CFC3-F743-974B-536C77CD3DB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en-US" dirty="0" err="1"/>
              <a:t>Ystyriwch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rol</a:t>
            </a:r>
            <a:r>
              <a:rPr lang="en-US" dirty="0"/>
              <a:t> chi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ymarferwr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enghraifft</a:t>
            </a:r>
            <a:r>
              <a:rPr lang="en-US" dirty="0"/>
              <a:t> o </a:t>
            </a:r>
            <a:r>
              <a:rPr lang="en-US" dirty="0" err="1"/>
              <a:t>ymyrraeth</a:t>
            </a:r>
            <a:r>
              <a:rPr lang="en-US" dirty="0"/>
              <a:t> </a:t>
            </a:r>
            <a:r>
              <a:rPr lang="en-US" dirty="0" err="1"/>
              <a:t>gynnar</a:t>
            </a:r>
            <a:r>
              <a:rPr lang="en-US" dirty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 err="1"/>
              <a:t>Ystyriwch</a:t>
            </a:r>
            <a:r>
              <a:rPr lang="en-US" dirty="0"/>
              <a:t> </a:t>
            </a:r>
            <a:r>
              <a:rPr lang="en-US" dirty="0" err="1"/>
              <a:t>rol</a:t>
            </a:r>
            <a:r>
              <a:rPr lang="en-US" dirty="0"/>
              <a:t> </a:t>
            </a:r>
            <a:r>
              <a:rPr lang="en-US" dirty="0" err="1"/>
              <a:t>rhanddeiliad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broses hon </a:t>
            </a:r>
            <a:r>
              <a:rPr lang="en-US" dirty="0" err="1"/>
              <a:t>hefyd</a:t>
            </a:r>
            <a:r>
              <a:rPr lang="en-US" dirty="0" smtClean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 err="1" smtClean="0"/>
              <a:t>Amlinellwch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fras</a:t>
            </a:r>
            <a:r>
              <a:rPr lang="en-US" dirty="0" smtClean="0"/>
              <a:t> pa </a:t>
            </a:r>
            <a:r>
              <a:rPr lang="en-US" dirty="0" err="1" smtClean="0"/>
              <a:t>fath</a:t>
            </a:r>
            <a:r>
              <a:rPr lang="en-US" dirty="0" smtClean="0"/>
              <a:t> o </a:t>
            </a:r>
            <a:r>
              <a:rPr lang="en-US" dirty="0" err="1" smtClean="0"/>
              <a:t>ymyrraeth</a:t>
            </a:r>
            <a:r>
              <a:rPr lang="en-US" dirty="0" smtClean="0"/>
              <a:t> y </a:t>
            </a:r>
            <a:r>
              <a:rPr lang="en-US" dirty="0" err="1" smtClean="0"/>
              <a:t>byddech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gyflwyno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astudiaeth</a:t>
            </a:r>
            <a:r>
              <a:rPr lang="en-US" dirty="0" smtClean="0"/>
              <a:t> </a:t>
            </a:r>
            <a:r>
              <a:rPr lang="en-US" dirty="0" err="1" smtClean="0"/>
              <a:t>achos</a:t>
            </a:r>
            <a:r>
              <a:rPr lang="en-US" dirty="0" smtClean="0"/>
              <a:t>.</a:t>
            </a:r>
            <a:endParaRPr lang="en-US" dirty="0"/>
          </a:p>
          <a:p>
            <a:pPr marL="457200" indent="-457200">
              <a:buFont typeface="+mj-lt"/>
              <a:buAutoNum type="arabicParenR"/>
            </a:pP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modd</a:t>
            </a:r>
            <a:r>
              <a:rPr lang="en-US" dirty="0"/>
              <a:t> </a:t>
            </a:r>
            <a:r>
              <a:rPr lang="en-US" dirty="0" err="1"/>
              <a:t>cysylltu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gydag</a:t>
            </a:r>
            <a:r>
              <a:rPr lang="en-US" dirty="0"/>
              <a:t> </a:t>
            </a:r>
            <a:r>
              <a:rPr lang="en-US" dirty="0" err="1"/>
              <a:t>egwyddorion</a:t>
            </a:r>
            <a:r>
              <a:rPr lang="en-US" dirty="0"/>
              <a:t> </a:t>
            </a:r>
            <a:r>
              <a:rPr lang="en-US" dirty="0" err="1"/>
              <a:t>athroniaeth</a:t>
            </a:r>
            <a:r>
              <a:rPr lang="en-US" dirty="0"/>
              <a:t> </a:t>
            </a:r>
            <a:r>
              <a:rPr lang="en-US" dirty="0" err="1"/>
              <a:t>benodol</a:t>
            </a:r>
            <a:r>
              <a:rPr lang="en-US" dirty="0"/>
              <a:t>?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CDB42E-4FE3-F047-BF8C-FF295673CF4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en-US" dirty="0">
                <a:solidFill>
                  <a:schemeClr val="bg1"/>
                </a:solidFill>
              </a:rPr>
              <a:t>Consider your role as a practitioner in an example of an early intervention.</a:t>
            </a:r>
          </a:p>
          <a:p>
            <a:pPr marL="457200" indent="-457200">
              <a:buFont typeface="+mj-lt"/>
              <a:buAutoNum type="arabicParenR"/>
            </a:pPr>
            <a:r>
              <a:rPr lang="en-US" dirty="0">
                <a:solidFill>
                  <a:schemeClr val="bg1"/>
                </a:solidFill>
              </a:rPr>
              <a:t>Consider the role of other stakeholders in this process</a:t>
            </a:r>
            <a:r>
              <a:rPr lang="en-US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+mj-lt"/>
              <a:buAutoNum type="arabicParenR"/>
            </a:pPr>
            <a:endParaRPr lang="en-US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rabicParenR"/>
            </a:pPr>
            <a:r>
              <a:rPr lang="en-US" dirty="0">
                <a:solidFill>
                  <a:schemeClr val="bg1"/>
                </a:solidFill>
              </a:rPr>
              <a:t>Can this be linked to specific theoretical aspects?</a:t>
            </a:r>
          </a:p>
        </p:txBody>
      </p:sp>
    </p:spTree>
    <p:extLst>
      <p:ext uri="{BB962C8B-B14F-4D97-AF65-F5344CB8AC3E}">
        <p14:creationId xmlns:p14="http://schemas.microsoft.com/office/powerpoint/2010/main" val="3474011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CE34D58-FD05-A143-BE8B-FD670D2F7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946" y="2313635"/>
            <a:ext cx="4912962" cy="147857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Mathau</a:t>
            </a:r>
            <a:r>
              <a:rPr lang="en-US" dirty="0"/>
              <a:t> o </a:t>
            </a:r>
            <a:r>
              <a:rPr lang="en-US" dirty="0" err="1"/>
              <a:t>ymyrraethau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types of interventions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8D4F264A-9937-834E-B5EB-2C1FC1B1E7D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1955145"/>
              </p:ext>
            </p:extLst>
          </p:nvPr>
        </p:nvGraphicFramePr>
        <p:xfrm>
          <a:off x="5153892" y="0"/>
          <a:ext cx="589352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5792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D9ECB-B6D8-A44D-8DC0-66D6C3FBA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Therapi</a:t>
            </a:r>
            <a:r>
              <a:rPr lang="en-US" dirty="0"/>
              <a:t> </a:t>
            </a:r>
            <a:r>
              <a:rPr lang="en-US" dirty="0" err="1"/>
              <a:t>lego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Lego therapy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24E1DE7-74ED-AE47-BFC7-3FC74FA6E4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2523992"/>
          </a:xfrm>
        </p:spPr>
        <p:txBody>
          <a:bodyPr/>
          <a:lstStyle/>
          <a:p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cysyniadau</a:t>
            </a:r>
            <a:r>
              <a:rPr lang="en-US" dirty="0"/>
              <a:t> </a:t>
            </a:r>
            <a:r>
              <a:rPr lang="en-US" dirty="0" err="1"/>
              <a:t>seicolegol</a:t>
            </a:r>
            <a:r>
              <a:rPr lang="en-US" dirty="0"/>
              <a:t>  </a:t>
            </a:r>
            <a:r>
              <a:rPr lang="en-US" dirty="0" err="1"/>
              <a:t>sy’n</a:t>
            </a:r>
            <a:r>
              <a:rPr lang="en-US" dirty="0"/>
              <a:t> sail </a:t>
            </a:r>
            <a:r>
              <a:rPr lang="en-US" dirty="0" err="1"/>
              <a:t>i</a:t>
            </a:r>
            <a:r>
              <a:rPr lang="en-US" dirty="0"/>
              <a:t> ‘</a:t>
            </a:r>
            <a:r>
              <a:rPr lang="en-US" dirty="0" err="1"/>
              <a:t>therapi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’ </a:t>
            </a:r>
          </a:p>
          <a:p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cyfathrebu</a:t>
            </a:r>
            <a:r>
              <a:rPr lang="en-US" dirty="0"/>
              <a:t> (</a:t>
            </a:r>
            <a:r>
              <a:rPr lang="en-US" dirty="0" err="1"/>
              <a:t>geiriau</a:t>
            </a:r>
            <a:r>
              <a:rPr lang="en-US" dirty="0"/>
              <a:t>/di-</a:t>
            </a:r>
            <a:r>
              <a:rPr lang="en-US" dirty="0" err="1"/>
              <a:t>eiriau</a:t>
            </a:r>
            <a:r>
              <a:rPr lang="en-US" dirty="0"/>
              <a:t>) a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cymdeithasol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4F123B-EE2B-594D-A052-E80C567A2D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2523992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Based on the psychological concepts of ‘play therapy’</a:t>
            </a:r>
          </a:p>
          <a:p>
            <a:r>
              <a:rPr lang="en-US" dirty="0">
                <a:solidFill>
                  <a:schemeClr val="bg1"/>
                </a:solidFill>
              </a:rPr>
              <a:t>Develops communications skills (verbal/non-verbal) and social skills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979963-B8B9-384A-8EDD-C1DB9F7B6BCD}"/>
              </a:ext>
            </a:extLst>
          </p:cNvPr>
          <p:cNvSpPr txBox="1"/>
          <p:nvPr/>
        </p:nvSpPr>
        <p:spPr>
          <a:xfrm>
            <a:off x="2083229" y="5346915"/>
            <a:ext cx="7873139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hlinkClick r:id="rId3"/>
              </a:rPr>
              <a:t>https://</a:t>
            </a:r>
            <a:r>
              <a:rPr lang="en-US" sz="2400" b="1" dirty="0" smtClean="0">
                <a:hlinkClick r:id="rId3"/>
              </a:rPr>
              <a:t>www.youtube.com/watch?v=XmJB1Lj2PTY</a:t>
            </a:r>
            <a:r>
              <a:rPr lang="en-US" sz="2400" b="1" dirty="0" smtClean="0"/>
              <a:t>  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386504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A1693-B17D-814C-8042-818E22DF67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252758"/>
            <a:ext cx="9905998" cy="1478570"/>
          </a:xfrm>
        </p:spPr>
        <p:txBody>
          <a:bodyPr/>
          <a:lstStyle/>
          <a:p>
            <a:r>
              <a:rPr lang="en-US" dirty="0" err="1"/>
              <a:t>Canllawiau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BA8CB-F295-9844-99EB-93FE7E84D7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5032" y="1900351"/>
            <a:ext cx="4878389" cy="3541714"/>
          </a:xfrm>
        </p:spPr>
        <p:txBody>
          <a:bodyPr>
            <a:normAutofit fontScale="92500"/>
          </a:bodyPr>
          <a:lstStyle/>
          <a:p>
            <a:r>
              <a:rPr lang="en-US" dirty="0" err="1"/>
              <a:t>Cytunwch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rheolau</a:t>
            </a:r>
            <a:r>
              <a:rPr lang="en-US" dirty="0"/>
              <a:t> </a:t>
            </a:r>
            <a:r>
              <a:rPr lang="en-US" dirty="0" err="1"/>
              <a:t>craidd</a:t>
            </a:r>
            <a:endParaRPr lang="en-US" dirty="0"/>
          </a:p>
          <a:p>
            <a:r>
              <a:rPr lang="en-US" dirty="0" err="1"/>
              <a:t>Dynodwch</a:t>
            </a:r>
            <a:r>
              <a:rPr lang="en-US" dirty="0"/>
              <a:t> </a:t>
            </a:r>
            <a:r>
              <a:rPr lang="en-US" dirty="0" err="1"/>
              <a:t>rol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bob </a:t>
            </a:r>
            <a:r>
              <a:rPr lang="en-US" dirty="0" err="1"/>
              <a:t>aelod</a:t>
            </a:r>
            <a:r>
              <a:rPr lang="en-US" dirty="0"/>
              <a:t> a </a:t>
            </a:r>
            <a:r>
              <a:rPr lang="en-US" dirty="0" err="1"/>
              <a:t>newidiwch</a:t>
            </a:r>
            <a:r>
              <a:rPr lang="en-US" dirty="0"/>
              <a:t> y </a:t>
            </a:r>
            <a:r>
              <a:rPr lang="en-US" dirty="0" err="1"/>
              <a:t>rolau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ystod</a:t>
            </a:r>
            <a:r>
              <a:rPr lang="en-US" dirty="0"/>
              <a:t> y </a:t>
            </a:r>
            <a:r>
              <a:rPr lang="en-US" dirty="0" err="1"/>
              <a:t>sesiwn</a:t>
            </a:r>
            <a:r>
              <a:rPr lang="en-US" dirty="0"/>
              <a:t> (engineer, builder, supplier, director)</a:t>
            </a:r>
          </a:p>
          <a:p>
            <a:r>
              <a:rPr lang="en-US" dirty="0" err="1"/>
              <a:t>Rol</a:t>
            </a:r>
            <a:r>
              <a:rPr lang="en-US" dirty="0"/>
              <a:t> </a:t>
            </a:r>
            <a:r>
              <a:rPr lang="en-US" dirty="0" err="1"/>
              <a:t>oedolyn</a:t>
            </a:r>
            <a:r>
              <a:rPr lang="en-US" dirty="0"/>
              <a:t> – </a:t>
            </a:r>
            <a:r>
              <a:rPr lang="en-US" dirty="0" err="1"/>
              <a:t>hybu</a:t>
            </a:r>
            <a:r>
              <a:rPr lang="en-US" dirty="0"/>
              <a:t> </a:t>
            </a:r>
            <a:r>
              <a:rPr lang="en-US" dirty="0" err="1"/>
              <a:t>rhyngweithio</a:t>
            </a:r>
            <a:r>
              <a:rPr lang="en-US" dirty="0"/>
              <a:t> </a:t>
            </a:r>
            <a:r>
              <a:rPr lang="en-US" dirty="0" err="1"/>
              <a:t>cadarnhaol</a:t>
            </a:r>
            <a:r>
              <a:rPr lang="en-US" dirty="0"/>
              <a:t> a </a:t>
            </a:r>
            <a:r>
              <a:rPr lang="en-US" dirty="0" err="1"/>
              <a:t>chadw’r</a:t>
            </a:r>
            <a:r>
              <a:rPr lang="en-US" dirty="0"/>
              <a:t> </a:t>
            </a:r>
            <a:r>
              <a:rPr lang="en-US" dirty="0" err="1"/>
              <a:t>grwp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dasg</a:t>
            </a:r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091CED-905F-194B-9DF2-1BA437A4EC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00351"/>
            <a:ext cx="4875211" cy="2921031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chemeClr val="bg1"/>
                </a:solidFill>
              </a:rPr>
              <a:t>Agree on ground rules</a:t>
            </a:r>
          </a:p>
          <a:p>
            <a:r>
              <a:rPr lang="en-US" dirty="0">
                <a:solidFill>
                  <a:schemeClr val="bg1"/>
                </a:solidFill>
              </a:rPr>
              <a:t>Assign a role to each member and change roles during the session (engineer, builder, supplier, director)</a:t>
            </a:r>
          </a:p>
          <a:p>
            <a:r>
              <a:rPr lang="en-US" dirty="0">
                <a:solidFill>
                  <a:schemeClr val="bg1"/>
                </a:solidFill>
              </a:rPr>
              <a:t>Adult role – promote positive interaction and keep the group on task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B3D753-78FD-2D47-867F-BD040CB73237}"/>
              </a:ext>
            </a:extLst>
          </p:cNvPr>
          <p:cNvSpPr txBox="1"/>
          <p:nvPr/>
        </p:nvSpPr>
        <p:spPr>
          <a:xfrm>
            <a:off x="4404359" y="5203767"/>
            <a:ext cx="2998124" cy="1477328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APIAU/APPS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Bricks &amp; More </a:t>
            </a:r>
          </a:p>
          <a:p>
            <a:r>
              <a:rPr lang="en-US" sz="2400" b="1" dirty="0">
                <a:solidFill>
                  <a:srgbClr val="C00000"/>
                </a:solidFill>
              </a:rPr>
              <a:t>Lego Digital Designer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321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5D0D5-184C-7B49-9FA0-3483D5A3A9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&amp; Emotional aspects of Learning (SEAL)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3062E-C849-0340-9127-DB7EFA4E5FB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835430"/>
          </a:xfrm>
        </p:spPr>
        <p:txBody>
          <a:bodyPr>
            <a:normAutofit fontScale="85000" lnSpcReduction="20000"/>
          </a:bodyPr>
          <a:lstStyle/>
          <a:p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rhyngwladol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ddatblygiad</a:t>
            </a:r>
            <a:r>
              <a:rPr lang="en-US" dirty="0"/>
              <a:t> </a:t>
            </a:r>
            <a:r>
              <a:rPr lang="en-US" dirty="0" err="1"/>
              <a:t>emosiynol</a:t>
            </a:r>
            <a:r>
              <a:rPr lang="en-US" dirty="0"/>
              <a:t> a </a:t>
            </a:r>
            <a:r>
              <a:rPr lang="en-US" dirty="0" err="1"/>
              <a:t>chymdeithasol</a:t>
            </a:r>
            <a:r>
              <a:rPr lang="en-US" dirty="0"/>
              <a:t> plant.</a:t>
            </a:r>
          </a:p>
          <a:p>
            <a:r>
              <a:rPr lang="en-US" dirty="0" err="1"/>
              <a:t>Ymwrwymiad</a:t>
            </a:r>
            <a:r>
              <a:rPr lang="en-US" dirty="0"/>
              <a:t> </a:t>
            </a:r>
            <a:r>
              <a:rPr lang="en-US" dirty="0" err="1"/>
              <a:t>disgyblion</a:t>
            </a:r>
            <a:r>
              <a:rPr lang="en-US" dirty="0"/>
              <a:t>, staff &amp; </a:t>
            </a:r>
            <a:r>
              <a:rPr lang="en-US" dirty="0" err="1"/>
              <a:t>rhieni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ysgol</a:t>
            </a:r>
            <a:r>
              <a:rPr lang="en-US" dirty="0"/>
              <a:t> </a:t>
            </a:r>
            <a:r>
              <a:rPr lang="en-US" dirty="0" err="1"/>
              <a:t>gyfan</a:t>
            </a:r>
            <a:r>
              <a:rPr lang="en-US" dirty="0"/>
              <a:t> ac </a:t>
            </a:r>
            <a:r>
              <a:rPr lang="en-US" dirty="0" err="1"/>
              <a:t>ar</a:t>
            </a:r>
            <a:r>
              <a:rPr lang="en-US" dirty="0"/>
              <a:t> draws </a:t>
            </a:r>
            <a:r>
              <a:rPr lang="en-US" dirty="0" err="1"/>
              <a:t>cyfnodau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.</a:t>
            </a:r>
          </a:p>
          <a:p>
            <a:r>
              <a:rPr lang="en-US" dirty="0"/>
              <a:t>Proses </a:t>
            </a:r>
            <a:r>
              <a:rPr lang="en-US" dirty="0" err="1"/>
              <a:t>integredig</a:t>
            </a:r>
            <a:r>
              <a:rPr lang="en-US" dirty="0"/>
              <a:t> – </a:t>
            </a:r>
            <a:r>
              <a:rPr lang="en-US" dirty="0" err="1"/>
              <a:t>ffocysu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les, </a:t>
            </a:r>
            <a:r>
              <a:rPr lang="en-US" dirty="0" err="1"/>
              <a:t>ymddygiad</a:t>
            </a:r>
            <a:r>
              <a:rPr lang="en-US" dirty="0"/>
              <a:t> a </a:t>
            </a:r>
            <a:r>
              <a:rPr lang="en-US" dirty="0" err="1"/>
              <a:t>dysgu</a:t>
            </a:r>
            <a:r>
              <a:rPr lang="en-US" dirty="0"/>
              <a:t>.</a:t>
            </a:r>
          </a:p>
          <a:p>
            <a:r>
              <a:rPr lang="en-US" dirty="0" err="1"/>
              <a:t>Ymchwil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dangos</a:t>
            </a:r>
            <a:r>
              <a:rPr lang="en-US" dirty="0"/>
              <a:t> </a:t>
            </a:r>
            <a:r>
              <a:rPr lang="en-US" dirty="0" err="1"/>
              <a:t>gwelliant</a:t>
            </a:r>
            <a:r>
              <a:rPr lang="en-US" dirty="0"/>
              <a:t> (</a:t>
            </a:r>
            <a:r>
              <a:rPr lang="en-US" dirty="0" err="1"/>
              <a:t>e.e</a:t>
            </a:r>
            <a:r>
              <a:rPr lang="en-US" dirty="0"/>
              <a:t>. </a:t>
            </a:r>
            <a:r>
              <a:rPr lang="en-US" dirty="0" err="1"/>
              <a:t>gweler</a:t>
            </a:r>
            <a:r>
              <a:rPr lang="en-US" dirty="0"/>
              <a:t> y </a:t>
            </a:r>
            <a:r>
              <a:rPr lang="en-US" dirty="0" err="1"/>
              <a:t>ddolen</a:t>
            </a:r>
            <a:r>
              <a:rPr lang="en-US" dirty="0"/>
              <a:t> </a:t>
            </a:r>
            <a:r>
              <a:rPr lang="en-US" dirty="0" err="1"/>
              <a:t>isod</a:t>
            </a:r>
            <a:r>
              <a:rPr lang="en-US" dirty="0"/>
              <a:t>) .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5705EB-6B7E-D54C-8BCB-AA7983BB4A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>
                <a:solidFill>
                  <a:schemeClr val="bg1"/>
                </a:solidFill>
              </a:rPr>
              <a:t>Based on international research into children’s emotional and social development.</a:t>
            </a:r>
          </a:p>
          <a:p>
            <a:r>
              <a:rPr lang="en-US" dirty="0">
                <a:solidFill>
                  <a:schemeClr val="bg1"/>
                </a:solidFill>
              </a:rPr>
              <a:t>Engagement of pupils, staff and parents across the whole school and across key stages. </a:t>
            </a:r>
          </a:p>
          <a:p>
            <a:r>
              <a:rPr lang="en-US" dirty="0">
                <a:solidFill>
                  <a:schemeClr val="bg1"/>
                </a:solidFill>
              </a:rPr>
              <a:t>An integrated process – focus on well-being, </a:t>
            </a:r>
            <a:r>
              <a:rPr lang="en-US" dirty="0" err="1">
                <a:solidFill>
                  <a:schemeClr val="bg1"/>
                </a:solidFill>
              </a:rPr>
              <a:t>behaviour</a:t>
            </a:r>
            <a:r>
              <a:rPr lang="en-US" dirty="0">
                <a:solidFill>
                  <a:schemeClr val="bg1"/>
                </a:solidFill>
              </a:rPr>
              <a:t> and learning. </a:t>
            </a:r>
          </a:p>
          <a:p>
            <a:r>
              <a:rPr lang="en-US" dirty="0">
                <a:solidFill>
                  <a:schemeClr val="bg1"/>
                </a:solidFill>
              </a:rPr>
              <a:t>Research demonstrates improvement (e.g. see link below).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6FF7B8-404B-2741-9706-4DECCE07D312}"/>
              </a:ext>
            </a:extLst>
          </p:cNvPr>
          <p:cNvSpPr txBox="1"/>
          <p:nvPr/>
        </p:nvSpPr>
        <p:spPr>
          <a:xfrm>
            <a:off x="3258589" y="6084916"/>
            <a:ext cx="6533804" cy="46166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rgbClr val="0070C0"/>
                </a:solidFill>
                <a:hlinkClick r:id="rId3"/>
              </a:rPr>
              <a:t>http://users.sussex.ac.uk/~robinb/SEALtracker.pdf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17549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95151E-01C6-D544-8DD0-333A49AAD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Rhowch</a:t>
            </a:r>
            <a:r>
              <a:rPr lang="en-US" dirty="0"/>
              <a:t> </a:t>
            </a:r>
            <a:r>
              <a:rPr lang="en-US" dirty="0" err="1"/>
              <a:t>gynnig</a:t>
            </a:r>
            <a:r>
              <a:rPr lang="en-US" dirty="0"/>
              <a:t> </a:t>
            </a:r>
            <a:r>
              <a:rPr lang="en-US" dirty="0" err="1"/>
              <a:t>arni</a:t>
            </a:r>
            <a:r>
              <a:rPr lang="en-US" dirty="0"/>
              <a:t> – </a:t>
            </a:r>
            <a:r>
              <a:rPr lang="en-US" dirty="0" err="1"/>
              <a:t>gweithgaredd</a:t>
            </a:r>
            <a:r>
              <a:rPr lang="en-US" dirty="0"/>
              <a:t> </a:t>
            </a:r>
            <a:r>
              <a:rPr lang="en-US" dirty="0" err="1"/>
              <a:t>marchnad</a:t>
            </a:r>
            <a:r>
              <a:rPr lang="en-US" dirty="0"/>
              <a:t>!</a:t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Have a go – market shop activity!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339C52F-0521-054A-BBF2-CC4009FA59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/>
              <a:t>Ewch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ddolen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Moodle</a:t>
            </a:r>
          </a:p>
          <a:p>
            <a:r>
              <a:rPr lang="en-US" dirty="0" err="1"/>
              <a:t>Dewiswch</a:t>
            </a:r>
            <a:r>
              <a:rPr lang="en-US" dirty="0"/>
              <a:t> </a:t>
            </a:r>
            <a:r>
              <a:rPr lang="en-US" dirty="0" err="1"/>
              <a:t>thema</a:t>
            </a:r>
            <a:endParaRPr lang="en-US" dirty="0"/>
          </a:p>
          <a:p>
            <a:r>
              <a:rPr lang="en-US" dirty="0" err="1"/>
              <a:t>Chwiliwch</a:t>
            </a:r>
            <a:r>
              <a:rPr lang="en-US" dirty="0"/>
              <a:t> am </a:t>
            </a:r>
            <a:r>
              <a:rPr lang="en-US" dirty="0" err="1"/>
              <a:t>weithgaredd</a:t>
            </a:r>
            <a:r>
              <a:rPr lang="en-US" dirty="0"/>
              <a:t> </a:t>
            </a:r>
            <a:r>
              <a:rPr lang="en-US" dirty="0" err="1"/>
              <a:t>addas</a:t>
            </a:r>
            <a:endParaRPr lang="en-US" dirty="0"/>
          </a:p>
          <a:p>
            <a:r>
              <a:rPr lang="en-US" dirty="0" err="1"/>
              <a:t>Paratowch</a:t>
            </a:r>
            <a:r>
              <a:rPr lang="en-US" dirty="0"/>
              <a:t> </a:t>
            </a:r>
            <a:r>
              <a:rPr lang="en-US" dirty="0" err="1"/>
              <a:t>grynodeb</a:t>
            </a:r>
            <a:r>
              <a:rPr lang="en-US" dirty="0"/>
              <a:t> </a:t>
            </a:r>
            <a:r>
              <a:rPr lang="en-US" dirty="0" err="1"/>
              <a:t>byr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gweithgaredd</a:t>
            </a:r>
            <a:r>
              <a:rPr lang="en-US" dirty="0"/>
              <a:t> </a:t>
            </a:r>
            <a:r>
              <a:rPr lang="en-US" dirty="0" err="1"/>
              <a:t>er</a:t>
            </a:r>
            <a:r>
              <a:rPr lang="en-US" dirty="0"/>
              <a:t> </a:t>
            </a:r>
            <a:r>
              <a:rPr lang="en-US" dirty="0" err="1"/>
              <a:t>mwyn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‘</a:t>
            </a:r>
            <a:r>
              <a:rPr lang="en-US" dirty="0" err="1"/>
              <a:t>gwerthu</a:t>
            </a:r>
            <a:r>
              <a:rPr lang="en-US" dirty="0"/>
              <a:t>’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weddill</a:t>
            </a:r>
            <a:r>
              <a:rPr lang="en-US" dirty="0"/>
              <a:t> y </a:t>
            </a:r>
            <a:r>
              <a:rPr lang="en-US" dirty="0" err="1"/>
              <a:t>dosbarth</a:t>
            </a:r>
            <a:r>
              <a:rPr lang="en-US" dirty="0"/>
              <a:t>. 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CB0C7AD4-C85A-6A4F-B5A8-77F7E0B0C4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Go to the link on Moodle</a:t>
            </a:r>
          </a:p>
          <a:p>
            <a:r>
              <a:rPr lang="en-US" dirty="0">
                <a:solidFill>
                  <a:schemeClr val="bg1"/>
                </a:solidFill>
              </a:rPr>
              <a:t>Choose a theme</a:t>
            </a:r>
          </a:p>
          <a:p>
            <a:r>
              <a:rPr lang="en-US" dirty="0">
                <a:solidFill>
                  <a:schemeClr val="bg1"/>
                </a:solidFill>
              </a:rPr>
              <a:t>Look for a suitable activity</a:t>
            </a:r>
          </a:p>
          <a:p>
            <a:r>
              <a:rPr lang="en-US" dirty="0">
                <a:solidFill>
                  <a:schemeClr val="bg1"/>
                </a:solidFill>
              </a:rPr>
              <a:t>Prepare a brief summary of your activity to ‘sell’ to the rest of the class. </a:t>
            </a:r>
          </a:p>
        </p:txBody>
      </p:sp>
    </p:spTree>
    <p:extLst>
      <p:ext uri="{BB962C8B-B14F-4D97-AF65-F5344CB8AC3E}">
        <p14:creationId xmlns:p14="http://schemas.microsoft.com/office/powerpoint/2010/main" val="1115226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5CC02-CC22-6147-B4A1-115F67127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EICH </a:t>
            </a:r>
            <a:r>
              <a:rPr lang="en-US" dirty="0" err="1" smtClean="0"/>
              <a:t>Ymyrraeth</a:t>
            </a:r>
            <a:r>
              <a:rPr lang="en-US" dirty="0" smtClean="0"/>
              <a:t> Chi - </a:t>
            </a:r>
            <a:r>
              <a:rPr lang="en-US" dirty="0" err="1" smtClean="0"/>
              <a:t>Ystyriwch</a:t>
            </a:r>
            <a:r>
              <a:rPr lang="en-US" dirty="0" smtClean="0"/>
              <a:t> </a:t>
            </a:r>
            <a:r>
              <a:rPr lang="en-US" dirty="0"/>
              <a:t>y </a:t>
            </a:r>
            <a:r>
              <a:rPr lang="en-US" dirty="0" err="1"/>
              <a:t>canlynol</a:t>
            </a:r>
            <a:r>
              <a:rPr lang="en-US" dirty="0"/>
              <a:t/>
            </a:r>
            <a:br>
              <a:rPr lang="en-US" dirty="0"/>
            </a:br>
            <a:r>
              <a:rPr lang="en-US" dirty="0" smtClean="0">
                <a:solidFill>
                  <a:schemeClr val="bg1"/>
                </a:solidFill>
              </a:rPr>
              <a:t>Your intervention - c</a:t>
            </a:r>
            <a:r>
              <a:rPr lang="en-US" dirty="0" smtClean="0">
                <a:solidFill>
                  <a:schemeClr val="bg1"/>
                </a:solidFill>
              </a:rPr>
              <a:t>onsider </a:t>
            </a:r>
            <a:r>
              <a:rPr lang="en-US" dirty="0">
                <a:solidFill>
                  <a:schemeClr val="bg1"/>
                </a:solidFill>
              </a:rPr>
              <a:t>the following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413EC-F615-8C4D-B601-A7FC5F6F75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446719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Pa </a:t>
            </a:r>
            <a:r>
              <a:rPr lang="en-US" dirty="0" err="1"/>
              <a:t>agweddau</a:t>
            </a:r>
            <a:r>
              <a:rPr lang="en-US" dirty="0"/>
              <a:t> </a:t>
            </a:r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ymyrraeth</a:t>
            </a:r>
            <a:r>
              <a:rPr lang="en-US" dirty="0"/>
              <a:t> 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hybu</a:t>
            </a:r>
            <a:r>
              <a:rPr lang="en-US" dirty="0"/>
              <a:t>: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gwybyddiaeth</a:t>
            </a:r>
            <a:r>
              <a:rPr lang="en-US" dirty="0"/>
              <a:t>/</a:t>
            </a:r>
            <a:r>
              <a:rPr lang="en-US" dirty="0" err="1"/>
              <a:t>meddwl</a:t>
            </a:r>
            <a:r>
              <a:rPr lang="en-US" dirty="0"/>
              <a:t>/ </a:t>
            </a:r>
            <a:r>
              <a:rPr lang="en-US" dirty="0" err="1"/>
              <a:t>deallusrwydd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emosiynol</a:t>
            </a:r>
            <a:r>
              <a:rPr lang="en-US" dirty="0"/>
              <a:t> &amp; </a:t>
            </a:r>
            <a:r>
              <a:rPr lang="en-US" dirty="0" err="1"/>
              <a:t>chymdeithasol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ieithyddol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corfforol</a:t>
            </a:r>
            <a:r>
              <a:rPr lang="en-US" dirty="0"/>
              <a:t>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 err="1"/>
              <a:t>arall</a:t>
            </a:r>
            <a:r>
              <a:rPr lang="en-US" dirty="0"/>
              <a:t>? </a:t>
            </a:r>
          </a:p>
          <a:p>
            <a:pPr marL="0" indent="0">
              <a:buNone/>
            </a:pP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nag un?</a:t>
            </a:r>
          </a:p>
          <a:p>
            <a:pPr marL="0" indent="0">
              <a:buNone/>
            </a:pPr>
            <a:r>
              <a:rPr lang="en-US" dirty="0"/>
              <a:t>Beth am </a:t>
            </a:r>
            <a:r>
              <a:rPr lang="en-US" dirty="0" err="1"/>
              <a:t>hawliau</a:t>
            </a:r>
            <a:r>
              <a:rPr lang="en-US" dirty="0"/>
              <a:t> a </a:t>
            </a:r>
            <a:r>
              <a:rPr lang="en-US" dirty="0" err="1"/>
              <a:t>chynhwysiant</a:t>
            </a:r>
            <a:r>
              <a:rPr lang="en-US" dirty="0"/>
              <a:t>?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D9BFA7-B09E-4D43-884C-31D7F6F03E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446719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What aspects does the intervention promote: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bg1"/>
                </a:solidFill>
              </a:rPr>
              <a:t>cognitive/thinking/intellectual?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bg1"/>
                </a:solidFill>
              </a:rPr>
              <a:t>emotional and social?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bg1"/>
                </a:solidFill>
              </a:rPr>
              <a:t>linguistic?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bg1"/>
                </a:solidFill>
              </a:rPr>
              <a:t>physical?</a:t>
            </a:r>
          </a:p>
          <a:p>
            <a:pPr marL="514350" indent="-514350">
              <a:buFont typeface="+mj-lt"/>
              <a:buAutoNum type="romanLcPeriod"/>
            </a:pPr>
            <a:r>
              <a:rPr lang="en-US" dirty="0">
                <a:solidFill>
                  <a:schemeClr val="bg1"/>
                </a:solidFill>
              </a:rPr>
              <a:t>other?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Is there more than one?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What about rights and inclusion? </a:t>
            </a:r>
          </a:p>
          <a:p>
            <a:pPr marL="514350" indent="-514350">
              <a:buFont typeface="+mj-lt"/>
              <a:buAutoNum type="romanLcPeriod"/>
            </a:pPr>
            <a:endParaRPr lang="en-US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447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questions">
            <a:extLst>
              <a:ext uri="{FF2B5EF4-FFF2-40B4-BE49-F238E27FC236}">
                <a16:creationId xmlns:a16="http://schemas.microsoft.com/office/drawing/2014/main" id="{1D07D9B0-DBD9-5547-BF95-DE1F84D96D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735" y="760079"/>
            <a:ext cx="3815195" cy="5542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137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B6C68-CB97-A742-8372-EDB2866FD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Cyfeirnodau</a:t>
            </a:r>
            <a:r>
              <a:rPr lang="en-US" dirty="0"/>
              <a:t/>
            </a:r>
            <a:br>
              <a:rPr lang="en-US" dirty="0"/>
            </a:br>
            <a:r>
              <a:rPr lang="en-US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A7F58A-5C2B-6747-A921-FB679D7B6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Howard, C., Burton, M., </a:t>
            </a:r>
            <a:r>
              <a:rPr lang="en-US" dirty="0" err="1"/>
              <a:t>Levermore</a:t>
            </a:r>
            <a:r>
              <a:rPr lang="en-US" dirty="0"/>
              <a:t>, D., &amp; Barrell, R. (2017) </a:t>
            </a:r>
            <a:r>
              <a:rPr lang="en-US" i="1" dirty="0"/>
              <a:t>Children’s Mental Health and Emotional Well-being in Primary Schools. </a:t>
            </a:r>
            <a:r>
              <a:rPr lang="en-US" dirty="0" err="1"/>
              <a:t>London:Learning</a:t>
            </a:r>
            <a:r>
              <a:rPr lang="en-US" dirty="0"/>
              <a:t> Matters.</a:t>
            </a:r>
          </a:p>
          <a:p>
            <a:pPr marL="0" indent="0">
              <a:buNone/>
            </a:pPr>
            <a:r>
              <a:rPr lang="en-US" dirty="0"/>
              <a:t>Rose, J., Gilbert, L., Richards, V., (2016) </a:t>
            </a:r>
            <a:r>
              <a:rPr lang="en-US" i="1" dirty="0"/>
              <a:t>Health and Well-being in Early Childhood. </a:t>
            </a:r>
            <a:r>
              <a:rPr lang="en-US" dirty="0" err="1"/>
              <a:t>London:Sage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36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4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4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  <a:hueMod val="106000"/>
                <a:satMod val="140000"/>
                <a:lumMod val="42000"/>
              </a:schemeClr>
              <a:schemeClr val="phClr">
                <a:tint val="98000"/>
                <a:hueMod val="92000"/>
                <a:satMod val="220000"/>
                <a:lumMod val="9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2578CA-DEC9-49C3-80AF-C113973CC9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298</TotalTime>
  <Words>1161</Words>
  <Application>Microsoft Office PowerPoint</Application>
  <PresentationFormat>Widescreen</PresentationFormat>
  <Paragraphs>170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Trebuchet MS</vt:lpstr>
      <vt:lpstr>Tw Cen MT</vt:lpstr>
      <vt:lpstr>Circuit</vt:lpstr>
      <vt:lpstr>Ymyrraethau ADY  ALN Interventions</vt:lpstr>
      <vt:lpstr>NOD AIM</vt:lpstr>
      <vt:lpstr>Ymyrraeth –  y cyd-destun cymdeithasol &amp; emosiynol  intervention – the social &amp; emotional context</vt:lpstr>
      <vt:lpstr>Ymyrraeth gynnar – Pam? Early intervention – why?</vt:lpstr>
      <vt:lpstr>Ymyrraeth gynnar – ASTUDIAETHAU ACHOS Early intervention – CASE STUDIES</vt:lpstr>
      <vt:lpstr>Mathau o ymyrraethau types of interventions</vt:lpstr>
      <vt:lpstr>Therapi lego Lego therapy</vt:lpstr>
      <vt:lpstr>Canllawiau guidance</vt:lpstr>
      <vt:lpstr>Social &amp; Emotional aspects of Learning (SEAL) </vt:lpstr>
      <vt:lpstr>Rhowch gynnig arni – gweithgaredd marchnad! Have a go – market shop activity!</vt:lpstr>
      <vt:lpstr>EICH Ymyrraeth Chi - Ystyriwch y canlynol Your intervention - consider the following</vt:lpstr>
      <vt:lpstr>PowerPoint Presentation</vt:lpstr>
      <vt:lpstr>Cyfeirnodau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Ymyrraethau – agweddau o aDY  Interventions – aspects of ALN</dc:title>
  <dc:creator>Nanna Ryder</dc:creator>
  <cp:lastModifiedBy>Nanna Ryder</cp:lastModifiedBy>
  <cp:revision>25</cp:revision>
  <dcterms:created xsi:type="dcterms:W3CDTF">2018-11-04T18:24:26Z</dcterms:created>
  <dcterms:modified xsi:type="dcterms:W3CDTF">2019-11-03T20:41:09Z</dcterms:modified>
</cp:coreProperties>
</file>