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handoutMasterIdLst>
    <p:handoutMasterId r:id="rId15"/>
  </p:handoutMasterIdLst>
  <p:sldIdLst>
    <p:sldId id="256" r:id="rId5"/>
    <p:sldId id="413" r:id="rId6"/>
    <p:sldId id="412" r:id="rId7"/>
    <p:sldId id="411" r:id="rId8"/>
    <p:sldId id="414" r:id="rId9"/>
    <p:sldId id="290" r:id="rId10"/>
    <p:sldId id="286" r:id="rId11"/>
    <p:sldId id="417" r:id="rId12"/>
    <p:sldId id="416" r:id="rId13"/>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785" autoAdjust="0"/>
    <p:restoredTop sz="79009" autoAdjust="0"/>
  </p:normalViewPr>
  <p:slideViewPr>
    <p:cSldViewPr snapToGrid="0">
      <p:cViewPr varScale="1">
        <p:scale>
          <a:sx n="71" d="100"/>
          <a:sy n="71" d="100"/>
        </p:scale>
        <p:origin x="1686" y="36"/>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Davies (IMH)" userId="f8d816cd-2c21-46a2-8815-9450f2bd6f78" providerId="ADAL" clId="{4383C101-9562-4D0C-8C6E-D656113FA33B}"/>
    <pc:docChg chg="modSld">
      <pc:chgData name="Natasha Davies (IMH)" userId="f8d816cd-2c21-46a2-8815-9450f2bd6f78" providerId="ADAL" clId="{4383C101-9562-4D0C-8C6E-D656113FA33B}" dt="2026-02-15T17:28:20.338" v="80" actId="20577"/>
      <pc:docMkLst>
        <pc:docMk/>
      </pc:docMkLst>
      <pc:sldChg chg="modSp mod">
        <pc:chgData name="Natasha Davies (IMH)" userId="f8d816cd-2c21-46a2-8815-9450f2bd6f78" providerId="ADAL" clId="{4383C101-9562-4D0C-8C6E-D656113FA33B}" dt="2026-02-15T17:26:03.679" v="39" actId="20577"/>
        <pc:sldMkLst>
          <pc:docMk/>
          <pc:sldMk cId="3408955283" sldId="256"/>
        </pc:sldMkLst>
        <pc:spChg chg="mod">
          <ac:chgData name="Natasha Davies (IMH)" userId="f8d816cd-2c21-46a2-8815-9450f2bd6f78" providerId="ADAL" clId="{4383C101-9562-4D0C-8C6E-D656113FA33B}" dt="2026-02-15T17:26:03.679" v="39" actId="20577"/>
          <ac:spMkLst>
            <pc:docMk/>
            <pc:sldMk cId="3408955283" sldId="256"/>
            <ac:spMk id="2" creationId="{00000000-0000-0000-0000-000000000000}"/>
          </ac:spMkLst>
        </pc:spChg>
      </pc:sldChg>
      <pc:sldChg chg="modSp mod">
        <pc:chgData name="Natasha Davies (IMH)" userId="f8d816cd-2c21-46a2-8815-9450f2bd6f78" providerId="ADAL" clId="{4383C101-9562-4D0C-8C6E-D656113FA33B}" dt="2026-02-15T17:28:20.338" v="80" actId="20577"/>
        <pc:sldMkLst>
          <pc:docMk/>
          <pc:sldMk cId="4113894366" sldId="412"/>
        </pc:sldMkLst>
        <pc:spChg chg="mod">
          <ac:chgData name="Natasha Davies (IMH)" userId="f8d816cd-2c21-46a2-8815-9450f2bd6f78" providerId="ADAL" clId="{4383C101-9562-4D0C-8C6E-D656113FA33B}" dt="2026-02-15T17:28:20.338" v="80" actId="20577"/>
          <ac:spMkLst>
            <pc:docMk/>
            <pc:sldMk cId="4113894366" sldId="412"/>
            <ac:spMk id="6" creationId="{00000000-0000-0000-0000-000000000000}"/>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7F33C0-CA4A-4DD1-9067-ABD202BE59EA}" type="doc">
      <dgm:prSet loTypeId="urn:microsoft.com/office/officeart/2018/2/layout/IconLabelList" loCatId="icon" qsTypeId="urn:microsoft.com/office/officeart/2005/8/quickstyle/simple1" qsCatId="simple" csTypeId="urn:microsoft.com/office/officeart/2005/8/colors/accent3_2" csCatId="accent3" phldr="1"/>
      <dgm:spPr/>
      <dgm:t>
        <a:bodyPr/>
        <a:lstStyle/>
        <a:p>
          <a:endParaRPr lang="en-US"/>
        </a:p>
      </dgm:t>
    </dgm:pt>
    <dgm:pt modelId="{756EAE37-A419-4A45-83DD-CC2F6381A409}">
      <dgm:prSet/>
      <dgm:spPr/>
      <dgm:t>
        <a:bodyPr/>
        <a:lstStyle/>
        <a:p>
          <a:r>
            <a:rPr lang="en-GB" dirty="0"/>
            <a:t>Use any tool you like to create the sessions</a:t>
          </a:r>
          <a:endParaRPr lang="en-US" dirty="0"/>
        </a:p>
      </dgm:t>
    </dgm:pt>
    <dgm:pt modelId="{DA9B2222-05E4-460E-A058-7A7409019C2C}" type="parTrans" cxnId="{24628521-F903-4BCB-9F70-4A3915660DF5}">
      <dgm:prSet/>
      <dgm:spPr/>
      <dgm:t>
        <a:bodyPr/>
        <a:lstStyle/>
        <a:p>
          <a:endParaRPr lang="en-US"/>
        </a:p>
      </dgm:t>
    </dgm:pt>
    <dgm:pt modelId="{E851EAF3-0280-47A6-A2C7-451A380B0ABD}" type="sibTrans" cxnId="{24628521-F903-4BCB-9F70-4A3915660DF5}">
      <dgm:prSet/>
      <dgm:spPr/>
      <dgm:t>
        <a:bodyPr/>
        <a:lstStyle/>
        <a:p>
          <a:endParaRPr lang="en-US"/>
        </a:p>
      </dgm:t>
    </dgm:pt>
    <dgm:pt modelId="{1F96EB6C-928B-45AB-90A4-B78A2ED0953E}">
      <dgm:prSet/>
      <dgm:spPr/>
      <dgm:t>
        <a:bodyPr/>
        <a:lstStyle/>
        <a:p>
          <a:r>
            <a:rPr lang="en-GB"/>
            <a:t>Use the skills acquired from Supporting Learning</a:t>
          </a:r>
          <a:endParaRPr lang="en-US"/>
        </a:p>
      </dgm:t>
    </dgm:pt>
    <dgm:pt modelId="{086626E0-EDBC-4CBC-A98A-0E4287460E73}" type="parTrans" cxnId="{1941A05F-3EB4-48C1-A05F-93A135843154}">
      <dgm:prSet/>
      <dgm:spPr/>
      <dgm:t>
        <a:bodyPr/>
        <a:lstStyle/>
        <a:p>
          <a:endParaRPr lang="en-US"/>
        </a:p>
      </dgm:t>
    </dgm:pt>
    <dgm:pt modelId="{87FD127C-966B-4324-A84E-7539038C7BEC}" type="sibTrans" cxnId="{1941A05F-3EB4-48C1-A05F-93A135843154}">
      <dgm:prSet/>
      <dgm:spPr/>
      <dgm:t>
        <a:bodyPr/>
        <a:lstStyle/>
        <a:p>
          <a:endParaRPr lang="en-US"/>
        </a:p>
      </dgm:t>
    </dgm:pt>
    <dgm:pt modelId="{5AB495F6-CDE7-4231-89A0-054CDEAD8737}">
      <dgm:prSet/>
      <dgm:spPr/>
      <dgm:t>
        <a:bodyPr/>
        <a:lstStyle/>
        <a:p>
          <a:r>
            <a:rPr lang="en-GB" dirty="0"/>
            <a:t>You will not deliver the sessions</a:t>
          </a:r>
          <a:endParaRPr lang="en-US" dirty="0"/>
        </a:p>
      </dgm:t>
    </dgm:pt>
    <dgm:pt modelId="{1FD8F75B-919C-4C7D-98B6-BD0D82F96AF2}" type="parTrans" cxnId="{05FE5814-63FA-4A00-9AE3-887FEE678970}">
      <dgm:prSet/>
      <dgm:spPr/>
      <dgm:t>
        <a:bodyPr/>
        <a:lstStyle/>
        <a:p>
          <a:endParaRPr lang="en-US"/>
        </a:p>
      </dgm:t>
    </dgm:pt>
    <dgm:pt modelId="{CDE01309-E2A4-4F62-A9A0-22F49A77B5B6}" type="sibTrans" cxnId="{05FE5814-63FA-4A00-9AE3-887FEE678970}">
      <dgm:prSet/>
      <dgm:spPr/>
      <dgm:t>
        <a:bodyPr/>
        <a:lstStyle/>
        <a:p>
          <a:endParaRPr lang="en-US"/>
        </a:p>
      </dgm:t>
    </dgm:pt>
    <dgm:pt modelId="{B7CAC612-4C1C-47C2-9269-0233B3D21EB8}">
      <dgm:prSet/>
      <dgm:spPr/>
      <dgm:t>
        <a:bodyPr/>
        <a:lstStyle/>
        <a:p>
          <a:r>
            <a:rPr lang="en-GB" dirty="0"/>
            <a:t>You must create something that another trainer could pick up and use in your absence so include slides, presenter notes, timings, session plans, evaluation tools, learning outcomes etc</a:t>
          </a:r>
          <a:endParaRPr lang="en-US" dirty="0"/>
        </a:p>
      </dgm:t>
    </dgm:pt>
    <dgm:pt modelId="{13E798E2-DA67-40F2-B5F2-EB4D1F116507}" type="parTrans" cxnId="{2D2B65E1-26A3-4D00-9DE6-ACC554F4D927}">
      <dgm:prSet/>
      <dgm:spPr/>
      <dgm:t>
        <a:bodyPr/>
        <a:lstStyle/>
        <a:p>
          <a:endParaRPr lang="en-US"/>
        </a:p>
      </dgm:t>
    </dgm:pt>
    <dgm:pt modelId="{27C83328-6FAB-4A3C-807C-B95F99DD6A9E}" type="sibTrans" cxnId="{2D2B65E1-26A3-4D00-9DE6-ACC554F4D927}">
      <dgm:prSet/>
      <dgm:spPr/>
      <dgm:t>
        <a:bodyPr/>
        <a:lstStyle/>
        <a:p>
          <a:endParaRPr lang="en-US"/>
        </a:p>
      </dgm:t>
    </dgm:pt>
    <dgm:pt modelId="{FE904CB7-214C-43DE-B3B7-C06358A150FE}" type="pres">
      <dgm:prSet presAssocID="{A77F33C0-CA4A-4DD1-9067-ABD202BE59EA}" presName="root" presStyleCnt="0">
        <dgm:presLayoutVars>
          <dgm:dir/>
          <dgm:resizeHandles val="exact"/>
        </dgm:presLayoutVars>
      </dgm:prSet>
      <dgm:spPr/>
    </dgm:pt>
    <dgm:pt modelId="{2D38745B-0555-4485-BA9D-0DA11A677755}" type="pres">
      <dgm:prSet presAssocID="{756EAE37-A419-4A45-83DD-CC2F6381A409}" presName="compNode" presStyleCnt="0"/>
      <dgm:spPr/>
    </dgm:pt>
    <dgm:pt modelId="{27637199-BD6C-48BC-BD6F-1E393E93DFFB}" type="pres">
      <dgm:prSet presAssocID="{756EAE37-A419-4A45-83DD-CC2F6381A40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ools"/>
        </a:ext>
      </dgm:extLst>
    </dgm:pt>
    <dgm:pt modelId="{EDE65FF0-7397-46B8-B97B-83C9ED0D60E4}" type="pres">
      <dgm:prSet presAssocID="{756EAE37-A419-4A45-83DD-CC2F6381A409}" presName="spaceRect" presStyleCnt="0"/>
      <dgm:spPr/>
    </dgm:pt>
    <dgm:pt modelId="{8651CF15-F509-4739-BCD2-BED4802E89EE}" type="pres">
      <dgm:prSet presAssocID="{756EAE37-A419-4A45-83DD-CC2F6381A409}" presName="textRect" presStyleLbl="revTx" presStyleIdx="0" presStyleCnt="4">
        <dgm:presLayoutVars>
          <dgm:chMax val="1"/>
          <dgm:chPref val="1"/>
        </dgm:presLayoutVars>
      </dgm:prSet>
      <dgm:spPr/>
    </dgm:pt>
    <dgm:pt modelId="{92D636EC-ACF0-4BC3-A792-77D7F7E7DDCB}" type="pres">
      <dgm:prSet presAssocID="{E851EAF3-0280-47A6-A2C7-451A380B0ABD}" presName="sibTrans" presStyleCnt="0"/>
      <dgm:spPr/>
    </dgm:pt>
    <dgm:pt modelId="{4FB9DABB-861E-4BA7-B3D6-542A3BF5F984}" type="pres">
      <dgm:prSet presAssocID="{1F96EB6C-928B-45AB-90A4-B78A2ED0953E}" presName="compNode" presStyleCnt="0"/>
      <dgm:spPr/>
    </dgm:pt>
    <dgm:pt modelId="{F0A48D2D-A88E-4D2A-B332-044524204260}" type="pres">
      <dgm:prSet presAssocID="{1F96EB6C-928B-45AB-90A4-B78A2ED0953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DF9F60DC-E414-409A-9262-613FDB16AF6B}" type="pres">
      <dgm:prSet presAssocID="{1F96EB6C-928B-45AB-90A4-B78A2ED0953E}" presName="spaceRect" presStyleCnt="0"/>
      <dgm:spPr/>
    </dgm:pt>
    <dgm:pt modelId="{89DD5A3F-710A-4000-A77B-B886B5F317DD}" type="pres">
      <dgm:prSet presAssocID="{1F96EB6C-928B-45AB-90A4-B78A2ED0953E}" presName="textRect" presStyleLbl="revTx" presStyleIdx="1" presStyleCnt="4">
        <dgm:presLayoutVars>
          <dgm:chMax val="1"/>
          <dgm:chPref val="1"/>
        </dgm:presLayoutVars>
      </dgm:prSet>
      <dgm:spPr/>
    </dgm:pt>
    <dgm:pt modelId="{FA2689E1-F8EF-4DAE-97E9-7D19FA55B8FB}" type="pres">
      <dgm:prSet presAssocID="{87FD127C-966B-4324-A84E-7539038C7BEC}" presName="sibTrans" presStyleCnt="0"/>
      <dgm:spPr/>
    </dgm:pt>
    <dgm:pt modelId="{97FC26B8-C79D-42E1-B5E4-A8E93BCD5DD5}" type="pres">
      <dgm:prSet presAssocID="{5AB495F6-CDE7-4231-89A0-054CDEAD8737}" presName="compNode" presStyleCnt="0"/>
      <dgm:spPr/>
    </dgm:pt>
    <dgm:pt modelId="{3207AC6B-7B7D-467B-9875-1107C3B28B12}" type="pres">
      <dgm:prSet presAssocID="{5AB495F6-CDE7-4231-89A0-054CDEAD873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ick"/>
        </a:ext>
      </dgm:extLst>
    </dgm:pt>
    <dgm:pt modelId="{B057CB08-9C16-4011-8F30-3AC42832E88E}" type="pres">
      <dgm:prSet presAssocID="{5AB495F6-CDE7-4231-89A0-054CDEAD8737}" presName="spaceRect" presStyleCnt="0"/>
      <dgm:spPr/>
    </dgm:pt>
    <dgm:pt modelId="{8898C77D-EE49-4327-B5ED-9E71D02AC361}" type="pres">
      <dgm:prSet presAssocID="{5AB495F6-CDE7-4231-89A0-054CDEAD8737}" presName="textRect" presStyleLbl="revTx" presStyleIdx="2" presStyleCnt="4">
        <dgm:presLayoutVars>
          <dgm:chMax val="1"/>
          <dgm:chPref val="1"/>
        </dgm:presLayoutVars>
      </dgm:prSet>
      <dgm:spPr/>
    </dgm:pt>
    <dgm:pt modelId="{CB729B26-45C5-40D7-8209-DF09B9C5ACE3}" type="pres">
      <dgm:prSet presAssocID="{CDE01309-E2A4-4F62-A9A0-22F49A77B5B6}" presName="sibTrans" presStyleCnt="0"/>
      <dgm:spPr/>
    </dgm:pt>
    <dgm:pt modelId="{2F2F763F-E94B-4F78-B372-EA44F30CBF7D}" type="pres">
      <dgm:prSet presAssocID="{B7CAC612-4C1C-47C2-9269-0233B3D21EB8}" presName="compNode" presStyleCnt="0"/>
      <dgm:spPr/>
    </dgm:pt>
    <dgm:pt modelId="{301E4DA8-43AD-4756-ADF8-3BED7D2CEF51}" type="pres">
      <dgm:prSet presAssocID="{B7CAC612-4C1C-47C2-9269-0233B3D21EB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assroom"/>
        </a:ext>
      </dgm:extLst>
    </dgm:pt>
    <dgm:pt modelId="{122D3B86-0C4E-485C-8911-7557316AB4C8}" type="pres">
      <dgm:prSet presAssocID="{B7CAC612-4C1C-47C2-9269-0233B3D21EB8}" presName="spaceRect" presStyleCnt="0"/>
      <dgm:spPr/>
    </dgm:pt>
    <dgm:pt modelId="{0CFAA3EA-3DBF-44C1-A47D-FCB38DCA82FA}" type="pres">
      <dgm:prSet presAssocID="{B7CAC612-4C1C-47C2-9269-0233B3D21EB8}" presName="textRect" presStyleLbl="revTx" presStyleIdx="3" presStyleCnt="4">
        <dgm:presLayoutVars>
          <dgm:chMax val="1"/>
          <dgm:chPref val="1"/>
        </dgm:presLayoutVars>
      </dgm:prSet>
      <dgm:spPr/>
    </dgm:pt>
  </dgm:ptLst>
  <dgm:cxnLst>
    <dgm:cxn modelId="{05FE5814-63FA-4A00-9AE3-887FEE678970}" srcId="{A77F33C0-CA4A-4DD1-9067-ABD202BE59EA}" destId="{5AB495F6-CDE7-4231-89A0-054CDEAD8737}" srcOrd="2" destOrd="0" parTransId="{1FD8F75B-919C-4C7D-98B6-BD0D82F96AF2}" sibTransId="{CDE01309-E2A4-4F62-A9A0-22F49A77B5B6}"/>
    <dgm:cxn modelId="{200B6321-71A2-4C13-9AAF-2415CCA083BE}" type="presOf" srcId="{5AB495F6-CDE7-4231-89A0-054CDEAD8737}" destId="{8898C77D-EE49-4327-B5ED-9E71D02AC361}" srcOrd="0" destOrd="0" presId="urn:microsoft.com/office/officeart/2018/2/layout/IconLabelList"/>
    <dgm:cxn modelId="{24628521-F903-4BCB-9F70-4A3915660DF5}" srcId="{A77F33C0-CA4A-4DD1-9067-ABD202BE59EA}" destId="{756EAE37-A419-4A45-83DD-CC2F6381A409}" srcOrd="0" destOrd="0" parTransId="{DA9B2222-05E4-460E-A058-7A7409019C2C}" sibTransId="{E851EAF3-0280-47A6-A2C7-451A380B0ABD}"/>
    <dgm:cxn modelId="{5C20B032-7869-4EE4-B047-7238830B4D56}" type="presOf" srcId="{1F96EB6C-928B-45AB-90A4-B78A2ED0953E}" destId="{89DD5A3F-710A-4000-A77B-B886B5F317DD}" srcOrd="0" destOrd="0" presId="urn:microsoft.com/office/officeart/2018/2/layout/IconLabelList"/>
    <dgm:cxn modelId="{1941A05F-3EB4-48C1-A05F-93A135843154}" srcId="{A77F33C0-CA4A-4DD1-9067-ABD202BE59EA}" destId="{1F96EB6C-928B-45AB-90A4-B78A2ED0953E}" srcOrd="1" destOrd="0" parTransId="{086626E0-EDBC-4CBC-A98A-0E4287460E73}" sibTransId="{87FD127C-966B-4324-A84E-7539038C7BEC}"/>
    <dgm:cxn modelId="{3C225690-70E4-4704-81B4-B89D0CC8929C}" type="presOf" srcId="{756EAE37-A419-4A45-83DD-CC2F6381A409}" destId="{8651CF15-F509-4739-BCD2-BED4802E89EE}" srcOrd="0" destOrd="0" presId="urn:microsoft.com/office/officeart/2018/2/layout/IconLabelList"/>
    <dgm:cxn modelId="{E742AFB6-A4E9-4BD2-8BEC-5BE69C02654C}" type="presOf" srcId="{A77F33C0-CA4A-4DD1-9067-ABD202BE59EA}" destId="{FE904CB7-214C-43DE-B3B7-C06358A150FE}" srcOrd="0" destOrd="0" presId="urn:microsoft.com/office/officeart/2018/2/layout/IconLabelList"/>
    <dgm:cxn modelId="{655D2BD1-0914-4B75-86A1-152ABF2FDF2B}" type="presOf" srcId="{B7CAC612-4C1C-47C2-9269-0233B3D21EB8}" destId="{0CFAA3EA-3DBF-44C1-A47D-FCB38DCA82FA}" srcOrd="0" destOrd="0" presId="urn:microsoft.com/office/officeart/2018/2/layout/IconLabelList"/>
    <dgm:cxn modelId="{2D2B65E1-26A3-4D00-9DE6-ACC554F4D927}" srcId="{A77F33C0-CA4A-4DD1-9067-ABD202BE59EA}" destId="{B7CAC612-4C1C-47C2-9269-0233B3D21EB8}" srcOrd="3" destOrd="0" parTransId="{13E798E2-DA67-40F2-B5F2-EB4D1F116507}" sibTransId="{27C83328-6FAB-4A3C-807C-B95F99DD6A9E}"/>
    <dgm:cxn modelId="{7907C034-C3A6-4E9B-B5E5-26E74CB8064D}" type="presParOf" srcId="{FE904CB7-214C-43DE-B3B7-C06358A150FE}" destId="{2D38745B-0555-4485-BA9D-0DA11A677755}" srcOrd="0" destOrd="0" presId="urn:microsoft.com/office/officeart/2018/2/layout/IconLabelList"/>
    <dgm:cxn modelId="{3DC2483A-72A3-425E-8B53-19400AEA2C5D}" type="presParOf" srcId="{2D38745B-0555-4485-BA9D-0DA11A677755}" destId="{27637199-BD6C-48BC-BD6F-1E393E93DFFB}" srcOrd="0" destOrd="0" presId="urn:microsoft.com/office/officeart/2018/2/layout/IconLabelList"/>
    <dgm:cxn modelId="{D718CED9-A268-4B56-B29B-7D76155CAE06}" type="presParOf" srcId="{2D38745B-0555-4485-BA9D-0DA11A677755}" destId="{EDE65FF0-7397-46B8-B97B-83C9ED0D60E4}" srcOrd="1" destOrd="0" presId="urn:microsoft.com/office/officeart/2018/2/layout/IconLabelList"/>
    <dgm:cxn modelId="{B6F05D54-FF94-4966-91FD-54A36F0427F1}" type="presParOf" srcId="{2D38745B-0555-4485-BA9D-0DA11A677755}" destId="{8651CF15-F509-4739-BCD2-BED4802E89EE}" srcOrd="2" destOrd="0" presId="urn:microsoft.com/office/officeart/2018/2/layout/IconLabelList"/>
    <dgm:cxn modelId="{1EE235AF-484A-46C7-BBDB-3AE71D44F901}" type="presParOf" srcId="{FE904CB7-214C-43DE-B3B7-C06358A150FE}" destId="{92D636EC-ACF0-4BC3-A792-77D7F7E7DDCB}" srcOrd="1" destOrd="0" presId="urn:microsoft.com/office/officeart/2018/2/layout/IconLabelList"/>
    <dgm:cxn modelId="{E7DE1451-DB86-4331-AF3D-8C46B6A15A01}" type="presParOf" srcId="{FE904CB7-214C-43DE-B3B7-C06358A150FE}" destId="{4FB9DABB-861E-4BA7-B3D6-542A3BF5F984}" srcOrd="2" destOrd="0" presId="urn:microsoft.com/office/officeart/2018/2/layout/IconLabelList"/>
    <dgm:cxn modelId="{5C08EAB6-5EE3-42CC-A9B2-137FE09BE47E}" type="presParOf" srcId="{4FB9DABB-861E-4BA7-B3D6-542A3BF5F984}" destId="{F0A48D2D-A88E-4D2A-B332-044524204260}" srcOrd="0" destOrd="0" presId="urn:microsoft.com/office/officeart/2018/2/layout/IconLabelList"/>
    <dgm:cxn modelId="{C28FAF8A-CAE4-4F00-A164-935F55CE84B8}" type="presParOf" srcId="{4FB9DABB-861E-4BA7-B3D6-542A3BF5F984}" destId="{DF9F60DC-E414-409A-9262-613FDB16AF6B}" srcOrd="1" destOrd="0" presId="urn:microsoft.com/office/officeart/2018/2/layout/IconLabelList"/>
    <dgm:cxn modelId="{1CF0E589-ACB6-45F5-8584-EC5D831812F1}" type="presParOf" srcId="{4FB9DABB-861E-4BA7-B3D6-542A3BF5F984}" destId="{89DD5A3F-710A-4000-A77B-B886B5F317DD}" srcOrd="2" destOrd="0" presId="urn:microsoft.com/office/officeart/2018/2/layout/IconLabelList"/>
    <dgm:cxn modelId="{A562DBC1-7ED8-4CD7-AD9F-DC69268D9EEB}" type="presParOf" srcId="{FE904CB7-214C-43DE-B3B7-C06358A150FE}" destId="{FA2689E1-F8EF-4DAE-97E9-7D19FA55B8FB}" srcOrd="3" destOrd="0" presId="urn:microsoft.com/office/officeart/2018/2/layout/IconLabelList"/>
    <dgm:cxn modelId="{4FE59642-28A2-4C8A-989B-05D7A6C476A7}" type="presParOf" srcId="{FE904CB7-214C-43DE-B3B7-C06358A150FE}" destId="{97FC26B8-C79D-42E1-B5E4-A8E93BCD5DD5}" srcOrd="4" destOrd="0" presId="urn:microsoft.com/office/officeart/2018/2/layout/IconLabelList"/>
    <dgm:cxn modelId="{2831B3F0-8D3E-4729-8789-B4836774D3C0}" type="presParOf" srcId="{97FC26B8-C79D-42E1-B5E4-A8E93BCD5DD5}" destId="{3207AC6B-7B7D-467B-9875-1107C3B28B12}" srcOrd="0" destOrd="0" presId="urn:microsoft.com/office/officeart/2018/2/layout/IconLabelList"/>
    <dgm:cxn modelId="{562B9501-8D51-43E4-A146-AC3B850F0EE3}" type="presParOf" srcId="{97FC26B8-C79D-42E1-B5E4-A8E93BCD5DD5}" destId="{B057CB08-9C16-4011-8F30-3AC42832E88E}" srcOrd="1" destOrd="0" presId="urn:microsoft.com/office/officeart/2018/2/layout/IconLabelList"/>
    <dgm:cxn modelId="{58C1376A-D773-455C-93F1-924F477427FA}" type="presParOf" srcId="{97FC26B8-C79D-42E1-B5E4-A8E93BCD5DD5}" destId="{8898C77D-EE49-4327-B5ED-9E71D02AC361}" srcOrd="2" destOrd="0" presId="urn:microsoft.com/office/officeart/2018/2/layout/IconLabelList"/>
    <dgm:cxn modelId="{232AFDD3-3BEA-459E-8789-DEFDED93F044}" type="presParOf" srcId="{FE904CB7-214C-43DE-B3B7-C06358A150FE}" destId="{CB729B26-45C5-40D7-8209-DF09B9C5ACE3}" srcOrd="5" destOrd="0" presId="urn:microsoft.com/office/officeart/2018/2/layout/IconLabelList"/>
    <dgm:cxn modelId="{021A7AE6-5550-4EA2-80FC-419F23737322}" type="presParOf" srcId="{FE904CB7-214C-43DE-B3B7-C06358A150FE}" destId="{2F2F763F-E94B-4F78-B372-EA44F30CBF7D}" srcOrd="6" destOrd="0" presId="urn:microsoft.com/office/officeart/2018/2/layout/IconLabelList"/>
    <dgm:cxn modelId="{92718E99-D987-4648-B078-3F0F2A3BB430}" type="presParOf" srcId="{2F2F763F-E94B-4F78-B372-EA44F30CBF7D}" destId="{301E4DA8-43AD-4756-ADF8-3BED7D2CEF51}" srcOrd="0" destOrd="0" presId="urn:microsoft.com/office/officeart/2018/2/layout/IconLabelList"/>
    <dgm:cxn modelId="{0E8C48AF-8825-4ABD-8004-4BF732D12CB6}" type="presParOf" srcId="{2F2F763F-E94B-4F78-B372-EA44F30CBF7D}" destId="{122D3B86-0C4E-485C-8911-7557316AB4C8}" srcOrd="1" destOrd="0" presId="urn:microsoft.com/office/officeart/2018/2/layout/IconLabelList"/>
    <dgm:cxn modelId="{DC3BB250-7EA2-4468-AC0B-4997451ADA63}" type="presParOf" srcId="{2F2F763F-E94B-4F78-B372-EA44F30CBF7D}" destId="{0CFAA3EA-3DBF-44C1-A47D-FCB38DCA82F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637199-BD6C-48BC-BD6F-1E393E93DFFB}">
      <dsp:nvSpPr>
        <dsp:cNvPr id="0" name=""/>
        <dsp:cNvSpPr/>
      </dsp:nvSpPr>
      <dsp:spPr>
        <a:xfrm>
          <a:off x="1035379" y="145627"/>
          <a:ext cx="645468" cy="6454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651CF15-F509-4739-BCD2-BED4802E89EE}">
      <dsp:nvSpPr>
        <dsp:cNvPr id="0" name=""/>
        <dsp:cNvSpPr/>
      </dsp:nvSpPr>
      <dsp:spPr>
        <a:xfrm>
          <a:off x="640926" y="1094936"/>
          <a:ext cx="1434374" cy="1075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dirty="0"/>
            <a:t>Use any tool you like to create the sessions</a:t>
          </a:r>
          <a:endParaRPr lang="en-US" sz="1100" kern="1200" dirty="0"/>
        </a:p>
      </dsp:txBody>
      <dsp:txXfrm>
        <a:off x="640926" y="1094936"/>
        <a:ext cx="1434374" cy="1075781"/>
      </dsp:txXfrm>
    </dsp:sp>
    <dsp:sp modelId="{F0A48D2D-A88E-4D2A-B332-044524204260}">
      <dsp:nvSpPr>
        <dsp:cNvPr id="0" name=""/>
        <dsp:cNvSpPr/>
      </dsp:nvSpPr>
      <dsp:spPr>
        <a:xfrm>
          <a:off x="2720770" y="145627"/>
          <a:ext cx="645468" cy="6454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DD5A3F-710A-4000-A77B-B886B5F317DD}">
      <dsp:nvSpPr>
        <dsp:cNvPr id="0" name=""/>
        <dsp:cNvSpPr/>
      </dsp:nvSpPr>
      <dsp:spPr>
        <a:xfrm>
          <a:off x="2326317" y="1094936"/>
          <a:ext cx="1434374" cy="1075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Use the skills acquired from Supporting Learning</a:t>
          </a:r>
          <a:endParaRPr lang="en-US" sz="1100" kern="1200"/>
        </a:p>
      </dsp:txBody>
      <dsp:txXfrm>
        <a:off x="2326317" y="1094936"/>
        <a:ext cx="1434374" cy="1075781"/>
      </dsp:txXfrm>
    </dsp:sp>
    <dsp:sp modelId="{3207AC6B-7B7D-467B-9875-1107C3B28B12}">
      <dsp:nvSpPr>
        <dsp:cNvPr id="0" name=""/>
        <dsp:cNvSpPr/>
      </dsp:nvSpPr>
      <dsp:spPr>
        <a:xfrm>
          <a:off x="4406160" y="145627"/>
          <a:ext cx="645468" cy="6454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898C77D-EE49-4327-B5ED-9E71D02AC361}">
      <dsp:nvSpPr>
        <dsp:cNvPr id="0" name=""/>
        <dsp:cNvSpPr/>
      </dsp:nvSpPr>
      <dsp:spPr>
        <a:xfrm>
          <a:off x="4011707" y="1094936"/>
          <a:ext cx="1434374" cy="1075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dirty="0"/>
            <a:t>You will not deliver the sessions</a:t>
          </a:r>
          <a:endParaRPr lang="en-US" sz="1100" kern="1200" dirty="0"/>
        </a:p>
      </dsp:txBody>
      <dsp:txXfrm>
        <a:off x="4011707" y="1094936"/>
        <a:ext cx="1434374" cy="1075781"/>
      </dsp:txXfrm>
    </dsp:sp>
    <dsp:sp modelId="{301E4DA8-43AD-4756-ADF8-3BED7D2CEF51}">
      <dsp:nvSpPr>
        <dsp:cNvPr id="0" name=""/>
        <dsp:cNvSpPr/>
      </dsp:nvSpPr>
      <dsp:spPr>
        <a:xfrm>
          <a:off x="6091551" y="145627"/>
          <a:ext cx="645468" cy="64546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CFAA3EA-3DBF-44C1-A47D-FCB38DCA82FA}">
      <dsp:nvSpPr>
        <dsp:cNvPr id="0" name=""/>
        <dsp:cNvSpPr/>
      </dsp:nvSpPr>
      <dsp:spPr>
        <a:xfrm>
          <a:off x="5697098" y="1094936"/>
          <a:ext cx="1434374" cy="1075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dirty="0"/>
            <a:t>You must create something that another trainer could pick up and use in your absence so include slides, presenter notes, timings, session plans, evaluation tools, learning outcomes etc</a:t>
          </a:r>
          <a:endParaRPr lang="en-US" sz="1100" kern="1200" dirty="0"/>
        </a:p>
      </dsp:txBody>
      <dsp:txXfrm>
        <a:off x="5697098" y="1094936"/>
        <a:ext cx="1434374" cy="1075781"/>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15/02/2026</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E327FFB3-AFAE-48C5-B013-288363B2437E}" type="datetimeFigureOut">
              <a:rPr lang="en-GB" smtClean="0"/>
              <a:t>15/02/2026</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15E43DBC-073C-4AB9-9B7E-763DDAD352F9}" type="slidenum">
              <a:rPr lang="en-GB" smtClean="0"/>
              <a:t>‹#›</a:t>
            </a:fld>
            <a:endParaRPr lang="en-GB"/>
          </a:p>
        </p:txBody>
      </p:sp>
    </p:spTree>
    <p:extLst>
      <p:ext uri="{BB962C8B-B14F-4D97-AF65-F5344CB8AC3E}">
        <p14:creationId xmlns:p14="http://schemas.microsoft.com/office/powerpoint/2010/main" val="2590580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E43DBC-073C-4AB9-9B7E-763DDAD352F9}" type="slidenum">
              <a:rPr lang="en-GB" smtClean="0"/>
              <a:t>1</a:t>
            </a:fld>
            <a:endParaRPr lang="en-GB"/>
          </a:p>
        </p:txBody>
      </p:sp>
    </p:spTree>
    <p:extLst>
      <p:ext uri="{BB962C8B-B14F-4D97-AF65-F5344CB8AC3E}">
        <p14:creationId xmlns:p14="http://schemas.microsoft.com/office/powerpoint/2010/main" val="1338378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3</a:t>
            </a:fld>
            <a:endParaRPr lang="en-GB"/>
          </a:p>
        </p:txBody>
      </p:sp>
    </p:spTree>
    <p:extLst>
      <p:ext uri="{BB962C8B-B14F-4D97-AF65-F5344CB8AC3E}">
        <p14:creationId xmlns:p14="http://schemas.microsoft.com/office/powerpoint/2010/main" val="1635558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The crucial role of the line manager in influencing performance. Importance of relationships. Psychological contract and psychological safety. Different leadership approaches – for example, situational and other contingency approaches, command and control, transformational leadership, authentic leadership, compassionate/servant leadership and distributive leadership. Characteristics of successful and unsuccessful leaders. Perceptions of effective leaders. Political behaviour. Leadership development. </a:t>
            </a:r>
          </a:p>
          <a:p>
            <a:pPr marL="0" indent="0">
              <a:buNone/>
            </a:pPr>
            <a:endParaRPr lang="en-GB" dirty="0"/>
          </a:p>
          <a:p>
            <a:pPr marL="0" indent="0">
              <a:buNone/>
            </a:pPr>
            <a:r>
              <a:rPr lang="en-GB" dirty="0"/>
              <a:t>2. The impact of different performance management approaches and how performance management data can be used to drive improvements. Punitive versus collaborative approaches to managing performance. Links between reward and performance. Strengths based approaches. Arguments against the use of performance management. Debates regarding value of appraisals in an increasingly fast-paced world. Rating scales and appraiser bias. Value of continuous feedback. Competency based approaches. Outcomes focussed. How performance management varies in different countries, due to cultural reasons. </a:t>
            </a:r>
          </a:p>
          <a:p>
            <a:pPr marL="0" indent="0">
              <a:buNone/>
            </a:pPr>
            <a:endParaRPr lang="en-GB" dirty="0"/>
          </a:p>
          <a:p>
            <a:pPr marL="0" indent="0">
              <a:buNone/>
            </a:pPr>
            <a:r>
              <a:rPr lang="en-GB" dirty="0"/>
              <a:t>3. Approaches to managing absence and capability. Effective absence management; different attendance management practices. Issues of </a:t>
            </a:r>
            <a:r>
              <a:rPr lang="en-GB" dirty="0" err="1"/>
              <a:t>leavism</a:t>
            </a:r>
            <a:r>
              <a:rPr lang="en-GB" dirty="0"/>
              <a:t> and presenteeism. Managing unsatisfactory performance ethically, lawfully and effectively. Use of technology to manage performance – surveillance software and ethical considerations. </a:t>
            </a:r>
          </a:p>
          <a:p>
            <a:pPr marL="0" indent="0">
              <a:buNone/>
            </a:pPr>
            <a:endParaRPr lang="en-GB" dirty="0"/>
          </a:p>
          <a:p>
            <a:pPr marL="0" indent="0">
              <a:buNone/>
            </a:pPr>
            <a:r>
              <a:rPr lang="en-GB" dirty="0"/>
              <a:t>4. Strategies to retain employees. How to interrogate people management data to identify retention issues. Ways of measuring turnover. Usefulness or otherwise of exit interviews, ‘stayers’ interviews. Strategic approaches to retention. Push and pull indicators. The five generation workforce. </a:t>
            </a:r>
          </a:p>
          <a:p>
            <a:pPr marL="0" indent="0">
              <a:buNone/>
            </a:pPr>
            <a:endParaRPr lang="en-GB" dirty="0"/>
          </a:p>
          <a:p>
            <a:pPr marL="0" indent="0">
              <a:buNone/>
            </a:pPr>
            <a:r>
              <a:rPr lang="en-GB" dirty="0"/>
              <a:t>5. How to create effective teams across business areas, locations and cultures. Managing hybrid and virtual teams – ensuring consistency of treatment and opportunities for remote workers. Critical evaluation of team theories such as Belbin, Tuckman. Group dynamics. Need for psychological safety. </a:t>
            </a:r>
          </a:p>
          <a:p>
            <a:pPr marL="0" indent="0">
              <a:buNone/>
            </a:pPr>
            <a:endParaRPr lang="en-GB" dirty="0"/>
          </a:p>
          <a:p>
            <a:pPr marL="0" indent="0">
              <a:buNone/>
            </a:pPr>
            <a:r>
              <a:rPr lang="en-GB" dirty="0"/>
              <a:t>6. How to use models of influencing and stakeholder management in a range of situations. Stakeholder mapping. Ways to influence, persuade and negotiate. Role of people professionals as business partners. Networking. Assertiveness and methods of communication. Handling emotional behaviour. Managing own emotions. Working with customers – outside in, to shape people strategy. Problem-solving and decision-making tools. </a:t>
            </a:r>
          </a:p>
          <a:p>
            <a:pPr marL="0" indent="0">
              <a:buNone/>
            </a:pPr>
            <a:endParaRPr lang="en-GB" dirty="0"/>
          </a:p>
          <a:p>
            <a:pPr marL="0" indent="0">
              <a:buNone/>
            </a:pPr>
            <a:r>
              <a:rPr lang="en-GB" dirty="0"/>
              <a:t>7. How to apply and adapt different models of facilitation, coaching and mentoring in a range of different situations. Adapting approach/model adopted depending on organisational and people management context. Chairing meetings. Facilitating and co-ordinating discussions. Differences between coaching and mentoring. Models of coaching</a:t>
            </a:r>
          </a:p>
        </p:txBody>
      </p:sp>
      <p:sp>
        <p:nvSpPr>
          <p:cNvPr id="4" name="Slide Number Placeholder 3"/>
          <p:cNvSpPr>
            <a:spLocks noGrp="1"/>
          </p:cNvSpPr>
          <p:nvPr>
            <p:ph type="sldNum" sz="quarter" idx="5"/>
          </p:nvPr>
        </p:nvSpPr>
        <p:spPr/>
        <p:txBody>
          <a:bodyPr/>
          <a:lstStyle/>
          <a:p>
            <a:fld id="{15E43DBC-073C-4AB9-9B7E-763DDAD352F9}" type="slidenum">
              <a:rPr lang="en-GB" smtClean="0"/>
              <a:t>4</a:t>
            </a:fld>
            <a:endParaRPr lang="en-GB"/>
          </a:p>
        </p:txBody>
      </p:sp>
    </p:spTree>
    <p:extLst>
      <p:ext uri="{BB962C8B-B14F-4D97-AF65-F5344CB8AC3E}">
        <p14:creationId xmlns:p14="http://schemas.microsoft.com/office/powerpoint/2010/main" val="4816331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5</a:t>
            </a:fld>
            <a:endParaRPr lang="en-GB"/>
          </a:p>
        </p:txBody>
      </p:sp>
    </p:spTree>
    <p:extLst>
      <p:ext uri="{BB962C8B-B14F-4D97-AF65-F5344CB8AC3E}">
        <p14:creationId xmlns:p14="http://schemas.microsoft.com/office/powerpoint/2010/main" val="3164875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7</a:t>
            </a:fld>
            <a:endParaRPr lang="en-GB"/>
          </a:p>
        </p:txBody>
      </p:sp>
    </p:spTree>
    <p:extLst>
      <p:ext uri="{BB962C8B-B14F-4D97-AF65-F5344CB8AC3E}">
        <p14:creationId xmlns:p14="http://schemas.microsoft.com/office/powerpoint/2010/main" val="3347733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8</a:t>
            </a:fld>
            <a:endParaRPr lang="en-GB"/>
          </a:p>
        </p:txBody>
      </p:sp>
    </p:spTree>
    <p:extLst>
      <p:ext uri="{BB962C8B-B14F-4D97-AF65-F5344CB8AC3E}">
        <p14:creationId xmlns:p14="http://schemas.microsoft.com/office/powerpoint/2010/main" val="2739924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E43DBC-073C-4AB9-9B7E-763DDAD352F9}" type="slidenum">
              <a:rPr lang="en-GB" smtClean="0"/>
              <a:t>9</a:t>
            </a:fld>
            <a:endParaRPr lang="en-GB"/>
          </a:p>
        </p:txBody>
      </p:sp>
    </p:spTree>
    <p:extLst>
      <p:ext uri="{BB962C8B-B14F-4D97-AF65-F5344CB8AC3E}">
        <p14:creationId xmlns:p14="http://schemas.microsoft.com/office/powerpoint/2010/main" val="4834575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15/02/2026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15/02/2026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15/02/2026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15/02/2026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15/02/2026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15/02/2026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15/02/2026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15/02/2026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15/02/2026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15/02/2026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15/02/2026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15/02/2026</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120" y="1484784"/>
            <a:ext cx="9180512" cy="3846289"/>
          </a:xfrm>
        </p:spPr>
        <p:txBody>
          <a:bodyPr>
            <a:normAutofit/>
          </a:bodyPr>
          <a:lstStyle/>
          <a:p>
            <a:r>
              <a:rPr lang="en-GB" i="1" dirty="0">
                <a:solidFill>
                  <a:schemeClr val="bg1"/>
                </a:solidFill>
              </a:rPr>
              <a:t>Driving Performance</a:t>
            </a:r>
            <a:br>
              <a:rPr lang="en-GB" i="1" dirty="0">
                <a:solidFill>
                  <a:schemeClr val="bg1"/>
                </a:solidFill>
              </a:rPr>
            </a:br>
            <a:br>
              <a:rPr lang="en-GB" i="1" dirty="0">
                <a:solidFill>
                  <a:schemeClr val="bg1"/>
                </a:solidFill>
              </a:rPr>
            </a:br>
            <a:r>
              <a:rPr lang="en-GB" sz="3100" i="1" dirty="0">
                <a:solidFill>
                  <a:schemeClr val="bg1"/>
                </a:solidFill>
              </a:rPr>
              <a:t>Natasha Davies, February 2026</a:t>
            </a:r>
            <a:endParaRPr lang="en-GB" sz="3100"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Agenda for today </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Introduction to the module</a:t>
            </a:r>
          </a:p>
          <a:p>
            <a:r>
              <a:rPr lang="en-GB" altLang="en-US" sz="2400" dirty="0">
                <a:latin typeface="Arial" panose="020B0604020202020204" pitchFamily="34" charset="0"/>
                <a:cs typeface="Arial" panose="020B0604020202020204" pitchFamily="34" charset="0"/>
              </a:rPr>
              <a:t>Overview of learning outcomes</a:t>
            </a:r>
          </a:p>
          <a:p>
            <a:r>
              <a:rPr lang="en-GB" altLang="en-US" sz="2400" dirty="0">
                <a:latin typeface="Arial" panose="020B0604020202020204" pitchFamily="34" charset="0"/>
                <a:cs typeface="Arial" panose="020B0604020202020204" pitchFamily="34" charset="0"/>
              </a:rPr>
              <a:t>Assignment brief</a:t>
            </a:r>
          </a:p>
          <a:p>
            <a:r>
              <a:rPr lang="en-GB" altLang="en-US" sz="2400" dirty="0">
                <a:latin typeface="Arial" panose="020B0604020202020204" pitchFamily="34" charset="0"/>
                <a:cs typeface="Arial" panose="020B0604020202020204" pitchFamily="34" charset="0"/>
              </a:rPr>
              <a:t>LO – The crucial role of line managers in influencing performance. </a:t>
            </a:r>
          </a:p>
        </p:txBody>
      </p:sp>
    </p:spTree>
    <p:extLst>
      <p:ext uri="{BB962C8B-B14F-4D97-AF65-F5344CB8AC3E}">
        <p14:creationId xmlns:p14="http://schemas.microsoft.com/office/powerpoint/2010/main" val="1934429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Introduction</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Driving Performance</a:t>
            </a:r>
          </a:p>
          <a:p>
            <a:r>
              <a:rPr lang="en-GB" altLang="en-US" sz="2400" dirty="0">
                <a:latin typeface="Arial" panose="020B0604020202020204" pitchFamily="34" charset="0"/>
                <a:cs typeface="Arial" panose="020B0604020202020204" pitchFamily="34" charset="0"/>
              </a:rPr>
              <a:t>8 weeks of lectures up to and including 28/04/26.</a:t>
            </a:r>
          </a:p>
          <a:p>
            <a:r>
              <a:rPr lang="en-GB" altLang="en-US" sz="2400" dirty="0">
                <a:latin typeface="Arial" panose="020B0604020202020204" pitchFamily="34" charset="0"/>
                <a:cs typeface="Arial" panose="020B0604020202020204" pitchFamily="34" charset="0"/>
              </a:rPr>
              <a:t>Easter break is 30/03/26-17/04/26.</a:t>
            </a:r>
          </a:p>
          <a:p>
            <a:r>
              <a:rPr lang="en-GB" altLang="en-US" sz="2400" dirty="0">
                <a:latin typeface="Arial" panose="020B0604020202020204" pitchFamily="34" charset="0"/>
                <a:cs typeface="Arial" panose="020B0604020202020204" pitchFamily="34" charset="0"/>
              </a:rPr>
              <a:t>Deadline for </a:t>
            </a:r>
            <a:r>
              <a:rPr lang="en-GB" altLang="en-US" sz="2400">
                <a:latin typeface="Arial" panose="020B0604020202020204" pitchFamily="34" charset="0"/>
                <a:cs typeface="Arial" panose="020B0604020202020204" pitchFamily="34" charset="0"/>
              </a:rPr>
              <a:t>drafts 13/04/26.</a:t>
            </a:r>
            <a:endParaRPr lang="en-GB" altLang="en-US" sz="2400" dirty="0">
              <a:latin typeface="Arial" panose="020B0604020202020204" pitchFamily="34" charset="0"/>
              <a:cs typeface="Arial" panose="020B0604020202020204" pitchFamily="34" charset="0"/>
            </a:endParaRPr>
          </a:p>
          <a:p>
            <a:r>
              <a:rPr lang="en-GB" altLang="en-US" sz="2400" dirty="0">
                <a:latin typeface="Arial" panose="020B0604020202020204" pitchFamily="34" charset="0"/>
                <a:cs typeface="Arial" panose="020B0604020202020204" pitchFamily="34" charset="0"/>
              </a:rPr>
              <a:t>Final submission deadline is 04/05/26. </a:t>
            </a:r>
          </a:p>
        </p:txBody>
      </p:sp>
    </p:spTree>
    <p:extLst>
      <p:ext uri="{BB962C8B-B14F-4D97-AF65-F5344CB8AC3E}">
        <p14:creationId xmlns:p14="http://schemas.microsoft.com/office/powerpoint/2010/main" val="4113894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Learning outcomes</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AutoNum type="arabicPeriod"/>
            </a:pPr>
            <a:r>
              <a:rPr lang="en-GB" sz="1800" dirty="0"/>
              <a:t>The crucial role of the line manager in influencing performance. </a:t>
            </a:r>
          </a:p>
          <a:p>
            <a:pPr>
              <a:buAutoNum type="arabicPeriod"/>
            </a:pPr>
            <a:r>
              <a:rPr lang="en-GB" sz="1800" dirty="0"/>
              <a:t>The impact of different performance management approaches and how performance management data can be used to drive improvements. </a:t>
            </a:r>
          </a:p>
          <a:p>
            <a:pPr>
              <a:buAutoNum type="arabicPeriod"/>
            </a:pPr>
            <a:r>
              <a:rPr lang="en-GB" sz="1800" dirty="0"/>
              <a:t>Approaches to managing absence and capability.</a:t>
            </a:r>
          </a:p>
          <a:p>
            <a:pPr>
              <a:buAutoNum type="arabicPeriod"/>
            </a:pPr>
            <a:r>
              <a:rPr lang="en-GB" sz="1800" dirty="0"/>
              <a:t>Strategies to retain employees. </a:t>
            </a:r>
          </a:p>
          <a:p>
            <a:pPr>
              <a:buAutoNum type="arabicPeriod"/>
            </a:pPr>
            <a:r>
              <a:rPr lang="en-GB" sz="1800" dirty="0"/>
              <a:t>How to create effective teams across business areas, locations and cultures. </a:t>
            </a:r>
          </a:p>
          <a:p>
            <a:pPr>
              <a:buAutoNum type="arabicPeriod"/>
            </a:pPr>
            <a:r>
              <a:rPr lang="en-GB" sz="1800" dirty="0"/>
              <a:t>How to use models of influencing and stakeholder management in a range of situations. </a:t>
            </a:r>
          </a:p>
          <a:p>
            <a:pPr>
              <a:buAutoNum type="arabicPeriod"/>
            </a:pPr>
            <a:r>
              <a:rPr lang="en-GB" sz="1800" dirty="0"/>
              <a:t>How to apply and adapt different models of facilitation, coaching and mentoring in a range of different situations.</a:t>
            </a:r>
            <a:endParaRPr lang="en-GB"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1300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Task1 (80%) (3000 words)</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800" dirty="0"/>
              <a:t>Your organisation has recently recruited two new senior managers. Considering CIPD viewpoints, create a series of lunchtime learning sessions for them, critically analysing the performance management approach currently in your organisation. </a:t>
            </a:r>
          </a:p>
          <a:p>
            <a:r>
              <a:rPr lang="en-GB" sz="1800" dirty="0"/>
              <a:t>You should prepare your sessions ensuring you critically evaluate the current activities and also make recommendations for change. </a:t>
            </a:r>
          </a:p>
          <a:p>
            <a:r>
              <a:rPr lang="en-GB" sz="1800" dirty="0"/>
              <a:t>Your lunchtime sessions should be based upon your own organisation or one that you are familiar with, if you are not currently employed. </a:t>
            </a:r>
          </a:p>
          <a:p>
            <a:r>
              <a:rPr lang="en-GB" sz="1800" dirty="0"/>
              <a:t>Your lunch time learning session(s) can be created using any tool available to you. The format, however it will be presented, must be suitable for the target audience in a business context. will only be required to provide the content, plus presenter notes, which should be critical and robustly underpinned with credible sources.</a:t>
            </a:r>
            <a:endParaRPr lang="en-GB"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5484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C47A9-08D2-6C87-E6B6-677333A27098}"/>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b="1" dirty="0"/>
              <a:t>What is a lunch-time learning session?</a:t>
            </a:r>
          </a:p>
        </p:txBody>
      </p:sp>
      <p:sp>
        <p:nvSpPr>
          <p:cNvPr id="3" name="Content Placeholder 2">
            <a:extLst>
              <a:ext uri="{FF2B5EF4-FFF2-40B4-BE49-F238E27FC236}">
                <a16:creationId xmlns:a16="http://schemas.microsoft.com/office/drawing/2014/main" id="{871B72B4-FC98-D01F-DB00-E3FEE46E0181}"/>
              </a:ext>
            </a:extLst>
          </p:cNvPr>
          <p:cNvSpPr>
            <a:spLocks noGrp="1"/>
          </p:cNvSpPr>
          <p:nvPr>
            <p:ph sz="half" idx="1"/>
          </p:nvPr>
        </p:nvSpPr>
        <p:spPr>
          <a:xfrm>
            <a:off x="457200" y="1600201"/>
            <a:ext cx="4038600" cy="3989040"/>
          </a:xfrm>
        </p:spPr>
        <p:txBody>
          <a:bodyPr vert="horz" lIns="68580" tIns="34290" rIns="68580" bIns="34290" rtlCol="0">
            <a:normAutofit/>
          </a:bodyPr>
          <a:lstStyle/>
          <a:p>
            <a:r>
              <a:rPr lang="en-GB" sz="2600"/>
              <a:t>Informal training and development sessions</a:t>
            </a:r>
          </a:p>
          <a:p>
            <a:r>
              <a:rPr lang="en-GB" sz="2600"/>
              <a:t>Often voluntary</a:t>
            </a:r>
          </a:p>
          <a:p>
            <a:r>
              <a:rPr lang="en-GB" sz="2600"/>
              <a:t>Offer, sociable, collaborative alternative to traditional training sessions</a:t>
            </a:r>
          </a:p>
          <a:p>
            <a:r>
              <a:rPr lang="en-GB" sz="2600"/>
              <a:t>Over lunch, as the name suggests!</a:t>
            </a:r>
          </a:p>
        </p:txBody>
      </p:sp>
      <p:pic>
        <p:nvPicPr>
          <p:cNvPr id="1026" name="Picture 2" descr="Developing a Lunch and Learn Program">
            <a:extLst>
              <a:ext uri="{FF2B5EF4-FFF2-40B4-BE49-F238E27FC236}">
                <a16:creationId xmlns:a16="http://schemas.microsoft.com/office/drawing/2014/main" id="{E3411D9B-8429-07FD-F058-BCB27391AB3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238695"/>
            <a:ext cx="4038600" cy="2712052"/>
          </a:xfrm>
          <a:prstGeom prst="rect">
            <a:avLst/>
          </a:prstGeom>
          <a:solidFill>
            <a:srgbClr val="FFFFFF"/>
          </a:solidFill>
        </p:spPr>
      </p:pic>
    </p:spTree>
    <p:extLst>
      <p:ext uri="{BB962C8B-B14F-4D97-AF65-F5344CB8AC3E}">
        <p14:creationId xmlns:p14="http://schemas.microsoft.com/office/powerpoint/2010/main" val="1431108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E17D0-3299-CC9A-D79C-C1D698B69AE7}"/>
              </a:ext>
            </a:extLst>
          </p:cNvPr>
          <p:cNvSpPr>
            <a:spLocks noGrp="1"/>
          </p:cNvSpPr>
          <p:nvPr>
            <p:ph type="title"/>
          </p:nvPr>
        </p:nvSpPr>
        <p:spPr>
          <a:xfrm>
            <a:off x="540195" y="831770"/>
            <a:ext cx="7772400" cy="985832"/>
          </a:xfrm>
        </p:spPr>
        <p:txBody>
          <a:bodyPr anchor="t">
            <a:normAutofit/>
          </a:bodyPr>
          <a:lstStyle/>
          <a:p>
            <a:r>
              <a:rPr lang="en-GB" dirty="0"/>
              <a:t>Format</a:t>
            </a:r>
          </a:p>
        </p:txBody>
      </p:sp>
      <p:graphicFrame>
        <p:nvGraphicFramePr>
          <p:cNvPr id="11" name="Content Placeholder 2">
            <a:extLst>
              <a:ext uri="{FF2B5EF4-FFF2-40B4-BE49-F238E27FC236}">
                <a16:creationId xmlns:a16="http://schemas.microsoft.com/office/drawing/2014/main" id="{958BACD0-BA21-5A87-2D2C-7D46328C78A1}"/>
              </a:ext>
            </a:extLst>
          </p:cNvPr>
          <p:cNvGraphicFramePr>
            <a:graphicFrameLocks noGrp="1"/>
          </p:cNvGraphicFramePr>
          <p:nvPr>
            <p:ph idx="1"/>
            <p:extLst>
              <p:ext uri="{D42A27DB-BD31-4B8C-83A1-F6EECF244321}">
                <p14:modId xmlns:p14="http://schemas.microsoft.com/office/powerpoint/2010/main" val="3778897796"/>
              </p:ext>
            </p:extLst>
          </p:nvPr>
        </p:nvGraphicFramePr>
        <p:xfrm>
          <a:off x="755690" y="2270827"/>
          <a:ext cx="7772400" cy="23163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1179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3F465-701E-21E8-4EBD-7FEBD2669CC5}"/>
              </a:ext>
            </a:extLst>
          </p:cNvPr>
          <p:cNvSpPr>
            <a:spLocks noGrp="1"/>
          </p:cNvSpPr>
          <p:nvPr>
            <p:ph type="title"/>
          </p:nvPr>
        </p:nvSpPr>
        <p:spPr/>
        <p:txBody>
          <a:bodyPr/>
          <a:lstStyle/>
          <a:p>
            <a:r>
              <a:rPr lang="en-GB" b="1" dirty="0"/>
              <a:t>Task 2 (20%) (1500 words)</a:t>
            </a:r>
          </a:p>
        </p:txBody>
      </p:sp>
      <p:sp>
        <p:nvSpPr>
          <p:cNvPr id="3" name="Content Placeholder 2">
            <a:extLst>
              <a:ext uri="{FF2B5EF4-FFF2-40B4-BE49-F238E27FC236}">
                <a16:creationId xmlns:a16="http://schemas.microsoft.com/office/drawing/2014/main" id="{013757F4-6B99-96ED-BF64-E6DCEA4EB051}"/>
              </a:ext>
            </a:extLst>
          </p:cNvPr>
          <p:cNvSpPr>
            <a:spLocks noGrp="1"/>
          </p:cNvSpPr>
          <p:nvPr>
            <p:ph idx="1"/>
          </p:nvPr>
        </p:nvSpPr>
        <p:spPr/>
        <p:txBody>
          <a:bodyPr>
            <a:normAutofit lnSpcReduction="10000"/>
          </a:bodyPr>
          <a:lstStyle/>
          <a:p>
            <a:r>
              <a:rPr lang="en-GB" sz="2000" dirty="0"/>
              <a:t>You have been tasked with creating a handout to support the lunchtime learning sessions.</a:t>
            </a:r>
          </a:p>
          <a:p>
            <a:r>
              <a:rPr lang="en-GB" sz="2000" dirty="0"/>
              <a:t>Create a handout for the managers, which will highlight their role in performance management and how HR can assist. This will be in the format of an electronic leaflet that critically evaluates the relationship between HR and the line manager. </a:t>
            </a:r>
          </a:p>
          <a:p>
            <a:r>
              <a:rPr lang="en-GB" sz="2000" dirty="0"/>
              <a:t>Your leaflet should be based upon your own organisation or one that you are familiar with. Your leaflet should clearly show the line manager’s role and how HR can assist line managers and how the activities of line managers impact HR. The information should be clear and concise. </a:t>
            </a:r>
          </a:p>
          <a:p>
            <a:r>
              <a:rPr lang="en-GB" sz="2000" dirty="0"/>
              <a:t>You can be as creative as you want, just ensure it provides the key messages with examples and looks professional.</a:t>
            </a:r>
          </a:p>
        </p:txBody>
      </p:sp>
    </p:spTree>
    <p:extLst>
      <p:ext uri="{BB962C8B-B14F-4D97-AF65-F5344CB8AC3E}">
        <p14:creationId xmlns:p14="http://schemas.microsoft.com/office/powerpoint/2010/main" val="6323189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Any Questions Images – Browse 5,277 Stock Photos, Vectors ...">
            <a:extLst>
              <a:ext uri="{FF2B5EF4-FFF2-40B4-BE49-F238E27FC236}">
                <a16:creationId xmlns:a16="http://schemas.microsoft.com/office/drawing/2014/main" id="{158D7E75-CF7D-FB1C-D5E9-E6B92E663E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20" y="10"/>
            <a:ext cx="9143980" cy="6857990"/>
          </a:xfrm>
          <a:prstGeom prst="rect">
            <a:avLst/>
          </a:prstGeom>
          <a:solidFill>
            <a:srgbClr val="FFFFFF"/>
          </a:solidFill>
        </p:spPr>
      </p:pic>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018873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SharedWithUsers>
  </documentManagement>
</p:properties>
</file>

<file path=customXml/itemProps1.xml><?xml version="1.0" encoding="utf-8"?>
<ds:datastoreItem xmlns:ds="http://schemas.openxmlformats.org/officeDocument/2006/customXml" ds:itemID="{18201FB3-9FE8-43FF-91C2-36F66CFA5A09}">
  <ds:schemaRefs>
    <ds:schemaRef ds:uri="303dbf9b-b85b-46a0-94f1-894078c07ec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966</Words>
  <Application>Microsoft Office PowerPoint</Application>
  <PresentationFormat>On-screen Show (4:3)</PresentationFormat>
  <Paragraphs>60</Paragraphs>
  <Slides>9</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Myriad Pro</vt:lpstr>
      <vt:lpstr>Arial</vt:lpstr>
      <vt:lpstr>Calibri</vt:lpstr>
      <vt:lpstr>20140311PresentationUWTSDTemplate</vt:lpstr>
      <vt:lpstr>Driving Performance  Natasha Davies, February 2026</vt:lpstr>
      <vt:lpstr>Agenda for today </vt:lpstr>
      <vt:lpstr>Introduction</vt:lpstr>
      <vt:lpstr>Learning outcomes</vt:lpstr>
      <vt:lpstr>Task1 (80%) (3000 words)</vt:lpstr>
      <vt:lpstr>What is a lunch-time learning session?</vt:lpstr>
      <vt:lpstr>Format</vt:lpstr>
      <vt:lpstr>Task 2 (20%) (1500 words)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Natasha Davies (IMH)</cp:lastModifiedBy>
  <cp:revision>7</cp:revision>
  <cp:lastPrinted>2017-10-10T10:16:57Z</cp:lastPrinted>
  <dcterms:created xsi:type="dcterms:W3CDTF">2015-04-14T15:21:28Z</dcterms:created>
  <dcterms:modified xsi:type="dcterms:W3CDTF">2026-02-15T17:28:22Z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