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6"/>
  </p:notesMasterIdLst>
  <p:handoutMasterIdLst>
    <p:handoutMasterId r:id="rId27"/>
  </p:handoutMasterIdLst>
  <p:sldIdLst>
    <p:sldId id="256" r:id="rId2"/>
    <p:sldId id="317" r:id="rId3"/>
    <p:sldId id="320" r:id="rId4"/>
    <p:sldId id="347" r:id="rId5"/>
    <p:sldId id="354" r:id="rId6"/>
    <p:sldId id="355" r:id="rId7"/>
    <p:sldId id="299" r:id="rId8"/>
    <p:sldId id="316" r:id="rId9"/>
    <p:sldId id="325" r:id="rId10"/>
    <p:sldId id="356" r:id="rId11"/>
    <p:sldId id="301" r:id="rId12"/>
    <p:sldId id="314" r:id="rId13"/>
    <p:sldId id="324" r:id="rId14"/>
    <p:sldId id="303" r:id="rId15"/>
    <p:sldId id="344" r:id="rId16"/>
    <p:sldId id="327" r:id="rId17"/>
    <p:sldId id="332" r:id="rId18"/>
    <p:sldId id="333" r:id="rId19"/>
    <p:sldId id="334" r:id="rId20"/>
    <p:sldId id="335" r:id="rId21"/>
    <p:sldId id="336" r:id="rId22"/>
    <p:sldId id="337" r:id="rId23"/>
    <p:sldId id="338" r:id="rId24"/>
    <p:sldId id="339"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21" d="100"/>
          <a:sy n="121" d="100"/>
        </p:scale>
        <p:origin x="1323" y="60"/>
      </p:cViewPr>
      <p:guideLst>
        <p:guide orient="horz" pos="2160"/>
        <p:guide pos="2880"/>
      </p:guideLst>
    </p:cSldViewPr>
  </p:slideViewPr>
  <p:notesTextViewPr>
    <p:cViewPr>
      <p:scale>
        <a:sx n="1" d="1"/>
        <a:sy n="1" d="1"/>
      </p:scale>
      <p:origin x="0" y="0"/>
    </p:cViewPr>
  </p:notesTextViewPr>
  <p:sorterViewPr>
    <p:cViewPr>
      <p:scale>
        <a:sx n="100" d="100"/>
        <a:sy n="100" d="100"/>
      </p:scale>
      <p:origin x="0" y="-32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4BB6B1CF-DD70-46E5-AFF6-99E85A57F19B}" type="datetimeFigureOut">
              <a:rPr lang="en-GB" smtClean="0"/>
              <a:t>10/10/2018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4B4AA095-A193-464E-BC5E-146DE07ED572}" type="slidenum">
              <a:rPr lang="en-GB" smtClean="0"/>
              <a:t>‹#›</a:t>
            </a:fld>
            <a:endParaRPr lang="en-GB"/>
          </a:p>
        </p:txBody>
      </p:sp>
    </p:spTree>
    <p:extLst>
      <p:ext uri="{BB962C8B-B14F-4D97-AF65-F5344CB8AC3E}">
        <p14:creationId xmlns:p14="http://schemas.microsoft.com/office/powerpoint/2010/main" val="340074422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55F375CD-395E-4BDF-9243-4C21C1322958}" type="datetimeFigureOut">
              <a:rPr lang="en-GB" smtClean="0"/>
              <a:t>10/10/2018</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570CAB09-53B7-4322-AAE7-17C6F2324778}" type="slidenum">
              <a:rPr lang="en-GB" smtClean="0"/>
              <a:t>‹#›</a:t>
            </a:fld>
            <a:endParaRPr lang="en-GB"/>
          </a:p>
        </p:txBody>
      </p:sp>
    </p:spTree>
    <p:extLst>
      <p:ext uri="{BB962C8B-B14F-4D97-AF65-F5344CB8AC3E}">
        <p14:creationId xmlns:p14="http://schemas.microsoft.com/office/powerpoint/2010/main" val="1361635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Rectangle 7"/>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2000" y="3200400"/>
            <a:ext cx="7543800" cy="1524000"/>
          </a:xfrm>
        </p:spPr>
        <p:txBody>
          <a:bodyPr>
            <a:noAutofit/>
          </a:bodyPr>
          <a:lstStyle>
            <a:lvl1pPr>
              <a:defRPr sz="8000"/>
            </a:lvl1pPr>
          </a:lstStyle>
          <a:p>
            <a:r>
              <a:rPr lang="en-US" smtClean="0"/>
              <a:t>Click to edit Master title style</a:t>
            </a:r>
            <a:endParaRPr lang="en-US" dirty="0"/>
          </a:p>
        </p:txBody>
      </p:sp>
      <p:sp>
        <p:nvSpPr>
          <p:cNvPr id="3" name="Subtitle 2"/>
          <p:cNvSpPr>
            <a:spLocks noGrp="1"/>
          </p:cNvSpPr>
          <p:nvPr>
            <p:ph type="subTitle" idx="1"/>
          </p:nvPr>
        </p:nvSpPr>
        <p:spPr>
          <a:xfrm>
            <a:off x="762000" y="4724400"/>
            <a:ext cx="6858000" cy="990600"/>
          </a:xfrm>
        </p:spPr>
        <p:txBody>
          <a:bodyPr anchor="t" anchorCtr="0">
            <a:normAutofit/>
          </a:bodyPr>
          <a:lstStyle>
            <a:lvl1pPr marL="0" indent="0" algn="l">
              <a:buNone/>
              <a:defRPr sz="2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FE496FF-4427-48BB-9D14-A4434F6EF74E}"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
        <p:nvSpPr>
          <p:cNvPr id="7" name="Rectangle 6"/>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E496FF-4427-48BB-9D14-A4434F6EF74E}"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777240" y="0"/>
            <a:ext cx="7543800" cy="304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2000" y="3276600"/>
            <a:ext cx="7543800" cy="1676400"/>
          </a:xfrm>
        </p:spPr>
        <p:txBody>
          <a:bodyPr anchor="b" anchorCtr="0"/>
          <a:lstStyle>
            <a:lvl1pPr algn="l">
              <a:defRPr sz="54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62000" y="4953000"/>
            <a:ext cx="6858000" cy="914400"/>
          </a:xfrm>
        </p:spPr>
        <p:txBody>
          <a:bodyPr anchor="t" anchorCtr="0">
            <a:normAutofit/>
          </a:bodyPr>
          <a:lstStyle>
            <a:lvl1pPr marL="0" indent="0">
              <a:buNone/>
              <a:defRPr sz="2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E496FF-4427-48BB-9D14-A4434F6EF74E}"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
        <p:nvSpPr>
          <p:cNvPr id="8" name="Rectangle 7"/>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7620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609601"/>
            <a:ext cx="3657600" cy="376732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3FE496FF-4427-48BB-9D14-A4434F6EF74E}"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7589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589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152" y="609600"/>
            <a:ext cx="3657600" cy="639762"/>
          </a:xfrm>
        </p:spPr>
        <p:txBody>
          <a:bodyPr anchor="b">
            <a:noAutofit/>
          </a:bodyPr>
          <a:lstStyle>
            <a:lvl1pPr marL="0" indent="0">
              <a:buNone/>
              <a:defRPr sz="28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152" y="1329264"/>
            <a:ext cx="3657600" cy="3048000"/>
          </a:xfrm>
        </p:spPr>
        <p:txBody>
          <a:bodyPr anchor="t" anchorCtr="0"/>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3FE496FF-4427-48BB-9D14-A4434F6EF74E}" type="datetimeFigureOut">
              <a:rPr lang="en-GB" smtClean="0"/>
              <a:t>10/10/2018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449020-569C-4FC4-A7F8-8C8F66A75F13}" type="slidenum">
              <a:rPr lang="en-GB" smtClean="0"/>
              <a:t>‹#›</a:t>
            </a:fld>
            <a:endParaRPr lang="en-GB"/>
          </a:p>
        </p:txBody>
      </p:sp>
      <p:cxnSp>
        <p:nvCxnSpPr>
          <p:cNvPr id="11" name="Straight Connector 10"/>
          <p:cNvCxnSpPr/>
          <p:nvPr/>
        </p:nvCxnSpPr>
        <p:spPr>
          <a:xfrm>
            <a:off x="7589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645152" y="1249362"/>
            <a:ext cx="3657600" cy="158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FE496FF-4427-48BB-9D14-A4434F6EF74E}" type="datetimeFigureOut">
              <a:rPr lang="en-GB" smtClean="0"/>
              <a:t>10/10/2018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E496FF-4427-48BB-9D14-A4434F6EF74E}" type="datetimeFigureOut">
              <a:rPr lang="en-GB" smtClean="0"/>
              <a:t>10/10/2018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62000" y="4572000"/>
            <a:ext cx="6784848" cy="1600200"/>
          </a:xfrm>
        </p:spPr>
        <p:txBody>
          <a:bodyPr anchor="b">
            <a:normAutofit/>
          </a:bodyPr>
          <a:lstStyle>
            <a:lvl1pPr algn="l">
              <a:defRPr sz="5400" b="0"/>
            </a:lvl1pPr>
          </a:lstStyle>
          <a:p>
            <a:r>
              <a:rPr lang="en-US" smtClean="0"/>
              <a:t>Click to edit Master title style</a:t>
            </a:r>
            <a:endParaRPr lang="en-US"/>
          </a:p>
        </p:txBody>
      </p:sp>
      <p:sp>
        <p:nvSpPr>
          <p:cNvPr id="3" name="Content Placeholder 2"/>
          <p:cNvSpPr>
            <a:spLocks noGrp="1"/>
          </p:cNvSpPr>
          <p:nvPr>
            <p:ph idx="1"/>
          </p:nvPr>
        </p:nvSpPr>
        <p:spPr>
          <a:xfrm>
            <a:off x="3710866" y="457200"/>
            <a:ext cx="4594934" cy="4114799"/>
          </a:xfrm>
        </p:spPr>
        <p:txBody>
          <a:bodyP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2001" y="457200"/>
            <a:ext cx="2673657" cy="4114800"/>
          </a:xfrm>
        </p:spPr>
        <p:txBody>
          <a:bodyPr>
            <a:normAutofit/>
          </a:bodyPr>
          <a:lstStyle>
            <a:lvl1pPr marL="0" indent="0">
              <a:buNone/>
              <a:defRPr sz="21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E496FF-4427-48BB-9D14-A4434F6EF74E}"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449020-569C-4FC4-A7F8-8C8F66A75F13}" type="slidenum">
              <a:rPr lang="en-GB" smtClean="0"/>
              <a:t>‹#›</a:t>
            </a:fld>
            <a:endParaRPr lang="en-GB"/>
          </a:p>
        </p:txBody>
      </p:sp>
      <p:cxnSp>
        <p:nvCxnSpPr>
          <p:cNvPr id="10" name="Straight Connector 9"/>
          <p:cNvCxnSpPr/>
          <p:nvPr/>
        </p:nvCxnSpPr>
        <p:spPr>
          <a:xfrm rot="5400000">
            <a:off x="1677194" y="2514600"/>
            <a:ext cx="3810000" cy="1588"/>
          </a:xfrm>
          <a:prstGeom prst="line">
            <a:avLst/>
          </a:prstGeom>
          <a:ln>
            <a:solidFill>
              <a:schemeClr val="tx2">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8952" y="4572000"/>
            <a:ext cx="6784848" cy="1600200"/>
          </a:xfrm>
        </p:spPr>
        <p:txBody>
          <a:bodyPr anchor="b">
            <a:normAutofit/>
          </a:bodyPr>
          <a:lstStyle>
            <a:lvl1pPr algn="l">
              <a:defRPr sz="5400" b="0"/>
            </a:lvl1pPr>
          </a:lstStyle>
          <a:p>
            <a:r>
              <a:rPr lang="en-US" smtClean="0"/>
              <a:t>Click to edit Master title style</a:t>
            </a:r>
            <a:endParaRPr lang="en-US" dirty="0"/>
          </a:p>
        </p:txBody>
      </p:sp>
      <p:sp>
        <p:nvSpPr>
          <p:cNvPr id="3" name="Picture Placeholder 2"/>
          <p:cNvSpPr>
            <a:spLocks noGrp="1"/>
          </p:cNvSpPr>
          <p:nvPr>
            <p:ph type="pic" idx="1"/>
          </p:nvPr>
        </p:nvSpPr>
        <p:spPr>
          <a:xfrm>
            <a:off x="777240" y="457200"/>
            <a:ext cx="7543800" cy="2895600"/>
          </a:xfrm>
          <a:ln w="6350">
            <a:solidFill>
              <a:schemeClr val="tx2"/>
            </a:solid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50392" y="3505200"/>
            <a:ext cx="7391400" cy="804862"/>
          </a:xfrm>
        </p:spPr>
        <p:txBody>
          <a:bodyPr anchor="t" anchorCtr="0">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E496FF-4427-48BB-9D14-A4434F6EF74E}" type="datetimeFigureOut">
              <a:rPr lang="en-GB" smtClean="0"/>
              <a:t>10/10/2018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14400" y="685800"/>
            <a:ext cx="7239000" cy="38862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E496FF-4427-48BB-9D14-A4434F6EF74E}"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62000" y="685801"/>
            <a:ext cx="1828800" cy="5410199"/>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90800" y="685801"/>
            <a:ext cx="5715000" cy="4876800"/>
          </a:xfrm>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3FE496FF-4427-48BB-9D14-A4434F6EF74E}" type="datetimeFigureOut">
              <a:rPr lang="en-GB" smtClean="0"/>
              <a:t>10/10/2018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449020-569C-4FC4-A7F8-8C8F66A75F13}"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2000" y="4572000"/>
            <a:ext cx="6781800" cy="1600200"/>
          </a:xfrm>
          <a:prstGeom prst="rect">
            <a:avLst/>
          </a:prstGeom>
        </p:spPr>
        <p:txBody>
          <a:bodyPr vert="horz" lIns="91440" tIns="45720" rIns="91440" bIns="45720" rtlCol="0" anchor="b" anchorCtr="0">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2000" y="685800"/>
            <a:ext cx="7543800" cy="3886200"/>
          </a:xfrm>
          <a:prstGeom prst="rect">
            <a:avLst/>
          </a:prstGeom>
        </p:spPr>
        <p:txBody>
          <a:bodyPr vert="horz" lIns="91440" tIns="45720" rIns="91440" bIns="45720" rtlCol="0" anchor="ctr" anchorCtr="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48400" y="6208776"/>
            <a:ext cx="2133600" cy="365125"/>
          </a:xfrm>
          <a:prstGeom prst="rect">
            <a:avLst/>
          </a:prstGeom>
        </p:spPr>
        <p:txBody>
          <a:bodyPr vert="horz" lIns="91440" tIns="45720" rIns="91440" bIns="45720" rtlCol="0" anchor="ctr"/>
          <a:lstStyle>
            <a:lvl1pPr algn="r">
              <a:defRPr sz="1200" b="1">
                <a:solidFill>
                  <a:schemeClr val="tx2">
                    <a:lumMod val="90000"/>
                    <a:lumOff val="10000"/>
                  </a:schemeClr>
                </a:solidFill>
                <a:latin typeface="+mn-lt"/>
              </a:defRPr>
            </a:lvl1pPr>
          </a:lstStyle>
          <a:p>
            <a:fld id="{3FE496FF-4427-48BB-9D14-A4434F6EF74E}" type="datetimeFigureOut">
              <a:rPr lang="en-GB" smtClean="0"/>
              <a:t>10/10/2018</a:t>
            </a:fld>
            <a:endParaRPr lang="en-GB"/>
          </a:p>
        </p:txBody>
      </p:sp>
      <p:sp>
        <p:nvSpPr>
          <p:cNvPr id="5" name="Footer Placeholder 4"/>
          <p:cNvSpPr>
            <a:spLocks noGrp="1"/>
          </p:cNvSpPr>
          <p:nvPr>
            <p:ph type="ftr" sz="quarter" idx="3"/>
          </p:nvPr>
        </p:nvSpPr>
        <p:spPr>
          <a:xfrm>
            <a:off x="761999" y="6208776"/>
            <a:ext cx="4873869" cy="365125"/>
          </a:xfrm>
          <a:prstGeom prst="rect">
            <a:avLst/>
          </a:prstGeom>
        </p:spPr>
        <p:txBody>
          <a:bodyPr vert="horz" lIns="91440" tIns="45720" rIns="91440" bIns="45720" rtlCol="0" anchor="ctr"/>
          <a:lstStyle>
            <a:lvl1pPr algn="l">
              <a:defRPr sz="1200" b="1">
                <a:solidFill>
                  <a:schemeClr val="tx2">
                    <a:lumMod val="90000"/>
                    <a:lumOff val="10000"/>
                  </a:schemeClr>
                </a:solidFill>
              </a:defRPr>
            </a:lvl1pPr>
          </a:lstStyle>
          <a:p>
            <a:endParaRPr lang="en-GB"/>
          </a:p>
        </p:txBody>
      </p:sp>
      <p:sp>
        <p:nvSpPr>
          <p:cNvPr id="6" name="Slide Number Placeholder 5"/>
          <p:cNvSpPr>
            <a:spLocks noGrp="1"/>
          </p:cNvSpPr>
          <p:nvPr>
            <p:ph type="sldNum" sz="quarter" idx="4"/>
          </p:nvPr>
        </p:nvSpPr>
        <p:spPr>
          <a:xfrm>
            <a:off x="7620000" y="5687568"/>
            <a:ext cx="762000" cy="365125"/>
          </a:xfrm>
          <a:prstGeom prst="rect">
            <a:avLst/>
          </a:prstGeom>
        </p:spPr>
        <p:txBody>
          <a:bodyPr vert="horz" lIns="91440" tIns="45720" rIns="91440" bIns="45720" rtlCol="0" anchor="ctr"/>
          <a:lstStyle>
            <a:lvl1pPr algn="r">
              <a:defRPr sz="2400">
                <a:solidFill>
                  <a:schemeClr val="tx1">
                    <a:lumMod val="85000"/>
                    <a:lumOff val="15000"/>
                  </a:schemeClr>
                </a:solidFill>
                <a:latin typeface="+mj-lt"/>
              </a:defRPr>
            </a:lvl1pPr>
          </a:lstStyle>
          <a:p>
            <a:fld id="{AB449020-569C-4FC4-A7F8-8C8F66A75F13}" type="slidenum">
              <a:rPr lang="en-GB" smtClean="0"/>
              <a:t>‹#›</a:t>
            </a:fld>
            <a:endParaRPr lang="en-GB"/>
          </a:p>
        </p:txBody>
      </p:sp>
      <p:sp>
        <p:nvSpPr>
          <p:cNvPr id="8" name="Rectangle 7"/>
          <p:cNvSpPr/>
          <p:nvPr/>
        </p:nvSpPr>
        <p:spPr>
          <a:xfrm>
            <a:off x="777240" y="0"/>
            <a:ext cx="7543800" cy="381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777240" y="6172200"/>
            <a:ext cx="7543800" cy="2743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1646" y="2132855"/>
            <a:ext cx="7543800" cy="851928"/>
          </a:xfrm>
        </p:spPr>
        <p:txBody>
          <a:bodyPr/>
          <a:lstStyle/>
          <a:p>
            <a:pPr algn="ctr"/>
            <a:endParaRPr lang="en-GB" sz="3600" dirty="0"/>
          </a:p>
        </p:txBody>
      </p:sp>
      <p:pic>
        <p:nvPicPr>
          <p:cNvPr id="5" name="Picture 4" descr="discover psychology logo.png"/>
          <p:cNvPicPr>
            <a:picLocks noChangeAspect="1"/>
          </p:cNvPicPr>
          <p:nvPr/>
        </p:nvPicPr>
        <p:blipFill>
          <a:blip r:embed="rId2" cstate="print"/>
          <a:stretch>
            <a:fillRect/>
          </a:stretch>
        </p:blipFill>
        <p:spPr>
          <a:xfrm>
            <a:off x="753029" y="713242"/>
            <a:ext cx="4683068" cy="1419613"/>
          </a:xfrm>
          <a:prstGeom prst="rect">
            <a:avLst/>
          </a:prstGeom>
          <a:solidFill>
            <a:schemeClr val="tx2">
              <a:lumMod val="25000"/>
            </a:schemeClr>
          </a:solidFill>
        </p:spPr>
      </p:pic>
      <p:pic>
        <p:nvPicPr>
          <p:cNvPr id="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71360" y="713243"/>
            <a:ext cx="2952328" cy="1419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4"/>
          <p:cNvSpPr txBox="1">
            <a:spLocks noChangeArrowheads="1"/>
          </p:cNvSpPr>
          <p:nvPr/>
        </p:nvSpPr>
        <p:spPr>
          <a:xfrm>
            <a:off x="-26221" y="4005064"/>
            <a:ext cx="9144000" cy="1470025"/>
          </a:xfrm>
          <a:prstGeom prst="rect">
            <a:avLst/>
          </a:prstGeom>
        </p:spPr>
        <p:txBody>
          <a:bodyPr vert="horz" lIns="91440" tIns="45720" rIns="91440" bIns="45720" rtlCol="0" anchor="b" anchorCtr="0">
            <a:noAutofit/>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endParaRPr lang="en-US" sz="2400" dirty="0" smtClean="0">
              <a:solidFill>
                <a:schemeClr val="tx1"/>
              </a:solidFill>
            </a:endParaRPr>
          </a:p>
        </p:txBody>
      </p:sp>
      <p:sp>
        <p:nvSpPr>
          <p:cNvPr id="8" name="Subtitle 2"/>
          <p:cNvSpPr>
            <a:spLocks noGrp="1"/>
          </p:cNvSpPr>
          <p:nvPr>
            <p:ph type="subTitle" idx="1"/>
          </p:nvPr>
        </p:nvSpPr>
        <p:spPr>
          <a:xfrm>
            <a:off x="99539" y="3763896"/>
            <a:ext cx="8892480" cy="990600"/>
          </a:xfrm>
        </p:spPr>
        <p:txBody>
          <a:bodyPr>
            <a:noAutofit/>
          </a:bodyPr>
          <a:lstStyle/>
          <a:p>
            <a:r>
              <a:rPr lang="en-GB" sz="3200" b="1" dirty="0" smtClean="0">
                <a:latin typeface="Arial" pitchFamily="34" charset="0"/>
                <a:cs typeface="Arial" pitchFamily="34" charset="0"/>
              </a:rPr>
              <a:t>MSc Applied Social and Health Psychology</a:t>
            </a:r>
          </a:p>
          <a:p>
            <a:endParaRPr lang="en-GB" sz="3200" b="1" dirty="0">
              <a:latin typeface="Arial" pitchFamily="34" charset="0"/>
              <a:cs typeface="Arial" pitchFamily="34" charset="0"/>
            </a:endParaRPr>
          </a:p>
          <a:p>
            <a:pPr algn="ctr"/>
            <a:r>
              <a:rPr lang="en-GB" sz="2400" b="1" dirty="0" smtClean="0">
                <a:latin typeface="Arial" pitchFamily="34" charset="0"/>
                <a:cs typeface="Arial" pitchFamily="34" charset="0"/>
              </a:rPr>
              <a:t>Weds 10</a:t>
            </a:r>
            <a:r>
              <a:rPr lang="en-GB" sz="2400" b="1" baseline="30000" dirty="0" smtClean="0">
                <a:latin typeface="Arial" pitchFamily="34" charset="0"/>
                <a:cs typeface="Arial" pitchFamily="34" charset="0"/>
              </a:rPr>
              <a:t>th</a:t>
            </a:r>
            <a:r>
              <a:rPr lang="en-GB" sz="2400" b="1" dirty="0" smtClean="0">
                <a:latin typeface="Arial" pitchFamily="34" charset="0"/>
                <a:cs typeface="Arial" pitchFamily="34" charset="0"/>
              </a:rPr>
              <a:t> October </a:t>
            </a:r>
            <a:endParaRPr lang="en-GB" sz="2400" b="1" dirty="0" smtClean="0">
              <a:latin typeface="Arial" pitchFamily="34" charset="0"/>
              <a:cs typeface="Arial" pitchFamily="34" charset="0"/>
            </a:endParaRPr>
          </a:p>
          <a:p>
            <a:endParaRPr lang="en-GB" sz="3200" b="1" dirty="0" smtClean="0">
              <a:latin typeface="Arial" pitchFamily="34" charset="0"/>
              <a:cs typeface="Arial" pitchFamily="34" charset="0"/>
            </a:endParaRPr>
          </a:p>
        </p:txBody>
      </p:sp>
    </p:spTree>
    <p:extLst>
      <p:ext uri="{BB962C8B-B14F-4D97-AF65-F5344CB8AC3E}">
        <p14:creationId xmlns:p14="http://schemas.microsoft.com/office/powerpoint/2010/main" val="861816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smtClean="0"/>
          </a:p>
          <a:p>
            <a:pPr marL="0" indent="0">
              <a:buFont typeface="Arial" pitchFamily="34" charset="0"/>
              <a:buNone/>
            </a:pPr>
            <a:endParaRPr lang="en-GB" dirty="0" smtClean="0"/>
          </a:p>
        </p:txBody>
      </p:sp>
      <p:sp>
        <p:nvSpPr>
          <p:cNvPr id="6" name="Title 1"/>
          <p:cNvSpPr txBox="1">
            <a:spLocks/>
          </p:cNvSpPr>
          <p:nvPr/>
        </p:nvSpPr>
        <p:spPr>
          <a:xfrm>
            <a:off x="1475656" y="593605"/>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smtClean="0"/>
              <a:t>Welcome and overview of session </a:t>
            </a:r>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graphicFrame>
        <p:nvGraphicFramePr>
          <p:cNvPr id="2" name="Table 1"/>
          <p:cNvGraphicFramePr>
            <a:graphicFrameLocks noGrp="1"/>
          </p:cNvGraphicFramePr>
          <p:nvPr>
            <p:extLst>
              <p:ext uri="{D42A27DB-BD31-4B8C-83A1-F6EECF244321}">
                <p14:modId xmlns:p14="http://schemas.microsoft.com/office/powerpoint/2010/main" val="1234036542"/>
              </p:ext>
            </p:extLst>
          </p:nvPr>
        </p:nvGraphicFramePr>
        <p:xfrm>
          <a:off x="1524000" y="1397000"/>
          <a:ext cx="6096000" cy="3499783"/>
        </p:xfrm>
        <a:graphic>
          <a:graphicData uri="http://schemas.openxmlformats.org/drawingml/2006/table">
            <a:tbl>
              <a:tblPr firstRow="1" bandRow="1">
                <a:tableStyleId>{5C22544A-7EE6-4342-B048-85BDC9FD1C3A}</a:tableStyleId>
              </a:tblPr>
              <a:tblGrid>
                <a:gridCol w="1247800">
                  <a:extLst>
                    <a:ext uri="{9D8B030D-6E8A-4147-A177-3AD203B41FA5}">
                      <a16:colId xmlns:a16="http://schemas.microsoft.com/office/drawing/2014/main" val="926742680"/>
                    </a:ext>
                  </a:extLst>
                </a:gridCol>
                <a:gridCol w="4848200">
                  <a:extLst>
                    <a:ext uri="{9D8B030D-6E8A-4147-A177-3AD203B41FA5}">
                      <a16:colId xmlns:a16="http://schemas.microsoft.com/office/drawing/2014/main" val="970367092"/>
                    </a:ext>
                  </a:extLst>
                </a:gridCol>
              </a:tblGrid>
              <a:tr h="436945">
                <a:tc>
                  <a:txBody>
                    <a:bodyPr/>
                    <a:lstStyle/>
                    <a:p>
                      <a:endParaRPr lang="en-GB" dirty="0"/>
                    </a:p>
                  </a:txBody>
                  <a:tcPr/>
                </a:tc>
                <a:tc>
                  <a:txBody>
                    <a:bodyPr/>
                    <a:lstStyle/>
                    <a:p>
                      <a:endParaRPr lang="en-GB"/>
                    </a:p>
                  </a:txBody>
                  <a:tcPr/>
                </a:tc>
                <a:extLst>
                  <a:ext uri="{0D108BD9-81ED-4DB2-BD59-A6C34878D82A}">
                    <a16:rowId xmlns:a16="http://schemas.microsoft.com/office/drawing/2014/main" val="3518087462"/>
                  </a:ext>
                </a:extLst>
              </a:tr>
              <a:tr h="754179">
                <a:tc>
                  <a:txBody>
                    <a:bodyPr/>
                    <a:lstStyle/>
                    <a:p>
                      <a:r>
                        <a:rPr lang="en-GB" dirty="0" smtClean="0"/>
                        <a:t>2pm – </a:t>
                      </a:r>
                      <a:r>
                        <a:rPr lang="en-GB" dirty="0" smtClean="0"/>
                        <a:t>3pm</a:t>
                      </a:r>
                      <a:r>
                        <a:rPr lang="en-GB" baseline="0" dirty="0" smtClean="0"/>
                        <a:t> </a:t>
                      </a:r>
                      <a:endParaRPr lang="en-GB" dirty="0"/>
                    </a:p>
                  </a:txBody>
                  <a:tcPr/>
                </a:tc>
                <a:tc>
                  <a:txBody>
                    <a:bodyPr/>
                    <a:lstStyle/>
                    <a:p>
                      <a:r>
                        <a:rPr lang="en-GB" dirty="0" smtClean="0"/>
                        <a:t>Overview/recap</a:t>
                      </a:r>
                      <a:r>
                        <a:rPr lang="en-GB" baseline="0" dirty="0" smtClean="0"/>
                        <a:t> of assessments </a:t>
                      </a:r>
                      <a:endParaRPr lang="en-GB" dirty="0"/>
                    </a:p>
                  </a:txBody>
                  <a:tcPr/>
                </a:tc>
                <a:extLst>
                  <a:ext uri="{0D108BD9-81ED-4DB2-BD59-A6C34878D82A}">
                    <a16:rowId xmlns:a16="http://schemas.microsoft.com/office/drawing/2014/main" val="186412294"/>
                  </a:ext>
                </a:extLst>
              </a:tr>
              <a:tr h="754179">
                <a:tc>
                  <a:txBody>
                    <a:bodyPr/>
                    <a:lstStyle/>
                    <a:p>
                      <a:r>
                        <a:rPr lang="en-GB" baseline="0" dirty="0" smtClean="0"/>
                        <a:t>3.15pm </a:t>
                      </a:r>
                      <a:r>
                        <a:rPr lang="en-GB" baseline="0" dirty="0" smtClean="0"/>
                        <a:t>– </a:t>
                      </a:r>
                      <a:r>
                        <a:rPr lang="en-GB" baseline="0" dirty="0" smtClean="0"/>
                        <a:t>4.30 </a:t>
                      </a:r>
                    </a:p>
                  </a:txBody>
                  <a:tcPr/>
                </a:tc>
                <a:tc>
                  <a:txBody>
                    <a:bodyPr/>
                    <a:lstStyle/>
                    <a:p>
                      <a:r>
                        <a:rPr lang="en-GB" baseline="0" dirty="0" smtClean="0"/>
                        <a:t>Systematic Literature Reviews </a:t>
                      </a:r>
                      <a:endParaRPr lang="en-GB" dirty="0"/>
                    </a:p>
                  </a:txBody>
                  <a:tcPr/>
                </a:tc>
                <a:extLst>
                  <a:ext uri="{0D108BD9-81ED-4DB2-BD59-A6C34878D82A}">
                    <a16:rowId xmlns:a16="http://schemas.microsoft.com/office/drawing/2014/main" val="4045182572"/>
                  </a:ext>
                </a:extLst>
              </a:tr>
              <a:tr h="436945">
                <a:tc>
                  <a:txBody>
                    <a:bodyPr/>
                    <a:lstStyle/>
                    <a:p>
                      <a:r>
                        <a:rPr lang="en-GB" dirty="0" smtClean="0"/>
                        <a:t>4.30pm – 5pm </a:t>
                      </a:r>
                    </a:p>
                    <a:p>
                      <a:endParaRPr lang="en-GB" dirty="0"/>
                    </a:p>
                  </a:txBody>
                  <a:tcPr/>
                </a:tc>
                <a:tc>
                  <a:txBody>
                    <a:bodyPr/>
                    <a:lstStyle/>
                    <a:p>
                      <a:r>
                        <a:rPr lang="en-GB" dirty="0" smtClean="0"/>
                        <a:t>Break </a:t>
                      </a:r>
                      <a:endParaRPr lang="en-GB" dirty="0" smtClean="0"/>
                    </a:p>
                    <a:p>
                      <a:endParaRPr lang="en-GB" dirty="0"/>
                    </a:p>
                  </a:txBody>
                  <a:tcPr/>
                </a:tc>
                <a:extLst>
                  <a:ext uri="{0D108BD9-81ED-4DB2-BD59-A6C34878D82A}">
                    <a16:rowId xmlns:a16="http://schemas.microsoft.com/office/drawing/2014/main" val="933913182"/>
                  </a:ext>
                </a:extLst>
              </a:tr>
              <a:tr h="436945">
                <a:tc>
                  <a:txBody>
                    <a:bodyPr/>
                    <a:lstStyle/>
                    <a:p>
                      <a:r>
                        <a:rPr lang="en-GB" baseline="0" dirty="0" smtClean="0"/>
                        <a:t>5pm-</a:t>
                      </a:r>
                      <a:r>
                        <a:rPr lang="en-GB" dirty="0" smtClean="0"/>
                        <a:t>6pm </a:t>
                      </a:r>
                      <a:endParaRPr lang="en-GB" dirty="0"/>
                    </a:p>
                  </a:txBody>
                  <a:tcPr/>
                </a:tc>
                <a:tc>
                  <a:txBody>
                    <a:bodyPr/>
                    <a:lstStyle/>
                    <a:p>
                      <a:r>
                        <a:rPr lang="en-GB" dirty="0" smtClean="0"/>
                        <a:t>Top</a:t>
                      </a:r>
                      <a:r>
                        <a:rPr lang="en-GB" baseline="0" dirty="0" smtClean="0"/>
                        <a:t> tips: engaging with literature at MSc level</a:t>
                      </a:r>
                    </a:p>
                    <a:p>
                      <a:endParaRPr lang="en-GB" dirty="0"/>
                    </a:p>
                  </a:txBody>
                  <a:tcPr/>
                </a:tc>
                <a:extLst>
                  <a:ext uri="{0D108BD9-81ED-4DB2-BD59-A6C34878D82A}">
                    <a16:rowId xmlns:a16="http://schemas.microsoft.com/office/drawing/2014/main" val="2728507186"/>
                  </a:ext>
                </a:extLst>
              </a:tr>
            </a:tbl>
          </a:graphicData>
        </a:graphic>
      </p:graphicFrame>
    </p:spTree>
    <p:extLst>
      <p:ext uri="{BB962C8B-B14F-4D97-AF65-F5344CB8AC3E}">
        <p14:creationId xmlns:p14="http://schemas.microsoft.com/office/powerpoint/2010/main" val="19903974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44864" y="620688"/>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dirty="0" smtClean="0">
                <a:solidFill>
                  <a:schemeClr val="tx1"/>
                </a:solidFill>
              </a:rPr>
              <a:t>Recap: overall aims</a:t>
            </a:r>
            <a:endParaRPr lang="en-GB" sz="3200" dirty="0"/>
          </a:p>
        </p:txBody>
      </p:sp>
      <p:sp>
        <p:nvSpPr>
          <p:cNvPr id="4" name="Content Placeholder 3"/>
          <p:cNvSpPr>
            <a:spLocks noGrp="1"/>
          </p:cNvSpPr>
          <p:nvPr>
            <p:ph idx="1"/>
          </p:nvPr>
        </p:nvSpPr>
        <p:spPr>
          <a:xfrm>
            <a:off x="539552" y="1472616"/>
            <a:ext cx="7543800" cy="4896544"/>
          </a:xfrm>
        </p:spPr>
        <p:txBody>
          <a:bodyPr>
            <a:normAutofit/>
          </a:bodyPr>
          <a:lstStyle/>
          <a:p>
            <a:pPr>
              <a:buFont typeface="Wingdings" panose="05000000000000000000" pitchFamily="2" charset="2"/>
              <a:buChar char="Ø"/>
            </a:pPr>
            <a:r>
              <a:rPr lang="en-GB" dirty="0" smtClean="0"/>
              <a:t> Development of higher level academic knowledge, research and evaluation skills</a:t>
            </a:r>
          </a:p>
          <a:p>
            <a:pPr>
              <a:buFont typeface="Wingdings" panose="05000000000000000000" pitchFamily="2" charset="2"/>
              <a:buChar char="Ø"/>
            </a:pPr>
            <a:endParaRPr lang="en-GB" dirty="0"/>
          </a:p>
          <a:p>
            <a:pPr>
              <a:buFont typeface="Wingdings" panose="05000000000000000000" pitchFamily="2" charset="2"/>
              <a:buChar char="Ø"/>
            </a:pPr>
            <a:r>
              <a:rPr lang="en-GB" dirty="0" smtClean="0"/>
              <a:t> Critical understanding of the ways in which social and health psychology can be applied to contemporary real-world issues</a:t>
            </a:r>
          </a:p>
          <a:p>
            <a:pPr>
              <a:buFont typeface="Wingdings" panose="05000000000000000000" pitchFamily="2" charset="2"/>
              <a:buChar char="Ø"/>
            </a:pPr>
            <a:endParaRPr lang="en-GB" dirty="0"/>
          </a:p>
          <a:p>
            <a:pPr>
              <a:buFont typeface="Wingdings" panose="05000000000000000000" pitchFamily="2" charset="2"/>
              <a:buChar char="Ø"/>
            </a:pPr>
            <a:r>
              <a:rPr lang="en-GB" dirty="0" smtClean="0"/>
              <a:t>Strong focus on development of wider professional &amp; research skills</a:t>
            </a:r>
          </a:p>
          <a:p>
            <a:pPr>
              <a:buFont typeface="Wingdings" panose="05000000000000000000" pitchFamily="2" charset="2"/>
              <a:buChar char="Ø"/>
            </a:pPr>
            <a:endParaRPr lang="en-GB" dirty="0"/>
          </a:p>
          <a:p>
            <a:pPr lvl="1">
              <a:buFont typeface="Wingdings" panose="05000000000000000000" pitchFamily="2" charset="2"/>
              <a:buChar char="Ø"/>
            </a:pPr>
            <a:r>
              <a:rPr lang="en-GB" b="1" dirty="0" smtClean="0"/>
              <a:t>PDP and mentor review process </a:t>
            </a:r>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281678252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744864" y="620688"/>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3200" dirty="0" smtClean="0">
                <a:solidFill>
                  <a:schemeClr val="tx1"/>
                </a:solidFill>
              </a:rPr>
              <a:t>Recap: modules</a:t>
            </a:r>
            <a:endParaRPr lang="en-GB" sz="3200" dirty="0"/>
          </a:p>
        </p:txBody>
      </p:sp>
      <p:sp>
        <p:nvSpPr>
          <p:cNvPr id="3" name="Content Placeholder 2"/>
          <p:cNvSpPr>
            <a:spLocks noGrp="1"/>
          </p:cNvSpPr>
          <p:nvPr>
            <p:ph idx="1"/>
          </p:nvPr>
        </p:nvSpPr>
        <p:spPr>
          <a:xfrm>
            <a:off x="762000" y="685800"/>
            <a:ext cx="7543800" cy="1087016"/>
          </a:xfrm>
        </p:spPr>
        <p:txBody>
          <a:bodyPr/>
          <a:lstStyle/>
          <a:p>
            <a:endParaRPr lang="en-GB" dirty="0" smtClean="0"/>
          </a:p>
          <a:p>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820122872"/>
              </p:ext>
            </p:extLst>
          </p:nvPr>
        </p:nvGraphicFramePr>
        <p:xfrm>
          <a:off x="827584" y="1787652"/>
          <a:ext cx="7200799" cy="3585564"/>
        </p:xfrm>
        <a:graphic>
          <a:graphicData uri="http://schemas.openxmlformats.org/drawingml/2006/table">
            <a:tbl>
              <a:tblPr firstRow="1" firstCol="1" lastRow="1" lastCol="1" bandRow="1" bandCol="1">
                <a:tableStyleId>{5C22544A-7EE6-4342-B048-85BDC9FD1C3A}</a:tableStyleId>
              </a:tblPr>
              <a:tblGrid>
                <a:gridCol w="1268180">
                  <a:extLst>
                    <a:ext uri="{9D8B030D-6E8A-4147-A177-3AD203B41FA5}">
                      <a16:colId xmlns:a16="http://schemas.microsoft.com/office/drawing/2014/main" val="20000"/>
                    </a:ext>
                  </a:extLst>
                </a:gridCol>
                <a:gridCol w="4854514">
                  <a:extLst>
                    <a:ext uri="{9D8B030D-6E8A-4147-A177-3AD203B41FA5}">
                      <a16:colId xmlns:a16="http://schemas.microsoft.com/office/drawing/2014/main" val="20001"/>
                    </a:ext>
                  </a:extLst>
                </a:gridCol>
                <a:gridCol w="1078105">
                  <a:extLst>
                    <a:ext uri="{9D8B030D-6E8A-4147-A177-3AD203B41FA5}">
                      <a16:colId xmlns:a16="http://schemas.microsoft.com/office/drawing/2014/main" val="20002"/>
                    </a:ext>
                  </a:extLst>
                </a:gridCol>
              </a:tblGrid>
              <a:tr h="373452">
                <a:tc>
                  <a:txBody>
                    <a:bodyPr/>
                    <a:lstStyle/>
                    <a:p>
                      <a:pPr algn="just">
                        <a:lnSpc>
                          <a:spcPct val="115000"/>
                        </a:lnSpc>
                        <a:spcAft>
                          <a:spcPts val="1000"/>
                        </a:spcAft>
                        <a:tabLst>
                          <a:tab pos="-914400" algn="l"/>
                        </a:tabLst>
                      </a:pPr>
                      <a:r>
                        <a:rPr lang="en-GB" sz="1400" dirty="0">
                          <a:effectLst/>
                        </a:rPr>
                        <a:t>Module Code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dirty="0">
                          <a:effectLst/>
                        </a:rPr>
                        <a:t>Module title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a:effectLst/>
                        </a:rPr>
                        <a:t>Credits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0"/>
                  </a:ext>
                </a:extLst>
              </a:tr>
              <a:tr h="373452">
                <a:tc>
                  <a:txBody>
                    <a:bodyPr/>
                    <a:lstStyle/>
                    <a:p>
                      <a:pPr algn="just">
                        <a:lnSpc>
                          <a:spcPct val="115000"/>
                        </a:lnSpc>
                        <a:spcAft>
                          <a:spcPts val="1000"/>
                        </a:spcAft>
                        <a:tabLst>
                          <a:tab pos="-914400" algn="l"/>
                        </a:tabLst>
                      </a:pPr>
                      <a:r>
                        <a:rPr lang="en-GB" sz="14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dirty="0">
                          <a:effectLst/>
                        </a:rPr>
                        <a:t>Part One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410868">
                <a:tc>
                  <a:txBody>
                    <a:bodyPr/>
                    <a:lstStyle/>
                    <a:p>
                      <a:pPr>
                        <a:lnSpc>
                          <a:spcPct val="115000"/>
                        </a:lnSpc>
                        <a:spcAft>
                          <a:spcPts val="1000"/>
                        </a:spcAft>
                        <a:tabLst>
                          <a:tab pos="-914400" algn="l"/>
                        </a:tabLst>
                      </a:pPr>
                      <a:r>
                        <a:rPr lang="en-US" sz="1800">
                          <a:effectLst/>
                        </a:rPr>
                        <a:t>M7X01449</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Applied Research, Ethics &amp; Analysis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a:effectLst/>
                        </a:rPr>
                        <a:t>40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410868">
                <a:tc>
                  <a:txBody>
                    <a:bodyPr/>
                    <a:lstStyle/>
                    <a:p>
                      <a:pPr>
                        <a:lnSpc>
                          <a:spcPct val="115000"/>
                        </a:lnSpc>
                        <a:spcAft>
                          <a:spcPts val="1000"/>
                        </a:spcAft>
                        <a:tabLst>
                          <a:tab pos="-914400" algn="l"/>
                        </a:tabLst>
                      </a:pPr>
                      <a:r>
                        <a:rPr lang="en-US" sz="1800" dirty="0" smtClean="0">
                          <a:effectLst/>
                        </a:rPr>
                        <a:t>M7X01554</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Society and Psychology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4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410868">
                <a:tc>
                  <a:txBody>
                    <a:bodyPr/>
                    <a:lstStyle/>
                    <a:p>
                      <a:pPr>
                        <a:lnSpc>
                          <a:spcPct val="115000"/>
                        </a:lnSpc>
                        <a:spcAft>
                          <a:spcPts val="1000"/>
                        </a:spcAft>
                        <a:tabLst>
                          <a:tab pos="-914400" algn="l"/>
                        </a:tabLst>
                      </a:pPr>
                      <a:r>
                        <a:rPr lang="en-US" sz="1800">
                          <a:effectLst/>
                        </a:rPr>
                        <a:t>M7X01445</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Professional Research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4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410868">
                <a:tc>
                  <a:txBody>
                    <a:bodyPr/>
                    <a:lstStyle/>
                    <a:p>
                      <a:pPr>
                        <a:lnSpc>
                          <a:spcPct val="115000"/>
                        </a:lnSpc>
                        <a:spcAft>
                          <a:spcPts val="1000"/>
                        </a:spcAft>
                        <a:tabLst>
                          <a:tab pos="-914400" algn="l"/>
                        </a:tabLst>
                      </a:pPr>
                      <a:r>
                        <a:rPr lang="en-US" sz="1800">
                          <a:effectLst/>
                        </a:rPr>
                        <a:t>M7X01446</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Psychology and Health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4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410868">
                <a:tc>
                  <a:txBody>
                    <a:bodyPr/>
                    <a:lstStyle/>
                    <a:p>
                      <a:pPr>
                        <a:lnSpc>
                          <a:spcPct val="115000"/>
                        </a:lnSpc>
                        <a:spcAft>
                          <a:spcPts val="1000"/>
                        </a:spcAft>
                        <a:tabLst>
                          <a:tab pos="-914400" algn="l"/>
                        </a:tabLst>
                      </a:pPr>
                      <a:r>
                        <a:rPr lang="en-US" sz="1800">
                          <a:effectLst/>
                        </a:rPr>
                        <a:t>M7X01447</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Applying Social Psychology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pPr>
                      <a:r>
                        <a:rPr lang="en-GB" sz="1400">
                          <a:effectLst/>
                        </a:rPr>
                        <a:t>20</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373452">
                <a:tc>
                  <a:txBody>
                    <a:bodyPr/>
                    <a:lstStyle/>
                    <a:p>
                      <a:pPr>
                        <a:lnSpc>
                          <a:spcPct val="115000"/>
                        </a:lnSpc>
                        <a:spcAft>
                          <a:spcPts val="1000"/>
                        </a:spcAft>
                        <a:tabLst>
                          <a:tab pos="-914400" algn="l"/>
                        </a:tabLst>
                      </a:pPr>
                      <a:r>
                        <a:rPr lang="en-GB" sz="14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Part Two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a:effectLst/>
                        </a:rPr>
                        <a:t> </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410868">
                <a:tc>
                  <a:txBody>
                    <a:bodyPr/>
                    <a:lstStyle/>
                    <a:p>
                      <a:pPr>
                        <a:lnSpc>
                          <a:spcPct val="115000"/>
                        </a:lnSpc>
                        <a:spcAft>
                          <a:spcPts val="1000"/>
                        </a:spcAft>
                        <a:tabLst>
                          <a:tab pos="-914400" algn="l"/>
                        </a:tabLst>
                      </a:pPr>
                      <a:r>
                        <a:rPr lang="en-US" sz="1800">
                          <a:effectLst/>
                        </a:rPr>
                        <a:t>M7X01448</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1000"/>
                        </a:spcAft>
                        <a:tabLst>
                          <a:tab pos="-914400" algn="l"/>
                        </a:tabLst>
                      </a:pPr>
                      <a:r>
                        <a:rPr lang="en-GB" sz="1400" dirty="0">
                          <a:effectLst/>
                        </a:rPr>
                        <a:t>Applied Psychology Research Dissertation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15000"/>
                        </a:lnSpc>
                        <a:spcAft>
                          <a:spcPts val="1000"/>
                        </a:spcAft>
                        <a:tabLst>
                          <a:tab pos="-914400" algn="l"/>
                        </a:tabLst>
                      </a:pPr>
                      <a:r>
                        <a:rPr lang="en-GB" sz="1400" dirty="0">
                          <a:effectLst/>
                        </a:rPr>
                        <a:t>60</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94259919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0744" y="1311084"/>
            <a:ext cx="8127679" cy="4608512"/>
          </a:xfrm>
        </p:spPr>
        <p:txBody>
          <a:bodyPr>
            <a:normAutofit/>
          </a:bodyPr>
          <a:lstStyle/>
          <a:p>
            <a:pPr marL="0" indent="0" fontAlgn="base" hangingPunct="0">
              <a:buNone/>
            </a:pPr>
            <a:r>
              <a:rPr lang="en-GB" sz="2800" dirty="0" smtClean="0"/>
              <a:t>Formative and summative</a:t>
            </a:r>
          </a:p>
          <a:p>
            <a:pPr fontAlgn="base" hangingPunct="0"/>
            <a:r>
              <a:rPr lang="en-GB" sz="2800" dirty="0"/>
              <a:t>NO </a:t>
            </a:r>
            <a:r>
              <a:rPr lang="en-GB" sz="2800" dirty="0" smtClean="0"/>
              <a:t>EXAMS!</a:t>
            </a:r>
          </a:p>
          <a:p>
            <a:pPr fontAlgn="base" hangingPunct="0"/>
            <a:r>
              <a:rPr lang="en-GB" sz="2800" i="1" dirty="0" smtClean="0"/>
              <a:t>Portfolio of research competencies</a:t>
            </a:r>
          </a:p>
          <a:p>
            <a:pPr fontAlgn="base" hangingPunct="0"/>
            <a:r>
              <a:rPr lang="en-GB" sz="2800" i="1" dirty="0"/>
              <a:t>Practical skills Assessment (research, statistics, analysis</a:t>
            </a:r>
            <a:r>
              <a:rPr lang="en-GB" sz="2800" i="1" dirty="0" smtClean="0"/>
              <a:t>)</a:t>
            </a:r>
          </a:p>
          <a:p>
            <a:pPr fontAlgn="base" hangingPunct="0"/>
            <a:r>
              <a:rPr lang="en-GB" sz="2800" dirty="0" smtClean="0"/>
              <a:t>Written essays</a:t>
            </a:r>
          </a:p>
          <a:p>
            <a:pPr fontAlgn="base" hangingPunct="0"/>
            <a:r>
              <a:rPr lang="en-GB" sz="2800" dirty="0" smtClean="0"/>
              <a:t>Systematic Literature Review</a:t>
            </a:r>
          </a:p>
          <a:p>
            <a:pPr fontAlgn="base" hangingPunct="0"/>
            <a:r>
              <a:rPr lang="en-GB" sz="2800" dirty="0" smtClean="0"/>
              <a:t>Professional presentations</a:t>
            </a:r>
          </a:p>
          <a:p>
            <a:pPr fontAlgn="base" hangingPunct="0"/>
            <a:r>
              <a:rPr lang="en-GB" sz="2800" dirty="0" smtClean="0"/>
              <a:t>Research proposals/papers</a:t>
            </a:r>
          </a:p>
          <a:p>
            <a:pPr fontAlgn="base" hangingPunct="0"/>
            <a:endParaRPr lang="en-GB" sz="2800" dirty="0" smtClean="0"/>
          </a:p>
        </p:txBody>
      </p:sp>
      <p:sp>
        <p:nvSpPr>
          <p:cNvPr id="4" name="Title 1"/>
          <p:cNvSpPr txBox="1">
            <a:spLocks/>
          </p:cNvSpPr>
          <p:nvPr/>
        </p:nvSpPr>
        <p:spPr>
          <a:xfrm>
            <a:off x="253074" y="440092"/>
            <a:ext cx="6781800" cy="870992"/>
          </a:xfrm>
          <a:prstGeom prst="rect">
            <a:avLst/>
          </a:prstGeom>
        </p:spPr>
        <p:txBody>
          <a:bodyPr vert="horz" lIns="91440" tIns="45720" rIns="91440" bIns="45720" rtlCol="0" anchor="b" anchorCtr="0">
            <a:normAutofit fontScale="52500" lnSpcReduction="20000"/>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Recap: Assessment </a:t>
            </a:r>
            <a:r>
              <a:rPr lang="en-GB" dirty="0" smtClean="0"/>
              <a:t>strategies </a:t>
            </a:r>
          </a:p>
          <a:p>
            <a:r>
              <a:rPr lang="en-GB" dirty="0" smtClean="0"/>
              <a:t> </a:t>
            </a:r>
            <a:endParaRPr lang="en-GB" dirty="0"/>
          </a:p>
        </p:txBody>
      </p:sp>
    </p:spTree>
    <p:extLst>
      <p:ext uri="{BB962C8B-B14F-4D97-AF65-F5344CB8AC3E}">
        <p14:creationId xmlns:p14="http://schemas.microsoft.com/office/powerpoint/2010/main" val="313292210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smtClean="0"/>
          </a:p>
        </p:txBody>
      </p:sp>
      <p:sp>
        <p:nvSpPr>
          <p:cNvPr id="6" name="Title 1"/>
          <p:cNvSpPr txBox="1">
            <a:spLocks/>
          </p:cNvSpPr>
          <p:nvPr/>
        </p:nvSpPr>
        <p:spPr>
          <a:xfrm>
            <a:off x="395536" y="764704"/>
            <a:ext cx="8064896"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3200" dirty="0" smtClean="0"/>
              <a:t>Assessment Schedule &amp;  Assessment Info </a:t>
            </a:r>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8" name="Content Placeholder 7"/>
          <p:cNvSpPr>
            <a:spLocks noGrp="1"/>
          </p:cNvSpPr>
          <p:nvPr>
            <p:ph idx="1"/>
          </p:nvPr>
        </p:nvSpPr>
        <p:spPr>
          <a:xfrm>
            <a:off x="397202" y="2348880"/>
            <a:ext cx="7543800" cy="3886200"/>
          </a:xfrm>
        </p:spPr>
        <p:txBody>
          <a:bodyPr/>
          <a:lstStyle/>
          <a:p>
            <a:r>
              <a:rPr lang="en-GB" sz="2800" dirty="0" smtClean="0"/>
              <a:t>On moodle</a:t>
            </a:r>
          </a:p>
          <a:p>
            <a:endParaRPr lang="en-GB" sz="2800" dirty="0"/>
          </a:p>
          <a:p>
            <a:r>
              <a:rPr lang="en-GB" sz="2800" dirty="0" smtClean="0"/>
              <a:t>Assessment </a:t>
            </a:r>
            <a:r>
              <a:rPr lang="en-GB" sz="2800" dirty="0" err="1" smtClean="0"/>
              <a:t>proformas</a:t>
            </a:r>
            <a:endParaRPr lang="en-GB" sz="2800" dirty="0" smtClean="0"/>
          </a:p>
          <a:p>
            <a:endParaRPr lang="en-GB" sz="2800" dirty="0"/>
          </a:p>
          <a:p>
            <a:r>
              <a:rPr lang="en-GB" sz="2800" dirty="0" smtClean="0"/>
              <a:t>Assessment criteria </a:t>
            </a:r>
          </a:p>
          <a:p>
            <a:pPr marL="0" indent="0">
              <a:buNone/>
            </a:pPr>
            <a:endParaRPr lang="en-GB" sz="2800" dirty="0" smtClean="0"/>
          </a:p>
          <a:p>
            <a:endParaRPr lang="en-GB" dirty="0"/>
          </a:p>
          <a:p>
            <a:endParaRPr lang="en-GB" dirty="0" smtClean="0"/>
          </a:p>
          <a:p>
            <a:endParaRPr lang="en-GB" dirty="0"/>
          </a:p>
          <a:p>
            <a:endParaRPr lang="en-GB" dirty="0" smtClean="0"/>
          </a:p>
        </p:txBody>
      </p:sp>
    </p:spTree>
    <p:extLst>
      <p:ext uri="{BB962C8B-B14F-4D97-AF65-F5344CB8AC3E}">
        <p14:creationId xmlns:p14="http://schemas.microsoft.com/office/powerpoint/2010/main" val="26719267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5760640" cy="639762"/>
          </a:xfrm>
        </p:spPr>
        <p:txBody>
          <a:bodyPr/>
          <a:lstStyle/>
          <a:p>
            <a:r>
              <a:rPr lang="en-GB" dirty="0" smtClean="0"/>
              <a:t>Society and Psychology (20 credits)</a:t>
            </a:r>
            <a:endParaRPr lang="en-GB" dirty="0"/>
          </a:p>
        </p:txBody>
      </p:sp>
      <p:sp>
        <p:nvSpPr>
          <p:cNvPr id="4" name="Content Placeholder 3"/>
          <p:cNvSpPr>
            <a:spLocks noGrp="1"/>
          </p:cNvSpPr>
          <p:nvPr>
            <p:ph sz="half" idx="2"/>
          </p:nvPr>
        </p:nvSpPr>
        <p:spPr>
          <a:xfrm>
            <a:off x="611560" y="1412776"/>
            <a:ext cx="7776864" cy="3744416"/>
          </a:xfrm>
        </p:spPr>
        <p:txBody>
          <a:bodyPr>
            <a:normAutofit fontScale="92500"/>
          </a:bodyPr>
          <a:lstStyle/>
          <a:p>
            <a:pPr lvl="0" fontAlgn="base" hangingPunct="0"/>
            <a:r>
              <a:rPr lang="en-GB" sz="2000" dirty="0" smtClean="0"/>
              <a:t>Critical consideration of how current real-world issues can be explored from a psychological perspective</a:t>
            </a:r>
          </a:p>
          <a:p>
            <a:pPr lvl="0" fontAlgn="base" hangingPunct="0"/>
            <a:endParaRPr lang="en-GB" sz="2000" dirty="0" smtClean="0"/>
          </a:p>
          <a:p>
            <a:pPr lvl="0" fontAlgn="base" hangingPunct="0"/>
            <a:r>
              <a:rPr lang="en-GB" sz="2000" dirty="0" smtClean="0"/>
              <a:t>How psychology functions in a local and global political and social landscape </a:t>
            </a:r>
          </a:p>
          <a:p>
            <a:pPr lvl="0" fontAlgn="base" hangingPunct="0"/>
            <a:endParaRPr lang="en-GB" sz="2000" dirty="0" smtClean="0"/>
          </a:p>
          <a:p>
            <a:pPr lvl="0" fontAlgn="base" hangingPunct="0"/>
            <a:r>
              <a:rPr lang="en-GB" sz="2000" dirty="0"/>
              <a:t> </a:t>
            </a:r>
            <a:r>
              <a:rPr lang="en-GB" sz="2000" dirty="0" smtClean="0"/>
              <a:t>The challenges and potential solutions to effectively communicating</a:t>
            </a:r>
            <a:r>
              <a:rPr lang="en-GB" sz="2000" dirty="0"/>
              <a:t> </a:t>
            </a:r>
            <a:r>
              <a:rPr lang="en-GB" sz="2000" dirty="0" smtClean="0"/>
              <a:t>psychological </a:t>
            </a:r>
            <a:r>
              <a:rPr lang="en-GB" sz="2000" dirty="0"/>
              <a:t>concepts and theories appropriately to different populations.</a:t>
            </a:r>
          </a:p>
          <a:p>
            <a:pPr lvl="0" fontAlgn="base" hangingPunct="0"/>
            <a:endParaRPr lang="en-GB" dirty="0" smtClean="0"/>
          </a:p>
          <a:p>
            <a:pPr lvl="0" fontAlgn="base" hangingPunct="0"/>
            <a:r>
              <a:rPr lang="en-GB" sz="2000" dirty="0" smtClean="0"/>
              <a:t>Practical, professional, legal and ethical dilemmas associated with the application of social and health psychology to real-world issues</a:t>
            </a:r>
          </a:p>
          <a:p>
            <a:pPr lvl="0" fontAlgn="base" hangingPunct="0"/>
            <a:endParaRPr lang="en-GB" dirty="0"/>
          </a:p>
        </p:txBody>
      </p:sp>
    </p:spTree>
    <p:extLst>
      <p:ext uri="{BB962C8B-B14F-4D97-AF65-F5344CB8AC3E}">
        <p14:creationId xmlns:p14="http://schemas.microsoft.com/office/powerpoint/2010/main" val="21595464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5760640" cy="639762"/>
          </a:xfrm>
        </p:spPr>
        <p:txBody>
          <a:bodyPr/>
          <a:lstStyle/>
          <a:p>
            <a:r>
              <a:rPr lang="en-GB" dirty="0" smtClean="0"/>
              <a:t>Society and Psychology (20 credits)</a:t>
            </a:r>
            <a:endParaRPr lang="en-GB" dirty="0"/>
          </a:p>
        </p:txBody>
      </p:sp>
      <p:sp>
        <p:nvSpPr>
          <p:cNvPr id="7" name="Content Placeholder 6"/>
          <p:cNvSpPr>
            <a:spLocks noGrp="1"/>
          </p:cNvSpPr>
          <p:nvPr>
            <p:ph sz="quarter" idx="4"/>
          </p:nvPr>
        </p:nvSpPr>
        <p:spPr>
          <a:xfrm>
            <a:off x="323528" y="1412776"/>
            <a:ext cx="8712968" cy="4176464"/>
          </a:xfrm>
        </p:spPr>
        <p:txBody>
          <a:bodyPr>
            <a:normAutofit/>
          </a:bodyPr>
          <a:lstStyle/>
          <a:p>
            <a:pPr marL="0" indent="0">
              <a:buNone/>
            </a:pPr>
            <a:r>
              <a:rPr lang="en-GB" dirty="0" smtClean="0"/>
              <a:t>Assessment: </a:t>
            </a:r>
          </a:p>
          <a:p>
            <a:pPr marL="0" indent="0">
              <a:buNone/>
            </a:pPr>
            <a:endParaRPr lang="en-GB" dirty="0" smtClean="0"/>
          </a:p>
          <a:p>
            <a:r>
              <a:rPr lang="en-GB" dirty="0" smtClean="0"/>
              <a:t>Systematic Literature Review (5,000 words)</a:t>
            </a:r>
          </a:p>
          <a:p>
            <a:endParaRPr lang="en-GB" dirty="0" smtClean="0"/>
          </a:p>
          <a:p>
            <a:endParaRPr lang="en-GB" dirty="0"/>
          </a:p>
          <a:p>
            <a:endParaRPr lang="en-GB" dirty="0"/>
          </a:p>
        </p:txBody>
      </p:sp>
    </p:spTree>
    <p:extLst>
      <p:ext uri="{BB962C8B-B14F-4D97-AF65-F5344CB8AC3E}">
        <p14:creationId xmlns:p14="http://schemas.microsoft.com/office/powerpoint/2010/main" val="24569590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7848872" cy="639762"/>
          </a:xfrm>
        </p:spPr>
        <p:txBody>
          <a:bodyPr/>
          <a:lstStyle/>
          <a:p>
            <a:r>
              <a:rPr lang="en-GB" dirty="0"/>
              <a:t>Applied research, ethics and </a:t>
            </a:r>
            <a:r>
              <a:rPr lang="en-GB" dirty="0" smtClean="0"/>
              <a:t>analysis (40 credits)</a:t>
            </a:r>
            <a:endParaRPr lang="en-GB" dirty="0"/>
          </a:p>
        </p:txBody>
      </p:sp>
      <p:sp>
        <p:nvSpPr>
          <p:cNvPr id="9" name="Rectangle 8"/>
          <p:cNvSpPr/>
          <p:nvPr/>
        </p:nvSpPr>
        <p:spPr>
          <a:xfrm>
            <a:off x="251520" y="1628800"/>
            <a:ext cx="8352928" cy="3416320"/>
          </a:xfrm>
          <a:prstGeom prst="rect">
            <a:avLst/>
          </a:prstGeom>
        </p:spPr>
        <p:txBody>
          <a:bodyPr wrap="square">
            <a:spAutoFit/>
          </a:bodyPr>
          <a:lstStyle/>
          <a:p>
            <a:r>
              <a:rPr lang="en-GB" sz="1200" b="1" dirty="0"/>
              <a:t>Assessment component 1: Research design and ethics: (20%, 2,500 words)  </a:t>
            </a:r>
          </a:p>
          <a:p>
            <a:endParaRPr lang="en-GB" sz="1200" dirty="0"/>
          </a:p>
          <a:p>
            <a:r>
              <a:rPr lang="en-GB" sz="1200" dirty="0"/>
              <a:t>Using empirical examples from the psychological literature critically compare the relative strengths, limitations and ethical considerations of qualitative and quantitative research design in an area of applied psychology. </a:t>
            </a:r>
          </a:p>
          <a:p>
            <a:endParaRPr lang="en-GB" sz="1200" dirty="0"/>
          </a:p>
          <a:p>
            <a:r>
              <a:rPr lang="en-GB" sz="1200" dirty="0"/>
              <a:t> </a:t>
            </a:r>
            <a:endParaRPr lang="en-GB" sz="1200" b="1" dirty="0"/>
          </a:p>
          <a:p>
            <a:r>
              <a:rPr lang="en-GB" sz="1200" b="1" dirty="0"/>
              <a:t>Assessment component 2:  Practical skills assessment 1: Data input and analysis (10%)  </a:t>
            </a:r>
          </a:p>
          <a:p>
            <a:endParaRPr lang="en-GB" sz="1200" dirty="0"/>
          </a:p>
          <a:p>
            <a:r>
              <a:rPr lang="en-GB" sz="1200" dirty="0"/>
              <a:t>90 minute in-class practical skills assessment using SPSS assessing data inputting, data screening, creation of sub-scales, reverse-coding, reliability analyses, and appropriate analysis of data. </a:t>
            </a:r>
          </a:p>
          <a:p>
            <a:endParaRPr lang="en-GB" sz="1200" dirty="0"/>
          </a:p>
          <a:p>
            <a:r>
              <a:rPr lang="en-GB" sz="1200" dirty="0"/>
              <a:t>  </a:t>
            </a:r>
          </a:p>
          <a:p>
            <a:r>
              <a:rPr lang="en-GB" sz="1200" b="1" dirty="0"/>
              <a:t>Assessment component 3:  1,000 word written assignment: Quantitative results write-up (20%)  </a:t>
            </a:r>
          </a:p>
          <a:p>
            <a:endParaRPr lang="en-GB" sz="1200" dirty="0"/>
          </a:p>
          <a:p>
            <a:endParaRPr lang="en-GB" sz="1200" dirty="0"/>
          </a:p>
          <a:p>
            <a:r>
              <a:rPr lang="en-GB" sz="1200" dirty="0"/>
              <a:t>Using the data and codebook provided, you must analyse and report the impact of a coping intervention on psychological distress in the sample provided.  Specifically, you must carry out an appropriate Analysis of Variance to explore the following research hypothesis:  </a:t>
            </a:r>
          </a:p>
        </p:txBody>
      </p:sp>
    </p:spTree>
    <p:extLst>
      <p:ext uri="{BB962C8B-B14F-4D97-AF65-F5344CB8AC3E}">
        <p14:creationId xmlns:p14="http://schemas.microsoft.com/office/powerpoint/2010/main" val="185671763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7848872" cy="639762"/>
          </a:xfrm>
        </p:spPr>
        <p:txBody>
          <a:bodyPr/>
          <a:lstStyle/>
          <a:p>
            <a:r>
              <a:rPr lang="en-GB" dirty="0"/>
              <a:t>Applied research, ethics and </a:t>
            </a:r>
            <a:r>
              <a:rPr lang="en-GB" dirty="0" smtClean="0"/>
              <a:t>analysis (40 credits)</a:t>
            </a:r>
            <a:endParaRPr lang="en-GB" dirty="0"/>
          </a:p>
        </p:txBody>
      </p:sp>
      <p:sp>
        <p:nvSpPr>
          <p:cNvPr id="4" name="Rectangle 3"/>
          <p:cNvSpPr/>
          <p:nvPr/>
        </p:nvSpPr>
        <p:spPr>
          <a:xfrm>
            <a:off x="431540" y="1412776"/>
            <a:ext cx="7920880" cy="3970318"/>
          </a:xfrm>
          <a:prstGeom prst="rect">
            <a:avLst/>
          </a:prstGeom>
        </p:spPr>
        <p:txBody>
          <a:bodyPr wrap="square">
            <a:spAutoFit/>
          </a:bodyPr>
          <a:lstStyle/>
          <a:p>
            <a:r>
              <a:rPr lang="en-GB" sz="1400" b="1" dirty="0"/>
              <a:t>Assessment component 4: 1,000 word written assignment: Qualitative results write-up (20%) </a:t>
            </a:r>
            <a:r>
              <a:rPr lang="en-GB" sz="1400" dirty="0"/>
              <a:t> </a:t>
            </a:r>
          </a:p>
          <a:p>
            <a:endParaRPr lang="en-GB" sz="1400" dirty="0"/>
          </a:p>
          <a:p>
            <a:r>
              <a:rPr lang="en-GB" sz="1400" dirty="0"/>
              <a:t>Using Interpretative Phenomenological Analysis, carry out an in-depth analysis of the provided interview transcript which explores the lived experience of caring, coping and wellbeing.   </a:t>
            </a:r>
          </a:p>
          <a:p>
            <a:endParaRPr lang="en-GB" sz="1400" dirty="0"/>
          </a:p>
          <a:p>
            <a:endParaRPr lang="en-GB" sz="1400" dirty="0"/>
          </a:p>
          <a:p>
            <a:r>
              <a:rPr lang="en-GB" sz="1400" b="1" dirty="0"/>
              <a:t>Assessment component 5: Practical skills assessment 2: Data input and analysis (10%)  </a:t>
            </a:r>
          </a:p>
          <a:p>
            <a:endParaRPr lang="en-GB" sz="1400" dirty="0"/>
          </a:p>
          <a:p>
            <a:r>
              <a:rPr lang="en-GB" sz="1400" dirty="0"/>
              <a:t>90 minute in-class practical skills assessment involving carrying out power analysis, calculating sample size, data screening and advanced analysis including appropriate reporting of effect size  </a:t>
            </a:r>
          </a:p>
          <a:p>
            <a:endParaRPr lang="en-GB" sz="1400" dirty="0"/>
          </a:p>
          <a:p>
            <a:r>
              <a:rPr lang="en-GB" sz="1400" dirty="0"/>
              <a:t>  </a:t>
            </a:r>
          </a:p>
          <a:p>
            <a:r>
              <a:rPr lang="en-GB" sz="1400" b="1" dirty="0"/>
              <a:t>Assessment component 6:  1,000 word written assignment: Quantitative results write-up (20%) </a:t>
            </a:r>
          </a:p>
          <a:p>
            <a:endParaRPr lang="en-GB" sz="1400" dirty="0"/>
          </a:p>
          <a:p>
            <a:endParaRPr lang="en-GB" sz="1400" dirty="0"/>
          </a:p>
          <a:p>
            <a:r>
              <a:rPr lang="en-GB" sz="1400" dirty="0"/>
              <a:t>Exploring sociodemographic and psychological predictors of seasonal influenza vaccination: Using the data provided, analyse and report this data as they would appear in the results section of an APA psychology journal.  </a:t>
            </a:r>
          </a:p>
        </p:txBody>
      </p:sp>
    </p:spTree>
    <p:extLst>
      <p:ext uri="{BB962C8B-B14F-4D97-AF65-F5344CB8AC3E}">
        <p14:creationId xmlns:p14="http://schemas.microsoft.com/office/powerpoint/2010/main" val="4328991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5085184"/>
            <a:ext cx="6781800" cy="1600200"/>
          </a:xfrm>
        </p:spPr>
        <p:txBody>
          <a:bodyPr/>
          <a:lstStyle/>
          <a:p>
            <a:r>
              <a:rPr lang="en-GB" dirty="0" smtClean="0"/>
              <a:t>Part One</a:t>
            </a:r>
            <a:endParaRPr lang="en-GB" dirty="0"/>
          </a:p>
        </p:txBody>
      </p:sp>
      <p:sp>
        <p:nvSpPr>
          <p:cNvPr id="3" name="Text Placeholder 2"/>
          <p:cNvSpPr>
            <a:spLocks noGrp="1"/>
          </p:cNvSpPr>
          <p:nvPr>
            <p:ph type="body" idx="1"/>
          </p:nvPr>
        </p:nvSpPr>
        <p:spPr>
          <a:xfrm>
            <a:off x="107504" y="548680"/>
            <a:ext cx="6912768" cy="639762"/>
          </a:xfrm>
        </p:spPr>
        <p:txBody>
          <a:bodyPr/>
          <a:lstStyle/>
          <a:p>
            <a:r>
              <a:rPr lang="en-GB" dirty="0" smtClean="0"/>
              <a:t>Psychology &amp; Health : Assessment</a:t>
            </a:r>
            <a:endParaRPr lang="en-GB" dirty="0"/>
          </a:p>
        </p:txBody>
      </p:sp>
      <p:sp>
        <p:nvSpPr>
          <p:cNvPr id="4" name="Content Placeholder 3"/>
          <p:cNvSpPr>
            <a:spLocks noGrp="1"/>
          </p:cNvSpPr>
          <p:nvPr>
            <p:ph sz="half" idx="2"/>
          </p:nvPr>
        </p:nvSpPr>
        <p:spPr>
          <a:xfrm>
            <a:off x="467544" y="1484784"/>
            <a:ext cx="8280920" cy="4608512"/>
          </a:xfrm>
        </p:spPr>
        <p:txBody>
          <a:bodyPr>
            <a:normAutofit/>
          </a:bodyPr>
          <a:lstStyle/>
          <a:p>
            <a:pPr marL="0" indent="0" fontAlgn="base" hangingPunct="0">
              <a:buNone/>
            </a:pPr>
            <a:r>
              <a:rPr lang="en-GB" b="1" dirty="0"/>
              <a:t>Assessment Component 1: Research proposal </a:t>
            </a:r>
            <a:endParaRPr lang="en-GB" b="1" dirty="0" smtClean="0"/>
          </a:p>
          <a:p>
            <a:pPr marL="0" indent="0" fontAlgn="base" hangingPunct="0">
              <a:buNone/>
            </a:pPr>
            <a:endParaRPr lang="en-GB" sz="1900" b="1" dirty="0" smtClean="0"/>
          </a:p>
          <a:p>
            <a:pPr fontAlgn="base" hangingPunct="0"/>
            <a:endParaRPr lang="en-GB" sz="1900" dirty="0" smtClean="0"/>
          </a:p>
          <a:p>
            <a:pPr fontAlgn="base" hangingPunct="0"/>
            <a:endParaRPr lang="en-GB" sz="1900" dirty="0"/>
          </a:p>
          <a:p>
            <a:pPr fontAlgn="base" hangingPunct="0"/>
            <a:endParaRPr lang="en-GB" sz="1900" dirty="0" smtClean="0"/>
          </a:p>
          <a:p>
            <a:pPr fontAlgn="base" hangingPunct="0"/>
            <a:endParaRPr lang="en-GB" sz="1900" dirty="0"/>
          </a:p>
          <a:p>
            <a:pPr marL="0" indent="0" fontAlgn="base" hangingPunct="0">
              <a:buNone/>
            </a:pPr>
            <a:r>
              <a:rPr lang="en-GB" sz="1900" dirty="0"/>
              <a:t> </a:t>
            </a:r>
            <a:r>
              <a:rPr lang="en-GB" b="1" dirty="0" smtClean="0"/>
              <a:t>Assessment </a:t>
            </a:r>
            <a:r>
              <a:rPr lang="en-GB" b="1" dirty="0"/>
              <a:t>Component 2:  </a:t>
            </a:r>
            <a:r>
              <a:rPr lang="en-GB" b="1" dirty="0" smtClean="0"/>
              <a:t>Written assignment (2,500 words)  </a:t>
            </a:r>
            <a:endParaRPr lang="en-GB" sz="1900" b="1" dirty="0" smtClean="0"/>
          </a:p>
          <a:p>
            <a:pPr marL="0" indent="0" fontAlgn="base" hangingPunct="0">
              <a:buNone/>
            </a:pPr>
            <a:endParaRPr lang="en-GB" sz="1900" b="1" dirty="0" smtClean="0"/>
          </a:p>
        </p:txBody>
      </p:sp>
    </p:spTree>
    <p:extLst>
      <p:ext uri="{BB962C8B-B14F-4D97-AF65-F5344CB8AC3E}">
        <p14:creationId xmlns:p14="http://schemas.microsoft.com/office/powerpoint/2010/main" val="25325372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4725144"/>
            <a:ext cx="6781800" cy="1600200"/>
          </a:xfrm>
        </p:spPr>
        <p:txBody>
          <a:bodyPr/>
          <a:lstStyle/>
          <a:p>
            <a:r>
              <a:rPr lang="en-GB" dirty="0" smtClean="0"/>
              <a:t>Part One</a:t>
            </a:r>
            <a:endParaRPr lang="en-GB" dirty="0"/>
          </a:p>
        </p:txBody>
      </p:sp>
      <p:sp>
        <p:nvSpPr>
          <p:cNvPr id="4" name="Content Placeholder 3"/>
          <p:cNvSpPr>
            <a:spLocks noGrp="1"/>
          </p:cNvSpPr>
          <p:nvPr>
            <p:ph sz="half" idx="2"/>
          </p:nvPr>
        </p:nvSpPr>
        <p:spPr>
          <a:xfrm>
            <a:off x="467544" y="1484784"/>
            <a:ext cx="8280920" cy="4608512"/>
          </a:xfrm>
        </p:spPr>
        <p:txBody>
          <a:bodyPr>
            <a:normAutofit/>
          </a:bodyPr>
          <a:lstStyle/>
          <a:p>
            <a:pPr marL="0" indent="0" fontAlgn="base" hangingPunct="0">
              <a:buNone/>
            </a:pPr>
            <a:r>
              <a:rPr lang="en-GB" b="1" dirty="0"/>
              <a:t>Assessment Component 1: Research proposal </a:t>
            </a:r>
            <a:endParaRPr lang="en-GB" b="1" dirty="0" smtClean="0"/>
          </a:p>
          <a:p>
            <a:pPr marL="0" indent="0" fontAlgn="base" hangingPunct="0">
              <a:buNone/>
            </a:pPr>
            <a:endParaRPr lang="en-GB" sz="1900" b="1" dirty="0" smtClean="0"/>
          </a:p>
          <a:p>
            <a:pPr marL="0" indent="0" fontAlgn="base" hangingPunct="0">
              <a:buNone/>
            </a:pPr>
            <a:endParaRPr lang="en-GB" sz="1900" dirty="0" smtClean="0"/>
          </a:p>
          <a:p>
            <a:pPr marL="0" indent="0" fontAlgn="base" hangingPunct="0">
              <a:buNone/>
            </a:pPr>
            <a:endParaRPr lang="en-GB" sz="1900" dirty="0"/>
          </a:p>
          <a:p>
            <a:pPr marL="0" indent="0" fontAlgn="base" hangingPunct="0">
              <a:buNone/>
            </a:pPr>
            <a:endParaRPr lang="en-GB" sz="1900" dirty="0"/>
          </a:p>
          <a:p>
            <a:pPr marL="0" indent="0" fontAlgn="base" hangingPunct="0">
              <a:buNone/>
            </a:pPr>
            <a:r>
              <a:rPr lang="en-GB" sz="1900" dirty="0"/>
              <a:t> </a:t>
            </a:r>
            <a:r>
              <a:rPr lang="en-GB" b="1" dirty="0" smtClean="0"/>
              <a:t>Assessment </a:t>
            </a:r>
            <a:r>
              <a:rPr lang="en-GB" b="1" dirty="0"/>
              <a:t>Component 2:  </a:t>
            </a:r>
            <a:r>
              <a:rPr lang="en-GB" b="1" dirty="0" smtClean="0"/>
              <a:t>Written </a:t>
            </a:r>
            <a:r>
              <a:rPr lang="en-GB" b="1" dirty="0"/>
              <a:t>assignment </a:t>
            </a:r>
            <a:r>
              <a:rPr lang="en-GB" b="1" dirty="0" smtClean="0"/>
              <a:t>(2,500 words)</a:t>
            </a:r>
            <a:endParaRPr lang="en-GB" sz="1900" b="1" dirty="0" smtClean="0"/>
          </a:p>
          <a:p>
            <a:pPr marL="0" indent="0" fontAlgn="base" hangingPunct="0">
              <a:buNone/>
            </a:pPr>
            <a:endParaRPr lang="en-GB" sz="1900" b="1" dirty="0" smtClean="0"/>
          </a:p>
          <a:p>
            <a:pPr marL="0" indent="0" fontAlgn="base" hangingPunct="0">
              <a:buNone/>
            </a:pPr>
            <a:endParaRPr lang="en-GB" sz="1800" dirty="0"/>
          </a:p>
        </p:txBody>
      </p:sp>
      <p:sp>
        <p:nvSpPr>
          <p:cNvPr id="6" name="Text Placeholder 2"/>
          <p:cNvSpPr>
            <a:spLocks noGrp="1"/>
          </p:cNvSpPr>
          <p:nvPr>
            <p:ph type="body" idx="1"/>
          </p:nvPr>
        </p:nvSpPr>
        <p:spPr>
          <a:xfrm>
            <a:off x="251520" y="620688"/>
            <a:ext cx="6912768" cy="639762"/>
          </a:xfrm>
        </p:spPr>
        <p:txBody>
          <a:bodyPr/>
          <a:lstStyle/>
          <a:p>
            <a:r>
              <a:rPr lang="en-GB" dirty="0" smtClean="0"/>
              <a:t>Applying Social Psychology: Assessment </a:t>
            </a:r>
            <a:endParaRPr lang="en-GB" dirty="0"/>
          </a:p>
        </p:txBody>
      </p:sp>
    </p:spTree>
    <p:extLst>
      <p:ext uri="{BB962C8B-B14F-4D97-AF65-F5344CB8AC3E}">
        <p14:creationId xmlns:p14="http://schemas.microsoft.com/office/powerpoint/2010/main" val="23647335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581128"/>
            <a:ext cx="6781800" cy="1600200"/>
          </a:xfrm>
        </p:spPr>
        <p:txBody>
          <a:bodyPr/>
          <a:lstStyle/>
          <a:p>
            <a:r>
              <a:rPr lang="en-GB" dirty="0" smtClean="0"/>
              <a:t>Part One</a:t>
            </a:r>
            <a:endParaRPr lang="en-GB" dirty="0"/>
          </a:p>
        </p:txBody>
      </p:sp>
      <p:sp>
        <p:nvSpPr>
          <p:cNvPr id="3" name="Text Placeholder 2"/>
          <p:cNvSpPr>
            <a:spLocks noGrp="1"/>
          </p:cNvSpPr>
          <p:nvPr>
            <p:ph type="body" idx="1"/>
          </p:nvPr>
        </p:nvSpPr>
        <p:spPr>
          <a:xfrm>
            <a:off x="467544" y="476672"/>
            <a:ext cx="7416824" cy="639762"/>
          </a:xfrm>
        </p:spPr>
        <p:txBody>
          <a:bodyPr/>
          <a:lstStyle/>
          <a:p>
            <a:r>
              <a:rPr lang="en-GB" dirty="0" smtClean="0"/>
              <a:t>Professional Research Skills  (20 credits)</a:t>
            </a:r>
            <a:endParaRPr lang="en-GB" dirty="0"/>
          </a:p>
        </p:txBody>
      </p:sp>
      <p:sp>
        <p:nvSpPr>
          <p:cNvPr id="7" name="Content Placeholder 6"/>
          <p:cNvSpPr>
            <a:spLocks noGrp="1"/>
          </p:cNvSpPr>
          <p:nvPr>
            <p:ph sz="quarter" idx="4"/>
          </p:nvPr>
        </p:nvSpPr>
        <p:spPr>
          <a:xfrm>
            <a:off x="251520" y="1412776"/>
            <a:ext cx="4032448" cy="4896544"/>
          </a:xfrm>
        </p:spPr>
        <p:txBody>
          <a:bodyPr>
            <a:noAutofit/>
          </a:bodyPr>
          <a:lstStyle/>
          <a:p>
            <a:pPr marL="0" indent="0">
              <a:buNone/>
            </a:pPr>
            <a:r>
              <a:rPr lang="en-GB" sz="1800" b="1" dirty="0" smtClean="0"/>
              <a:t>Assessment </a:t>
            </a:r>
            <a:r>
              <a:rPr lang="en-GB" sz="1800" b="1" dirty="0"/>
              <a:t>component </a:t>
            </a:r>
            <a:r>
              <a:rPr lang="en-GB" sz="1800" b="1" dirty="0" smtClean="0"/>
              <a:t>1: </a:t>
            </a:r>
            <a:endParaRPr lang="en-GB" sz="1800" b="1" dirty="0"/>
          </a:p>
          <a:p>
            <a:pPr marL="0" indent="0">
              <a:buNone/>
            </a:pPr>
            <a:endParaRPr lang="en-GB" sz="1800" dirty="0" smtClean="0"/>
          </a:p>
          <a:p>
            <a:pPr marL="0" indent="0" fontAlgn="base" hangingPunct="0">
              <a:buNone/>
            </a:pPr>
            <a:r>
              <a:rPr lang="en-GB" sz="1800" b="1" dirty="0" smtClean="0"/>
              <a:t>Portfolio </a:t>
            </a:r>
            <a:r>
              <a:rPr lang="en-GB" sz="1800" b="1" dirty="0"/>
              <a:t>of research </a:t>
            </a:r>
            <a:r>
              <a:rPr lang="en-GB" sz="1800" b="1" dirty="0" smtClean="0"/>
              <a:t>competencies</a:t>
            </a:r>
          </a:p>
          <a:p>
            <a:pPr fontAlgn="base" hangingPunct="0"/>
            <a:endParaRPr lang="en-GB" sz="1800" dirty="0"/>
          </a:p>
          <a:p>
            <a:pPr lvl="0" fontAlgn="base" hangingPunct="0"/>
            <a:r>
              <a:rPr lang="en-GB" sz="1800" dirty="0"/>
              <a:t>An evidence </a:t>
            </a:r>
            <a:r>
              <a:rPr lang="en-GB" sz="1800" dirty="0" smtClean="0"/>
              <a:t>log/professional portfolio </a:t>
            </a:r>
            <a:r>
              <a:rPr lang="en-GB" sz="1800" dirty="0"/>
              <a:t>of materials developed </a:t>
            </a:r>
            <a:r>
              <a:rPr lang="en-GB" sz="1800" dirty="0" smtClean="0"/>
              <a:t>showing </a:t>
            </a:r>
            <a:r>
              <a:rPr lang="en-GB" sz="1800" dirty="0"/>
              <a:t>four research competencies </a:t>
            </a:r>
            <a:r>
              <a:rPr lang="en-GB" sz="1800" dirty="0" smtClean="0"/>
              <a:t>(50%)</a:t>
            </a:r>
          </a:p>
          <a:p>
            <a:pPr lvl="0" fontAlgn="base" hangingPunct="0"/>
            <a:endParaRPr lang="en-GB" sz="1800" dirty="0"/>
          </a:p>
          <a:p>
            <a:pPr lvl="0" fontAlgn="base" hangingPunct="0"/>
            <a:r>
              <a:rPr lang="en-GB" sz="1800" dirty="0"/>
              <a:t>1,500 word reflective written summary </a:t>
            </a:r>
            <a:r>
              <a:rPr lang="en-GB" sz="1800" dirty="0" smtClean="0"/>
              <a:t>(25%)</a:t>
            </a:r>
          </a:p>
          <a:p>
            <a:pPr marL="0" indent="0" fontAlgn="base" hangingPunct="0">
              <a:buNone/>
            </a:pPr>
            <a:endParaRPr lang="en-GB" sz="1800" b="1" dirty="0"/>
          </a:p>
          <a:p>
            <a:pPr marL="0" indent="0">
              <a:buNone/>
            </a:pPr>
            <a:endParaRPr lang="en-GB" sz="1800" dirty="0"/>
          </a:p>
        </p:txBody>
      </p:sp>
      <p:sp>
        <p:nvSpPr>
          <p:cNvPr id="8" name="Content Placeholder 6"/>
          <p:cNvSpPr txBox="1">
            <a:spLocks/>
          </p:cNvSpPr>
          <p:nvPr/>
        </p:nvSpPr>
        <p:spPr>
          <a:xfrm>
            <a:off x="4685570" y="1124744"/>
            <a:ext cx="4032448" cy="4896544"/>
          </a:xfrm>
          <a:prstGeom prst="rect">
            <a:avLst/>
          </a:prstGeom>
        </p:spPr>
        <p:txBody>
          <a:bodyPr vert="horz" lIns="91440" tIns="45720" rIns="91440" bIns="45720" rtlCol="0" anchor="t" anchorCtr="0">
            <a:no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6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fontAlgn="base" hangingPunct="0">
              <a:buFont typeface="Arial" pitchFamily="34" charset="0"/>
              <a:buNone/>
            </a:pPr>
            <a:endParaRPr lang="en-GB" sz="1800" b="1" dirty="0" smtClean="0"/>
          </a:p>
          <a:p>
            <a:pPr marL="0" indent="0" fontAlgn="base" hangingPunct="0">
              <a:buFont typeface="Arial" pitchFamily="34" charset="0"/>
              <a:buNone/>
            </a:pPr>
            <a:r>
              <a:rPr lang="en-GB" sz="1800" b="1" dirty="0" smtClean="0"/>
              <a:t>Assessment component 2: </a:t>
            </a:r>
          </a:p>
          <a:p>
            <a:pPr marL="0" indent="0" fontAlgn="base" hangingPunct="0">
              <a:buFont typeface="Arial" pitchFamily="34" charset="0"/>
              <a:buNone/>
            </a:pPr>
            <a:endParaRPr lang="en-GB" sz="1800" b="1" dirty="0"/>
          </a:p>
          <a:p>
            <a:pPr marL="0" indent="0" fontAlgn="base" hangingPunct="0">
              <a:buFont typeface="Arial" pitchFamily="34" charset="0"/>
              <a:buNone/>
            </a:pPr>
            <a:r>
              <a:rPr lang="en-GB" sz="1800" b="1" dirty="0" smtClean="0"/>
              <a:t>Individual Presentation to class </a:t>
            </a:r>
            <a:endParaRPr lang="en-GB" sz="1800" b="1" dirty="0"/>
          </a:p>
          <a:p>
            <a:pPr marL="0" indent="0" fontAlgn="base" hangingPunct="0">
              <a:buFont typeface="Arial" pitchFamily="34" charset="0"/>
              <a:buNone/>
            </a:pPr>
            <a:r>
              <a:rPr lang="en-GB" sz="1800" dirty="0" smtClean="0"/>
              <a:t>10 minutes (25%)</a:t>
            </a:r>
          </a:p>
          <a:p>
            <a:pPr marL="0" indent="0" fontAlgn="base" hangingPunct="0">
              <a:buFont typeface="Arial" pitchFamily="34" charset="0"/>
              <a:buNone/>
            </a:pPr>
            <a:endParaRPr lang="en-GB" sz="1800" dirty="0"/>
          </a:p>
          <a:p>
            <a:pPr marL="0" indent="0" fontAlgn="base" hangingPunct="0">
              <a:buFont typeface="Arial" pitchFamily="34" charset="0"/>
              <a:buNone/>
            </a:pPr>
            <a:r>
              <a:rPr lang="en-GB" sz="1800" dirty="0" smtClean="0"/>
              <a:t>e.g. </a:t>
            </a:r>
            <a:r>
              <a:rPr lang="en-GB" sz="1800" i="1" dirty="0" smtClean="0"/>
              <a:t>“how the professional skills and empirical knowledge developed through this module could be applied to exploring a real-world issue of your choice”</a:t>
            </a:r>
          </a:p>
          <a:p>
            <a:pPr marL="0" indent="0">
              <a:buFont typeface="Arial" pitchFamily="34" charset="0"/>
              <a:buNone/>
            </a:pPr>
            <a:endParaRPr lang="en-GB" sz="1800" dirty="0"/>
          </a:p>
        </p:txBody>
      </p:sp>
    </p:spTree>
    <p:extLst>
      <p:ext uri="{BB962C8B-B14F-4D97-AF65-F5344CB8AC3E}">
        <p14:creationId xmlns:p14="http://schemas.microsoft.com/office/powerpoint/2010/main" val="16957670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 Two</a:t>
            </a:r>
            <a:endParaRPr lang="en-GB" dirty="0"/>
          </a:p>
        </p:txBody>
      </p:sp>
      <p:sp>
        <p:nvSpPr>
          <p:cNvPr id="3" name="Content Placeholder 2"/>
          <p:cNvSpPr>
            <a:spLocks noGrp="1"/>
          </p:cNvSpPr>
          <p:nvPr>
            <p:ph idx="1"/>
          </p:nvPr>
        </p:nvSpPr>
        <p:spPr>
          <a:xfrm>
            <a:off x="539552" y="692696"/>
            <a:ext cx="7543800" cy="4608512"/>
          </a:xfrm>
        </p:spPr>
        <p:txBody>
          <a:bodyPr>
            <a:normAutofit fontScale="92500" lnSpcReduction="20000"/>
          </a:bodyPr>
          <a:lstStyle/>
          <a:p>
            <a:pPr marL="0" indent="0">
              <a:buNone/>
            </a:pPr>
            <a:r>
              <a:rPr lang="en-GB" sz="2800" b="1" dirty="0" smtClean="0"/>
              <a:t>Applied research dissertation</a:t>
            </a:r>
          </a:p>
          <a:p>
            <a:pPr fontAlgn="base" hangingPunct="0"/>
            <a:endParaRPr lang="en-GB" sz="2800" dirty="0"/>
          </a:p>
          <a:p>
            <a:pPr fontAlgn="base" hangingPunct="0"/>
            <a:r>
              <a:rPr lang="en-GB" sz="2800" b="1" dirty="0" smtClean="0"/>
              <a:t>30 </a:t>
            </a:r>
            <a:r>
              <a:rPr lang="en-GB" sz="2800" b="1" dirty="0"/>
              <a:t>minute individual presentation (25</a:t>
            </a:r>
            <a:r>
              <a:rPr lang="en-GB" sz="2800" b="1" dirty="0" smtClean="0"/>
              <a:t>%):</a:t>
            </a:r>
            <a:r>
              <a:rPr lang="en-GB" sz="2800" b="1" dirty="0"/>
              <a:t> </a:t>
            </a:r>
          </a:p>
          <a:p>
            <a:pPr fontAlgn="base" hangingPunct="0"/>
            <a:endParaRPr lang="en-GB" sz="2800" dirty="0" smtClean="0"/>
          </a:p>
          <a:p>
            <a:pPr fontAlgn="base" hangingPunct="0"/>
            <a:r>
              <a:rPr lang="en-GB" sz="2800" b="1" dirty="0" smtClean="0"/>
              <a:t>Written </a:t>
            </a:r>
            <a:r>
              <a:rPr lang="en-GB" sz="2800" b="1" dirty="0"/>
              <a:t>dissertation (75%): </a:t>
            </a:r>
            <a:r>
              <a:rPr lang="en-GB" sz="2800" b="1" dirty="0" smtClean="0"/>
              <a:t>12,000 </a:t>
            </a:r>
            <a:r>
              <a:rPr lang="en-GB" sz="2800" b="1" dirty="0"/>
              <a:t>word written </a:t>
            </a:r>
            <a:r>
              <a:rPr lang="en-GB" sz="2800" b="1" dirty="0" smtClean="0"/>
              <a:t>thesis</a:t>
            </a:r>
            <a:endParaRPr lang="en-GB" sz="2800" b="1" dirty="0"/>
          </a:p>
          <a:p>
            <a:pPr fontAlgn="base" hangingPunct="0"/>
            <a:endParaRPr lang="en-GB" sz="2800" dirty="0"/>
          </a:p>
          <a:p>
            <a:pPr lvl="1" fontAlgn="base" hangingPunct="0"/>
            <a:r>
              <a:rPr lang="en-GB" sz="2600" dirty="0"/>
              <a:t>Executive Summary (500 words)</a:t>
            </a:r>
          </a:p>
          <a:p>
            <a:pPr lvl="1" fontAlgn="base" hangingPunct="0"/>
            <a:r>
              <a:rPr lang="en-GB" sz="2600" dirty="0"/>
              <a:t>Systematic literature review (4,500 words)</a:t>
            </a:r>
          </a:p>
          <a:p>
            <a:pPr lvl="1" fontAlgn="base" hangingPunct="0"/>
            <a:r>
              <a:rPr lang="en-GB" sz="2600" dirty="0"/>
              <a:t>Research paper targeted at appropriate journal  (4,500 words)</a:t>
            </a:r>
          </a:p>
          <a:p>
            <a:pPr lvl="1" fontAlgn="base" hangingPunct="0"/>
            <a:r>
              <a:rPr lang="en-GB" sz="2600" dirty="0"/>
              <a:t>Reflective chapter (2,500 words)</a:t>
            </a:r>
          </a:p>
          <a:p>
            <a:pPr fontAlgn="base" hangingPunct="0"/>
            <a:endParaRPr lang="en-GB" sz="2600" dirty="0"/>
          </a:p>
        </p:txBody>
      </p:sp>
    </p:spTree>
    <p:extLst>
      <p:ext uri="{BB962C8B-B14F-4D97-AF65-F5344CB8AC3E}">
        <p14:creationId xmlns:p14="http://schemas.microsoft.com/office/powerpoint/2010/main" val="171986010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3"/>
          <p:cNvSpPr txBox="1">
            <a:spLocks/>
          </p:cNvSpPr>
          <p:nvPr/>
        </p:nvSpPr>
        <p:spPr>
          <a:xfrm>
            <a:off x="251520" y="1412776"/>
            <a:ext cx="8136904" cy="4044616"/>
          </a:xfrm>
          <a:prstGeom prst="rect">
            <a:avLst/>
          </a:prstGeom>
        </p:spPr>
        <p:txBody>
          <a:bodyPr vert="horz" lIns="91440" tIns="45720" rIns="91440" bIns="45720" rtlCol="0" anchor="ctr" anchorCtr="0">
            <a:normAutofit/>
          </a:bodyPr>
          <a:lstStyle>
            <a:lvl1pPr marL="274320" indent="-27432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594360" indent="-274320" algn="l" defTabSz="914400" rtl="0" eaLnBrk="1" latinLnBrk="0" hangingPunct="1">
              <a:spcBef>
                <a:spcPct val="20000"/>
              </a:spcBef>
              <a:buClr>
                <a:schemeClr val="accent1"/>
              </a:buClr>
              <a:buFont typeface="Arial" pitchFamily="34" charset="0"/>
              <a:buChar char="•"/>
              <a:defRPr sz="2200" kern="1200">
                <a:solidFill>
                  <a:schemeClr val="tx2"/>
                </a:solidFill>
                <a:latin typeface="+mn-lt"/>
                <a:ea typeface="+mn-ea"/>
                <a:cs typeface="+mn-cs"/>
              </a:defRPr>
            </a:lvl2pPr>
            <a:lvl3pPr marL="868680" indent="-228600" algn="l" defTabSz="914400" rtl="0" eaLnBrk="1" latinLnBrk="0" hangingPunct="1">
              <a:spcBef>
                <a:spcPct val="20000"/>
              </a:spcBef>
              <a:buClr>
                <a:schemeClr val="accent1"/>
              </a:buClr>
              <a:buFont typeface="Arial" pitchFamily="34" charset="0"/>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Font typeface="Arial" pitchFamily="34" charset="0"/>
              <a:buChar char="•"/>
              <a:defRPr sz="1800" kern="1200">
                <a:solidFill>
                  <a:schemeClr val="tx2"/>
                </a:solidFill>
                <a:latin typeface="+mn-lt"/>
                <a:ea typeface="+mn-ea"/>
                <a:cs typeface="+mn-cs"/>
              </a:defRPr>
            </a:lvl4pPr>
            <a:lvl5pPr marL="1371600" indent="-228600" algn="l" defTabSz="914400" rtl="0" eaLnBrk="1" latinLnBrk="0" hangingPunct="1">
              <a:spcBef>
                <a:spcPct val="20000"/>
              </a:spcBef>
              <a:buClr>
                <a:schemeClr val="accent1"/>
              </a:buClr>
              <a:buFont typeface="Arial" pitchFamily="34" charset="0"/>
              <a:buChar char="•"/>
              <a:defRPr sz="1800" kern="1200" baseline="0">
                <a:solidFill>
                  <a:schemeClr val="tx2"/>
                </a:solidFill>
                <a:latin typeface="+mn-lt"/>
                <a:ea typeface="+mn-ea"/>
                <a:cs typeface="+mn-cs"/>
              </a:defRPr>
            </a:lvl5pPr>
            <a:lvl6pPr marL="164592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6pPr>
            <a:lvl7pPr marL="1901952"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7pPr>
            <a:lvl8pPr marL="219456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8pPr>
            <a:lvl9pPr marL="2468880" indent="-228600" algn="l" defTabSz="914400" rtl="0" eaLnBrk="1" latinLnBrk="0" hangingPunct="1">
              <a:spcBef>
                <a:spcPct val="20000"/>
              </a:spcBef>
              <a:buClr>
                <a:schemeClr val="accent1"/>
              </a:buClr>
              <a:buFont typeface="Arial" pitchFamily="34" charset="0"/>
              <a:buChar char="•"/>
              <a:defRPr sz="1600" kern="1200">
                <a:solidFill>
                  <a:schemeClr val="tx2"/>
                </a:solidFill>
                <a:latin typeface="+mn-lt"/>
                <a:ea typeface="+mn-ea"/>
                <a:cs typeface="+mn-cs"/>
              </a:defRPr>
            </a:lvl9pPr>
          </a:lstStyle>
          <a:p>
            <a:pPr marL="0" indent="0">
              <a:buFont typeface="Arial" pitchFamily="34" charset="0"/>
              <a:buNone/>
            </a:pPr>
            <a:endParaRPr lang="en-GB" dirty="0" smtClean="0"/>
          </a:p>
        </p:txBody>
      </p:sp>
      <p:sp>
        <p:nvSpPr>
          <p:cNvPr id="6" name="Title 1"/>
          <p:cNvSpPr txBox="1">
            <a:spLocks/>
          </p:cNvSpPr>
          <p:nvPr/>
        </p:nvSpPr>
        <p:spPr>
          <a:xfrm>
            <a:off x="395536" y="764704"/>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3200" dirty="0"/>
          </a:p>
        </p:txBody>
      </p:sp>
      <p:sp>
        <p:nvSpPr>
          <p:cNvPr id="7" name="Title 1"/>
          <p:cNvSpPr txBox="1">
            <a:spLocks/>
          </p:cNvSpPr>
          <p:nvPr/>
        </p:nvSpPr>
        <p:spPr>
          <a:xfrm>
            <a:off x="23597" y="6145092"/>
            <a:ext cx="7543800" cy="851928"/>
          </a:xfrm>
          <a:prstGeom prst="rect">
            <a:avLst/>
          </a:prstGeom>
        </p:spPr>
        <p:txBody>
          <a:bodyPr/>
          <a:lstStyle>
            <a:lvl1pPr algn="l" defTabSz="9144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endParaRPr lang="en-GB" sz="1800" dirty="0"/>
          </a:p>
        </p:txBody>
      </p:sp>
      <p:sp>
        <p:nvSpPr>
          <p:cNvPr id="2" name="Title 1"/>
          <p:cNvSpPr>
            <a:spLocks noGrp="1"/>
          </p:cNvSpPr>
          <p:nvPr>
            <p:ph type="title"/>
          </p:nvPr>
        </p:nvSpPr>
        <p:spPr>
          <a:xfrm>
            <a:off x="785597" y="3140968"/>
            <a:ext cx="6781800" cy="1600200"/>
          </a:xfrm>
        </p:spPr>
        <p:txBody>
          <a:bodyPr>
            <a:noAutofit/>
          </a:bodyPr>
          <a:lstStyle/>
          <a:p>
            <a:pPr algn="ctr"/>
            <a:r>
              <a:rPr lang="en-GB" dirty="0" smtClean="0"/>
              <a:t>Recap: Critical </a:t>
            </a:r>
            <a:r>
              <a:rPr lang="en-GB" dirty="0" smtClean="0"/>
              <a:t>thinking </a:t>
            </a:r>
            <a:br>
              <a:rPr lang="en-GB" dirty="0" smtClean="0"/>
            </a:br>
            <a:r>
              <a:rPr lang="en-GB" dirty="0" smtClean="0"/>
              <a:t>and approaches to assessment at Master’s level</a:t>
            </a:r>
            <a:endParaRPr lang="en-GB" dirty="0"/>
          </a:p>
        </p:txBody>
      </p:sp>
    </p:spTree>
    <p:extLst>
      <p:ext uri="{BB962C8B-B14F-4D97-AF65-F5344CB8AC3E}">
        <p14:creationId xmlns:p14="http://schemas.microsoft.com/office/powerpoint/2010/main" val="397880793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323528" y="-99392"/>
            <a:ext cx="8426450" cy="1071563"/>
          </a:xfrm>
        </p:spPr>
        <p:txBody>
          <a:bodyPr>
            <a:normAutofit/>
          </a:bodyPr>
          <a:lstStyle/>
          <a:p>
            <a:pPr eaLnBrk="1" hangingPunct="1"/>
            <a:r>
              <a:rPr lang="en-GB" altLang="en-US" sz="3600" dirty="0" smtClean="0"/>
              <a:t>Academic Levels</a:t>
            </a:r>
            <a:endParaRPr lang="en-US" altLang="en-US" sz="3600" dirty="0" smtClean="0"/>
          </a:p>
        </p:txBody>
      </p:sp>
      <p:graphicFrame>
        <p:nvGraphicFramePr>
          <p:cNvPr id="11288" name="Group 24"/>
          <p:cNvGraphicFramePr>
            <a:graphicFrameLocks noGrp="1"/>
          </p:cNvGraphicFramePr>
          <p:nvPr>
            <p:ph idx="1"/>
            <p:extLst/>
          </p:nvPr>
        </p:nvGraphicFramePr>
        <p:xfrm>
          <a:off x="539552" y="908720"/>
          <a:ext cx="8426450" cy="5670213"/>
        </p:xfrm>
        <a:graphic>
          <a:graphicData uri="http://schemas.openxmlformats.org/drawingml/2006/table">
            <a:tbl>
              <a:tblPr/>
              <a:tblGrid>
                <a:gridCol w="1428750">
                  <a:extLst>
                    <a:ext uri="{9D8B030D-6E8A-4147-A177-3AD203B41FA5}">
                      <a16:colId xmlns:a16="http://schemas.microsoft.com/office/drawing/2014/main" val="20000"/>
                    </a:ext>
                  </a:extLst>
                </a:gridCol>
                <a:gridCol w="6997700">
                  <a:extLst>
                    <a:ext uri="{9D8B030D-6E8A-4147-A177-3AD203B41FA5}">
                      <a16:colId xmlns:a16="http://schemas.microsoft.com/office/drawing/2014/main" val="20001"/>
                    </a:ext>
                  </a:extLst>
                </a:gridCol>
              </a:tblGrid>
              <a:tr h="3651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dirty="0" smtClean="0">
                          <a:ln>
                            <a:noFill/>
                          </a:ln>
                          <a:solidFill>
                            <a:srgbClr val="FFFFFF"/>
                          </a:solidFill>
                          <a:effectLst/>
                          <a:latin typeface="Lucida Sans" pitchFamily="34" charset="0"/>
                          <a:ea typeface="ＭＳ Ｐゴシック" pitchFamily="16" charset="-128"/>
                        </a:rPr>
                        <a:t>Level</a:t>
                      </a:r>
                      <a:endParaRPr kumimoji="0" lang="en-US" altLang="en-US" sz="1800" b="1" i="0" u="none" strike="noStrike" cap="none" normalizeH="0" baseline="0" dirty="0" smtClean="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1" i="0" u="none" strike="noStrike" cap="none" normalizeH="0" baseline="0" smtClean="0">
                          <a:ln>
                            <a:noFill/>
                          </a:ln>
                          <a:solidFill>
                            <a:srgbClr val="FFFFFF"/>
                          </a:solidFill>
                          <a:effectLst/>
                          <a:latin typeface="Lucida Sans" pitchFamily="34" charset="0"/>
                          <a:ea typeface="ＭＳ Ｐゴシック" pitchFamily="16" charset="-128"/>
                        </a:rPr>
                        <a:t>What does it look like?</a:t>
                      </a:r>
                      <a:endParaRPr kumimoji="0" lang="en-US" altLang="en-US" sz="1800" b="1" i="0" u="none" strike="noStrike" cap="none" normalizeH="0" baseline="0" smtClean="0">
                        <a:ln>
                          <a:noFill/>
                        </a:ln>
                        <a:solidFill>
                          <a:srgbClr val="FFFFFF"/>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solidFill>
                      <a:schemeClr val="accent2"/>
                    </a:solidFill>
                  </a:tcPr>
                </a:tc>
                <a:extLst>
                  <a:ext uri="{0D108BD9-81ED-4DB2-BD59-A6C34878D82A}">
                    <a16:rowId xmlns:a16="http://schemas.microsoft.com/office/drawing/2014/main" val="10000"/>
                  </a:ext>
                </a:extLst>
              </a:tr>
              <a:tr h="1189038">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4</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smtClean="0">
                          <a:ln>
                            <a:noFill/>
                          </a:ln>
                          <a:solidFill>
                            <a:srgbClr val="261604"/>
                          </a:solidFill>
                          <a:effectLst/>
                          <a:latin typeface="Lucida Sans" pitchFamily="34" charset="0"/>
                          <a:ea typeface="ＭＳ Ｐゴシック" pitchFamily="16" charset="-128"/>
                        </a:rPr>
                        <a:t>Description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 Opinion and research findings used to illustrate points but taken ‘at face value’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Theories and experiences described</a:t>
                      </a:r>
                      <a:endParaRPr kumimoji="0" lang="en-US" alt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1"/>
                  </a:ext>
                </a:extLst>
              </a:tr>
              <a:tr h="914400">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5</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smtClean="0">
                          <a:ln>
                            <a:noFill/>
                          </a:ln>
                          <a:solidFill>
                            <a:srgbClr val="261604"/>
                          </a:solidFill>
                          <a:effectLst/>
                          <a:latin typeface="Lucida Sans" pitchFamily="34" charset="0"/>
                          <a:ea typeface="ＭＳ Ｐゴシック" pitchFamily="16" charset="-128"/>
                        </a:rPr>
                        <a:t>Discussion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Compare and contrast different research findings, opinions and experiences</a:t>
                      </a:r>
                      <a:endParaRPr kumimoji="0" lang="en-US" alt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2"/>
                  </a:ext>
                </a:extLst>
              </a:tr>
              <a:tr h="146367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6</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smtClean="0">
                          <a:ln>
                            <a:noFill/>
                          </a:ln>
                          <a:solidFill>
                            <a:srgbClr val="261604"/>
                          </a:solidFill>
                          <a:effectLst/>
                          <a:latin typeface="Lucida Sans" pitchFamily="34" charset="0"/>
                          <a:ea typeface="ＭＳ Ｐゴシック" pitchFamily="16" charset="-128"/>
                        </a:rPr>
                        <a:t>Critical analysis</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View different research findings, opinions and experiences critically</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smtClean="0">
                          <a:ln>
                            <a:noFill/>
                          </a:ln>
                          <a:solidFill>
                            <a:srgbClr val="261604"/>
                          </a:solidFill>
                          <a:effectLst/>
                          <a:latin typeface="Lucida Sans" pitchFamily="34" charset="0"/>
                          <a:ea typeface="ＭＳ Ｐゴシック" pitchFamily="16" charset="-128"/>
                        </a:rPr>
                        <a:t>Emphasis on importance of ‘good’ evidence as a basis for drawing conclusions</a:t>
                      </a:r>
                      <a:endParaRPr kumimoji="0" lang="en-US" altLang="en-US" sz="1800" b="0" i="0" u="none" strike="noStrike" cap="none" normalizeH="0" baseline="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BDDE9"/>
                    </a:solidFill>
                  </a:tcPr>
                </a:tc>
                <a:extLst>
                  <a:ext uri="{0D108BD9-81ED-4DB2-BD59-A6C34878D82A}">
                    <a16:rowId xmlns:a16="http://schemas.microsoft.com/office/drawing/2014/main" val="10003"/>
                  </a:ext>
                </a:extLst>
              </a:tr>
              <a:tr h="1736725">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Level 7</a:t>
                      </a: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tc>
                  <a:txBody>
                    <a:bodyPr/>
                    <a:lstStyle>
                      <a:lvl1pPr eaLnBrk="0" hangingPunct="0">
                        <a:spcBef>
                          <a:spcPct val="70000"/>
                        </a:spcBef>
                        <a:buClr>
                          <a:schemeClr val="tx2"/>
                        </a:buClr>
                        <a:buFont typeface="Wingdings" pitchFamily="2" charset="2"/>
                        <a:defRPr sz="2600">
                          <a:solidFill>
                            <a:schemeClr val="tx1"/>
                          </a:solidFill>
                          <a:latin typeface="Lucida Sans" pitchFamily="34" charset="0"/>
                          <a:ea typeface="ＭＳ Ｐゴシック" pitchFamily="16" charset="-128"/>
                        </a:defRPr>
                      </a:lvl1pPr>
                      <a:lvl2pPr marL="742950" indent="-285750" eaLnBrk="0" hangingPunct="0">
                        <a:lnSpc>
                          <a:spcPct val="90000"/>
                        </a:lnSpc>
                        <a:spcBef>
                          <a:spcPct val="30000"/>
                        </a:spcBef>
                        <a:buClr>
                          <a:schemeClr val="tx2"/>
                        </a:buClr>
                        <a:buFont typeface="Arial" charset="0"/>
                        <a:defRPr sz="2400">
                          <a:solidFill>
                            <a:schemeClr val="tx1"/>
                          </a:solidFill>
                          <a:latin typeface="Lucida Sans" pitchFamily="34" charset="0"/>
                          <a:ea typeface="ＭＳ Ｐゴシック" pitchFamily="16" charset="-128"/>
                        </a:defRPr>
                      </a:lvl2pPr>
                      <a:lvl3pPr marL="1143000" indent="-228600" eaLnBrk="0" hangingPunct="0">
                        <a:lnSpc>
                          <a:spcPct val="90000"/>
                        </a:lnSpc>
                        <a:spcBef>
                          <a:spcPct val="30000"/>
                        </a:spcBef>
                        <a:buClr>
                          <a:schemeClr val="tx2"/>
                        </a:buClr>
                        <a:buFont typeface="Symbol" pitchFamily="18" charset="2"/>
                        <a:defRPr sz="2000">
                          <a:solidFill>
                            <a:schemeClr val="tx1"/>
                          </a:solidFill>
                          <a:latin typeface="Lucida Sans" pitchFamily="34" charset="0"/>
                          <a:ea typeface="ＭＳ Ｐゴシック" pitchFamily="16" charset="-128"/>
                        </a:defRPr>
                      </a:lvl3pPr>
                      <a:lvl4pPr marL="16002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4pPr>
                      <a:lvl5pPr marL="2057400" indent="-228600" eaLnBrk="0" hangingPunct="0">
                        <a:lnSpc>
                          <a:spcPct val="90000"/>
                        </a:lnSpc>
                        <a:spcBef>
                          <a:spcPct val="30000"/>
                        </a:spcBef>
                        <a:buClr>
                          <a:schemeClr val="tx2"/>
                        </a:buClr>
                        <a:buFont typeface="Arial" charset="0"/>
                        <a:defRPr>
                          <a:solidFill>
                            <a:schemeClr val="tx1"/>
                          </a:solidFill>
                          <a:latin typeface="Lucida Sans" pitchFamily="34" charset="0"/>
                          <a:ea typeface="ＭＳ Ｐゴシック" pitchFamily="16" charset="-128"/>
                        </a:defRPr>
                      </a:lvl5pPr>
                      <a:lvl6pPr marL="25146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6pPr>
                      <a:lvl7pPr marL="29718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7pPr>
                      <a:lvl8pPr marL="34290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8pPr>
                      <a:lvl9pPr marL="3886200" indent="-228600" eaLnBrk="0" fontAlgn="base" hangingPunct="0">
                        <a:lnSpc>
                          <a:spcPct val="90000"/>
                        </a:lnSpc>
                        <a:spcBef>
                          <a:spcPct val="30000"/>
                        </a:spcBef>
                        <a:spcAft>
                          <a:spcPct val="0"/>
                        </a:spcAft>
                        <a:buClr>
                          <a:schemeClr val="tx2"/>
                        </a:buClr>
                        <a:buFont typeface="Arial" charset="0"/>
                        <a:defRPr>
                          <a:solidFill>
                            <a:schemeClr val="tx1"/>
                          </a:solidFill>
                          <a:latin typeface="Lucida Sans" pitchFamily="34" charset="0"/>
                          <a:ea typeface="ＭＳ Ｐゴシック" pitchFamily="16" charset="-128"/>
                        </a:defRPr>
                      </a:lvl9pPr>
                    </a:lstStyle>
                    <a:p>
                      <a:pPr marL="0" marR="0" lvl="0" indent="0" algn="l" defTabSz="914400" rtl="0" eaLnBrk="1" fontAlgn="base" latinLnBrk="0" hangingPunct="1">
                        <a:lnSpc>
                          <a:spcPct val="100000"/>
                        </a:lnSpc>
                        <a:spcBef>
                          <a:spcPct val="0"/>
                        </a:spcBef>
                        <a:spcAft>
                          <a:spcPct val="0"/>
                        </a:spcAft>
                        <a:buClrTx/>
                        <a:buSzTx/>
                        <a:buFont typeface="Arial" charset="0"/>
                        <a:buNone/>
                        <a:tabLst/>
                      </a:pPr>
                      <a:r>
                        <a:rPr kumimoji="0" lang="en-GB" altLang="en-US" sz="1800" b="1" i="0" u="none" strike="noStrike" cap="none" normalizeH="0" baseline="0" dirty="0" smtClean="0">
                          <a:ln>
                            <a:noFill/>
                          </a:ln>
                          <a:solidFill>
                            <a:srgbClr val="261604"/>
                          </a:solidFill>
                          <a:effectLst/>
                          <a:latin typeface="Lucida Sans" pitchFamily="34" charset="0"/>
                          <a:ea typeface="ＭＳ Ｐゴシック" pitchFamily="16" charset="-128"/>
                        </a:rPr>
                        <a:t>Critical analysis, synthesis and evaluation</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In depth critical analysis of research findings, opinions and experiences used to construct an argument</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r>
                        <a:rPr kumimoji="0" lang="en-GB" altLang="en-US" sz="1800" b="0" i="0" u="none" strike="noStrike" cap="none" normalizeH="0" baseline="0" dirty="0" smtClean="0">
                          <a:ln>
                            <a:noFill/>
                          </a:ln>
                          <a:solidFill>
                            <a:srgbClr val="261604"/>
                          </a:solidFill>
                          <a:effectLst/>
                          <a:latin typeface="Lucida Sans" pitchFamily="34" charset="0"/>
                          <a:ea typeface="ＭＳ Ｐゴシック" pitchFamily="16" charset="-128"/>
                        </a:rPr>
                        <a:t>Justifying a particular viewpoint or conclusion as a result of ‘weighing up’ the evidence</a:t>
                      </a:r>
                    </a:p>
                    <a:p>
                      <a:pPr marL="0" marR="0" lvl="0" indent="0" algn="l" defTabSz="914400" rtl="0" eaLnBrk="1" fontAlgn="base" latinLnBrk="0" hangingPunct="1">
                        <a:lnSpc>
                          <a:spcPct val="100000"/>
                        </a:lnSpc>
                        <a:spcBef>
                          <a:spcPct val="0"/>
                        </a:spcBef>
                        <a:spcAft>
                          <a:spcPct val="0"/>
                        </a:spcAft>
                        <a:buClrTx/>
                        <a:buSzTx/>
                        <a:buFont typeface="Arial" charset="0"/>
                        <a:buChar char="•"/>
                        <a:tabLst/>
                      </a:pPr>
                      <a:endParaRPr kumimoji="0" lang="en-US" altLang="en-US" sz="1800" b="0" i="0" u="none" strike="noStrike" cap="none" normalizeH="0" baseline="0" dirty="0" smtClean="0">
                        <a:ln>
                          <a:noFill/>
                        </a:ln>
                        <a:solidFill>
                          <a:srgbClr val="261604"/>
                        </a:solidFill>
                        <a:effectLst/>
                        <a:latin typeface="Lucida Sans" pitchFamily="34" charset="0"/>
                        <a:ea typeface="ＭＳ Ｐゴシック" pitchFamily="16" charset="-128"/>
                      </a:endParaRPr>
                    </a:p>
                  </a:txBody>
                  <a:tcPr marT="45715" marB="4571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7EFF5"/>
                    </a:solidFill>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11526843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78841" y="476672"/>
            <a:ext cx="8185720" cy="6063198"/>
          </a:xfrm>
          <a:prstGeom prst="rect">
            <a:avLst/>
          </a:prstGeom>
        </p:spPr>
        <p:txBody>
          <a:bodyPr wrap="square">
            <a:spAutoFit/>
          </a:bodyPr>
          <a:lstStyle/>
          <a:p>
            <a:r>
              <a:rPr lang="en-GB" sz="2800" b="1" dirty="0" smtClean="0"/>
              <a:t>Critical reading </a:t>
            </a:r>
          </a:p>
          <a:p>
            <a:endParaRPr lang="en-GB" sz="2400" dirty="0"/>
          </a:p>
          <a:p>
            <a:r>
              <a:rPr lang="en-GB" sz="2400" dirty="0"/>
              <a:t>As you read your module materials follow these three steps.</a:t>
            </a:r>
          </a:p>
          <a:p>
            <a:endParaRPr lang="en-GB" sz="2400" dirty="0"/>
          </a:p>
          <a:p>
            <a:r>
              <a:rPr lang="en-GB" sz="2400" b="1" dirty="0"/>
              <a:t>Analyse </a:t>
            </a:r>
            <a:r>
              <a:rPr lang="en-GB" sz="2400" dirty="0"/>
              <a:t>- Examine how key components within your module materials fit together and relate to each other</a:t>
            </a:r>
            <a:r>
              <a:rPr lang="en-GB" sz="2400" dirty="0" smtClean="0"/>
              <a:t>.</a:t>
            </a:r>
          </a:p>
          <a:p>
            <a:endParaRPr lang="en-GB" sz="2400" dirty="0"/>
          </a:p>
          <a:p>
            <a:r>
              <a:rPr lang="en-GB" sz="2400" b="1" dirty="0"/>
              <a:t>Compare</a:t>
            </a:r>
            <a:r>
              <a:rPr lang="en-GB" sz="2400" dirty="0"/>
              <a:t> - Explore the similarities and differences between the ideas you are reading about. Do some ideas conflict with or complement each other</a:t>
            </a:r>
            <a:r>
              <a:rPr lang="en-GB" sz="2400" dirty="0" smtClean="0"/>
              <a:t>?</a:t>
            </a:r>
          </a:p>
          <a:p>
            <a:endParaRPr lang="en-GB" sz="2400" dirty="0"/>
          </a:p>
          <a:p>
            <a:r>
              <a:rPr lang="en-GB" sz="2400" b="1" dirty="0"/>
              <a:t>Synthesise </a:t>
            </a:r>
            <a:r>
              <a:rPr lang="en-GB" sz="2400" dirty="0"/>
              <a:t>- Bring together different sources of information to serve an argument or idea you are constructing. Make logical connections between the different sources that help you shape and support your ideas. Are there any inferences you can draw from the material and apply to an assignment question?</a:t>
            </a:r>
          </a:p>
        </p:txBody>
      </p:sp>
    </p:spTree>
    <p:extLst>
      <p:ext uri="{BB962C8B-B14F-4D97-AF65-F5344CB8AC3E}">
        <p14:creationId xmlns:p14="http://schemas.microsoft.com/office/powerpoint/2010/main" val="29785441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a:xfrm>
            <a:off x="179512" y="620688"/>
            <a:ext cx="8426450" cy="785813"/>
          </a:xfrm>
        </p:spPr>
        <p:txBody>
          <a:bodyPr>
            <a:normAutofit fontScale="90000"/>
          </a:bodyPr>
          <a:lstStyle/>
          <a:p>
            <a:pPr eaLnBrk="1" hangingPunct="1"/>
            <a:r>
              <a:rPr lang="en-GB" altLang="en-US" dirty="0" smtClean="0"/>
              <a:t>Critical Thinking - Analysis</a:t>
            </a:r>
            <a:endParaRPr lang="en-US" altLang="en-US" dirty="0" smtClean="0"/>
          </a:p>
        </p:txBody>
      </p:sp>
      <p:sp>
        <p:nvSpPr>
          <p:cNvPr id="16387" name="Content Placeholder 2"/>
          <p:cNvSpPr>
            <a:spLocks noGrp="1"/>
          </p:cNvSpPr>
          <p:nvPr>
            <p:ph idx="1"/>
          </p:nvPr>
        </p:nvSpPr>
        <p:spPr>
          <a:xfrm>
            <a:off x="179512" y="1340768"/>
            <a:ext cx="8426450" cy="5072062"/>
          </a:xfrm>
        </p:spPr>
        <p:txBody>
          <a:bodyPr/>
          <a:lstStyle/>
          <a:p>
            <a:pPr eaLnBrk="1" hangingPunct="1"/>
            <a:r>
              <a:rPr lang="en-GB" altLang="en-US" sz="2800" dirty="0" smtClean="0">
                <a:solidFill>
                  <a:schemeClr val="accent4">
                    <a:lumMod val="25000"/>
                  </a:schemeClr>
                </a:solidFill>
              </a:rPr>
              <a:t>‘Detailed examination of elements’ </a:t>
            </a:r>
            <a:endParaRPr lang="en-GB" altLang="en-US" sz="2800" dirty="0">
              <a:solidFill>
                <a:schemeClr val="accent4">
                  <a:lumMod val="25000"/>
                </a:schemeClr>
              </a:solidFill>
            </a:endParaRPr>
          </a:p>
          <a:p>
            <a:pPr eaLnBrk="1" hangingPunct="1"/>
            <a:r>
              <a:rPr lang="en-GB" altLang="en-US" sz="2800" dirty="0" smtClean="0">
                <a:solidFill>
                  <a:schemeClr val="accent4">
                    <a:lumMod val="25000"/>
                  </a:schemeClr>
                </a:solidFill>
              </a:rPr>
              <a:t>Critiquing different viewpoints – other people’s positions, arguments and conclusions</a:t>
            </a:r>
          </a:p>
          <a:p>
            <a:pPr eaLnBrk="1" hangingPunct="1"/>
            <a:r>
              <a:rPr lang="en-GB" altLang="en-US" sz="2800" dirty="0" smtClean="0">
                <a:solidFill>
                  <a:schemeClr val="accent4">
                    <a:lumMod val="25000"/>
                  </a:schemeClr>
                </a:solidFill>
              </a:rPr>
              <a:t>Evaluating the reliability and validity of the literature/evidence</a:t>
            </a:r>
          </a:p>
          <a:p>
            <a:pPr eaLnBrk="1" hangingPunct="1"/>
            <a:r>
              <a:rPr lang="en-GB" altLang="en-US" sz="2800" dirty="0" smtClean="0">
                <a:solidFill>
                  <a:schemeClr val="accent4">
                    <a:lumMod val="25000"/>
                  </a:schemeClr>
                </a:solidFill>
              </a:rPr>
              <a:t>Viewing everything you read critically – not taking anything at face value</a:t>
            </a:r>
          </a:p>
          <a:p>
            <a:pPr eaLnBrk="1" hangingPunct="1"/>
            <a:r>
              <a:rPr lang="en-GB" altLang="en-US" sz="2800" dirty="0" smtClean="0">
                <a:solidFill>
                  <a:schemeClr val="accent4">
                    <a:lumMod val="25000"/>
                  </a:schemeClr>
                </a:solidFill>
              </a:rPr>
              <a:t>Weighing up opposing arguments</a:t>
            </a:r>
          </a:p>
          <a:p>
            <a:pPr eaLnBrk="1" hangingPunct="1"/>
            <a:r>
              <a:rPr lang="en-GB" altLang="en-US" sz="2800" dirty="0" smtClean="0">
                <a:solidFill>
                  <a:schemeClr val="accent4">
                    <a:lumMod val="25000"/>
                  </a:schemeClr>
                </a:solidFill>
              </a:rPr>
              <a:t>Structured reflection on personal experience</a:t>
            </a:r>
            <a:endParaRPr lang="en-US" altLang="en-US" dirty="0" smtClean="0">
              <a:solidFill>
                <a:schemeClr val="accent4">
                  <a:lumMod val="25000"/>
                </a:schemeClr>
              </a:solidFill>
            </a:endParaRPr>
          </a:p>
        </p:txBody>
      </p:sp>
    </p:spTree>
    <p:extLst>
      <p:ext uri="{BB962C8B-B14F-4D97-AF65-F5344CB8AC3E}">
        <p14:creationId xmlns:p14="http://schemas.microsoft.com/office/powerpoint/2010/main" val="327674033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251520" y="548680"/>
            <a:ext cx="8426450" cy="928688"/>
          </a:xfrm>
        </p:spPr>
        <p:txBody>
          <a:bodyPr/>
          <a:lstStyle/>
          <a:p>
            <a:pPr eaLnBrk="1" hangingPunct="1"/>
            <a:r>
              <a:rPr lang="en-GB" altLang="en-US" dirty="0" smtClean="0"/>
              <a:t>Critical Thinking - Synthesis</a:t>
            </a:r>
            <a:endParaRPr lang="en-US" altLang="en-US" dirty="0" smtClean="0"/>
          </a:p>
        </p:txBody>
      </p:sp>
      <p:sp>
        <p:nvSpPr>
          <p:cNvPr id="22531" name="Content Placeholder 2"/>
          <p:cNvSpPr>
            <a:spLocks noGrp="1"/>
          </p:cNvSpPr>
          <p:nvPr>
            <p:ph idx="1"/>
          </p:nvPr>
        </p:nvSpPr>
        <p:spPr>
          <a:xfrm>
            <a:off x="251520" y="1214438"/>
            <a:ext cx="8426450" cy="5643562"/>
          </a:xfrm>
        </p:spPr>
        <p:txBody>
          <a:bodyPr/>
          <a:lstStyle/>
          <a:p>
            <a:pPr eaLnBrk="1" hangingPunct="1"/>
            <a:r>
              <a:rPr lang="en-GB" altLang="en-US" sz="2800" dirty="0" smtClean="0">
                <a:solidFill>
                  <a:schemeClr val="accent4">
                    <a:lumMod val="25000"/>
                  </a:schemeClr>
                </a:solidFill>
              </a:rPr>
              <a:t>Combining elements into a whole</a:t>
            </a:r>
          </a:p>
          <a:p>
            <a:pPr eaLnBrk="1" hangingPunct="1"/>
            <a:r>
              <a:rPr lang="en-GB" altLang="en-US" sz="2800" dirty="0" smtClean="0">
                <a:solidFill>
                  <a:schemeClr val="accent4">
                    <a:lumMod val="25000"/>
                  </a:schemeClr>
                </a:solidFill>
              </a:rPr>
              <a:t>Drawing conclusions about whether arguments put forward are valid, evidence based and justifiable  </a:t>
            </a:r>
          </a:p>
          <a:p>
            <a:pPr eaLnBrk="1" hangingPunct="1"/>
            <a:r>
              <a:rPr lang="en-GB" altLang="en-US" sz="2800" dirty="0" smtClean="0">
                <a:solidFill>
                  <a:schemeClr val="accent4">
                    <a:lumMod val="25000"/>
                  </a:schemeClr>
                </a:solidFill>
              </a:rPr>
              <a:t>Consider whether arguments are realistic</a:t>
            </a:r>
          </a:p>
          <a:p>
            <a:pPr eaLnBrk="1" hangingPunct="1"/>
            <a:r>
              <a:rPr lang="en-GB" altLang="en-US" sz="2800" dirty="0" smtClean="0">
                <a:solidFill>
                  <a:schemeClr val="accent4">
                    <a:lumMod val="25000"/>
                  </a:schemeClr>
                </a:solidFill>
              </a:rPr>
              <a:t>Deciding based on the argument, the evidence and the practice context what your point of view is or what you will recommend</a:t>
            </a:r>
          </a:p>
          <a:p>
            <a:pPr eaLnBrk="1" hangingPunct="1"/>
            <a:r>
              <a:rPr lang="en-GB" altLang="en-US" sz="2800" dirty="0" smtClean="0">
                <a:solidFill>
                  <a:schemeClr val="accent4">
                    <a:lumMod val="25000"/>
                  </a:schemeClr>
                </a:solidFill>
              </a:rPr>
              <a:t>Present your point of view in a clear, well reasoned way </a:t>
            </a:r>
            <a:r>
              <a:rPr lang="en-GB" altLang="en-US" sz="2800" i="1" dirty="0" smtClean="0">
                <a:solidFill>
                  <a:schemeClr val="accent4">
                    <a:lumMod val="25000"/>
                  </a:schemeClr>
                </a:solidFill>
              </a:rPr>
              <a:t>with justification</a:t>
            </a:r>
            <a:endParaRPr lang="en-GB" altLang="en-US" sz="1800" dirty="0" smtClean="0">
              <a:solidFill>
                <a:schemeClr val="accent4">
                  <a:lumMod val="25000"/>
                </a:schemeClr>
              </a:solidFill>
            </a:endParaRPr>
          </a:p>
        </p:txBody>
      </p:sp>
    </p:spTree>
    <p:extLst>
      <p:ext uri="{BB962C8B-B14F-4D97-AF65-F5344CB8AC3E}">
        <p14:creationId xmlns:p14="http://schemas.microsoft.com/office/powerpoint/2010/main" val="39158857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358775" y="0"/>
            <a:ext cx="8426450" cy="1285875"/>
          </a:xfrm>
        </p:spPr>
        <p:txBody>
          <a:bodyPr>
            <a:normAutofit fontScale="90000"/>
          </a:bodyPr>
          <a:lstStyle/>
          <a:p>
            <a:pPr eaLnBrk="1" hangingPunct="1"/>
            <a:r>
              <a:rPr lang="en-GB" altLang="en-US" smtClean="0"/>
              <a:t>Characteristics of an Argument</a:t>
            </a:r>
            <a:endParaRPr lang="en-US" altLang="en-US" smtClean="0"/>
          </a:p>
        </p:txBody>
      </p:sp>
      <p:sp>
        <p:nvSpPr>
          <p:cNvPr id="27651" name="Content Placeholder 2"/>
          <p:cNvSpPr>
            <a:spLocks noGrp="1"/>
          </p:cNvSpPr>
          <p:nvPr>
            <p:ph idx="1"/>
          </p:nvPr>
        </p:nvSpPr>
        <p:spPr>
          <a:xfrm>
            <a:off x="251520" y="1412776"/>
            <a:ext cx="8426450" cy="4702175"/>
          </a:xfrm>
        </p:spPr>
        <p:txBody>
          <a:bodyPr/>
          <a:lstStyle/>
          <a:p>
            <a:pPr eaLnBrk="1" hangingPunct="1"/>
            <a:r>
              <a:rPr lang="en-GB" altLang="en-US" sz="2400" b="1" dirty="0" smtClean="0">
                <a:solidFill>
                  <a:schemeClr val="accent4">
                    <a:lumMod val="25000"/>
                  </a:schemeClr>
                </a:solidFill>
              </a:rPr>
              <a:t>Position</a:t>
            </a:r>
            <a:r>
              <a:rPr lang="en-GB" altLang="en-US" sz="2400" dirty="0" smtClean="0">
                <a:solidFill>
                  <a:schemeClr val="accent4">
                    <a:lumMod val="25000"/>
                  </a:schemeClr>
                </a:solidFill>
              </a:rPr>
              <a:t> – author has a position that they want the audience to accept (may or may not be stated at the beginning)</a:t>
            </a:r>
          </a:p>
          <a:p>
            <a:pPr eaLnBrk="1" hangingPunct="1"/>
            <a:r>
              <a:rPr lang="en-GB" altLang="en-US" sz="2400" b="1" dirty="0" smtClean="0">
                <a:solidFill>
                  <a:schemeClr val="accent4">
                    <a:lumMod val="25000"/>
                  </a:schemeClr>
                </a:solidFill>
              </a:rPr>
              <a:t>Reasons</a:t>
            </a:r>
            <a:r>
              <a:rPr lang="en-GB" altLang="en-US" sz="2400" dirty="0" smtClean="0">
                <a:solidFill>
                  <a:schemeClr val="accent4">
                    <a:lumMod val="25000"/>
                  </a:schemeClr>
                </a:solidFill>
              </a:rPr>
              <a:t> (propositions) are given to support (justify) the author’s position</a:t>
            </a:r>
          </a:p>
          <a:p>
            <a:pPr eaLnBrk="1" hangingPunct="1"/>
            <a:r>
              <a:rPr lang="en-GB" altLang="en-US" sz="2400" b="1" dirty="0" smtClean="0">
                <a:solidFill>
                  <a:schemeClr val="accent4">
                    <a:lumMod val="25000"/>
                  </a:schemeClr>
                </a:solidFill>
              </a:rPr>
              <a:t>Line of reasoning </a:t>
            </a:r>
            <a:r>
              <a:rPr lang="en-GB" altLang="en-US" sz="2400" dirty="0" smtClean="0">
                <a:solidFill>
                  <a:schemeClr val="accent4">
                    <a:lumMod val="25000"/>
                  </a:schemeClr>
                </a:solidFill>
              </a:rPr>
              <a:t>is the logical ‘unpacking’ of the reasons why ‘on balance’, considering everything, this argument (viewpoint) is justifiable</a:t>
            </a:r>
          </a:p>
          <a:p>
            <a:pPr eaLnBrk="1" hangingPunct="1"/>
            <a:r>
              <a:rPr lang="en-GB" altLang="en-US" sz="2400" b="1" dirty="0" smtClean="0">
                <a:solidFill>
                  <a:schemeClr val="accent4">
                    <a:lumMod val="25000"/>
                  </a:schemeClr>
                </a:solidFill>
              </a:rPr>
              <a:t>Conclusions</a:t>
            </a:r>
            <a:r>
              <a:rPr lang="en-GB" altLang="en-US" sz="2400" dirty="0" smtClean="0">
                <a:solidFill>
                  <a:schemeClr val="accent4">
                    <a:lumMod val="25000"/>
                  </a:schemeClr>
                </a:solidFill>
              </a:rPr>
              <a:t> – not just a summary of the essay but makes the author’s position clear. You will often have several smaller arguments/conclusions, leading to one overall conclusion</a:t>
            </a:r>
            <a:endParaRPr lang="en-US" altLang="en-US" sz="1600" dirty="0" smtClean="0">
              <a:solidFill>
                <a:schemeClr val="accent4">
                  <a:lumMod val="25000"/>
                </a:schemeClr>
              </a:solidFill>
            </a:endParaRPr>
          </a:p>
        </p:txBody>
      </p:sp>
    </p:spTree>
    <p:extLst>
      <p:ext uri="{BB962C8B-B14F-4D97-AF65-F5344CB8AC3E}">
        <p14:creationId xmlns:p14="http://schemas.microsoft.com/office/powerpoint/2010/main" val="22174156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normAutofit fontScale="90000"/>
          </a:bodyPr>
          <a:lstStyle/>
          <a:p>
            <a:pPr eaLnBrk="1" hangingPunct="1"/>
            <a:r>
              <a:rPr lang="en-GB" altLang="en-US" smtClean="0"/>
              <a:t>What is Good Evidence?</a:t>
            </a:r>
            <a:endParaRPr lang="en-US" altLang="en-US" smtClean="0"/>
          </a:p>
        </p:txBody>
      </p:sp>
      <p:sp>
        <p:nvSpPr>
          <p:cNvPr id="28675" name="Content Placeholder 2"/>
          <p:cNvSpPr>
            <a:spLocks noGrp="1"/>
          </p:cNvSpPr>
          <p:nvPr>
            <p:ph idx="1"/>
          </p:nvPr>
        </p:nvSpPr>
        <p:spPr>
          <a:xfrm>
            <a:off x="539552" y="-22448"/>
            <a:ext cx="8426450" cy="5808117"/>
          </a:xfrm>
        </p:spPr>
        <p:txBody>
          <a:bodyPr/>
          <a:lstStyle/>
          <a:p>
            <a:pPr eaLnBrk="1" hangingPunct="1"/>
            <a:r>
              <a:rPr lang="en-GB" altLang="en-US" dirty="0" smtClean="0">
                <a:solidFill>
                  <a:schemeClr val="accent4">
                    <a:lumMod val="25000"/>
                  </a:schemeClr>
                </a:solidFill>
              </a:rPr>
              <a:t>Contemporary research evidence – valid and reliable</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Seminal research evidence</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Published in peer reviewed journals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Primary research as opposed to secondary citation </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But don’t overlook the value of other forms of evidence.....</a:t>
            </a:r>
          </a:p>
        </p:txBody>
      </p:sp>
    </p:spTree>
    <p:extLst>
      <p:ext uri="{BB962C8B-B14F-4D97-AF65-F5344CB8AC3E}">
        <p14:creationId xmlns:p14="http://schemas.microsoft.com/office/powerpoint/2010/main" val="148875931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a:xfrm>
            <a:off x="251520" y="4572000"/>
            <a:ext cx="8640960" cy="1600200"/>
          </a:xfrm>
        </p:spPr>
        <p:txBody>
          <a:bodyPr>
            <a:normAutofit fontScale="90000"/>
          </a:bodyPr>
          <a:lstStyle/>
          <a:p>
            <a:pPr eaLnBrk="1" hangingPunct="1"/>
            <a:r>
              <a:rPr lang="en-GB" altLang="en-US" dirty="0" smtClean="0"/>
              <a:t>Evidence is more than research....</a:t>
            </a:r>
            <a:endParaRPr lang="en-US" altLang="en-US" dirty="0" smtClean="0"/>
          </a:p>
        </p:txBody>
      </p:sp>
      <p:sp>
        <p:nvSpPr>
          <p:cNvPr id="29699" name="Content Placeholder 2"/>
          <p:cNvSpPr>
            <a:spLocks noGrp="1"/>
          </p:cNvSpPr>
          <p:nvPr>
            <p:ph idx="1"/>
          </p:nvPr>
        </p:nvSpPr>
        <p:spPr>
          <a:xfrm>
            <a:off x="459931" y="260648"/>
            <a:ext cx="8426450" cy="4502150"/>
          </a:xfrm>
        </p:spPr>
        <p:txBody>
          <a:bodyPr/>
          <a:lstStyle/>
          <a:p>
            <a:r>
              <a:rPr lang="en-GB" altLang="en-US" dirty="0" smtClean="0">
                <a:solidFill>
                  <a:schemeClr val="accent4">
                    <a:lumMod val="25000"/>
                  </a:schemeClr>
                </a:solidFill>
              </a:rPr>
              <a:t>Expert opinion – so some ‘opinion pieces’ may be ‘good evidence</a:t>
            </a:r>
          </a:p>
          <a:p>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Patient/client/carer perspectives</a:t>
            </a:r>
          </a:p>
          <a:p>
            <a:pPr eaLnBrk="1" hangingPunct="1"/>
            <a:endParaRPr lang="en-GB" altLang="en-US" dirty="0">
              <a:solidFill>
                <a:schemeClr val="accent4">
                  <a:lumMod val="25000"/>
                </a:schemeClr>
              </a:solidFill>
            </a:endParaRPr>
          </a:p>
          <a:p>
            <a:pPr eaLnBrk="1" hangingPunct="1"/>
            <a:r>
              <a:rPr lang="en-GB" altLang="en-US" dirty="0" smtClean="0">
                <a:solidFill>
                  <a:schemeClr val="accent4">
                    <a:lumMod val="25000"/>
                  </a:schemeClr>
                </a:solidFill>
              </a:rPr>
              <a:t>Own professional/personal experiences?</a:t>
            </a:r>
          </a:p>
        </p:txBody>
      </p:sp>
    </p:spTree>
    <p:extLst>
      <p:ext uri="{BB962C8B-B14F-4D97-AF65-F5344CB8AC3E}">
        <p14:creationId xmlns:p14="http://schemas.microsoft.com/office/powerpoint/2010/main" val="323305065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a:xfrm>
            <a:off x="358775" y="0"/>
            <a:ext cx="8426450" cy="1143000"/>
          </a:xfrm>
        </p:spPr>
        <p:txBody>
          <a:bodyPr/>
          <a:lstStyle/>
          <a:p>
            <a:pPr eaLnBrk="1" hangingPunct="1"/>
            <a:r>
              <a:rPr lang="en-GB" altLang="en-US" dirty="0" smtClean="0"/>
              <a:t>Barriers to Critical Thinking</a:t>
            </a:r>
            <a:endParaRPr lang="en-US" altLang="en-US" dirty="0" smtClean="0"/>
          </a:p>
        </p:txBody>
      </p:sp>
      <p:sp>
        <p:nvSpPr>
          <p:cNvPr id="32771" name="Content Placeholder 2"/>
          <p:cNvSpPr>
            <a:spLocks noGrp="1"/>
          </p:cNvSpPr>
          <p:nvPr>
            <p:ph idx="1"/>
          </p:nvPr>
        </p:nvSpPr>
        <p:spPr>
          <a:xfrm>
            <a:off x="323528" y="1484784"/>
            <a:ext cx="8426450" cy="4845050"/>
          </a:xfrm>
        </p:spPr>
        <p:txBody>
          <a:bodyPr/>
          <a:lstStyle/>
          <a:p>
            <a:pPr eaLnBrk="1" hangingPunct="1"/>
            <a:r>
              <a:rPr lang="en-GB" altLang="en-US" dirty="0" smtClean="0">
                <a:solidFill>
                  <a:schemeClr val="accent4">
                    <a:lumMod val="25000"/>
                  </a:schemeClr>
                </a:solidFill>
              </a:rPr>
              <a:t>Reluctance to critique experts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Mistaking critical analysis for ‘just commenting on the bad points’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Assuming teachers and experts always ‘have the answers’. Critical thinking means pursuing your own answers.</a:t>
            </a:r>
          </a:p>
          <a:p>
            <a:pPr eaLnBrk="1" hangingPunct="1"/>
            <a:endParaRPr lang="en-GB" altLang="en-US" dirty="0" smtClean="0">
              <a:solidFill>
                <a:schemeClr val="accent4">
                  <a:lumMod val="25000"/>
                </a:schemeClr>
              </a:solidFill>
            </a:endParaRPr>
          </a:p>
          <a:p>
            <a:pPr eaLnBrk="1" hangingPunct="1"/>
            <a:r>
              <a:rPr lang="en-GB" altLang="en-US" dirty="0" smtClean="0">
                <a:solidFill>
                  <a:schemeClr val="accent4">
                    <a:lumMod val="25000"/>
                  </a:schemeClr>
                </a:solidFill>
              </a:rPr>
              <a:t>Our own assumptions, preconceptions, biases, experiences, beliefs etc.</a:t>
            </a:r>
          </a:p>
          <a:p>
            <a:pPr eaLnBrk="1" hangingPunct="1"/>
            <a:endParaRPr lang="en-GB" altLang="en-US" dirty="0" smtClean="0">
              <a:solidFill>
                <a:schemeClr val="accent4">
                  <a:lumMod val="25000"/>
                </a:schemeClr>
              </a:solidFill>
            </a:endParaRPr>
          </a:p>
          <a:p>
            <a:pPr eaLnBrk="1" hangingPunct="1"/>
            <a:endParaRPr lang="en-US" altLang="en-US" dirty="0" smtClean="0">
              <a:solidFill>
                <a:schemeClr val="accent4">
                  <a:lumMod val="25000"/>
                </a:schemeClr>
              </a:solidFill>
            </a:endParaRPr>
          </a:p>
        </p:txBody>
      </p:sp>
    </p:spTree>
    <p:extLst>
      <p:ext uri="{BB962C8B-B14F-4D97-AF65-F5344CB8AC3E}">
        <p14:creationId xmlns:p14="http://schemas.microsoft.com/office/powerpoint/2010/main" val="121458059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normAutofit/>
          </a:bodyPr>
          <a:lstStyle/>
          <a:p>
            <a:r>
              <a:rPr lang="en-GB" sz="4800" b="1" dirty="0" smtClean="0"/>
              <a:t>APA Style – always!</a:t>
            </a:r>
            <a:endParaRPr lang="en-GB" sz="4800" b="1" dirty="0"/>
          </a:p>
        </p:txBody>
      </p:sp>
    </p:spTree>
    <p:extLst>
      <p:ext uri="{BB962C8B-B14F-4D97-AF65-F5344CB8AC3E}">
        <p14:creationId xmlns:p14="http://schemas.microsoft.com/office/powerpoint/2010/main" val="144362891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ewsPrint">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NewsPrint">
      <a:majorFont>
        <a:latin typeface="Impact"/>
        <a:ea typeface=""/>
        <a:cs typeface=""/>
        <a:font script="Jpan" typeface="HGP創英角ｺﾞｼｯｸUB"/>
        <a:font script="Hang" typeface="HY견고딕"/>
        <a:font script="Hans" typeface="微软雅黑"/>
        <a:font script="Hant" typeface="微軟正黑體"/>
        <a:font script="Arab" typeface="Tahoma"/>
        <a:font script="Hebr" typeface="To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NewsPrint">
      <a:fillStyleLst>
        <a:solidFill>
          <a:schemeClr val="phClr"/>
        </a:solidFill>
        <a:gradFill rotWithShape="1">
          <a:gsLst>
            <a:gs pos="0">
              <a:schemeClr val="phClr">
                <a:tint val="37000"/>
                <a:hueMod val="100000"/>
                <a:satMod val="200000"/>
                <a:lumMod val="88000"/>
              </a:schemeClr>
            </a:gs>
            <a:gs pos="100000">
              <a:schemeClr val="phClr">
                <a:tint val="53000"/>
                <a:shade val="100000"/>
                <a:hueMod val="100000"/>
                <a:satMod val="350000"/>
                <a:lumMod val="79000"/>
              </a:schemeClr>
            </a:gs>
          </a:gsLst>
          <a:lin ang="5400000" scaled="1"/>
        </a:gradFill>
        <a:gradFill rotWithShape="1">
          <a:gsLst>
            <a:gs pos="0">
              <a:schemeClr val="phClr">
                <a:tint val="83000"/>
                <a:shade val="100000"/>
                <a:alpha val="100000"/>
                <a:hueMod val="100000"/>
                <a:satMod val="220000"/>
                <a:lumMod val="90000"/>
              </a:schemeClr>
            </a:gs>
            <a:gs pos="76000">
              <a:schemeClr val="phClr">
                <a:shade val="100000"/>
              </a:schemeClr>
            </a:gs>
            <a:gs pos="100000">
              <a:schemeClr val="phClr">
                <a:shade val="93000"/>
                <a:alpha val="100000"/>
                <a:satMod val="100000"/>
                <a:lumMod val="93000"/>
              </a:schemeClr>
            </a:gs>
          </a:gsLst>
          <a:path path="circle">
            <a:fillToRect l="15000" t="15000" r="100000" b="100000"/>
          </a:path>
        </a:gradFill>
      </a:fillStyleLst>
      <a:lnStyleLst>
        <a:ln w="15875" cap="flat" cmpd="sng" algn="ctr">
          <a:solidFill>
            <a:schemeClr val="phClr"/>
          </a:solidFill>
          <a:prstDash val="solid"/>
        </a:ln>
        <a:ln w="22225" cap="flat" cmpd="sng" algn="ctr">
          <a:solidFill>
            <a:schemeClr val="phClr"/>
          </a:solidFill>
          <a:prstDash val="solid"/>
        </a:ln>
        <a:ln w="34925" cap="flat" cmpd="sng" algn="ctr">
          <a:solidFill>
            <a:schemeClr val="phClr"/>
          </a:solidFill>
          <a:prstDash val="solid"/>
        </a:ln>
      </a:lnStyleLst>
      <a:effectStyleLst>
        <a:effectStyle>
          <a:effectLst>
            <a:outerShdw blurRad="50800" dist="12700" dir="5280000" rotWithShape="0">
              <a:srgbClr val="000000">
                <a:alpha val="40000"/>
              </a:srgbClr>
            </a:outerShdw>
          </a:effectLst>
        </a:effectStyle>
        <a:effectStyle>
          <a:effectLst>
            <a:outerShdw blurRad="38100" dist="38100" dir="5400000" rotWithShape="0">
              <a:srgbClr val="000000">
                <a:alpha val="35000"/>
              </a:srgbClr>
            </a:outerShdw>
          </a:effectLst>
        </a:effectStyle>
        <a:effectStyle>
          <a:effectLst>
            <a:outerShdw blurRad="38100" dist="38100" dir="5400000" rotWithShape="0">
              <a:srgbClr val="000000">
                <a:alpha val="35000"/>
              </a:srgbClr>
            </a:outerShdw>
          </a:effectLst>
          <a:scene3d>
            <a:camera prst="orthographicFront">
              <a:rot lat="0" lon="0" rev="0"/>
            </a:camera>
            <a:lightRig rig="brightRoom" dir="tl"/>
          </a:scene3d>
          <a:sp3d contourW="12700">
            <a:bevelT w="31750" h="12700"/>
            <a:contourClr>
              <a:schemeClr val="phClr"/>
            </a:contourClr>
          </a:sp3d>
        </a:effectStyle>
      </a:effectStyleLst>
      <a:bgFillStyleLst>
        <a:solidFill>
          <a:schemeClr val="phClr"/>
        </a:solidFill>
        <a:gradFill rotWithShape="1">
          <a:gsLst>
            <a:gs pos="0">
              <a:schemeClr val="phClr">
                <a:tint val="93000"/>
              </a:schemeClr>
            </a:gs>
            <a:gs pos="100000">
              <a:schemeClr val="phClr">
                <a:shade val="55000"/>
              </a:schemeClr>
            </a:gs>
          </a:gsLst>
          <a:lin ang="5400000" scaled="1"/>
        </a:gradFill>
        <a:blipFill rotWithShape="1">
          <a:blip xmlns:r="http://schemas.openxmlformats.org/officeDocument/2006/relationships" r:embed="rId1">
            <a:duotone>
              <a:schemeClr val="phClr">
                <a:shade val="20000"/>
                <a:satMod val="350000"/>
                <a:lumMod val="125000"/>
              </a:schemeClr>
              <a:schemeClr val="phClr">
                <a:tint val="90000"/>
                <a:satMod val="25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Newsprint</Template>
  <TotalTime>763</TotalTime>
  <Words>939</Words>
  <Application>Microsoft Office PowerPoint</Application>
  <PresentationFormat>On-screen Show (4:3)</PresentationFormat>
  <Paragraphs>230</Paragraphs>
  <Slides>24</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ＭＳ Ｐゴシック</vt:lpstr>
      <vt:lpstr>Arial</vt:lpstr>
      <vt:lpstr>Calibri</vt:lpstr>
      <vt:lpstr>Impact</vt:lpstr>
      <vt:lpstr>Lucida Sans</vt:lpstr>
      <vt:lpstr>Times New Roman</vt:lpstr>
      <vt:lpstr>Wingdings</vt:lpstr>
      <vt:lpstr>NewsPrint</vt:lpstr>
      <vt:lpstr>PowerPoint Presentation</vt:lpstr>
      <vt:lpstr>PowerPoint Presentation</vt:lpstr>
      <vt:lpstr>PowerPoint Presentation</vt:lpstr>
      <vt:lpstr>PowerPoint Presentation</vt:lpstr>
      <vt:lpstr>PowerPoint Presentation</vt:lpstr>
      <vt:lpstr>PowerPoint Presentation</vt:lpstr>
      <vt:lpstr>Part One</vt:lpstr>
      <vt:lpstr>Part One</vt:lpstr>
      <vt:lpstr>Part One</vt:lpstr>
      <vt:lpstr>Part One</vt:lpstr>
      <vt:lpstr>Part One</vt:lpstr>
      <vt:lpstr>Part One</vt:lpstr>
      <vt:lpstr>Part One</vt:lpstr>
      <vt:lpstr>Part Two</vt:lpstr>
      <vt:lpstr>Recap: Critical thinking  and approaches to assessment at Master’s level</vt:lpstr>
      <vt:lpstr>Academic Levels</vt:lpstr>
      <vt:lpstr>PowerPoint Presentation</vt:lpstr>
      <vt:lpstr>Critical Thinking - Analysis</vt:lpstr>
      <vt:lpstr>Critical Thinking - Synthesis</vt:lpstr>
      <vt:lpstr>Characteristics of an Argument</vt:lpstr>
      <vt:lpstr>What is Good Evidence?</vt:lpstr>
      <vt:lpstr>Evidence is more than research....</vt:lpstr>
      <vt:lpstr>Barriers to Critical Thinking</vt:lpstr>
      <vt:lpstr>Referencing</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BSc(Hons) Psychology</dc:title>
  <dc:creator>edu-sc</dc:creator>
  <cp:lastModifiedBy>Ceri Phelps</cp:lastModifiedBy>
  <cp:revision>130</cp:revision>
  <cp:lastPrinted>2017-10-05T12:06:48Z</cp:lastPrinted>
  <dcterms:created xsi:type="dcterms:W3CDTF">2014-11-21T11:17:45Z</dcterms:created>
  <dcterms:modified xsi:type="dcterms:W3CDTF">2018-10-10T07:08:22Z</dcterms:modified>
</cp:coreProperties>
</file>