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5" r:id="rId7"/>
    <p:sldId id="261" r:id="rId8"/>
    <p:sldId id="262" r:id="rId9"/>
    <p:sldId id="263" r:id="rId10"/>
    <p:sldId id="264"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3" autoAdjust="0"/>
    <p:restoredTop sz="94660"/>
  </p:normalViewPr>
  <p:slideViewPr>
    <p:cSldViewPr snapToGrid="0">
      <p:cViewPr varScale="1">
        <p:scale>
          <a:sx n="86" d="100"/>
          <a:sy n="86" d="100"/>
        </p:scale>
        <p:origin x="470"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7/10/2022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7/10/2022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7/10/2022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7/10/2022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7/10/2022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7/10/2022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7/10/2022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7/10/2022</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AFC03-3385-4E50-B3BE-8E73631A56D1}"/>
              </a:ext>
            </a:extLst>
          </p:cNvPr>
          <p:cNvSpPr>
            <a:spLocks noGrp="1"/>
          </p:cNvSpPr>
          <p:nvPr>
            <p:ph type="ctrTitle"/>
          </p:nvPr>
        </p:nvSpPr>
        <p:spPr/>
        <p:txBody>
          <a:bodyPr/>
          <a:lstStyle/>
          <a:p>
            <a:r>
              <a:rPr lang="en-GB" dirty="0"/>
              <a:t>Problem Solving and Decision making</a:t>
            </a:r>
            <a:endParaRPr lang="en-US" dirty="0"/>
          </a:p>
        </p:txBody>
      </p:sp>
      <p:sp>
        <p:nvSpPr>
          <p:cNvPr id="3" name="Subtitle 2">
            <a:extLst>
              <a:ext uri="{FF2B5EF4-FFF2-40B4-BE49-F238E27FC236}">
                <a16:creationId xmlns:a16="http://schemas.microsoft.com/office/drawing/2014/main" id="{2AC69E31-CC3C-404F-B1D7-ADC0B1F7B349}"/>
              </a:ext>
            </a:extLst>
          </p:cNvPr>
          <p:cNvSpPr>
            <a:spLocks noGrp="1"/>
          </p:cNvSpPr>
          <p:nvPr>
            <p:ph type="subTitle" idx="1"/>
          </p:nvPr>
        </p:nvSpPr>
        <p:spPr/>
        <p:txBody>
          <a:bodyPr/>
          <a:lstStyle/>
          <a:p>
            <a:r>
              <a:rPr lang="en-GB" dirty="0"/>
              <a:t>Name: IONUT ROTARU</a:t>
            </a:r>
          </a:p>
          <a:p>
            <a:endParaRPr lang="en-US" dirty="0"/>
          </a:p>
        </p:txBody>
      </p:sp>
    </p:spTree>
    <p:extLst>
      <p:ext uri="{BB962C8B-B14F-4D97-AF65-F5344CB8AC3E}">
        <p14:creationId xmlns:p14="http://schemas.microsoft.com/office/powerpoint/2010/main" val="23984646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100BD-1681-4D4B-8A13-1E22354DF90A}"/>
              </a:ext>
            </a:extLst>
          </p:cNvPr>
          <p:cNvSpPr>
            <a:spLocks noGrp="1"/>
          </p:cNvSpPr>
          <p:nvPr>
            <p:ph type="title"/>
          </p:nvPr>
        </p:nvSpPr>
        <p:spPr/>
        <p:txBody>
          <a:bodyPr/>
          <a:lstStyle/>
          <a:p>
            <a:r>
              <a:rPr lang="en-GB" dirty="0"/>
              <a:t>Introduction:</a:t>
            </a:r>
            <a:endParaRPr lang="en-US" dirty="0"/>
          </a:p>
        </p:txBody>
      </p:sp>
      <p:sp>
        <p:nvSpPr>
          <p:cNvPr id="3" name="Content Placeholder 2">
            <a:extLst>
              <a:ext uri="{FF2B5EF4-FFF2-40B4-BE49-F238E27FC236}">
                <a16:creationId xmlns:a16="http://schemas.microsoft.com/office/drawing/2014/main" id="{A9BDF8BB-03D9-47FA-B459-006EA47B94A2}"/>
              </a:ext>
            </a:extLst>
          </p:cNvPr>
          <p:cNvSpPr>
            <a:spLocks noGrp="1"/>
          </p:cNvSpPr>
          <p:nvPr>
            <p:ph sz="quarter" idx="13"/>
          </p:nvPr>
        </p:nvSpPr>
        <p:spPr/>
        <p:txBody>
          <a:bodyPr>
            <a:normAutofit fontScale="92500" lnSpcReduction="10000"/>
          </a:bodyPr>
          <a:lstStyle/>
          <a:p>
            <a:pPr algn="just"/>
            <a:r>
              <a:rPr lang="en-GB" sz="2400" b="1" dirty="0"/>
              <a:t>The NHS hospitals and mental health and community providers are reporting currently about a shortage of more than 100000 FTE staff that is several affecting some of the key groups.</a:t>
            </a:r>
          </a:p>
          <a:p>
            <a:pPr algn="just"/>
            <a:r>
              <a:rPr lang="en-GB" sz="2400" b="1" dirty="0"/>
              <a:t>The pressures are also extending beyond NHS trust with serious issues of staffs in general practices.</a:t>
            </a:r>
          </a:p>
          <a:p>
            <a:pPr algn="just"/>
            <a:r>
              <a:rPr lang="en-GB" sz="2400" b="1" dirty="0"/>
              <a:t>In this presentation a the problem will be analysed and pestle analysis will be done as well as solution will be provided for better improvement. </a:t>
            </a:r>
            <a:endParaRPr lang="en-US" sz="2400" b="1" dirty="0"/>
          </a:p>
        </p:txBody>
      </p:sp>
    </p:spTree>
    <p:extLst>
      <p:ext uri="{BB962C8B-B14F-4D97-AF65-F5344CB8AC3E}">
        <p14:creationId xmlns:p14="http://schemas.microsoft.com/office/powerpoint/2010/main" val="3629063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100BD-1681-4D4B-8A13-1E22354DF90A}"/>
              </a:ext>
            </a:extLst>
          </p:cNvPr>
          <p:cNvSpPr>
            <a:spLocks noGrp="1"/>
          </p:cNvSpPr>
          <p:nvPr>
            <p:ph type="title"/>
          </p:nvPr>
        </p:nvSpPr>
        <p:spPr/>
        <p:txBody>
          <a:bodyPr/>
          <a:lstStyle/>
          <a:p>
            <a:r>
              <a:rPr lang="en-GB" dirty="0"/>
              <a:t>Research informed discussion:</a:t>
            </a:r>
            <a:endParaRPr lang="en-US" dirty="0"/>
          </a:p>
        </p:txBody>
      </p:sp>
      <p:sp>
        <p:nvSpPr>
          <p:cNvPr id="3" name="Content Placeholder 2">
            <a:extLst>
              <a:ext uri="{FF2B5EF4-FFF2-40B4-BE49-F238E27FC236}">
                <a16:creationId xmlns:a16="http://schemas.microsoft.com/office/drawing/2014/main" id="{A9BDF8BB-03D9-47FA-B459-006EA47B94A2}"/>
              </a:ext>
            </a:extLst>
          </p:cNvPr>
          <p:cNvSpPr>
            <a:spLocks noGrp="1"/>
          </p:cNvSpPr>
          <p:nvPr>
            <p:ph sz="quarter" idx="13"/>
          </p:nvPr>
        </p:nvSpPr>
        <p:spPr/>
        <p:txBody>
          <a:bodyPr>
            <a:normAutofit lnSpcReduction="10000"/>
          </a:bodyPr>
          <a:lstStyle/>
          <a:p>
            <a:pPr algn="just"/>
            <a:r>
              <a:rPr lang="en-GB" sz="2400" b="1" dirty="0"/>
              <a:t>The organisation is facing shortage of employees, the issues faced by the employees are:  Worker Burnout, Low Salaries, High Turnover Rate, Organization Problems, Stress and Workforce Shortages [1]. </a:t>
            </a:r>
          </a:p>
          <a:p>
            <a:pPr algn="just"/>
            <a:r>
              <a:rPr lang="en-GB" sz="2400" b="1" dirty="0"/>
              <a:t>The work force challenges are presently one of biggest issues in health care in UK as well as already there are significant consequences for both staffs and patients. For solving the issues sufficient staffs are needed.</a:t>
            </a:r>
          </a:p>
        </p:txBody>
      </p:sp>
    </p:spTree>
    <p:extLst>
      <p:ext uri="{BB962C8B-B14F-4D97-AF65-F5344CB8AC3E}">
        <p14:creationId xmlns:p14="http://schemas.microsoft.com/office/powerpoint/2010/main" val="3145770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100BD-1681-4D4B-8A13-1E22354DF90A}"/>
              </a:ext>
            </a:extLst>
          </p:cNvPr>
          <p:cNvSpPr>
            <a:spLocks noGrp="1"/>
          </p:cNvSpPr>
          <p:nvPr>
            <p:ph type="title"/>
          </p:nvPr>
        </p:nvSpPr>
        <p:spPr/>
        <p:txBody>
          <a:bodyPr/>
          <a:lstStyle/>
          <a:p>
            <a:r>
              <a:rPr lang="en-GB" dirty="0"/>
              <a:t>Problem identification:</a:t>
            </a:r>
            <a:endParaRPr lang="en-US" dirty="0"/>
          </a:p>
        </p:txBody>
      </p:sp>
      <p:sp>
        <p:nvSpPr>
          <p:cNvPr id="3" name="Content Placeholder 2">
            <a:extLst>
              <a:ext uri="{FF2B5EF4-FFF2-40B4-BE49-F238E27FC236}">
                <a16:creationId xmlns:a16="http://schemas.microsoft.com/office/drawing/2014/main" id="{A9BDF8BB-03D9-47FA-B459-006EA47B94A2}"/>
              </a:ext>
            </a:extLst>
          </p:cNvPr>
          <p:cNvSpPr>
            <a:spLocks noGrp="1"/>
          </p:cNvSpPr>
          <p:nvPr>
            <p:ph sz="quarter" idx="13"/>
          </p:nvPr>
        </p:nvSpPr>
        <p:spPr/>
        <p:txBody>
          <a:bodyPr>
            <a:normAutofit lnSpcReduction="10000"/>
          </a:bodyPr>
          <a:lstStyle/>
          <a:p>
            <a:pPr algn="just"/>
            <a:r>
              <a:rPr lang="en-GB" sz="2400" b="1" dirty="0"/>
              <a:t>The major issue is The NHS hospitals and mental health and community providers are reporting currently about a shortage of more than 100000 FTE staff that is several affecting some of the key groups.</a:t>
            </a:r>
          </a:p>
          <a:p>
            <a:pPr algn="just"/>
            <a:r>
              <a:rPr lang="en-US" sz="2400" b="1" dirty="0"/>
              <a:t>One of the biggest challenge lies in nursing with around 41,000 vacancies for the nurses however there are also issues in medicine specifically in some specialties and geographical areas and some of the allied health professionals.</a:t>
            </a:r>
          </a:p>
        </p:txBody>
      </p:sp>
    </p:spTree>
    <p:extLst>
      <p:ext uri="{BB962C8B-B14F-4D97-AF65-F5344CB8AC3E}">
        <p14:creationId xmlns:p14="http://schemas.microsoft.com/office/powerpoint/2010/main" val="17468331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100BD-1681-4D4B-8A13-1E22354DF90A}"/>
              </a:ext>
            </a:extLst>
          </p:cNvPr>
          <p:cNvSpPr>
            <a:spLocks noGrp="1"/>
          </p:cNvSpPr>
          <p:nvPr>
            <p:ph type="title"/>
          </p:nvPr>
        </p:nvSpPr>
        <p:spPr/>
        <p:txBody>
          <a:bodyPr/>
          <a:lstStyle/>
          <a:p>
            <a:r>
              <a:rPr lang="en-GB" dirty="0"/>
              <a:t>Pestle analysis:</a:t>
            </a:r>
            <a:endParaRPr lang="en-US" dirty="0"/>
          </a:p>
        </p:txBody>
      </p:sp>
      <p:sp>
        <p:nvSpPr>
          <p:cNvPr id="3" name="Content Placeholder 2">
            <a:extLst>
              <a:ext uri="{FF2B5EF4-FFF2-40B4-BE49-F238E27FC236}">
                <a16:creationId xmlns:a16="http://schemas.microsoft.com/office/drawing/2014/main" id="{A9BDF8BB-03D9-47FA-B459-006EA47B94A2}"/>
              </a:ext>
            </a:extLst>
          </p:cNvPr>
          <p:cNvSpPr>
            <a:spLocks noGrp="1"/>
          </p:cNvSpPr>
          <p:nvPr>
            <p:ph sz="quarter" idx="13"/>
          </p:nvPr>
        </p:nvSpPr>
        <p:spPr/>
        <p:txBody>
          <a:bodyPr/>
          <a:lstStyle/>
          <a:p>
            <a:pPr algn="just"/>
            <a:r>
              <a:rPr lang="en-GB" b="1" u="sng" dirty="0"/>
              <a:t>Political facts:</a:t>
            </a:r>
            <a:r>
              <a:rPr lang="en-GB" b="1" dirty="0"/>
              <a:t> The political facts can affects the costs of healthcare directly, here for the scenario the government did not provide trained staffs as promised.</a:t>
            </a:r>
          </a:p>
          <a:p>
            <a:pPr algn="just"/>
            <a:r>
              <a:rPr lang="en-GB" b="1" u="sng" dirty="0"/>
              <a:t>Economic facts:</a:t>
            </a:r>
            <a:r>
              <a:rPr lang="en-GB" b="1" dirty="0"/>
              <a:t> At the time of focusing on the economic facts, it can be seen that the inflation and unemployment impact the ability of population to have insurance covers and spend on health care.</a:t>
            </a:r>
          </a:p>
          <a:p>
            <a:pPr algn="just"/>
            <a:r>
              <a:rPr lang="en-US" b="1" u="sng" dirty="0"/>
              <a:t>Sociocultural facts:</a:t>
            </a:r>
            <a:r>
              <a:rPr lang="en-US" b="1" dirty="0"/>
              <a:t> The values and cultural beliefs of people impact directly on their involvement in healthcare.</a:t>
            </a:r>
          </a:p>
        </p:txBody>
      </p:sp>
    </p:spTree>
    <p:extLst>
      <p:ext uri="{BB962C8B-B14F-4D97-AF65-F5344CB8AC3E}">
        <p14:creationId xmlns:p14="http://schemas.microsoft.com/office/powerpoint/2010/main" val="4053062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100BD-1681-4D4B-8A13-1E22354DF90A}"/>
              </a:ext>
            </a:extLst>
          </p:cNvPr>
          <p:cNvSpPr>
            <a:spLocks noGrp="1"/>
          </p:cNvSpPr>
          <p:nvPr>
            <p:ph type="title"/>
          </p:nvPr>
        </p:nvSpPr>
        <p:spPr/>
        <p:txBody>
          <a:bodyPr/>
          <a:lstStyle/>
          <a:p>
            <a:r>
              <a:rPr lang="en-GB" dirty="0"/>
              <a:t>PESTLE analysis diagram:</a:t>
            </a:r>
            <a:endParaRPr lang="en-US" dirty="0"/>
          </a:p>
        </p:txBody>
      </p:sp>
      <p:pic>
        <p:nvPicPr>
          <p:cNvPr id="5" name="Picture 4">
            <a:extLst>
              <a:ext uri="{FF2B5EF4-FFF2-40B4-BE49-F238E27FC236}">
                <a16:creationId xmlns:a16="http://schemas.microsoft.com/office/drawing/2014/main" id="{F021AC2F-3D7E-4C4E-8EEE-DF739883BDA7}"/>
              </a:ext>
            </a:extLst>
          </p:cNvPr>
          <p:cNvPicPr>
            <a:picLocks noChangeAspect="1"/>
          </p:cNvPicPr>
          <p:nvPr/>
        </p:nvPicPr>
        <p:blipFill>
          <a:blip r:embed="rId2"/>
          <a:stretch>
            <a:fillRect/>
          </a:stretch>
        </p:blipFill>
        <p:spPr>
          <a:xfrm>
            <a:off x="1450949" y="2035328"/>
            <a:ext cx="9290102" cy="4545085"/>
          </a:xfrm>
          <a:prstGeom prst="rect">
            <a:avLst/>
          </a:prstGeom>
        </p:spPr>
      </p:pic>
    </p:spTree>
    <p:extLst>
      <p:ext uri="{BB962C8B-B14F-4D97-AF65-F5344CB8AC3E}">
        <p14:creationId xmlns:p14="http://schemas.microsoft.com/office/powerpoint/2010/main" val="12318243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100BD-1681-4D4B-8A13-1E22354DF90A}"/>
              </a:ext>
            </a:extLst>
          </p:cNvPr>
          <p:cNvSpPr>
            <a:spLocks noGrp="1"/>
          </p:cNvSpPr>
          <p:nvPr>
            <p:ph type="title"/>
          </p:nvPr>
        </p:nvSpPr>
        <p:spPr/>
        <p:txBody>
          <a:bodyPr/>
          <a:lstStyle/>
          <a:p>
            <a:r>
              <a:rPr lang="en-GB" dirty="0"/>
              <a:t>Contd.</a:t>
            </a:r>
            <a:endParaRPr lang="en-US" dirty="0"/>
          </a:p>
        </p:txBody>
      </p:sp>
      <p:sp>
        <p:nvSpPr>
          <p:cNvPr id="3" name="Content Placeholder 2">
            <a:extLst>
              <a:ext uri="{FF2B5EF4-FFF2-40B4-BE49-F238E27FC236}">
                <a16:creationId xmlns:a16="http://schemas.microsoft.com/office/drawing/2014/main" id="{A9BDF8BB-03D9-47FA-B459-006EA47B94A2}"/>
              </a:ext>
            </a:extLst>
          </p:cNvPr>
          <p:cNvSpPr>
            <a:spLocks noGrp="1"/>
          </p:cNvSpPr>
          <p:nvPr>
            <p:ph sz="quarter" idx="13"/>
          </p:nvPr>
        </p:nvSpPr>
        <p:spPr/>
        <p:txBody>
          <a:bodyPr/>
          <a:lstStyle/>
          <a:p>
            <a:pPr algn="just"/>
            <a:r>
              <a:rPr lang="en-GB" b="1" u="sng" dirty="0"/>
              <a:t>Technological facts:</a:t>
            </a:r>
            <a:r>
              <a:rPr lang="en-GB" b="1" dirty="0"/>
              <a:t> The development of new tech solutions can be costly for the organisation, they need to make focus on training staffs for improving the services.</a:t>
            </a:r>
          </a:p>
          <a:p>
            <a:pPr algn="just"/>
            <a:r>
              <a:rPr lang="en-US" b="1" u="sng" dirty="0"/>
              <a:t>Environmental Concerns:</a:t>
            </a:r>
            <a:r>
              <a:rPr lang="en-US" b="1" dirty="0"/>
              <a:t> The organization should improve their methods constantly for disposing waste [2].</a:t>
            </a:r>
          </a:p>
          <a:p>
            <a:pPr algn="just"/>
            <a:r>
              <a:rPr lang="en-US" b="1" u="sng" dirty="0"/>
              <a:t>Legal facts:</a:t>
            </a:r>
            <a:r>
              <a:rPr lang="en-US" b="1" dirty="0"/>
              <a:t> The tax law related facts which affect the organization is needed, specifically, </a:t>
            </a:r>
            <a:r>
              <a:rPr lang="en-GB" b="1" dirty="0"/>
              <a:t>the latter need to comply with the required regulations governing the industry</a:t>
            </a:r>
            <a:endParaRPr lang="en-US" b="1" dirty="0"/>
          </a:p>
        </p:txBody>
      </p:sp>
    </p:spTree>
    <p:extLst>
      <p:ext uri="{BB962C8B-B14F-4D97-AF65-F5344CB8AC3E}">
        <p14:creationId xmlns:p14="http://schemas.microsoft.com/office/powerpoint/2010/main" val="27156035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100BD-1681-4D4B-8A13-1E22354DF90A}"/>
              </a:ext>
            </a:extLst>
          </p:cNvPr>
          <p:cNvSpPr>
            <a:spLocks noGrp="1"/>
          </p:cNvSpPr>
          <p:nvPr>
            <p:ph type="title"/>
          </p:nvPr>
        </p:nvSpPr>
        <p:spPr/>
        <p:txBody>
          <a:bodyPr/>
          <a:lstStyle/>
          <a:p>
            <a:r>
              <a:rPr lang="en-GB" dirty="0"/>
              <a:t>Cause effect analysis:</a:t>
            </a:r>
            <a:endParaRPr lang="en-US" dirty="0"/>
          </a:p>
        </p:txBody>
      </p:sp>
      <p:sp>
        <p:nvSpPr>
          <p:cNvPr id="3" name="Content Placeholder 2">
            <a:extLst>
              <a:ext uri="{FF2B5EF4-FFF2-40B4-BE49-F238E27FC236}">
                <a16:creationId xmlns:a16="http://schemas.microsoft.com/office/drawing/2014/main" id="{A9BDF8BB-03D9-47FA-B459-006EA47B94A2}"/>
              </a:ext>
            </a:extLst>
          </p:cNvPr>
          <p:cNvSpPr>
            <a:spLocks noGrp="1"/>
          </p:cNvSpPr>
          <p:nvPr>
            <p:ph sz="quarter" idx="13"/>
          </p:nvPr>
        </p:nvSpPr>
        <p:spPr/>
        <p:txBody>
          <a:bodyPr>
            <a:normAutofit fontScale="92500" lnSpcReduction="10000"/>
          </a:bodyPr>
          <a:lstStyle/>
          <a:p>
            <a:pPr algn="just"/>
            <a:r>
              <a:rPr lang="en-GB" sz="2400" b="1" dirty="0"/>
              <a:t>As the present level of vacancies looks set to be worsen and the concerns about Brexit appear to be having created additional risks in both medium and short term [4]. The major issue is that the efforts of government for increasing the number of allied and nurses to train 10000 staffs has not been successful yet. </a:t>
            </a:r>
          </a:p>
          <a:p>
            <a:pPr algn="just"/>
            <a:r>
              <a:rPr lang="en-GB" sz="2400" b="1" dirty="0"/>
              <a:t>Along with that the English applicants who are placed for nurse undergraduate training in 2018 was four percent lower than in 2016. </a:t>
            </a:r>
          </a:p>
          <a:p>
            <a:pPr algn="just"/>
            <a:r>
              <a:rPr lang="en-GB" sz="2400" b="1" dirty="0"/>
              <a:t>These are the major reason behind employee shortage in NHS. </a:t>
            </a:r>
            <a:endParaRPr lang="en-US" sz="2400" b="1" dirty="0"/>
          </a:p>
        </p:txBody>
      </p:sp>
    </p:spTree>
    <p:extLst>
      <p:ext uri="{BB962C8B-B14F-4D97-AF65-F5344CB8AC3E}">
        <p14:creationId xmlns:p14="http://schemas.microsoft.com/office/powerpoint/2010/main" val="35912981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100BD-1681-4D4B-8A13-1E22354DF90A}"/>
              </a:ext>
            </a:extLst>
          </p:cNvPr>
          <p:cNvSpPr>
            <a:spLocks noGrp="1"/>
          </p:cNvSpPr>
          <p:nvPr>
            <p:ph type="title"/>
          </p:nvPr>
        </p:nvSpPr>
        <p:spPr/>
        <p:txBody>
          <a:bodyPr/>
          <a:lstStyle/>
          <a:p>
            <a:r>
              <a:rPr lang="en-GB" dirty="0"/>
              <a:t>Fishbone diagram:</a:t>
            </a:r>
            <a:endParaRPr lang="en-US" dirty="0"/>
          </a:p>
        </p:txBody>
      </p:sp>
      <p:pic>
        <p:nvPicPr>
          <p:cNvPr id="5" name="Picture 4">
            <a:extLst>
              <a:ext uri="{FF2B5EF4-FFF2-40B4-BE49-F238E27FC236}">
                <a16:creationId xmlns:a16="http://schemas.microsoft.com/office/drawing/2014/main" id="{7672AD56-A047-43B3-90D4-E45BB4B245D7}"/>
              </a:ext>
            </a:extLst>
          </p:cNvPr>
          <p:cNvPicPr>
            <a:picLocks noChangeAspect="1"/>
          </p:cNvPicPr>
          <p:nvPr/>
        </p:nvPicPr>
        <p:blipFill>
          <a:blip r:embed="rId2"/>
          <a:stretch>
            <a:fillRect/>
          </a:stretch>
        </p:blipFill>
        <p:spPr>
          <a:xfrm>
            <a:off x="1228725" y="1698171"/>
            <a:ext cx="9734550" cy="5029200"/>
          </a:xfrm>
          <a:prstGeom prst="rect">
            <a:avLst/>
          </a:prstGeom>
        </p:spPr>
      </p:pic>
    </p:spTree>
    <p:extLst>
      <p:ext uri="{BB962C8B-B14F-4D97-AF65-F5344CB8AC3E}">
        <p14:creationId xmlns:p14="http://schemas.microsoft.com/office/powerpoint/2010/main" val="3118957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100BD-1681-4D4B-8A13-1E22354DF90A}"/>
              </a:ext>
            </a:extLst>
          </p:cNvPr>
          <p:cNvSpPr>
            <a:spLocks noGrp="1"/>
          </p:cNvSpPr>
          <p:nvPr>
            <p:ph type="title"/>
          </p:nvPr>
        </p:nvSpPr>
        <p:spPr/>
        <p:txBody>
          <a:bodyPr/>
          <a:lstStyle/>
          <a:p>
            <a:r>
              <a:rPr lang="en-GB" dirty="0"/>
              <a:t>Solution for the organisation:</a:t>
            </a:r>
            <a:endParaRPr lang="en-US" dirty="0"/>
          </a:p>
        </p:txBody>
      </p:sp>
      <p:sp>
        <p:nvSpPr>
          <p:cNvPr id="3" name="Content Placeholder 2">
            <a:extLst>
              <a:ext uri="{FF2B5EF4-FFF2-40B4-BE49-F238E27FC236}">
                <a16:creationId xmlns:a16="http://schemas.microsoft.com/office/drawing/2014/main" id="{A9BDF8BB-03D9-47FA-B459-006EA47B94A2}"/>
              </a:ext>
            </a:extLst>
          </p:cNvPr>
          <p:cNvSpPr>
            <a:spLocks noGrp="1"/>
          </p:cNvSpPr>
          <p:nvPr>
            <p:ph sz="quarter" idx="13"/>
          </p:nvPr>
        </p:nvSpPr>
        <p:spPr/>
        <p:txBody>
          <a:bodyPr>
            <a:normAutofit/>
          </a:bodyPr>
          <a:lstStyle/>
          <a:p>
            <a:pPr algn="just"/>
            <a:r>
              <a:rPr lang="en-GB" sz="2400" b="1" dirty="0"/>
              <a:t>For increasing the number of staffs the NHS will need to arrange campaign for raising awareness among young people so that they can get interests in joining NHS [3]. For that they will need to provide proper training about less stressful job.</a:t>
            </a:r>
          </a:p>
          <a:p>
            <a:pPr algn="just"/>
            <a:r>
              <a:rPr lang="en-GB" sz="2400" b="1" dirty="0"/>
              <a:t>The organisation will need to advertise about what they are offering so that students can get interests to do the job for better future. </a:t>
            </a:r>
            <a:endParaRPr lang="en-US" sz="2400" b="1" dirty="0"/>
          </a:p>
        </p:txBody>
      </p:sp>
    </p:spTree>
    <p:extLst>
      <p:ext uri="{BB962C8B-B14F-4D97-AF65-F5344CB8AC3E}">
        <p14:creationId xmlns:p14="http://schemas.microsoft.com/office/powerpoint/2010/main" val="18604413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100BD-1681-4D4B-8A13-1E22354DF90A}"/>
              </a:ext>
            </a:extLst>
          </p:cNvPr>
          <p:cNvSpPr>
            <a:spLocks noGrp="1"/>
          </p:cNvSpPr>
          <p:nvPr>
            <p:ph type="title"/>
          </p:nvPr>
        </p:nvSpPr>
        <p:spPr/>
        <p:txBody>
          <a:bodyPr/>
          <a:lstStyle/>
          <a:p>
            <a:r>
              <a:rPr lang="en-GB" dirty="0"/>
              <a:t>Conclusion:</a:t>
            </a:r>
            <a:endParaRPr lang="en-US" dirty="0"/>
          </a:p>
        </p:txBody>
      </p:sp>
      <p:sp>
        <p:nvSpPr>
          <p:cNvPr id="3" name="Content Placeholder 2">
            <a:extLst>
              <a:ext uri="{FF2B5EF4-FFF2-40B4-BE49-F238E27FC236}">
                <a16:creationId xmlns:a16="http://schemas.microsoft.com/office/drawing/2014/main" id="{A9BDF8BB-03D9-47FA-B459-006EA47B94A2}"/>
              </a:ext>
            </a:extLst>
          </p:cNvPr>
          <p:cNvSpPr>
            <a:spLocks noGrp="1"/>
          </p:cNvSpPr>
          <p:nvPr>
            <p:ph sz="quarter" idx="13"/>
          </p:nvPr>
        </p:nvSpPr>
        <p:spPr/>
        <p:txBody>
          <a:bodyPr>
            <a:normAutofit/>
          </a:bodyPr>
          <a:lstStyle/>
          <a:p>
            <a:pPr algn="just"/>
            <a:r>
              <a:rPr lang="en-GB" sz="2400" b="1" dirty="0"/>
              <a:t>It can be stated that the problem of the organisation has been identified as well as the pestle analysis has been performed for the scenario.</a:t>
            </a:r>
          </a:p>
          <a:p>
            <a:pPr algn="just"/>
            <a:r>
              <a:rPr lang="en-GB" sz="2400" b="1" dirty="0"/>
              <a:t>The cause and effect analysis for problems faced by NHS has been discussed and it has been presented in the form of a fishbone diagram and later solutions have been provided for the organisation to improve the current scenario. </a:t>
            </a:r>
            <a:endParaRPr lang="en-US" sz="2400" b="1" dirty="0"/>
          </a:p>
        </p:txBody>
      </p:sp>
    </p:spTree>
    <p:extLst>
      <p:ext uri="{BB962C8B-B14F-4D97-AF65-F5344CB8AC3E}">
        <p14:creationId xmlns:p14="http://schemas.microsoft.com/office/powerpoint/2010/main" val="18502065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100BD-1681-4D4B-8A13-1E22354DF90A}"/>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A9BDF8BB-03D9-47FA-B459-006EA47B94A2}"/>
              </a:ext>
            </a:extLst>
          </p:cNvPr>
          <p:cNvSpPr>
            <a:spLocks noGrp="1"/>
          </p:cNvSpPr>
          <p:nvPr>
            <p:ph sz="quarter" idx="13"/>
          </p:nvPr>
        </p:nvSpPr>
        <p:spPr/>
        <p:txBody>
          <a:bodyPr>
            <a:normAutofit fontScale="92500"/>
          </a:bodyPr>
          <a:lstStyle/>
          <a:p>
            <a:pPr marL="0" indent="0" algn="just">
              <a:buNone/>
            </a:pPr>
            <a:r>
              <a:rPr lang="en-GB" sz="1400" b="1" i="0" dirty="0">
                <a:solidFill>
                  <a:srgbClr val="222222"/>
                </a:solidFill>
                <a:effectLst/>
                <a:latin typeface="Arial" panose="020B0604020202020204" pitchFamily="34" charset="0"/>
              </a:rPr>
              <a:t>[1] Jones, Aled, Joanne Blake, Mary Adams, Daniel Kelly, Russell Mannion, and Jill Maben. "Interventions promoting employee “speaking-up” within healthcare workplaces: A systematic narrative review of the international literature." </a:t>
            </a:r>
            <a:r>
              <a:rPr lang="en-GB" sz="1400" b="1" i="1" dirty="0">
                <a:solidFill>
                  <a:srgbClr val="222222"/>
                </a:solidFill>
                <a:effectLst/>
                <a:latin typeface="Arial" panose="020B0604020202020204" pitchFamily="34" charset="0"/>
              </a:rPr>
              <a:t>Health policy</a:t>
            </a:r>
            <a:r>
              <a:rPr lang="en-GB" sz="1400" b="1" i="0" dirty="0">
                <a:solidFill>
                  <a:srgbClr val="222222"/>
                </a:solidFill>
                <a:effectLst/>
                <a:latin typeface="Arial" panose="020B0604020202020204" pitchFamily="34" charset="0"/>
              </a:rPr>
              <a:t> 125, no. 3 (2021): 375-384.</a:t>
            </a:r>
          </a:p>
          <a:p>
            <a:pPr marL="0" indent="0" algn="just">
              <a:buNone/>
            </a:pPr>
            <a:r>
              <a:rPr lang="en-GB" sz="1400" b="1" dirty="0">
                <a:solidFill>
                  <a:srgbClr val="222222"/>
                </a:solidFill>
                <a:latin typeface="Arial" panose="020B0604020202020204" pitchFamily="34" charset="0"/>
              </a:rPr>
              <a:t>[2]</a:t>
            </a:r>
            <a:r>
              <a:rPr lang="en-GB" sz="1400" b="1" i="0" dirty="0">
                <a:solidFill>
                  <a:srgbClr val="222222"/>
                </a:solidFill>
                <a:effectLst/>
                <a:latin typeface="Arial" panose="020B0604020202020204" pitchFamily="34" charset="0"/>
              </a:rPr>
              <a:t> Cheng, Shannon, Jeremy Dawson, Julie </a:t>
            </a:r>
            <a:r>
              <a:rPr lang="en-GB" sz="1400" b="1" i="0" dirty="0" err="1">
                <a:solidFill>
                  <a:srgbClr val="222222"/>
                </a:solidFill>
                <a:effectLst/>
                <a:latin typeface="Arial" panose="020B0604020202020204" pitchFamily="34" charset="0"/>
              </a:rPr>
              <a:t>Thamby</a:t>
            </a:r>
            <a:r>
              <a:rPr lang="en-GB" sz="1400" b="1" i="0" dirty="0">
                <a:solidFill>
                  <a:srgbClr val="222222"/>
                </a:solidFill>
                <a:effectLst/>
                <a:latin typeface="Arial" panose="020B0604020202020204" pitchFamily="34" charset="0"/>
              </a:rPr>
              <a:t>, Winston R. </a:t>
            </a:r>
            <a:r>
              <a:rPr lang="en-GB" sz="1400" b="1" i="0" dirty="0" err="1">
                <a:solidFill>
                  <a:srgbClr val="222222"/>
                </a:solidFill>
                <a:effectLst/>
                <a:latin typeface="Arial" panose="020B0604020202020204" pitchFamily="34" charset="0"/>
              </a:rPr>
              <a:t>Liaw</a:t>
            </a:r>
            <a:r>
              <a:rPr lang="en-GB" sz="1400" b="1" i="0" dirty="0">
                <a:solidFill>
                  <a:srgbClr val="222222"/>
                </a:solidFill>
                <a:effectLst/>
                <a:latin typeface="Arial" panose="020B0604020202020204" pitchFamily="34" charset="0"/>
              </a:rPr>
              <a:t>, and Eden B. King. "How do aggression source, employee characteristics and organisational response impact the relationship between workplace aggression and work and health outcomes in healthcare employees? A cross-sectional analysis of the National Health Service staff survey in England." </a:t>
            </a:r>
            <a:r>
              <a:rPr lang="en-GB" sz="1400" b="1" i="1" dirty="0">
                <a:solidFill>
                  <a:srgbClr val="222222"/>
                </a:solidFill>
                <a:effectLst/>
                <a:latin typeface="Arial" panose="020B0604020202020204" pitchFamily="34" charset="0"/>
              </a:rPr>
              <a:t>BMJ open</a:t>
            </a:r>
            <a:r>
              <a:rPr lang="en-GB" sz="1400" b="1" i="0" dirty="0">
                <a:solidFill>
                  <a:srgbClr val="222222"/>
                </a:solidFill>
                <a:effectLst/>
                <a:latin typeface="Arial" panose="020B0604020202020204" pitchFamily="34" charset="0"/>
              </a:rPr>
              <a:t> 10, no. 8 (2020): e035957.</a:t>
            </a:r>
          </a:p>
          <a:p>
            <a:pPr marL="0" indent="0" algn="just">
              <a:buNone/>
            </a:pPr>
            <a:r>
              <a:rPr lang="en-US" sz="1400" b="1" i="0" dirty="0">
                <a:solidFill>
                  <a:srgbClr val="222222"/>
                </a:solidFill>
                <a:effectLst/>
                <a:latin typeface="Arial" panose="020B0604020202020204" pitchFamily="34" charset="0"/>
              </a:rPr>
              <a:t>[3] Jones, Christopher R., Fergus W. Hamilton, </a:t>
            </a:r>
            <a:r>
              <a:rPr lang="en-US" sz="1400" b="1" i="0" dirty="0" err="1">
                <a:solidFill>
                  <a:srgbClr val="222222"/>
                </a:solidFill>
                <a:effectLst/>
                <a:latin typeface="Arial" panose="020B0604020202020204" pitchFamily="34" charset="0"/>
              </a:rPr>
              <a:t>Ameeka</a:t>
            </a:r>
            <a:r>
              <a:rPr lang="en-US" sz="1400" b="1" i="0" dirty="0">
                <a:solidFill>
                  <a:srgbClr val="222222"/>
                </a:solidFill>
                <a:effectLst/>
                <a:latin typeface="Arial" panose="020B0604020202020204" pitchFamily="34" charset="0"/>
              </a:rPr>
              <a:t> Thompson, Tim T. Morris, and Ed Moran. "SARS-CoV-2 IgG seroprevalence in healthcare workers and other staff at North Bristol NHS Trust: A sociodemographic analysis." </a:t>
            </a:r>
            <a:r>
              <a:rPr lang="en-US" sz="1400" b="1" i="1" dirty="0">
                <a:solidFill>
                  <a:srgbClr val="222222"/>
                </a:solidFill>
                <a:effectLst/>
                <a:latin typeface="Arial" panose="020B0604020202020204" pitchFamily="34" charset="0"/>
              </a:rPr>
              <a:t>Journal of Infection</a:t>
            </a:r>
            <a:r>
              <a:rPr lang="en-US" sz="1400" b="1" i="0" dirty="0">
                <a:solidFill>
                  <a:srgbClr val="222222"/>
                </a:solidFill>
                <a:effectLst/>
                <a:latin typeface="Arial" panose="020B0604020202020204" pitchFamily="34" charset="0"/>
              </a:rPr>
              <a:t> 82, no. 3 (2021): e24-e27.</a:t>
            </a:r>
          </a:p>
          <a:p>
            <a:pPr marL="0" indent="0" algn="just">
              <a:buNone/>
            </a:pPr>
            <a:r>
              <a:rPr lang="en-GB" sz="1400" b="1" i="0" dirty="0">
                <a:solidFill>
                  <a:srgbClr val="222222"/>
                </a:solidFill>
                <a:effectLst/>
                <a:latin typeface="Arial" panose="020B0604020202020204" pitchFamily="34" charset="0"/>
              </a:rPr>
              <a:t>[4] KAGOTHO WAITHIRA, J. U. D. Y. "Effects Of Performance Appraisal On Employee Performance In The Healthcare Sector In Kenya: A Case Study Of </a:t>
            </a:r>
            <a:r>
              <a:rPr lang="en-GB" sz="1400" b="1" i="0" dirty="0" err="1">
                <a:solidFill>
                  <a:srgbClr val="222222"/>
                </a:solidFill>
                <a:effectLst/>
                <a:latin typeface="Arial" panose="020B0604020202020204" pitchFamily="34" charset="0"/>
              </a:rPr>
              <a:t>Getrudes</a:t>
            </a:r>
            <a:r>
              <a:rPr lang="en-GB" sz="1400" b="1" i="0" dirty="0">
                <a:solidFill>
                  <a:srgbClr val="222222"/>
                </a:solidFill>
                <a:effectLst/>
                <a:latin typeface="Arial" panose="020B0604020202020204" pitchFamily="34" charset="0"/>
              </a:rPr>
              <a:t> Children Hospital In Nairobi." PhD diss., MUA, 2018.</a:t>
            </a:r>
            <a:endParaRPr lang="en-US" sz="1400" b="1" dirty="0"/>
          </a:p>
        </p:txBody>
      </p:sp>
    </p:spTree>
    <p:extLst>
      <p:ext uri="{BB962C8B-B14F-4D97-AF65-F5344CB8AC3E}">
        <p14:creationId xmlns:p14="http://schemas.microsoft.com/office/powerpoint/2010/main" val="9634303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100BD-1681-4D4B-8A13-1E22354DF90A}"/>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3C054559-7B02-45A8-B692-7128CCAB75B8}"/>
              </a:ext>
            </a:extLst>
          </p:cNvPr>
          <p:cNvPicPr>
            <a:picLocks noGrp="1" noChangeAspect="1"/>
          </p:cNvPicPr>
          <p:nvPr>
            <p:ph sz="quarter" idx="13"/>
          </p:nvPr>
        </p:nvPicPr>
        <p:blipFill>
          <a:blip r:embed="rId2"/>
          <a:stretch>
            <a:fillRect/>
          </a:stretch>
        </p:blipFill>
        <p:spPr>
          <a:xfrm>
            <a:off x="-70757" y="0"/>
            <a:ext cx="12262757" cy="6858000"/>
          </a:xfrm>
        </p:spPr>
      </p:pic>
    </p:spTree>
    <p:extLst>
      <p:ext uri="{BB962C8B-B14F-4D97-AF65-F5344CB8AC3E}">
        <p14:creationId xmlns:p14="http://schemas.microsoft.com/office/powerpoint/2010/main" val="573958378"/>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Droplet</Template>
  <TotalTime>43</TotalTime>
  <Words>883</Words>
  <Application>Microsoft Office PowerPoint</Application>
  <PresentationFormat>Widescreen</PresentationFormat>
  <Paragraphs>37</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Tw Cen MT</vt:lpstr>
      <vt:lpstr>Droplet</vt:lpstr>
      <vt:lpstr>Problem Solving and Decision making</vt:lpstr>
      <vt:lpstr>Introduction:</vt:lpstr>
      <vt:lpstr>Research informed discussion:</vt:lpstr>
      <vt:lpstr>Problem identification:</vt:lpstr>
      <vt:lpstr>Pestle analysis:</vt:lpstr>
      <vt:lpstr>PESTLE analysis diagram:</vt:lpstr>
      <vt:lpstr>Contd.</vt:lpstr>
      <vt:lpstr>Cause effect analysis:</vt:lpstr>
      <vt:lpstr>Fishbone diagram:</vt:lpstr>
      <vt:lpstr>Solution for the organisation:</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cp:lastModifiedBy>Ionut Rotaru (2118245)</cp:lastModifiedBy>
  <cp:revision>1</cp:revision>
  <dcterms:created xsi:type="dcterms:W3CDTF">2022-07-10T08:16:52Z</dcterms:created>
  <dcterms:modified xsi:type="dcterms:W3CDTF">2022-07-10T14:45:51Z</dcterms:modified>
</cp:coreProperties>
</file>