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5"/>
  </p:notesMasterIdLst>
  <p:sldIdLst>
    <p:sldId id="264" r:id="rId5"/>
    <p:sldId id="265" r:id="rId6"/>
    <p:sldId id="266" r:id="rId7"/>
    <p:sldId id="267" r:id="rId8"/>
    <p:sldId id="268" r:id="rId9"/>
    <p:sldId id="269" r:id="rId10"/>
    <p:sldId id="270" r:id="rId11"/>
    <p:sldId id="271" r:id="rId12"/>
    <p:sldId id="272" r:id="rId13"/>
    <p:sldId id="27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219" autoAdjust="0"/>
  </p:normalViewPr>
  <p:slideViewPr>
    <p:cSldViewPr snapToGrid="0">
      <p:cViewPr varScale="1">
        <p:scale>
          <a:sx n="81" d="100"/>
          <a:sy n="81" d="100"/>
        </p:scale>
        <p:origin x="16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6DBDFE-DD3D-4291-A404-1B97A83A6EA8}" type="datetimeFigureOut">
              <a:rPr lang="en-US" smtClean="0"/>
              <a:t>2/6/2023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456DE3-4E01-4AFD-AD42-42312842ED89}" type="slidenum">
              <a:rPr lang="en-US" smtClean="0"/>
              <a:t>‹#›</a:t>
            </a:fld>
            <a:endParaRPr lang="en-US" dirty="0"/>
          </a:p>
        </p:txBody>
      </p:sp>
    </p:spTree>
    <p:extLst>
      <p:ext uri="{BB962C8B-B14F-4D97-AF65-F5344CB8AC3E}">
        <p14:creationId xmlns:p14="http://schemas.microsoft.com/office/powerpoint/2010/main" val="702961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49870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presentation will shed light on the role and importance of quality services within the hospitality industry will also be highlighted. Along with this, a discussion related to the services and facilities provided by IHG - Hotel Indigo will also be highlighted in the presentation. </a:t>
            </a:r>
            <a:endParaRPr lang="x-none"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Hotel indigo works under the brand of IHG Hotels &amp; Resorts; this is a chain of small, individually wined boutique hotels. The brand initiated its services in 2004 from Atlanta, Georgia. The first non-US property of the brand was opened in Ontario, Canada. According to these statistics of 2022, Hotel Indigo was operating with a total of 135 hotels. The primary aim of the brand is to deliver high-quality services and industry-leading net rooms; along with this, the focus is also given to enhancing guest services. </a:t>
            </a:r>
            <a:endParaRPr lang="x-none"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x-none" dirty="0"/>
          </a:p>
        </p:txBody>
      </p:sp>
      <p:sp>
        <p:nvSpPr>
          <p:cNvPr id="4" name="Slide Number Placeholder 3"/>
          <p:cNvSpPr>
            <a:spLocks noGrp="1"/>
          </p:cNvSpPr>
          <p:nvPr>
            <p:ph type="sldNum" sz="quarter" idx="5"/>
          </p:nvPr>
        </p:nvSpPr>
        <p:spPr/>
        <p:txBody>
          <a:bodyPr/>
          <a:lstStyle/>
          <a:p>
            <a:fld id="{86456DE3-4E01-4AFD-AD42-42312842ED89}" type="slidenum">
              <a:rPr lang="en-US" smtClean="0"/>
              <a:t>2</a:t>
            </a:fld>
            <a:endParaRPr lang="en-US" dirty="0"/>
          </a:p>
        </p:txBody>
      </p:sp>
    </p:spTree>
    <p:extLst>
      <p:ext uri="{BB962C8B-B14F-4D97-AF65-F5344CB8AC3E}">
        <p14:creationId xmlns:p14="http://schemas.microsoft.com/office/powerpoint/2010/main" val="10755020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 Hotel Indigo, the brand serves people who are inspired by new people, new places and new ideas. The brand promotes itself as the first branded boutique hotel experience, and with that, it has also had the idea of the shifting demographics within the hospitality industry. Moreover, millennials are taken the place of the older generations as financially influential travellers. Therefore the brand emphasises targeting the millennials. The brand is currently pressing expansion efforts in order to keep up with the trend. Along with this, the brand is targeting upper mid-scale customers who are seeking a different experience and do not want to spend their vacations in monotonous and conventional hotel rooms. Moreover, people who are looking for luxurious rooms at an affordable price range are the target customers of Hotel Indigo. The standard rate for one room at Hotel Indigo is 129  GBP / Night. </a:t>
            </a:r>
            <a:endParaRPr lang="x-none"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x-none" dirty="0"/>
          </a:p>
        </p:txBody>
      </p:sp>
      <p:sp>
        <p:nvSpPr>
          <p:cNvPr id="4" name="Slide Number Placeholder 3"/>
          <p:cNvSpPr>
            <a:spLocks noGrp="1"/>
          </p:cNvSpPr>
          <p:nvPr>
            <p:ph type="sldNum" sz="quarter" idx="5"/>
          </p:nvPr>
        </p:nvSpPr>
        <p:spPr/>
        <p:txBody>
          <a:bodyPr/>
          <a:lstStyle/>
          <a:p>
            <a:fld id="{86456DE3-4E01-4AFD-AD42-42312842ED89}" type="slidenum">
              <a:rPr lang="en-US" smtClean="0"/>
              <a:t>3</a:t>
            </a:fld>
            <a:endParaRPr lang="en-US" dirty="0"/>
          </a:p>
        </p:txBody>
      </p:sp>
    </p:spTree>
    <p:extLst>
      <p:ext uri="{BB962C8B-B14F-4D97-AF65-F5344CB8AC3E}">
        <p14:creationId xmlns:p14="http://schemas.microsoft.com/office/powerpoint/2010/main" val="22596503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Within the hospitality industry, the scope of guest services identifies that catering to general facilities and providing essential information to incoming guests is necessary for proving the high-quality competence of the hotel. In other words, guest services, their nature and scope determine how productive and efficient the hotel and its operational staff are. In addition to this information, a report highlighted that guest services should highlight the importance and relevance of effective guest services because it is their primary responsibility to accomplish their goals, as well as retain their customers while increasing the rate of their brand loyalty. With this notion, it can be stated that Hotel Indigo has trained its staff and representatives to cater high-quality services to its guests. The hotel reportedly caters to those individuals who are inclined towards discovering novel places, unique individuals and innovative ideas. Hotel Indigo elaborated that given how the brand operates on multinational grounds in numerous countries, it caters to its guests accordingly to what their culture aspires, in addition to their preferences in room settings and food consumption partialities. Hence, their immersive environment caters for the relaxation and comfort of their guests, whether domestic or international (IHG Hotels &amp; Resorts, 2022).</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Furthermore, Hotel Indigo provides specialised dining services to all its guests and highlights the hotels' evening specials, Brass Hat and the Mid Towner, and divergent servings, which no other hotel caters to. These dining facilities allow the hotel to cater their guests' food on a moving, wheeled platter, with food dishes resembling the taste of certain cultures and regions. Further, the hotel highlights that it also caters to corporate services for its business guests, which namely includes fax services, various PCs and business centres. Hotel Indigo also provides its guests with health and fitness services, such as cardio equipment and free yoga or weight lifting facilities. It also facilitates ready first aid kits and professional health teams for its guests in case of an accident or an emergency. Other than that, Hotel Indigo elaborates that it caters to 24/7 free Internet services for its customers to ease the operations of business clients or engage teenagers with their social media platforms. Lastly, ever since the ban on global travel has lifted, Hotel Indigo has initiated hourly housekeeping room services for providing its guests clean and sanitised experience while also protecting them from any potential harm of COVID-19. Hence, sanitisation is significantly relevant in guest services (Hotel Indigo, 2023c).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6456DE3-4E01-4AFD-AD42-42312842ED89}" type="slidenum">
              <a:rPr lang="en-US" smtClean="0"/>
              <a:t>4</a:t>
            </a:fld>
            <a:endParaRPr lang="en-US" dirty="0"/>
          </a:p>
        </p:txBody>
      </p:sp>
    </p:spTree>
    <p:extLst>
      <p:ext uri="{BB962C8B-B14F-4D97-AF65-F5344CB8AC3E}">
        <p14:creationId xmlns:p14="http://schemas.microsoft.com/office/powerpoint/2010/main" val="17310970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Effective guest/customer service is considered important in every industry because it has a significant impact on the overall customer experience. In the case of the hotel and hospitality industry, the success of every brand within the sector depends on the kind of services provided to the guests. Effective guest services are considered important as it is helpful in businesses growth; along with this, by providing high-quality customer services, organisations are most likely to have various benefits such as recovering the customer acquisition costs, retaining talent and fostering brand loyalty. In the case of the hotel industry, the term guest services mean assisting the guests during their stay at the hotel. This includes guiding them with check-in and check-out processes and providing relevant information related to the hotel and its services. Overall, guest service is about making sure that people during their stay should be treated in a courteous and friendly manner. In addition to this</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Levyda</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(2017)</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mentioned that guest services within the hospitality industry prepare the managers to fulfil and exceed the guest's expectations by providing high-quality services. Focusing on meeting the guest's expectations is found to be effective in improving the relationship between the customers and the brand. </a:t>
            </a:r>
            <a:endParaRPr lang="x-none"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x-none" dirty="0"/>
          </a:p>
        </p:txBody>
      </p:sp>
      <p:sp>
        <p:nvSpPr>
          <p:cNvPr id="4" name="Slide Number Placeholder 3"/>
          <p:cNvSpPr>
            <a:spLocks noGrp="1"/>
          </p:cNvSpPr>
          <p:nvPr>
            <p:ph type="sldNum" sz="quarter" idx="5"/>
          </p:nvPr>
        </p:nvSpPr>
        <p:spPr/>
        <p:txBody>
          <a:bodyPr/>
          <a:lstStyle/>
          <a:p>
            <a:fld id="{86456DE3-4E01-4AFD-AD42-42312842ED89}" type="slidenum">
              <a:rPr lang="en-US" smtClean="0"/>
              <a:t>5</a:t>
            </a:fld>
            <a:endParaRPr lang="en-US" dirty="0"/>
          </a:p>
        </p:txBody>
      </p:sp>
    </p:spTree>
    <p:extLst>
      <p:ext uri="{BB962C8B-B14F-4D97-AF65-F5344CB8AC3E}">
        <p14:creationId xmlns:p14="http://schemas.microsoft.com/office/powerpoint/2010/main" val="33512826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Taking care of the customers is considered the most important element within the hospitality business. By this, it means that the brand should have a clear understanding and anticipate the needs and demands of the target audience. Incorporating quality service within the industry alongside individual operations is considered the major factor behind success within the hospitality industry. In order to provide a high-quality service to the customers, it is essential that the hoteliers and the management should have a clear understanding related to the needs of the customers along with this needs to ensure that guests' expectations should be fulfilled. In addition to this,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Ionel</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(2016)</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mentioned that guest expectations are the actions or behaviours which are anticipated by the guests while interacting with the hotel. With that, it has been identified that guest expectations within the hotel industry are ever-changing due to the emergence of new technologies and change in property types and service offerings. Brands within the hotel industry need to ensure that advanced technologies should be adopted as it is found to have a significant impact on the overall service provided. Along with this, it is also essential that the needs and demands of the customers should be identified; this can be done through collecting effective data, this can be done by gathering feedback or market research. It is essential that focus should be given to providing training to the staff members on a regular basis because it is found to be effective in improving the quality of services. </a:t>
            </a:r>
            <a:endParaRPr lang="x-none"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x-none" dirty="0"/>
          </a:p>
        </p:txBody>
      </p:sp>
      <p:sp>
        <p:nvSpPr>
          <p:cNvPr id="4" name="Slide Number Placeholder 3"/>
          <p:cNvSpPr>
            <a:spLocks noGrp="1"/>
          </p:cNvSpPr>
          <p:nvPr>
            <p:ph type="sldNum" sz="quarter" idx="5"/>
          </p:nvPr>
        </p:nvSpPr>
        <p:spPr/>
        <p:txBody>
          <a:bodyPr/>
          <a:lstStyle/>
          <a:p>
            <a:fld id="{86456DE3-4E01-4AFD-AD42-42312842ED89}" type="slidenum">
              <a:rPr lang="en-US" smtClean="0"/>
              <a:t>6</a:t>
            </a:fld>
            <a:endParaRPr lang="en-US" dirty="0"/>
          </a:p>
        </p:txBody>
      </p:sp>
    </p:spTree>
    <p:extLst>
      <p:ext uri="{BB962C8B-B14F-4D97-AF65-F5344CB8AC3E}">
        <p14:creationId xmlns:p14="http://schemas.microsoft.com/office/powerpoint/2010/main" val="28628955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69" y="1267729"/>
            <a:ext cx="9742045" cy="4593243"/>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2/6/2023</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184701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575881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145755" y="1024569"/>
            <a:ext cx="10212634" cy="5023691"/>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2/6/2023</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169732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500582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020732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2/6/2023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0735875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2/6/2023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375327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2/6/2023</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321606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2/6/2023</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099103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2/6/2023</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720901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hemeOverride" Target="../theme/themeOverride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flower illustrations">
            <a:extLst>
              <a:ext uri="{FF2B5EF4-FFF2-40B4-BE49-F238E27FC236}">
                <a16:creationId xmlns:a16="http://schemas.microsoft.com/office/drawing/2014/main" id="{46768272-0F6A-4E58-A45C-F10D015D8952}"/>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20" y="-839"/>
            <a:ext cx="12191980" cy="6858000"/>
          </a:xfrm>
          <a:prstGeom prst="rect">
            <a:avLst/>
          </a:prstGeom>
        </p:spPr>
      </p:pic>
      <p:sp useBgFill="1">
        <p:nvSpPr>
          <p:cNvPr id="73" name="Rectangle 72">
            <a:extLst>
              <a:ext uri="{FF2B5EF4-FFF2-40B4-BE49-F238E27FC236}">
                <a16:creationId xmlns:a16="http://schemas.microsoft.com/office/drawing/2014/main" id="{BF9FFE17-DE95-4821-ACC1-B90C95449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75" name="Rectangle 74">
            <a:extLst>
              <a:ext uri="{FF2B5EF4-FFF2-40B4-BE49-F238E27FC236}">
                <a16:creationId xmlns:a16="http://schemas.microsoft.com/office/drawing/2014/main" id="{03CF76AF-FF72-4430-A772-058403290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1587160" y="3518581"/>
            <a:ext cx="8997375" cy="1176863"/>
          </a:xfrm>
        </p:spPr>
        <p:txBody>
          <a:bodyPr>
            <a:normAutofit/>
          </a:bodyPr>
          <a:lstStyle/>
          <a:p>
            <a:pPr algn="ctr">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Module: Hospitality and Guest Services</a:t>
            </a:r>
            <a:endParaRPr lang="x-none" sz="18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Module code: BMIH4003</a:t>
            </a:r>
            <a:endParaRPr lang="x-none"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7" name="Rectangle 76">
            <a:extLst>
              <a:ext uri="{FF2B5EF4-FFF2-40B4-BE49-F238E27FC236}">
                <a16:creationId xmlns:a16="http://schemas.microsoft.com/office/drawing/2014/main" id="{0B1C8180-2FDD-4202-8C45-4057CB1AB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9" name="Straight Connector 78">
            <a:extLst>
              <a:ext uri="{FF2B5EF4-FFF2-40B4-BE49-F238E27FC236}">
                <a16:creationId xmlns:a16="http://schemas.microsoft.com/office/drawing/2014/main" id="{D6E86CC6-13EA-4A88-86AD-CF27BF52CC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3F80B441-4F7D-4B40-8A13-FED03A1F3A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70C7FD1A-44B1-4E4C-B0C9-A8103DCCDC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
        <p:nvSpPr>
          <p:cNvPr id="4" name="Subtitle 2">
            <a:extLst>
              <a:ext uri="{FF2B5EF4-FFF2-40B4-BE49-F238E27FC236}">
                <a16:creationId xmlns:a16="http://schemas.microsoft.com/office/drawing/2014/main" id="{CB99B54B-CC2E-C647-27A2-19A1824268EB}"/>
              </a:ext>
            </a:extLst>
          </p:cNvPr>
          <p:cNvSpPr txBox="1">
            <a:spLocks/>
          </p:cNvSpPr>
          <p:nvPr/>
        </p:nvSpPr>
        <p:spPr>
          <a:xfrm>
            <a:off x="4427242" y="4606266"/>
            <a:ext cx="3337515" cy="664541"/>
          </a:xfrm>
          <a:prstGeom prst="rect">
            <a:avLst/>
          </a:prstGeom>
        </p:spPr>
        <p:txBody>
          <a:bodyPr vert="horz" lIns="91440" tIns="45720" rIns="91440" bIns="45720" rtlCol="0">
            <a:noAutofit/>
          </a:bodyPr>
          <a:lstStyle>
            <a:lvl1pPr marL="0" indent="0" algn="ctr" defTabSz="914400" rtl="0" eaLnBrk="1" latinLnBrk="0" hangingPunct="1">
              <a:lnSpc>
                <a:spcPct val="110000"/>
              </a:lnSpc>
              <a:spcBef>
                <a:spcPts val="0"/>
              </a:spcBef>
              <a:spcAft>
                <a:spcPts val="0"/>
              </a:spcAft>
              <a:buClr>
                <a:schemeClr val="tx1">
                  <a:lumMod val="85000"/>
                  <a:lumOff val="15000"/>
                </a:schemeClr>
              </a:buClr>
              <a:buFont typeface="Garamond" pitchFamily="18" charset="0"/>
              <a:buNone/>
              <a:defRPr sz="1800" kern="1200" spc="80" baseline="0">
                <a:solidFill>
                  <a:schemeClr val="tx1">
                    <a:lumMod val="95000"/>
                    <a:lumOff val="5000"/>
                  </a:schemeClr>
                </a:solidFill>
                <a:latin typeface="+mn-lt"/>
                <a:ea typeface="+mn-ea"/>
                <a:cs typeface="+mn-cs"/>
              </a:defRPr>
            </a:lvl1pPr>
            <a:lvl2pPr marL="457200" indent="0" algn="ctr" defTabSz="914400" rtl="0" eaLnBrk="1" latinLnBrk="0" hangingPunct="1">
              <a:lnSpc>
                <a:spcPct val="100000"/>
              </a:lnSpc>
              <a:spcBef>
                <a:spcPts val="500"/>
              </a:spcBef>
              <a:buClr>
                <a:schemeClr val="tx1">
                  <a:lumMod val="85000"/>
                  <a:lumOff val="15000"/>
                </a:schemeClr>
              </a:buClr>
              <a:buFont typeface="Garamond" pitchFamily="18" charset="0"/>
              <a:buNone/>
              <a:defRPr sz="1600" kern="1200">
                <a:solidFill>
                  <a:schemeClr val="tx1"/>
                </a:solidFill>
                <a:latin typeface="+mn-lt"/>
                <a:ea typeface="+mn-ea"/>
                <a:cs typeface="+mn-cs"/>
              </a:defRPr>
            </a:lvl2pPr>
            <a:lvl3pPr marL="914400" indent="0" algn="ctr" defTabSz="914400" rtl="0" eaLnBrk="1" latinLnBrk="0" hangingPunct="1">
              <a:lnSpc>
                <a:spcPct val="100000"/>
              </a:lnSpc>
              <a:spcBef>
                <a:spcPts val="500"/>
              </a:spcBef>
              <a:buClr>
                <a:schemeClr val="tx1">
                  <a:lumMod val="85000"/>
                  <a:lumOff val="15000"/>
                </a:schemeClr>
              </a:buClr>
              <a:buFont typeface="Garamond" pitchFamily="18" charset="0"/>
              <a:buNone/>
              <a:defRPr sz="1600" kern="1200">
                <a:solidFill>
                  <a:schemeClr val="tx1"/>
                </a:solidFill>
                <a:latin typeface="+mn-lt"/>
                <a:ea typeface="+mn-ea"/>
                <a:cs typeface="+mn-cs"/>
              </a:defRPr>
            </a:lvl3pPr>
            <a:lvl4pPr marL="1371600" indent="0" algn="ctr" defTabSz="914400" rtl="0" eaLnBrk="1" latinLnBrk="0" hangingPunct="1">
              <a:lnSpc>
                <a:spcPct val="100000"/>
              </a:lnSpc>
              <a:spcBef>
                <a:spcPts val="500"/>
              </a:spcBef>
              <a:buClr>
                <a:schemeClr val="tx1">
                  <a:lumMod val="85000"/>
                  <a:lumOff val="15000"/>
                </a:schemeClr>
              </a:buClr>
              <a:buFont typeface="Garamond" pitchFamily="18"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500"/>
              </a:spcBef>
              <a:buClr>
                <a:schemeClr val="tx1">
                  <a:lumMod val="85000"/>
                  <a:lumOff val="15000"/>
                </a:schemeClr>
              </a:buClr>
              <a:buFont typeface="Garamond" pitchFamily="18" charset="0"/>
              <a:buNone/>
              <a:defRPr sz="1600" kern="1200">
                <a:solidFill>
                  <a:schemeClr val="tx1"/>
                </a:solidFill>
                <a:latin typeface="+mn-lt"/>
                <a:ea typeface="+mn-ea"/>
                <a:cs typeface="+mn-cs"/>
              </a:defRPr>
            </a:lvl5pPr>
            <a:lvl6pPr marL="2286000" indent="0" algn="ctr" defTabSz="914400" rtl="0" eaLnBrk="1" latinLnBrk="0" hangingPunct="1">
              <a:lnSpc>
                <a:spcPct val="100000"/>
              </a:lnSpc>
              <a:spcBef>
                <a:spcPts val="500"/>
              </a:spcBef>
              <a:buClr>
                <a:schemeClr val="tx1">
                  <a:lumMod val="85000"/>
                  <a:lumOff val="15000"/>
                </a:schemeClr>
              </a:buClr>
              <a:buFont typeface="Garamond" pitchFamily="18" charset="0"/>
              <a:buNone/>
              <a:defRPr sz="1600" kern="1200">
                <a:solidFill>
                  <a:schemeClr val="tx1"/>
                </a:solidFill>
                <a:latin typeface="+mn-lt"/>
                <a:ea typeface="+mn-ea"/>
                <a:cs typeface="+mn-cs"/>
              </a:defRPr>
            </a:lvl6pPr>
            <a:lvl7pPr marL="2743200" indent="0" algn="ctr" defTabSz="914400" rtl="0" eaLnBrk="1" latinLnBrk="0" hangingPunct="1">
              <a:lnSpc>
                <a:spcPct val="100000"/>
              </a:lnSpc>
              <a:spcBef>
                <a:spcPts val="500"/>
              </a:spcBef>
              <a:buClr>
                <a:schemeClr val="tx1">
                  <a:lumMod val="85000"/>
                  <a:lumOff val="15000"/>
                </a:schemeClr>
              </a:buClr>
              <a:buFont typeface="Garamond" pitchFamily="18" charset="0"/>
              <a:buNone/>
              <a:defRPr sz="1600" kern="1200">
                <a:solidFill>
                  <a:schemeClr val="tx1"/>
                </a:solidFill>
                <a:latin typeface="+mn-lt"/>
                <a:ea typeface="+mn-ea"/>
                <a:cs typeface="+mn-cs"/>
              </a:defRPr>
            </a:lvl7pPr>
            <a:lvl8pPr marL="3200400" indent="0" algn="ctr" defTabSz="914400" rtl="0" eaLnBrk="1" latinLnBrk="0" hangingPunct="1">
              <a:lnSpc>
                <a:spcPct val="100000"/>
              </a:lnSpc>
              <a:spcBef>
                <a:spcPts val="500"/>
              </a:spcBef>
              <a:buClr>
                <a:schemeClr val="tx1">
                  <a:lumMod val="85000"/>
                  <a:lumOff val="15000"/>
                </a:schemeClr>
              </a:buClr>
              <a:buFont typeface="Garamond" pitchFamily="18" charset="0"/>
              <a:buNone/>
              <a:defRPr sz="1600" kern="1200">
                <a:solidFill>
                  <a:schemeClr val="tx1"/>
                </a:solidFill>
                <a:latin typeface="+mn-lt"/>
                <a:ea typeface="+mn-ea"/>
                <a:cs typeface="+mn-cs"/>
              </a:defRPr>
            </a:lvl8pPr>
            <a:lvl9pPr marL="3657600" indent="0" algn="ctr" defTabSz="914400" rtl="0" eaLnBrk="1" latinLnBrk="0" hangingPunct="1">
              <a:lnSpc>
                <a:spcPct val="100000"/>
              </a:lnSpc>
              <a:spcBef>
                <a:spcPts val="500"/>
              </a:spcBef>
              <a:buClr>
                <a:schemeClr val="tx1">
                  <a:lumMod val="85000"/>
                  <a:lumOff val="15000"/>
                </a:schemeClr>
              </a:buClr>
              <a:buFont typeface="Garamond" pitchFamily="18" charset="0"/>
              <a:buNone/>
              <a:defRPr sz="1600" kern="1200">
                <a:solidFill>
                  <a:schemeClr val="tx1"/>
                </a:solidFill>
                <a:latin typeface="+mn-lt"/>
                <a:ea typeface="+mn-ea"/>
                <a:cs typeface="+mn-cs"/>
              </a:defRPr>
            </a:lvl9pPr>
          </a:lstStyle>
          <a:p>
            <a:pPr>
              <a:lnSpc>
                <a:spcPct val="100000"/>
              </a:lnSpc>
              <a:spcAft>
                <a:spcPts val="800"/>
              </a:spcAft>
            </a:pPr>
            <a:r>
              <a:rPr lang="en-US" sz="1200" b="1" dirty="0">
                <a:latin typeface="Arial" panose="020B0604020202020204" pitchFamily="34" charset="0"/>
                <a:ea typeface="Calibri" panose="020F0502020204030204" pitchFamily="34" charset="0"/>
                <a:cs typeface="Arial" panose="020B0604020202020204" pitchFamily="34" charset="0"/>
              </a:rPr>
              <a:t>Student name: </a:t>
            </a:r>
            <a:r>
              <a:rPr lang="en-US" sz="1200" b="1" dirty="0">
                <a:effectLst/>
                <a:latin typeface="Arial" panose="020B0604020202020204" pitchFamily="34" charset="0"/>
                <a:ea typeface="Calibri" panose="020F0502020204030204" pitchFamily="34" charset="0"/>
                <a:cs typeface="Arial" panose="020B0604020202020204" pitchFamily="34" charset="0"/>
              </a:rPr>
              <a:t>Ioana Monica </a:t>
            </a:r>
            <a:r>
              <a:rPr lang="en-US" sz="1200" b="1" dirty="0" err="1">
                <a:effectLst/>
                <a:latin typeface="Arial" panose="020B0604020202020204" pitchFamily="34" charset="0"/>
                <a:ea typeface="Calibri" panose="020F0502020204030204" pitchFamily="34" charset="0"/>
                <a:cs typeface="Arial" panose="020B0604020202020204" pitchFamily="34" charset="0"/>
              </a:rPr>
              <a:t>Chioran</a:t>
            </a:r>
            <a:r>
              <a:rPr lang="en-US" sz="1200" b="1" dirty="0">
                <a:latin typeface="Arial" panose="020B0604020202020204" pitchFamily="34" charset="0"/>
                <a:ea typeface="Calibri" panose="020F0502020204030204" pitchFamily="34" charset="0"/>
                <a:cs typeface="Arial" panose="020B0604020202020204" pitchFamily="34" charset="0"/>
              </a:rPr>
              <a:t> </a:t>
            </a:r>
          </a:p>
          <a:p>
            <a:pPr>
              <a:lnSpc>
                <a:spcPct val="100000"/>
              </a:lnSpc>
              <a:spcAft>
                <a:spcPts val="800"/>
              </a:spcAft>
            </a:pPr>
            <a:r>
              <a:rPr lang="en-US" sz="1200" b="1" dirty="0">
                <a:latin typeface="Arial" panose="020B0604020202020204" pitchFamily="34" charset="0"/>
                <a:ea typeface="Calibri" panose="020F0502020204030204" pitchFamily="34" charset="0"/>
                <a:cs typeface="Arial" panose="020B0604020202020204" pitchFamily="34" charset="0"/>
              </a:rPr>
              <a:t>Student ID: </a:t>
            </a:r>
            <a:r>
              <a:rPr lang="en-US" sz="1200" b="1" dirty="0">
                <a:effectLst/>
                <a:latin typeface="Arial" panose="020B0604020202020204" pitchFamily="34" charset="0"/>
                <a:ea typeface="Calibri" panose="020F0502020204030204" pitchFamily="34" charset="0"/>
                <a:cs typeface="Arial" panose="020B0604020202020204" pitchFamily="34" charset="0"/>
              </a:rPr>
              <a:t>22155742215574</a:t>
            </a:r>
            <a:endParaRPr lang="x-none" sz="1200" b="1" dirty="0">
              <a:latin typeface="Arial" panose="020B0604020202020204" pitchFamily="34" charset="0"/>
              <a:ea typeface="Calibri" panose="020F0502020204030204" pitchFamily="34" charset="0"/>
              <a:cs typeface="Arial" panose="020B0604020202020204" pitchFamily="34" charset="0"/>
            </a:endParaRPr>
          </a:p>
        </p:txBody>
      </p:sp>
      <p:pic>
        <p:nvPicPr>
          <p:cNvPr id="1026" name="Picture 2">
            <a:extLst>
              <a:ext uri="{FF2B5EF4-FFF2-40B4-BE49-F238E27FC236}">
                <a16:creationId xmlns:a16="http://schemas.microsoft.com/office/drawing/2014/main" id="{2E8ED16C-114E-7B6B-6D05-2F5D29D64A2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80129" y="1605622"/>
            <a:ext cx="4556025" cy="2357506"/>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descr="Press Releases 2020 | University of Wales Trinity Saint David">
            <a:extLst>
              <a:ext uri="{FF2B5EF4-FFF2-40B4-BE49-F238E27FC236}">
                <a16:creationId xmlns:a16="http://schemas.microsoft.com/office/drawing/2014/main" id="{3BC906CB-E1E0-D208-A83C-16B807C4AF3E}"/>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587160" y="1554703"/>
            <a:ext cx="3103594" cy="1029245"/>
          </a:xfrm>
          <a:prstGeom prst="rect">
            <a:avLst/>
          </a:prstGeom>
          <a:noFill/>
          <a:ln>
            <a:noFill/>
          </a:ln>
        </p:spPr>
      </p:pic>
    </p:spTree>
    <p:extLst>
      <p:ext uri="{BB962C8B-B14F-4D97-AF65-F5344CB8AC3E}">
        <p14:creationId xmlns:p14="http://schemas.microsoft.com/office/powerpoint/2010/main" val="420280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DE4B4-C930-9329-EB98-48D9A1E5ED47}"/>
              </a:ext>
            </a:extLst>
          </p:cNvPr>
          <p:cNvSpPr>
            <a:spLocks noGrp="1"/>
          </p:cNvSpPr>
          <p:nvPr>
            <p:ph type="title"/>
          </p:nvPr>
        </p:nvSpPr>
        <p:spPr/>
        <p:txBody>
          <a:bodyPr/>
          <a:lstStyle/>
          <a:p>
            <a:r>
              <a:rPr lang="en-US" b="1" dirty="0"/>
              <a:t>INTRODUCTION</a:t>
            </a:r>
            <a:r>
              <a:rPr lang="en-US" dirty="0"/>
              <a:t> </a:t>
            </a:r>
            <a:endParaRPr lang="x-none" dirty="0"/>
          </a:p>
        </p:txBody>
      </p:sp>
      <p:sp>
        <p:nvSpPr>
          <p:cNvPr id="3" name="Content Placeholder 2">
            <a:extLst>
              <a:ext uri="{FF2B5EF4-FFF2-40B4-BE49-F238E27FC236}">
                <a16:creationId xmlns:a16="http://schemas.microsoft.com/office/drawing/2014/main" id="{C34CBAF5-BC77-8DE2-41C2-C22EE7C5A53D}"/>
              </a:ext>
            </a:extLst>
          </p:cNvPr>
          <p:cNvSpPr>
            <a:spLocks noGrp="1"/>
          </p:cNvSpPr>
          <p:nvPr>
            <p:ph idx="1"/>
          </p:nvPr>
        </p:nvSpPr>
        <p:spPr>
          <a:xfrm>
            <a:off x="886691" y="2014194"/>
            <a:ext cx="7813964" cy="3849624"/>
          </a:xfrm>
        </p:spPr>
        <p:txBody>
          <a:bodyPr>
            <a:normAutofit fontScale="85000" lnSpcReduction="10000"/>
          </a:bodyPr>
          <a:lstStyle/>
          <a:p>
            <a:pPr marL="342900" lvl="0" indent="-342900" algn="just">
              <a:lnSpc>
                <a:spcPct val="160000"/>
              </a:lnSpc>
              <a:buFont typeface="Calibri" panose="020F050202020403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The presentation will discuss the significance of quality services within the hospitality industry.</a:t>
            </a:r>
            <a:endParaRPr lang="x-none"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60000"/>
              </a:lnSpc>
              <a:spcAft>
                <a:spcPts val="800"/>
              </a:spcAft>
              <a:buFont typeface="Calibri" panose="020F050202020403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Moreover, guest services provided by IHG - Hotel Indigo will also be highlighted. </a:t>
            </a:r>
            <a:endParaRPr lang="x-none"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250000"/>
              </a:lnSpc>
              <a:buNone/>
            </a:pPr>
            <a:r>
              <a:rPr lang="en-US" sz="2000" b="1" u="sng" dirty="0"/>
              <a:t>BACKGROUND OF THE HOTEL</a:t>
            </a:r>
          </a:p>
          <a:p>
            <a:pPr marL="342900" lvl="0" indent="-342900">
              <a:lnSpc>
                <a:spcPct val="160000"/>
              </a:lnSpc>
              <a:buFont typeface="Calibri" panose="020F0502020204030204" pitchFamily="34" charset="0"/>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Hotel Indigo is operated by IHG Hotels &amp; Resorts.</a:t>
            </a:r>
            <a:endParaRPr lang="x-non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60000"/>
              </a:lnSpc>
              <a:buFont typeface="Calibri" panose="020F0502020204030204" pitchFamily="34" charset="0"/>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hotel chain started its operations in 2004 in Georgia. </a:t>
            </a:r>
            <a:endParaRPr lang="x-non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60000"/>
              </a:lnSpc>
              <a:spcAft>
                <a:spcPts val="800"/>
              </a:spcAft>
              <a:buFont typeface="Calibri" panose="020F0502020204030204" pitchFamily="34" charset="0"/>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first non-US property was established in Ontario, Canada (Hotel Indigo 2023). </a:t>
            </a:r>
            <a:endParaRPr lang="x-none"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250000"/>
              </a:lnSpc>
              <a:buNone/>
            </a:pPr>
            <a:endParaRPr lang="x-none" sz="2000" b="1" u="sng" dirty="0"/>
          </a:p>
        </p:txBody>
      </p:sp>
      <p:pic>
        <p:nvPicPr>
          <p:cNvPr id="2050" name="Picture 2" descr="Hotels in San Diego Gaslamp Quarter | Hotel Indigo San Diego-Gaslamp Quarter">
            <a:extLst>
              <a:ext uri="{FF2B5EF4-FFF2-40B4-BE49-F238E27FC236}">
                <a16:creationId xmlns:a16="http://schemas.microsoft.com/office/drawing/2014/main" id="{B6E76C8C-8CA9-E418-E283-DBC4AD871E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85851" y="3429001"/>
            <a:ext cx="3860192" cy="193009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30001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811D5-6C9E-404D-9595-B993673494EC}"/>
              </a:ext>
            </a:extLst>
          </p:cNvPr>
          <p:cNvSpPr>
            <a:spLocks noGrp="1"/>
          </p:cNvSpPr>
          <p:nvPr>
            <p:ph type="title"/>
          </p:nvPr>
        </p:nvSpPr>
        <p:spPr/>
        <p:txBody>
          <a:bodyPr/>
          <a:lstStyle/>
          <a:p>
            <a:r>
              <a:rPr lang="en-US" b="1" dirty="0"/>
              <a:t>MAIN CONSUMERS</a:t>
            </a:r>
            <a:endParaRPr lang="x-none" b="1" dirty="0"/>
          </a:p>
        </p:txBody>
      </p:sp>
      <p:sp>
        <p:nvSpPr>
          <p:cNvPr id="3" name="Content Placeholder 2">
            <a:extLst>
              <a:ext uri="{FF2B5EF4-FFF2-40B4-BE49-F238E27FC236}">
                <a16:creationId xmlns:a16="http://schemas.microsoft.com/office/drawing/2014/main" id="{6764224D-F431-AE4C-B2F3-733F3F90B92D}"/>
              </a:ext>
            </a:extLst>
          </p:cNvPr>
          <p:cNvSpPr>
            <a:spLocks noGrp="1"/>
          </p:cNvSpPr>
          <p:nvPr>
            <p:ph idx="1"/>
          </p:nvPr>
        </p:nvSpPr>
        <p:spPr>
          <a:xfrm>
            <a:off x="756249" y="2029722"/>
            <a:ext cx="6351112" cy="3849624"/>
          </a:xfrm>
        </p:spPr>
        <p:txBody>
          <a:bodyPr>
            <a:normAutofit fontScale="85000" lnSpcReduction="20000"/>
          </a:bodyPr>
          <a:lstStyle/>
          <a:p>
            <a:pPr marL="342900" lvl="0" indent="-342900" algn="just">
              <a:lnSpc>
                <a:spcPct val="150000"/>
              </a:lnSpc>
              <a:buFont typeface="Calibri" panose="020F050202020403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The brand serves people who like to explore new places and ideas.</a:t>
            </a:r>
            <a:endParaRPr lang="x-none"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Calibri" panose="020F050202020403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With the changing shift in the hospitality industry, millennials are the target market for the brand (Hotel Indigo 2023b). </a:t>
            </a:r>
            <a:endParaRPr lang="x-none"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Calibri" panose="020F050202020403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Moreover, the brand targets upper mid-scale customers.</a:t>
            </a:r>
            <a:endParaRPr lang="x-none"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Calibri" panose="020F050202020403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People who are looking for luxurious rooms in an affordable price range (Hospitality net. 2014). </a:t>
            </a:r>
            <a:endParaRPr lang="x-none" sz="24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x-none" sz="2400" dirty="0"/>
          </a:p>
        </p:txBody>
      </p:sp>
      <p:pic>
        <p:nvPicPr>
          <p:cNvPr id="3074" name="Picture 2" descr="Hotel Indigo BRUSSELS - CITY Brussels book favourably with HRS">
            <a:extLst>
              <a:ext uri="{FF2B5EF4-FFF2-40B4-BE49-F238E27FC236}">
                <a16:creationId xmlns:a16="http://schemas.microsoft.com/office/drawing/2014/main" id="{4E705A7D-37AF-8553-45B6-CBA4B8CAF2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9576" y="1975375"/>
            <a:ext cx="3849624" cy="384962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71194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5F8A5-A656-7F59-40C1-87DFC38EB9DE}"/>
              </a:ext>
            </a:extLst>
          </p:cNvPr>
          <p:cNvSpPr>
            <a:spLocks noGrp="1"/>
          </p:cNvSpPr>
          <p:nvPr>
            <p:ph type="title"/>
          </p:nvPr>
        </p:nvSpPr>
        <p:spPr/>
        <p:txBody>
          <a:bodyPr/>
          <a:lstStyle/>
          <a:p>
            <a:r>
              <a:rPr lang="en-US" b="1" dirty="0"/>
              <a:t>NATURE, SCOPE, GUEST SERVICES</a:t>
            </a:r>
            <a:endParaRPr lang="x-none" b="1" dirty="0"/>
          </a:p>
        </p:txBody>
      </p:sp>
      <p:sp>
        <p:nvSpPr>
          <p:cNvPr id="3" name="Content Placeholder 2">
            <a:extLst>
              <a:ext uri="{FF2B5EF4-FFF2-40B4-BE49-F238E27FC236}">
                <a16:creationId xmlns:a16="http://schemas.microsoft.com/office/drawing/2014/main" id="{C453CB49-6045-BDA3-3A5F-4A5170D6C33A}"/>
              </a:ext>
            </a:extLst>
          </p:cNvPr>
          <p:cNvSpPr>
            <a:spLocks noGrp="1"/>
          </p:cNvSpPr>
          <p:nvPr>
            <p:ph idx="1"/>
          </p:nvPr>
        </p:nvSpPr>
        <p:spPr/>
        <p:txBody>
          <a:bodyPr>
            <a:normAutofit fontScale="92500" lnSpcReduction="10000"/>
          </a:bodyPr>
          <a:lstStyle/>
          <a:p>
            <a:pPr lvl="0" algn="just">
              <a:lnSpc>
                <a:spcPct val="200000"/>
              </a:lnSpc>
            </a:pPr>
            <a:r>
              <a:rPr lang="en-GB" sz="2000" dirty="0">
                <a:latin typeface="Times New Roman" panose="02020603050405020304" pitchFamily="18" charset="0"/>
                <a:cs typeface="Times New Roman" panose="02020603050405020304" pitchFamily="18" charset="0"/>
              </a:rPr>
              <a:t>Hotel Indigo values guest services because it determines its high-quality competence.</a:t>
            </a:r>
            <a:endParaRPr lang="en-US" sz="2000" dirty="0">
              <a:latin typeface="Times New Roman" panose="02020603050405020304" pitchFamily="18" charset="0"/>
              <a:cs typeface="Times New Roman" panose="02020603050405020304" pitchFamily="18" charset="0"/>
            </a:endParaRPr>
          </a:p>
          <a:p>
            <a:pPr lvl="0" algn="just">
              <a:lnSpc>
                <a:spcPct val="200000"/>
              </a:lnSpc>
            </a:pPr>
            <a:r>
              <a:rPr lang="en-GB" sz="2000" dirty="0">
                <a:latin typeface="Times New Roman" panose="02020603050405020304" pitchFamily="18" charset="0"/>
                <a:cs typeface="Times New Roman" panose="02020603050405020304" pitchFamily="18" charset="0"/>
              </a:rPr>
              <a:t>The nature of the services revolves around immersive environments which relax the guests (IHG Hotels &amp; Resorts, 2022).</a:t>
            </a:r>
            <a:endParaRPr lang="en-US" sz="2000" dirty="0">
              <a:latin typeface="Times New Roman" panose="02020603050405020304" pitchFamily="18" charset="0"/>
              <a:cs typeface="Times New Roman" panose="02020603050405020304" pitchFamily="18" charset="0"/>
            </a:endParaRPr>
          </a:p>
          <a:p>
            <a:pPr lvl="0" algn="just">
              <a:lnSpc>
                <a:spcPct val="200000"/>
              </a:lnSpc>
            </a:pPr>
            <a:r>
              <a:rPr lang="en-GB" sz="2000" dirty="0">
                <a:latin typeface="Times New Roman" panose="02020603050405020304" pitchFamily="18" charset="0"/>
                <a:cs typeface="Times New Roman" panose="02020603050405020304" pitchFamily="18" charset="0"/>
              </a:rPr>
              <a:t>Hotel Indigo's guest services include dining, business, Internet and health services.</a:t>
            </a:r>
            <a:endParaRPr lang="en-US" sz="2000" dirty="0">
              <a:latin typeface="Times New Roman" panose="02020603050405020304" pitchFamily="18" charset="0"/>
              <a:cs typeface="Times New Roman" panose="02020603050405020304" pitchFamily="18" charset="0"/>
            </a:endParaRPr>
          </a:p>
          <a:p>
            <a:pPr lvl="0" algn="just">
              <a:lnSpc>
                <a:spcPct val="200000"/>
              </a:lnSpc>
            </a:pPr>
            <a:r>
              <a:rPr lang="en-GB" sz="2000" dirty="0">
                <a:latin typeface="Times New Roman" panose="02020603050405020304" pitchFamily="18" charset="0"/>
                <a:cs typeface="Times New Roman" panose="02020603050405020304" pitchFamily="18" charset="0"/>
              </a:rPr>
              <a:t>The hotel values hourly sanitisation services of the guests' rooms in the post-pandemic era (Hotel Indigo, 2023c).</a:t>
            </a:r>
            <a:endParaRPr lang="en-US" sz="2000" dirty="0">
              <a:latin typeface="Times New Roman" panose="02020603050405020304" pitchFamily="18" charset="0"/>
              <a:cs typeface="Times New Roman" panose="02020603050405020304" pitchFamily="18" charset="0"/>
            </a:endParaRPr>
          </a:p>
          <a:p>
            <a:pPr algn="just">
              <a:lnSpc>
                <a:spcPct val="200000"/>
              </a:lnSpc>
            </a:pPr>
            <a:endParaRPr lang="x-none"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184345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78B48-3A5D-C6B1-145A-BE5739B6ABAE}"/>
              </a:ext>
            </a:extLst>
          </p:cNvPr>
          <p:cNvSpPr>
            <a:spLocks noGrp="1"/>
          </p:cNvSpPr>
          <p:nvPr>
            <p:ph type="title"/>
          </p:nvPr>
        </p:nvSpPr>
        <p:spPr/>
        <p:txBody>
          <a:bodyPr/>
          <a:lstStyle/>
          <a:p>
            <a:pPr algn="ctr"/>
            <a:r>
              <a:rPr lang="en-US" b="1" dirty="0"/>
              <a:t>ROLE AND FUNCTION OF GUEST SERVICES</a:t>
            </a:r>
            <a:endParaRPr lang="x-none" b="1" dirty="0"/>
          </a:p>
        </p:txBody>
      </p:sp>
      <p:sp>
        <p:nvSpPr>
          <p:cNvPr id="3" name="Content Placeholder 2">
            <a:extLst>
              <a:ext uri="{FF2B5EF4-FFF2-40B4-BE49-F238E27FC236}">
                <a16:creationId xmlns:a16="http://schemas.microsoft.com/office/drawing/2014/main" id="{066C7CB4-EB0C-E88F-03D4-0D09242FFADF}"/>
              </a:ext>
            </a:extLst>
          </p:cNvPr>
          <p:cNvSpPr>
            <a:spLocks noGrp="1"/>
          </p:cNvSpPr>
          <p:nvPr>
            <p:ph idx="1"/>
          </p:nvPr>
        </p:nvSpPr>
        <p:spPr/>
        <p:txBody>
          <a:bodyPr>
            <a:normAutofit fontScale="92500" lnSpcReduction="10000"/>
          </a:bodyPr>
          <a:lstStyle/>
          <a:p>
            <a:pPr marL="342900" lvl="0" indent="-342900" algn="just">
              <a:lnSpc>
                <a:spcPct val="150000"/>
              </a:lnSpc>
              <a:buFont typeface="Calibri" panose="020F050202020403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Providing effective guest services is important for the success of the brand (</a:t>
            </a:r>
            <a:r>
              <a:rPr lang="en-GB" sz="24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Su</a:t>
            </a:r>
            <a:r>
              <a:rPr lang="en-GB" sz="2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24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GB" sz="2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2016)</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a:t>
            </a:r>
            <a:endParaRPr lang="x-none"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Calibri" panose="020F050202020403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In the hospitality industry, by term guest services mean providing assistance and high-quality services to guests.</a:t>
            </a:r>
            <a:endParaRPr lang="x-none"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Calibri" panose="020F050202020403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Guest services are about treating the guests in a courteous and friendly manner.</a:t>
            </a:r>
            <a:endParaRPr lang="x-none"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Calibri" panose="020F050202020403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Providing efficient guest services is considered important for ensuring success and a competitive edge in the market. </a:t>
            </a:r>
            <a:endParaRPr lang="x-none"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688931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3C8A5-04F9-F798-DEA2-2B7D455D84A2}"/>
              </a:ext>
            </a:extLst>
          </p:cNvPr>
          <p:cNvSpPr>
            <a:spLocks noGrp="1"/>
          </p:cNvSpPr>
          <p:nvPr>
            <p:ph type="title"/>
          </p:nvPr>
        </p:nvSpPr>
        <p:spPr/>
        <p:txBody>
          <a:bodyPr/>
          <a:lstStyle/>
          <a:p>
            <a:pPr algn="ctr"/>
            <a:r>
              <a:rPr lang="en-US" b="1" dirty="0"/>
              <a:t>IMPORTANCE OF HOSPITALITY </a:t>
            </a:r>
            <a:endParaRPr lang="x-none" b="1" dirty="0"/>
          </a:p>
        </p:txBody>
      </p:sp>
      <p:sp>
        <p:nvSpPr>
          <p:cNvPr id="3" name="Content Placeholder 2">
            <a:extLst>
              <a:ext uri="{FF2B5EF4-FFF2-40B4-BE49-F238E27FC236}">
                <a16:creationId xmlns:a16="http://schemas.microsoft.com/office/drawing/2014/main" id="{82E7084E-DA28-EAD0-4B21-16F659BA3BEB}"/>
              </a:ext>
            </a:extLst>
          </p:cNvPr>
          <p:cNvSpPr>
            <a:spLocks noGrp="1"/>
          </p:cNvSpPr>
          <p:nvPr>
            <p:ph idx="1"/>
          </p:nvPr>
        </p:nvSpPr>
        <p:spPr>
          <a:xfrm>
            <a:off x="531246" y="2044067"/>
            <a:ext cx="7249780" cy="3849624"/>
          </a:xfrm>
        </p:spPr>
        <p:txBody>
          <a:bodyPr>
            <a:normAutofit fontScale="92500" lnSpcReduction="10000"/>
          </a:bodyPr>
          <a:lstStyle/>
          <a:p>
            <a:pPr marL="342900" lvl="0" indent="-342900" algn="just">
              <a:lnSpc>
                <a:spcPct val="150000"/>
              </a:lnSpc>
              <a:buFont typeface="Calibri" panose="020F050202020403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Providing high-quality standard service is considered eminent within the hospitality industry (</a:t>
            </a:r>
            <a:r>
              <a:rPr lang="en-GB" sz="20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Badran</a:t>
            </a:r>
            <a:r>
              <a:rPr lang="en-GB" sz="20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and Khalifa 2016)</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a:t>
            </a:r>
            <a:endParaRPr lang="x-none"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Calibri" panose="020F050202020403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It is necessary for hoteliers should have a clear understanding related to the needs and demands of the customers. </a:t>
            </a:r>
            <a:endParaRPr lang="x-none"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Calibri" panose="020F050202020403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The use of advanced technologies can be helpful in improving the quality of services (</a:t>
            </a:r>
            <a:r>
              <a:rPr lang="en-GB" sz="20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Min, </a:t>
            </a:r>
            <a:r>
              <a:rPr lang="en-GB" sz="20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Swanger</a:t>
            </a:r>
            <a:r>
              <a:rPr lang="en-GB" sz="20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and </a:t>
            </a:r>
            <a:r>
              <a:rPr lang="en-GB" sz="20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Gursoy</a:t>
            </a:r>
            <a:r>
              <a:rPr lang="en-GB" sz="20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2016)</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x-none"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Calibri" panose="020F050202020403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Providing training to the workforce is also effective in meeting the guest's expectations. </a:t>
            </a:r>
            <a:endParaRPr lang="x-none" sz="20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098" name="Picture 2" descr="IHG plc - Hotel Indigo">
            <a:extLst>
              <a:ext uri="{FF2B5EF4-FFF2-40B4-BE49-F238E27FC236}">
                <a16:creationId xmlns:a16="http://schemas.microsoft.com/office/drawing/2014/main" id="{670D3EC4-202F-46D7-C2F1-759966B35B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81026" y="2541492"/>
            <a:ext cx="3945864" cy="285477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87737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AE22F-0824-3DFC-1167-6B5CFD37ED01}"/>
              </a:ext>
            </a:extLst>
          </p:cNvPr>
          <p:cNvSpPr>
            <a:spLocks noGrp="1"/>
          </p:cNvSpPr>
          <p:nvPr>
            <p:ph type="title"/>
          </p:nvPr>
        </p:nvSpPr>
        <p:spPr/>
        <p:txBody>
          <a:bodyPr/>
          <a:lstStyle/>
          <a:p>
            <a:r>
              <a:rPr lang="en-US" b="1" dirty="0"/>
              <a:t>CONCLUSION </a:t>
            </a:r>
            <a:endParaRPr lang="x-none" b="1" dirty="0"/>
          </a:p>
        </p:txBody>
      </p:sp>
      <p:sp>
        <p:nvSpPr>
          <p:cNvPr id="3" name="Content Placeholder 2">
            <a:extLst>
              <a:ext uri="{FF2B5EF4-FFF2-40B4-BE49-F238E27FC236}">
                <a16:creationId xmlns:a16="http://schemas.microsoft.com/office/drawing/2014/main" id="{C917844E-C4E7-8D93-07CD-E441311CEE75}"/>
              </a:ext>
            </a:extLst>
          </p:cNvPr>
          <p:cNvSpPr>
            <a:spLocks noGrp="1"/>
          </p:cNvSpPr>
          <p:nvPr>
            <p:ph idx="1"/>
          </p:nvPr>
        </p:nvSpPr>
        <p:spPr/>
        <p:txBody>
          <a:bodyPr>
            <a:normAutofit/>
          </a:bodyPr>
          <a:lstStyle/>
          <a:p>
            <a:pPr marL="0" indent="0" algn="ctr">
              <a:lnSpc>
                <a:spcPct val="150000"/>
              </a:lnSpc>
              <a:buNone/>
            </a:pP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Overall it is concluded that providing high-quality guest services is important for success within the hotel industry. In the case of Indigo hotels, the brand focuses on providing quality services and efficient facilities to the customers. </a:t>
            </a:r>
            <a:endParaRPr lang="x-none" sz="2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764055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D9B8D-4530-4274-09A9-461A96D12BF5}"/>
              </a:ext>
            </a:extLst>
          </p:cNvPr>
          <p:cNvSpPr>
            <a:spLocks noGrp="1"/>
          </p:cNvSpPr>
          <p:nvPr>
            <p:ph type="title"/>
          </p:nvPr>
        </p:nvSpPr>
        <p:spPr>
          <a:xfrm>
            <a:off x="1066800" y="2743200"/>
            <a:ext cx="10058400" cy="1371600"/>
          </a:xfrm>
        </p:spPr>
        <p:txBody>
          <a:bodyPr>
            <a:normAutofit/>
          </a:bodyPr>
          <a:lstStyle/>
          <a:p>
            <a:pPr algn="ctr"/>
            <a:r>
              <a:rPr lang="en-US" sz="6600" b="1" dirty="0"/>
              <a:t>THANK YOU</a:t>
            </a:r>
            <a:endParaRPr lang="x-none" sz="6600" b="1" dirty="0"/>
          </a:p>
        </p:txBody>
      </p:sp>
    </p:spTree>
    <p:extLst>
      <p:ext uri="{BB962C8B-B14F-4D97-AF65-F5344CB8AC3E}">
        <p14:creationId xmlns:p14="http://schemas.microsoft.com/office/powerpoint/2010/main" val="2840100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6369B-D281-C85F-32A0-B86A74690CDB}"/>
              </a:ext>
            </a:extLst>
          </p:cNvPr>
          <p:cNvSpPr>
            <a:spLocks noGrp="1"/>
          </p:cNvSpPr>
          <p:nvPr>
            <p:ph type="title"/>
          </p:nvPr>
        </p:nvSpPr>
        <p:spPr/>
        <p:txBody>
          <a:bodyPr/>
          <a:lstStyle/>
          <a:p>
            <a:r>
              <a:rPr lang="en-US" b="1" dirty="0"/>
              <a:t>REFERENCES</a:t>
            </a:r>
            <a:endParaRPr lang="x-none" b="1" dirty="0"/>
          </a:p>
        </p:txBody>
      </p:sp>
      <p:sp>
        <p:nvSpPr>
          <p:cNvPr id="3" name="Content Placeholder 2">
            <a:extLst>
              <a:ext uri="{FF2B5EF4-FFF2-40B4-BE49-F238E27FC236}">
                <a16:creationId xmlns:a16="http://schemas.microsoft.com/office/drawing/2014/main" id="{9109FD25-97E1-9C28-B471-1FE19155AA25}"/>
              </a:ext>
            </a:extLst>
          </p:cNvPr>
          <p:cNvSpPr>
            <a:spLocks noGrp="1"/>
          </p:cNvSpPr>
          <p:nvPr>
            <p:ph idx="1"/>
          </p:nvPr>
        </p:nvSpPr>
        <p:spPr/>
        <p:txBody>
          <a:bodyPr>
            <a:normAutofit fontScale="85000" lnSpcReduction="10000"/>
          </a:bodyPr>
          <a:lstStyle/>
          <a:p>
            <a:pPr algn="just">
              <a:lnSpc>
                <a:spcPct val="160000"/>
              </a:lnSpc>
            </a:pPr>
            <a:r>
              <a:rPr lang="en-GB" dirty="0" err="1">
                <a:latin typeface="Times New Roman" panose="02020603050405020304" pitchFamily="18" charset="0"/>
                <a:cs typeface="Times New Roman" panose="02020603050405020304" pitchFamily="18" charset="0"/>
              </a:rPr>
              <a:t>Badran</a:t>
            </a:r>
            <a:r>
              <a:rPr lang="en-GB" dirty="0">
                <a:latin typeface="Times New Roman" panose="02020603050405020304" pitchFamily="18" charset="0"/>
                <a:cs typeface="Times New Roman" panose="02020603050405020304" pitchFamily="18" charset="0"/>
              </a:rPr>
              <a:t>, N. and </a:t>
            </a:r>
            <a:r>
              <a:rPr lang="en-GB" dirty="0" err="1">
                <a:latin typeface="Times New Roman" panose="02020603050405020304" pitchFamily="18" charset="0"/>
                <a:cs typeface="Times New Roman" panose="02020603050405020304" pitchFamily="18" charset="0"/>
              </a:rPr>
              <a:t>Khalifa</a:t>
            </a:r>
            <a:r>
              <a:rPr lang="en-GB" dirty="0">
                <a:latin typeface="Times New Roman" panose="02020603050405020304" pitchFamily="18" charset="0"/>
                <a:cs typeface="Times New Roman" panose="02020603050405020304" pitchFamily="18" charset="0"/>
              </a:rPr>
              <a:t>, G., 2016. Diversity management: Is it an important issue in the hotel industry in Egypt. </a:t>
            </a:r>
            <a:r>
              <a:rPr lang="en-GB" i="1" dirty="0">
                <a:latin typeface="Times New Roman" panose="02020603050405020304" pitchFamily="18" charset="0"/>
                <a:cs typeface="Times New Roman" panose="02020603050405020304" pitchFamily="18" charset="0"/>
              </a:rPr>
              <a:t>International Journal of Heritage, Tourism, and Hospitality</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7</a:t>
            </a:r>
            <a:r>
              <a:rPr lang="en-GB" dirty="0">
                <a:latin typeface="Times New Roman" panose="02020603050405020304" pitchFamily="18" charset="0"/>
                <a:cs typeface="Times New Roman" panose="02020603050405020304" pitchFamily="18" charset="0"/>
              </a:rPr>
              <a:t>(2), pp.275-286.</a:t>
            </a:r>
            <a:endParaRPr lang="en-US" dirty="0">
              <a:latin typeface="Times New Roman" panose="02020603050405020304" pitchFamily="18" charset="0"/>
              <a:cs typeface="Times New Roman" panose="02020603050405020304" pitchFamily="18" charset="0"/>
            </a:endParaRPr>
          </a:p>
          <a:p>
            <a:pPr algn="just">
              <a:lnSpc>
                <a:spcPct val="160000"/>
              </a:lnSpc>
            </a:pPr>
            <a:r>
              <a:rPr lang="en-GB" dirty="0">
                <a:latin typeface="Times New Roman" panose="02020603050405020304" pitchFamily="18" charset="0"/>
                <a:cs typeface="Times New Roman" panose="02020603050405020304" pitchFamily="18" charset="0"/>
              </a:rPr>
              <a:t>Hospitality net. 2014. The Branding Story Behind IHG's Hotel Indigo. . [Online]. Available at &lt; https://www.hospitalitynet.org/editorial/4021425.html#:~:text=Eventually%2C%20IHG%20plans%20to%20continue,is%20all%20about%20affordable%20luxury.%E2%80%9D&gt;. [Accessed on 23 Jan. 2023]. </a:t>
            </a:r>
            <a:endParaRPr lang="en-US" dirty="0">
              <a:latin typeface="Times New Roman" panose="02020603050405020304" pitchFamily="18" charset="0"/>
              <a:cs typeface="Times New Roman" panose="02020603050405020304" pitchFamily="18" charset="0"/>
            </a:endParaRPr>
          </a:p>
          <a:p>
            <a:pPr algn="just">
              <a:lnSpc>
                <a:spcPct val="160000"/>
              </a:lnSpc>
            </a:pPr>
            <a:r>
              <a:rPr lang="en-US" dirty="0">
                <a:latin typeface="Times New Roman" panose="02020603050405020304" pitchFamily="18" charset="0"/>
                <a:cs typeface="Times New Roman" panose="02020603050405020304" pitchFamily="18" charset="0"/>
              </a:rPr>
              <a:t>Hotel Indigo (2023c). Available at: https://www.hotelindigohattiesburg.com/hattiesburg-ms-hotel-amenities (Accessed: February 2, 2023).</a:t>
            </a:r>
          </a:p>
          <a:p>
            <a:pPr algn="just">
              <a:lnSpc>
                <a:spcPct val="160000"/>
              </a:lnSpc>
            </a:pPr>
            <a:r>
              <a:rPr lang="en-GB" dirty="0">
                <a:latin typeface="Times New Roman" panose="02020603050405020304" pitchFamily="18" charset="0"/>
                <a:cs typeface="Times New Roman" panose="02020603050405020304" pitchFamily="18" charset="0"/>
              </a:rPr>
              <a:t>Hotel Indigo 2023. About us. [Online]. Available at &lt; https://www.ihg.com/hotelindigo/content/us/en/about-us&gt;. [Accessed on 23 Jan. 2023]. </a:t>
            </a:r>
            <a:endParaRPr lang="en-US" dirty="0">
              <a:latin typeface="Times New Roman" panose="02020603050405020304" pitchFamily="18" charset="0"/>
              <a:cs typeface="Times New Roman" panose="02020603050405020304" pitchFamily="18" charset="0"/>
            </a:endParaRPr>
          </a:p>
          <a:p>
            <a:pPr algn="just">
              <a:lnSpc>
                <a:spcPct val="160000"/>
              </a:lnSpc>
            </a:pPr>
            <a:r>
              <a:rPr lang="en-GB" dirty="0">
                <a:latin typeface="Times New Roman" panose="02020603050405020304" pitchFamily="18" charset="0"/>
                <a:cs typeface="Times New Roman" panose="02020603050405020304" pitchFamily="18" charset="0"/>
              </a:rPr>
              <a:t>Hotel Indigo 2023b. Making travel inspiring. [Online]. Available at &lt; https://www.ihgplc.com/en/our-brands/hotel-indigo#:~:text=At%20Hotel%20Indigo%C2%AE%20we,Indigo%20properties%20are%20the%20same.&gt;. [Accessed on 23 Jan. 2023]. </a:t>
            </a:r>
            <a:endParaRPr lang="en-US" dirty="0">
              <a:latin typeface="Times New Roman" panose="02020603050405020304" pitchFamily="18" charset="0"/>
              <a:cs typeface="Times New Roman" panose="02020603050405020304" pitchFamily="18" charset="0"/>
            </a:endParaRPr>
          </a:p>
          <a:p>
            <a:pPr algn="just">
              <a:lnSpc>
                <a:spcPct val="160000"/>
              </a:lnSpc>
            </a:pPr>
            <a:r>
              <a:rPr lang="en-US" dirty="0">
                <a:latin typeface="Times New Roman" panose="02020603050405020304" pitchFamily="18" charset="0"/>
                <a:cs typeface="Times New Roman" panose="02020603050405020304" pitchFamily="18" charset="0"/>
              </a:rPr>
              <a:t>IHG Hotels &amp; Resorts (2022). Available at: https://www.ihgplc.com/en/our-brands/hotel-indigo (Accessed: February 2, 2023).</a:t>
            </a:r>
          </a:p>
          <a:p>
            <a:pPr algn="just">
              <a:lnSpc>
                <a:spcPct val="160000"/>
              </a:lnSpc>
            </a:pPr>
            <a:endParaRPr lang="x-non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611767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6369B-D281-C85F-32A0-B86A74690CDB}"/>
              </a:ext>
            </a:extLst>
          </p:cNvPr>
          <p:cNvSpPr>
            <a:spLocks noGrp="1"/>
          </p:cNvSpPr>
          <p:nvPr>
            <p:ph type="title"/>
          </p:nvPr>
        </p:nvSpPr>
        <p:spPr/>
        <p:txBody>
          <a:bodyPr/>
          <a:lstStyle/>
          <a:p>
            <a:r>
              <a:rPr lang="en-US" b="1" dirty="0"/>
              <a:t>REFERENCES</a:t>
            </a:r>
            <a:endParaRPr lang="x-none" b="1" dirty="0"/>
          </a:p>
        </p:txBody>
      </p:sp>
      <p:sp>
        <p:nvSpPr>
          <p:cNvPr id="3" name="Content Placeholder 2">
            <a:extLst>
              <a:ext uri="{FF2B5EF4-FFF2-40B4-BE49-F238E27FC236}">
                <a16:creationId xmlns:a16="http://schemas.microsoft.com/office/drawing/2014/main" id="{9109FD25-97E1-9C28-B471-1FE19155AA25}"/>
              </a:ext>
            </a:extLst>
          </p:cNvPr>
          <p:cNvSpPr>
            <a:spLocks noGrp="1"/>
          </p:cNvSpPr>
          <p:nvPr>
            <p:ph idx="1"/>
          </p:nvPr>
        </p:nvSpPr>
        <p:spPr/>
        <p:txBody>
          <a:bodyPr>
            <a:normAutofit/>
          </a:bodyPr>
          <a:lstStyle/>
          <a:p>
            <a:pPr algn="just">
              <a:lnSpc>
                <a:spcPct val="150000"/>
              </a:lnSpc>
            </a:pPr>
            <a:r>
              <a:rPr lang="en-GB" dirty="0" err="1">
                <a:latin typeface="Times New Roman" panose="02020603050405020304" pitchFamily="18" charset="0"/>
                <a:cs typeface="Times New Roman" panose="02020603050405020304" pitchFamily="18" charset="0"/>
              </a:rPr>
              <a:t>Ionel</a:t>
            </a:r>
            <a:r>
              <a:rPr lang="en-GB" dirty="0">
                <a:latin typeface="Times New Roman" panose="02020603050405020304" pitchFamily="18" charset="0"/>
                <a:cs typeface="Times New Roman" panose="02020603050405020304" pitchFamily="18" charset="0"/>
              </a:rPr>
              <a:t>, M., 2016. Hospitality industry. </a:t>
            </a:r>
            <a:r>
              <a:rPr lang="en-GB" i="1" dirty="0" err="1">
                <a:latin typeface="Times New Roman" panose="02020603050405020304" pitchFamily="18" charset="0"/>
                <a:cs typeface="Times New Roman" panose="02020603050405020304" pitchFamily="18" charset="0"/>
              </a:rPr>
              <a:t>Ovidius</a:t>
            </a:r>
            <a:r>
              <a:rPr lang="en-GB" i="1" dirty="0">
                <a:latin typeface="Times New Roman" panose="02020603050405020304" pitchFamily="18" charset="0"/>
                <a:cs typeface="Times New Roman" panose="02020603050405020304" pitchFamily="18" charset="0"/>
              </a:rPr>
              <a:t> University Annals: Economic Sciences Series</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1</a:t>
            </a:r>
            <a:r>
              <a:rPr lang="en-GB" dirty="0">
                <a:latin typeface="Times New Roman" panose="02020603050405020304" pitchFamily="18" charset="0"/>
                <a:cs typeface="Times New Roman" panose="02020603050405020304" pitchFamily="18" charset="0"/>
              </a:rPr>
              <a:t>(1), pp.187-191.</a:t>
            </a:r>
            <a:endParaRPr lang="en-US" dirty="0">
              <a:latin typeface="Times New Roman" panose="02020603050405020304" pitchFamily="18" charset="0"/>
              <a:cs typeface="Times New Roman" panose="02020603050405020304" pitchFamily="18" charset="0"/>
            </a:endParaRPr>
          </a:p>
          <a:p>
            <a:pPr algn="just">
              <a:lnSpc>
                <a:spcPct val="150000"/>
              </a:lnSpc>
            </a:pPr>
            <a:r>
              <a:rPr lang="en-GB" dirty="0" err="1">
                <a:latin typeface="Times New Roman" panose="02020603050405020304" pitchFamily="18" charset="0"/>
                <a:cs typeface="Times New Roman" panose="02020603050405020304" pitchFamily="18" charset="0"/>
              </a:rPr>
              <a:t>Levyda</a:t>
            </a:r>
            <a:r>
              <a:rPr lang="en-GB" dirty="0">
                <a:latin typeface="Times New Roman" panose="02020603050405020304" pitchFamily="18" charset="0"/>
                <a:cs typeface="Times New Roman" panose="02020603050405020304" pitchFamily="18" charset="0"/>
              </a:rPr>
              <a:t>, L., 2017. What values are perceived by hotel guests? </a:t>
            </a:r>
            <a:r>
              <a:rPr lang="en-GB" i="1" dirty="0">
                <a:latin typeface="Times New Roman" panose="02020603050405020304" pitchFamily="18" charset="0"/>
                <a:cs typeface="Times New Roman" panose="02020603050405020304" pitchFamily="18" charset="0"/>
              </a:rPr>
              <a:t>International Journal of Services, Economics and Management</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8</a:t>
            </a:r>
            <a:r>
              <a:rPr lang="en-GB" dirty="0">
                <a:latin typeface="Times New Roman" panose="02020603050405020304" pitchFamily="18" charset="0"/>
                <a:cs typeface="Times New Roman" panose="02020603050405020304" pitchFamily="18" charset="0"/>
              </a:rPr>
              <a:t>(1-2), pp.73-89.</a:t>
            </a:r>
            <a:endParaRPr lang="en-US"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Min, H., </a:t>
            </a:r>
            <a:r>
              <a:rPr lang="en-GB" dirty="0" err="1">
                <a:latin typeface="Times New Roman" panose="02020603050405020304" pitchFamily="18" charset="0"/>
                <a:cs typeface="Times New Roman" panose="02020603050405020304" pitchFamily="18" charset="0"/>
              </a:rPr>
              <a:t>Swanger</a:t>
            </a:r>
            <a:r>
              <a:rPr lang="en-GB" dirty="0">
                <a:latin typeface="Times New Roman" panose="02020603050405020304" pitchFamily="18" charset="0"/>
                <a:cs typeface="Times New Roman" panose="02020603050405020304" pitchFamily="18" charset="0"/>
              </a:rPr>
              <a:t>, N. and </a:t>
            </a:r>
            <a:r>
              <a:rPr lang="en-GB" dirty="0" err="1">
                <a:latin typeface="Times New Roman" panose="02020603050405020304" pitchFamily="18" charset="0"/>
                <a:cs typeface="Times New Roman" panose="02020603050405020304" pitchFamily="18" charset="0"/>
              </a:rPr>
              <a:t>Gursoy</a:t>
            </a:r>
            <a:r>
              <a:rPr lang="en-GB" dirty="0">
                <a:latin typeface="Times New Roman" panose="02020603050405020304" pitchFamily="18" charset="0"/>
                <a:cs typeface="Times New Roman" panose="02020603050405020304" pitchFamily="18" charset="0"/>
              </a:rPr>
              <a:t>, D., 2016. A longitudinal investigation of the importance of course subjects in the hospitality curriculum: An industry perspective. </a:t>
            </a:r>
            <a:r>
              <a:rPr lang="en-GB" i="1" dirty="0">
                <a:latin typeface="Times New Roman" panose="02020603050405020304" pitchFamily="18" charset="0"/>
                <a:cs typeface="Times New Roman" panose="02020603050405020304" pitchFamily="18" charset="0"/>
              </a:rPr>
              <a:t>Journal of Hospitality &amp; Tourism Education</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28</a:t>
            </a:r>
            <a:r>
              <a:rPr lang="en-GB" dirty="0">
                <a:latin typeface="Times New Roman" panose="02020603050405020304" pitchFamily="18" charset="0"/>
                <a:cs typeface="Times New Roman" panose="02020603050405020304" pitchFamily="18" charset="0"/>
              </a:rPr>
              <a:t>(1), pp.10-20.</a:t>
            </a:r>
            <a:endParaRPr lang="en-US"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Su, L., Swanson, S.R. and Chen, X., 2016. The impact of perceived service fairness and quality on the behavioural intentions of Chinese hotel guests: the mediating role of consumption emotions. </a:t>
            </a:r>
            <a:r>
              <a:rPr lang="en-GB" i="1" dirty="0">
                <a:latin typeface="Times New Roman" panose="02020603050405020304" pitchFamily="18" charset="0"/>
                <a:cs typeface="Times New Roman" panose="02020603050405020304" pitchFamily="18" charset="0"/>
              </a:rPr>
              <a:t>Journal of Travel &amp; Tourism Marketing</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33</a:t>
            </a:r>
            <a:r>
              <a:rPr lang="en-GB" dirty="0">
                <a:latin typeface="Times New Roman" panose="02020603050405020304" pitchFamily="18" charset="0"/>
                <a:cs typeface="Times New Roman" panose="02020603050405020304" pitchFamily="18" charset="0"/>
              </a:rPr>
              <a:t>(sup1), pp.88-102.</a:t>
            </a:r>
            <a:endParaRPr lang="en-US" dirty="0">
              <a:latin typeface="Times New Roman" panose="02020603050405020304" pitchFamily="18" charset="0"/>
              <a:cs typeface="Times New Roman" panose="02020603050405020304" pitchFamily="18" charset="0"/>
            </a:endParaRPr>
          </a:p>
          <a:p>
            <a:pPr algn="just">
              <a:lnSpc>
                <a:spcPct val="150000"/>
              </a:lnSpc>
            </a:pPr>
            <a:endParaRPr lang="x-non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402892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6">
    <a:dk1>
      <a:sysClr val="windowText" lastClr="000000"/>
    </a:dk1>
    <a:lt1>
      <a:sysClr val="window" lastClr="FFFFFF"/>
    </a:lt1>
    <a:dk2>
      <a:srgbClr val="121316"/>
    </a:dk2>
    <a:lt2>
      <a:srgbClr val="FEFCF7"/>
    </a:lt2>
    <a:accent1>
      <a:srgbClr val="8394A4"/>
    </a:accent1>
    <a:accent2>
      <a:srgbClr val="65739F"/>
    </a:accent2>
    <a:accent3>
      <a:srgbClr val="B2AC8A"/>
    </a:accent3>
    <a:accent4>
      <a:srgbClr val="879BB3"/>
    </a:accent4>
    <a:accent5>
      <a:srgbClr val="D7B579"/>
    </a:accent5>
    <a:accent6>
      <a:srgbClr val="8A9B89"/>
    </a:accent6>
    <a:hlink>
      <a:srgbClr val="85C4D2"/>
    </a:hlink>
    <a:folHlink>
      <a:srgbClr val="8E8CA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1F91CDEB-92ED-41DC-BF33-2916A768762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259D436-C82E-43E0-8A01-53DF9CED6032}">
  <ds:schemaRefs>
    <ds:schemaRef ds:uri="http://schemas.microsoft.com/sharepoint/v3/contenttype/forms"/>
  </ds:schemaRefs>
</ds:datastoreItem>
</file>

<file path=customXml/itemProps3.xml><?xml version="1.0" encoding="utf-8"?>
<ds:datastoreItem xmlns:ds="http://schemas.openxmlformats.org/officeDocument/2006/customXml" ds:itemID="{946BCBFB-BBC7-42F1-95CD-058E172363A0}">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{D00843F6-2554-46BC-8739-DE98BCBFF654}tf11531919_win32</Template>
  <TotalTime>25</TotalTime>
  <Words>2099</Words>
  <Application>Microsoft Office PowerPoint</Application>
  <PresentationFormat>Widescreen</PresentationFormat>
  <Paragraphs>59</Paragraphs>
  <Slides>10</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Avenir Next LT Pro</vt:lpstr>
      <vt:lpstr>Avenir Next LT Pro Light</vt:lpstr>
      <vt:lpstr>Calibri</vt:lpstr>
      <vt:lpstr>Garamond</vt:lpstr>
      <vt:lpstr>Times New Roman</vt:lpstr>
      <vt:lpstr>SavonVTI</vt:lpstr>
      <vt:lpstr>PowerPoint Presentation</vt:lpstr>
      <vt:lpstr>INTRODUCTION </vt:lpstr>
      <vt:lpstr>MAIN CONSUMERS</vt:lpstr>
      <vt:lpstr>NATURE, SCOPE, GUEST SERVICES</vt:lpstr>
      <vt:lpstr>ROLE AND FUNCTION OF GUEST SERVICES</vt:lpstr>
      <vt:lpstr>IMPORTANCE OF HOSPITALITY </vt:lpstr>
      <vt:lpstr>CONCLUSION </vt:lpstr>
      <vt:lpstr>THANK YOU</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User007</cp:lastModifiedBy>
  <cp:revision>8</cp:revision>
  <dcterms:created xsi:type="dcterms:W3CDTF">2023-02-03T00:34:15Z</dcterms:created>
  <dcterms:modified xsi:type="dcterms:W3CDTF">2023-02-06T14:28:42Z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