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46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7/20/2023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780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7/20/2023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659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7/20/2023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1110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7/20/2023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12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7/20/2023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375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7/20/2023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901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7/20/2023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801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7/20/2023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0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7/20/2023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215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7/20/2023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598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7/20/2023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813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7/20/2023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013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3" r:id="rId8"/>
    <p:sldLayoutId id="2147483680" r:id="rId9"/>
    <p:sldLayoutId id="2147483681" r:id="rId10"/>
    <p:sldLayoutId id="214748368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1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644DE9-8D09-43E2-BA69-F57482CFC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C23C919-B32E-40FF-B3D8-631316E84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 descr="Jigsaw puzzles in plastic figures">
            <a:extLst>
              <a:ext uri="{FF2B5EF4-FFF2-40B4-BE49-F238E27FC236}">
                <a16:creationId xmlns:a16="http://schemas.microsoft.com/office/drawing/2014/main" id="{37B21A98-6884-D3E9-7E63-C8D556ACCEC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60000"/>
          </a:blip>
          <a:srcRect t="5060" b="13729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EDAD761-2CF4-463A-AD87-1D4E8549D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D9DF7D3C-2892-4632-9E66-4D1E023A0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alphaModFix amt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D2FAD08-001D-4400-AF80-51C864EF7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6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E9A276A-13BA-B77C-E874-233542B392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740211"/>
            <a:ext cx="7530685" cy="3163864"/>
          </a:xfrm>
        </p:spPr>
        <p:txBody>
          <a:bodyPr>
            <a:normAutofit/>
          </a:bodyPr>
          <a:lstStyle/>
          <a:p>
            <a:pPr algn="l"/>
            <a:r>
              <a:rPr lang="en-GB" sz="5200" dirty="0">
                <a:solidFill>
                  <a:srgbClr val="FFFFFF"/>
                </a:solidFill>
              </a:rPr>
              <a:t>Assignment 2 – 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AB81DF-976D-D0E5-6F3B-0E0B426976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074515"/>
            <a:ext cx="7583133" cy="1279124"/>
          </a:xfrm>
        </p:spPr>
        <p:txBody>
          <a:bodyPr>
            <a:normAutofit/>
          </a:bodyPr>
          <a:lstStyle/>
          <a:p>
            <a:pPr algn="l"/>
            <a:r>
              <a:rPr lang="en-GB" sz="2200" dirty="0">
                <a:solidFill>
                  <a:srgbClr val="FFFFFF"/>
                </a:solidFill>
              </a:rPr>
              <a:t>Suneth Fernando </a:t>
            </a:r>
          </a:p>
          <a:p>
            <a:pPr algn="l"/>
            <a:r>
              <a:rPr lang="en-GB" sz="2200" dirty="0">
                <a:solidFill>
                  <a:srgbClr val="FFFFFF"/>
                </a:solidFill>
              </a:rPr>
              <a:t>St ID : 2022222</a:t>
            </a:r>
          </a:p>
        </p:txBody>
      </p:sp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C664896F-A222-0E25-9BAF-3318D70822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5094DA9-282E-41D9-CBCA-CACAB70C6E47}"/>
              </a:ext>
            </a:extLst>
          </p:cNvPr>
          <p:cNvSpPr txBox="1"/>
          <p:nvPr/>
        </p:nvSpPr>
        <p:spPr>
          <a:xfrm>
            <a:off x="838200" y="586596"/>
            <a:ext cx="90649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Video Link : </a:t>
            </a:r>
          </a:p>
        </p:txBody>
      </p:sp>
    </p:spTree>
    <p:extLst>
      <p:ext uri="{BB962C8B-B14F-4D97-AF65-F5344CB8AC3E}">
        <p14:creationId xmlns:p14="http://schemas.microsoft.com/office/powerpoint/2010/main" val="3675502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179"/>
    </mc:Choice>
    <mc:Fallback>
      <p:transition spd="slow" advTm="301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748806-3AF5-4078-830A-C1F26BF1B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F991FCB-5132-414C-B377-526F56121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29D849-50E9-F461-F0E7-A5995B853AB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t="202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23DAFF7-4C98-4E0E-8986-198D54B6C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0" y="0"/>
            <a:ext cx="6858000" cy="68580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10034C-D648-E176-177F-8A3FA5A6E6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2753" y="134525"/>
            <a:ext cx="10843446" cy="771249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SWOT Analysis – Self Evaluation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276271A-9637-E744-54C6-ADC2B8050C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8051213"/>
              </p:ext>
            </p:extLst>
          </p:nvPr>
        </p:nvGraphicFramePr>
        <p:xfrm>
          <a:off x="871203" y="978458"/>
          <a:ext cx="10644996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22498">
                  <a:extLst>
                    <a:ext uri="{9D8B030D-6E8A-4147-A177-3AD203B41FA5}">
                      <a16:colId xmlns:a16="http://schemas.microsoft.com/office/drawing/2014/main" val="1284943478"/>
                    </a:ext>
                  </a:extLst>
                </a:gridCol>
                <a:gridCol w="5322498">
                  <a:extLst>
                    <a:ext uri="{9D8B030D-6E8A-4147-A177-3AD203B41FA5}">
                      <a16:colId xmlns:a16="http://schemas.microsoft.com/office/drawing/2014/main" val="40488729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Strengths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71742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87364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31187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11943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51344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98002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Opportunities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Threats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90347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30288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86132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95621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93302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4373710"/>
                  </a:ext>
                </a:extLst>
              </a:tr>
            </a:tbl>
          </a:graphicData>
        </a:graphic>
      </p:graphicFrame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BB6E17E2-D6BD-3F45-2845-6C56C0C9B29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42883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981"/>
    </mc:Choice>
    <mc:Fallback>
      <p:transition spd="slow" advTm="30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76F843-F0EA-D40C-D07E-9137858D292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60000"/>
          </a:blip>
          <a:srcRect t="23445" r="-1" b="20301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B9632603-447F-4389-863D-9820DB991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354F4BB5-9639-4525-A748-2B2D8FDB1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4D9AF55E-83EF-4A42-A236-590299A7B9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3096D3-E1E4-A85C-2033-EE87DA58B7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9600" y="632448"/>
            <a:ext cx="10190071" cy="820434"/>
          </a:xfrm>
        </p:spPr>
        <p:txBody>
          <a:bodyPr anchor="b">
            <a:normAutofit fontScale="90000"/>
          </a:bodyPr>
          <a:lstStyle/>
          <a:p>
            <a:r>
              <a:rPr lang="en-GB" sz="5200" dirty="0" err="1">
                <a:solidFill>
                  <a:srgbClr val="FFFFFF"/>
                </a:solidFill>
              </a:rPr>
              <a:t>Professsional</a:t>
            </a:r>
            <a:r>
              <a:rPr lang="en-GB" sz="5200" dirty="0">
                <a:solidFill>
                  <a:srgbClr val="FFFFFF"/>
                </a:solidFill>
              </a:rPr>
              <a:t> Development Plan – University Lecturer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C0F8C00-2BAD-9438-A8C3-35D7E4A1FA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4812276"/>
              </p:ext>
            </p:extLst>
          </p:nvPr>
        </p:nvGraphicFramePr>
        <p:xfrm>
          <a:off x="203242" y="1396141"/>
          <a:ext cx="11642785" cy="514678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18156">
                  <a:extLst>
                    <a:ext uri="{9D8B030D-6E8A-4147-A177-3AD203B41FA5}">
                      <a16:colId xmlns:a16="http://schemas.microsoft.com/office/drawing/2014/main" val="40894350"/>
                    </a:ext>
                  </a:extLst>
                </a:gridCol>
                <a:gridCol w="2738561">
                  <a:extLst>
                    <a:ext uri="{9D8B030D-6E8A-4147-A177-3AD203B41FA5}">
                      <a16:colId xmlns:a16="http://schemas.microsoft.com/office/drawing/2014/main" val="3625741599"/>
                    </a:ext>
                  </a:extLst>
                </a:gridCol>
                <a:gridCol w="2306158">
                  <a:extLst>
                    <a:ext uri="{9D8B030D-6E8A-4147-A177-3AD203B41FA5}">
                      <a16:colId xmlns:a16="http://schemas.microsoft.com/office/drawing/2014/main" val="2857285967"/>
                    </a:ext>
                  </a:extLst>
                </a:gridCol>
                <a:gridCol w="2306158">
                  <a:extLst>
                    <a:ext uri="{9D8B030D-6E8A-4147-A177-3AD203B41FA5}">
                      <a16:colId xmlns:a16="http://schemas.microsoft.com/office/drawing/2014/main" val="2946966758"/>
                    </a:ext>
                  </a:extLst>
                </a:gridCol>
                <a:gridCol w="1873752">
                  <a:extLst>
                    <a:ext uri="{9D8B030D-6E8A-4147-A177-3AD203B41FA5}">
                      <a16:colId xmlns:a16="http://schemas.microsoft.com/office/drawing/2014/main" val="1201574319"/>
                    </a:ext>
                  </a:extLst>
                </a:gridCol>
              </a:tblGrid>
              <a:tr h="282678">
                <a:tc>
                  <a:txBody>
                    <a:bodyPr/>
                    <a:lstStyle/>
                    <a:p>
                      <a:pPr algn="l"/>
                      <a:r>
                        <a:rPr lang="en-GB" sz="1000" dirty="0">
                          <a:effectLst/>
                        </a:rPr>
                        <a:t>Learning and Development Need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Type of development</a:t>
                      </a:r>
                      <a:endParaRPr lang="en-GB" sz="1100">
                        <a:effectLst/>
                      </a:endParaRPr>
                    </a:p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Timescales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304800" algn="l"/>
                          <a:tab pos="609600" algn="l"/>
                          <a:tab pos="914400" algn="l"/>
                          <a:tab pos="1219200" algn="l"/>
                          <a:tab pos="1524000" algn="l"/>
                          <a:tab pos="1828800" algn="l"/>
                          <a:tab pos="2133600" algn="l"/>
                          <a:tab pos="2438400" algn="l"/>
                          <a:tab pos="2743200" algn="l"/>
                          <a:tab pos="457200" algn="l"/>
                        </a:tabLst>
                      </a:pPr>
                      <a:r>
                        <a:rPr lang="en-GB" sz="1000" kern="0">
                          <a:effectLst/>
                        </a:rPr>
                        <a:t>Who is responsible?</a:t>
                      </a:r>
                      <a:endParaRPr lang="en-GB" sz="1000" kern="2400">
                        <a:effectLst/>
                      </a:endParaRPr>
                    </a:p>
                    <a:p>
                      <a:pPr algn="l">
                        <a:tabLst>
                          <a:tab pos="304800" algn="l"/>
                          <a:tab pos="609600" algn="l"/>
                          <a:tab pos="914400" algn="l"/>
                          <a:tab pos="1219200" algn="l"/>
                          <a:tab pos="1524000" algn="l"/>
                          <a:tab pos="1828800" algn="l"/>
                          <a:tab pos="2133600" algn="l"/>
                          <a:tab pos="2438400" algn="l"/>
                          <a:tab pos="2743200" algn="l"/>
                          <a:tab pos="457200" algn="l"/>
                        </a:tabLst>
                      </a:pPr>
                      <a:r>
                        <a:rPr lang="en-GB" sz="1000" kern="0">
                          <a:effectLst/>
                        </a:rPr>
                        <a:t> </a:t>
                      </a:r>
                      <a:endParaRPr lang="en-GB" sz="1000" kern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Further comments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extLst>
                  <a:ext uri="{0D108BD9-81ED-4DB2-BD59-A6C34878D82A}">
                    <a16:rowId xmlns:a16="http://schemas.microsoft.com/office/drawing/2014/main" val="158333881"/>
                  </a:ext>
                </a:extLst>
              </a:tr>
              <a:tr h="969841">
                <a:tc>
                  <a:txBody>
                    <a:bodyPr/>
                    <a:lstStyle/>
                    <a:p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Undergraduate degree in </a:t>
                      </a:r>
                      <a:r>
                        <a:rPr lang="en-GB" sz="1400" b="1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Creative</a:t>
                      </a:r>
                    </a:p>
                    <a:p>
                      <a:r>
                        <a:rPr lang="en-US" sz="1400" b="1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Computing </a:t>
                      </a:r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or associated subject (Essential).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Currently following </a:t>
                      </a:r>
                      <a:r>
                        <a:rPr lang="en-GB" sz="14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CertHE</a:t>
                      </a:r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(Applied Computing) program and planning to join B.Sc. Applied computing program next year. </a:t>
                      </a: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Four Years</a:t>
                      </a: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University </a:t>
                      </a:r>
                    </a:p>
                    <a:p>
                      <a:pPr algn="l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Marius </a:t>
                      </a:r>
                      <a:r>
                        <a:rPr lang="en-GB" sz="14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Morosan</a:t>
                      </a:r>
                      <a:endParaRPr lang="en-GB" sz="1400" b="0" i="0" u="none" strike="noStrike" kern="1200" baseline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University </a:t>
                      </a: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Student Finance </a:t>
                      </a:r>
                    </a:p>
                    <a:p>
                      <a:pPr algn="l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Time</a:t>
                      </a:r>
                    </a:p>
                    <a:p>
                      <a:pPr algn="l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Laptop </a:t>
                      </a:r>
                    </a:p>
                    <a:p>
                      <a:pPr algn="l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Money</a:t>
                      </a:r>
                    </a:p>
                  </a:txBody>
                  <a:tcPr marL="65332" marR="65332" marT="0" marB="0"/>
                </a:tc>
                <a:extLst>
                  <a:ext uri="{0D108BD9-81ED-4DB2-BD59-A6C34878D82A}">
                    <a16:rowId xmlns:a16="http://schemas.microsoft.com/office/drawing/2014/main" val="894146176"/>
                  </a:ext>
                </a:extLst>
              </a:tr>
              <a:tr h="727184">
                <a:tc>
                  <a:txBody>
                    <a:bodyPr/>
                    <a:lstStyle/>
                    <a:p>
                      <a:pPr algn="l">
                        <a:tabLst>
                          <a:tab pos="304800" algn="l"/>
                          <a:tab pos="609600" algn="l"/>
                          <a:tab pos="914400" algn="l"/>
                          <a:tab pos="1219200" algn="l"/>
                          <a:tab pos="1524000" algn="l"/>
                          <a:tab pos="1828800" algn="l"/>
                          <a:tab pos="2133600" algn="l"/>
                          <a:tab pos="2438400" algn="l"/>
                          <a:tab pos="2743200" algn="l"/>
                          <a:tab pos="457200" algn="l"/>
                        </a:tabLst>
                      </a:pPr>
                      <a:r>
                        <a:rPr lang="en-US" sz="1000" kern="0" dirty="0">
                          <a:effectLst/>
                        </a:rPr>
                        <a:t> </a:t>
                      </a:r>
                      <a:endParaRPr lang="en-GB" sz="1000" kern="2400" dirty="0">
                        <a:effectLst/>
                      </a:endParaRPr>
                    </a:p>
                    <a:p>
                      <a:pPr algn="l">
                        <a:tabLst>
                          <a:tab pos="304800" algn="l"/>
                          <a:tab pos="609600" algn="l"/>
                          <a:tab pos="914400" algn="l"/>
                          <a:tab pos="1219200" algn="l"/>
                          <a:tab pos="1524000" algn="l"/>
                          <a:tab pos="1828800" algn="l"/>
                          <a:tab pos="2133600" algn="l"/>
                          <a:tab pos="2438400" algn="l"/>
                          <a:tab pos="2743200" algn="l"/>
                          <a:tab pos="457200" algn="l"/>
                        </a:tabLst>
                      </a:pPr>
                      <a:r>
                        <a:rPr lang="en-US" sz="1000" kern="0" dirty="0">
                          <a:effectLst/>
                        </a:rPr>
                        <a:t> </a:t>
                      </a:r>
                      <a:endParaRPr lang="en-GB" sz="1000" kern="2400" dirty="0">
                        <a:effectLst/>
                      </a:endParaRPr>
                    </a:p>
                    <a:p>
                      <a:r>
                        <a:rPr lang="en-US" sz="1000" kern="0" dirty="0">
                          <a:effectLst/>
                        </a:rPr>
                        <a:t> </a:t>
                      </a:r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Higher degree </a:t>
                      </a:r>
                      <a:r>
                        <a:rPr lang="en-US" sz="1400" b="1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(e.g. MA) in relevant field or</a:t>
                      </a:r>
                    </a:p>
                    <a:p>
                      <a:r>
                        <a:rPr lang="en-GB" sz="1400" b="1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associated subject (Essential).</a:t>
                      </a:r>
                    </a:p>
                    <a:p>
                      <a:pPr algn="l">
                        <a:tabLst>
                          <a:tab pos="304800" algn="l"/>
                          <a:tab pos="609600" algn="l"/>
                          <a:tab pos="914400" algn="l"/>
                          <a:tab pos="1219200" algn="l"/>
                          <a:tab pos="1524000" algn="l"/>
                          <a:tab pos="1828800" algn="l"/>
                          <a:tab pos="2133600" algn="l"/>
                          <a:tab pos="2438400" algn="l"/>
                          <a:tab pos="2743200" algn="l"/>
                          <a:tab pos="457200" algn="l"/>
                        </a:tabLst>
                      </a:pPr>
                      <a:r>
                        <a:rPr lang="en-GB" sz="1000" kern="0" dirty="0">
                          <a:effectLst/>
                        </a:rPr>
                        <a:t> </a:t>
                      </a:r>
                      <a:endParaRPr lang="en-GB" sz="1000" kern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After Completing my B.Sc. Applied computing Degree, I am planning to do Masters degree in Creative computing</a:t>
                      </a: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18 Months</a:t>
                      </a: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5332" marR="65332" marT="0" marB="0"/>
                </a:tc>
                <a:extLst>
                  <a:ext uri="{0D108BD9-81ED-4DB2-BD59-A6C34878D82A}">
                    <a16:rowId xmlns:a16="http://schemas.microsoft.com/office/drawing/2014/main" val="2139418701"/>
                  </a:ext>
                </a:extLst>
              </a:tr>
              <a:tr h="681251">
                <a:tc>
                  <a:txBody>
                    <a:bodyPr/>
                    <a:lstStyle/>
                    <a:p>
                      <a:pPr algn="l">
                        <a:tabLst>
                          <a:tab pos="304800" algn="l"/>
                          <a:tab pos="609600" algn="l"/>
                          <a:tab pos="914400" algn="l"/>
                          <a:tab pos="1219200" algn="l"/>
                          <a:tab pos="1524000" algn="l"/>
                          <a:tab pos="1828800" algn="l"/>
                          <a:tab pos="2133600" algn="l"/>
                          <a:tab pos="2438400" algn="l"/>
                          <a:tab pos="2743200" algn="l"/>
                          <a:tab pos="457200" algn="l"/>
                        </a:tabLst>
                      </a:pPr>
                      <a:r>
                        <a:rPr lang="en-US" sz="1000" kern="0" dirty="0">
                          <a:effectLst/>
                        </a:rPr>
                        <a:t> </a:t>
                      </a:r>
                      <a:endParaRPr lang="en-GB" sz="1000" kern="2400" dirty="0">
                        <a:effectLst/>
                      </a:endParaRPr>
                    </a:p>
                    <a:p>
                      <a:pPr algn="l">
                        <a:tabLst>
                          <a:tab pos="304800" algn="l"/>
                          <a:tab pos="609600" algn="l"/>
                          <a:tab pos="914400" algn="l"/>
                          <a:tab pos="1219200" algn="l"/>
                          <a:tab pos="1524000" algn="l"/>
                          <a:tab pos="1828800" algn="l"/>
                          <a:tab pos="2133600" algn="l"/>
                          <a:tab pos="2438400" algn="l"/>
                          <a:tab pos="2743200" algn="l"/>
                          <a:tab pos="457200" algn="l"/>
                        </a:tabLst>
                      </a:pPr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PhD or Higher-level research degree (Desirable).</a:t>
                      </a:r>
                      <a:endParaRPr lang="en-GB" sz="1400" b="0" i="0" u="none" strike="noStrike" kern="1200" baseline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extLst>
                  <a:ext uri="{0D108BD9-81ED-4DB2-BD59-A6C34878D82A}">
                    <a16:rowId xmlns:a16="http://schemas.microsoft.com/office/drawing/2014/main" val="3709253999"/>
                  </a:ext>
                </a:extLst>
              </a:tr>
              <a:tr h="727184">
                <a:tc>
                  <a:txBody>
                    <a:bodyPr/>
                    <a:lstStyle/>
                    <a:p>
                      <a:pPr algn="l">
                        <a:tabLst>
                          <a:tab pos="304800" algn="l"/>
                          <a:tab pos="609600" algn="l"/>
                          <a:tab pos="914400" algn="l"/>
                          <a:tab pos="1219200" algn="l"/>
                          <a:tab pos="1524000" algn="l"/>
                          <a:tab pos="1828800" algn="l"/>
                          <a:tab pos="2133600" algn="l"/>
                          <a:tab pos="2438400" algn="l"/>
                          <a:tab pos="2743200" algn="l"/>
                          <a:tab pos="457200" algn="l"/>
                        </a:tabLst>
                      </a:pPr>
                      <a:r>
                        <a:rPr lang="en-US" sz="1000" kern="0" dirty="0">
                          <a:effectLst/>
                        </a:rPr>
                        <a:t> </a:t>
                      </a:r>
                      <a:endParaRPr lang="en-GB" sz="1000" kern="2400" dirty="0">
                        <a:effectLst/>
                      </a:endParaRPr>
                    </a:p>
                    <a:p>
                      <a:pPr algn="l">
                        <a:tabLst>
                          <a:tab pos="304800" algn="l"/>
                          <a:tab pos="609600" algn="l"/>
                          <a:tab pos="914400" algn="l"/>
                          <a:tab pos="1219200" algn="l"/>
                          <a:tab pos="1524000" algn="l"/>
                          <a:tab pos="1828800" algn="l"/>
                          <a:tab pos="2133600" algn="l"/>
                          <a:tab pos="2438400" algn="l"/>
                          <a:tab pos="2743200" algn="l"/>
                          <a:tab pos="457200" algn="l"/>
                        </a:tabLst>
                      </a:pPr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Teaching qualification (PG Cert or equivalent)</a:t>
                      </a:r>
                    </a:p>
                    <a:p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(Desirable).</a:t>
                      </a:r>
                    </a:p>
                    <a:p>
                      <a:pPr algn="l">
                        <a:tabLst>
                          <a:tab pos="304800" algn="l"/>
                          <a:tab pos="609600" algn="l"/>
                          <a:tab pos="914400" algn="l"/>
                          <a:tab pos="1219200" algn="l"/>
                          <a:tab pos="1524000" algn="l"/>
                          <a:tab pos="1828800" algn="l"/>
                          <a:tab pos="2133600" algn="l"/>
                          <a:tab pos="2438400" algn="l"/>
                          <a:tab pos="2743200" algn="l"/>
                          <a:tab pos="457200" algn="l"/>
                        </a:tabLst>
                      </a:pPr>
                      <a:r>
                        <a:rPr lang="en-GB" sz="1000" kern="0" dirty="0">
                          <a:effectLst/>
                        </a:rPr>
                        <a:t> </a:t>
                      </a:r>
                      <a:endParaRPr lang="en-GB" sz="1000" kern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extLst>
                  <a:ext uri="{0D108BD9-81ED-4DB2-BD59-A6C34878D82A}">
                    <a16:rowId xmlns:a16="http://schemas.microsoft.com/office/drawing/2014/main" val="1492516097"/>
                  </a:ext>
                </a:extLst>
              </a:tr>
              <a:tr h="72718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000" kern="0" dirty="0">
                          <a:effectLst/>
                        </a:rPr>
                        <a:t> </a:t>
                      </a:r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Member of the Higher Education Academy</a:t>
                      </a:r>
                    </a:p>
                    <a:p>
                      <a:pPr marL="0" algn="l" defTabSz="914400" rtl="0" eaLnBrk="1" latinLnBrk="0" hangingPunct="1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(Desirable).</a:t>
                      </a: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extLst>
                  <a:ext uri="{0D108BD9-81ED-4DB2-BD59-A6C34878D82A}">
                    <a16:rowId xmlns:a16="http://schemas.microsoft.com/office/drawing/2014/main" val="2061889673"/>
                  </a:ext>
                </a:extLst>
              </a:tr>
            </a:tbl>
          </a:graphicData>
        </a:graphic>
      </p:graphicFrame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E6977DA2-AFB8-1FA6-7F7B-879760155A6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89872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524"/>
    </mc:Choice>
    <mc:Fallback>
      <p:transition spd="slow" advTm="625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76F843-F0EA-D40C-D07E-9137858D292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60000"/>
          </a:blip>
          <a:srcRect t="23445" r="-1" b="20301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B9632603-447F-4389-863D-9820DB991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354F4BB5-9639-4525-A748-2B2D8FDB1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4D9AF55E-83EF-4A42-A236-590299A7B9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3096D3-E1E4-A85C-2033-EE87DA58B7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9600" y="632448"/>
            <a:ext cx="10190071" cy="820434"/>
          </a:xfrm>
        </p:spPr>
        <p:txBody>
          <a:bodyPr anchor="b">
            <a:normAutofit fontScale="90000"/>
          </a:bodyPr>
          <a:lstStyle/>
          <a:p>
            <a:r>
              <a:rPr lang="en-GB" sz="5200" dirty="0" err="1">
                <a:solidFill>
                  <a:srgbClr val="FFFFFF"/>
                </a:solidFill>
              </a:rPr>
              <a:t>Professsional</a:t>
            </a:r>
            <a:r>
              <a:rPr lang="en-GB" sz="5200" dirty="0">
                <a:solidFill>
                  <a:srgbClr val="FFFFFF"/>
                </a:solidFill>
              </a:rPr>
              <a:t> Development Plan – University Lecturer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C0F8C00-2BAD-9438-A8C3-35D7E4A1FA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3932813"/>
              </p:ext>
            </p:extLst>
          </p:nvPr>
        </p:nvGraphicFramePr>
        <p:xfrm>
          <a:off x="203242" y="1396141"/>
          <a:ext cx="11642785" cy="464460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418156">
                  <a:extLst>
                    <a:ext uri="{9D8B030D-6E8A-4147-A177-3AD203B41FA5}">
                      <a16:colId xmlns:a16="http://schemas.microsoft.com/office/drawing/2014/main" val="40894350"/>
                    </a:ext>
                  </a:extLst>
                </a:gridCol>
                <a:gridCol w="2738561">
                  <a:extLst>
                    <a:ext uri="{9D8B030D-6E8A-4147-A177-3AD203B41FA5}">
                      <a16:colId xmlns:a16="http://schemas.microsoft.com/office/drawing/2014/main" val="3625741599"/>
                    </a:ext>
                  </a:extLst>
                </a:gridCol>
                <a:gridCol w="2306158">
                  <a:extLst>
                    <a:ext uri="{9D8B030D-6E8A-4147-A177-3AD203B41FA5}">
                      <a16:colId xmlns:a16="http://schemas.microsoft.com/office/drawing/2014/main" val="2857285967"/>
                    </a:ext>
                  </a:extLst>
                </a:gridCol>
                <a:gridCol w="2306158">
                  <a:extLst>
                    <a:ext uri="{9D8B030D-6E8A-4147-A177-3AD203B41FA5}">
                      <a16:colId xmlns:a16="http://schemas.microsoft.com/office/drawing/2014/main" val="2946966758"/>
                    </a:ext>
                  </a:extLst>
                </a:gridCol>
                <a:gridCol w="1873752">
                  <a:extLst>
                    <a:ext uri="{9D8B030D-6E8A-4147-A177-3AD203B41FA5}">
                      <a16:colId xmlns:a16="http://schemas.microsoft.com/office/drawing/2014/main" val="1201574319"/>
                    </a:ext>
                  </a:extLst>
                </a:gridCol>
              </a:tblGrid>
              <a:tr h="282678">
                <a:tc>
                  <a:txBody>
                    <a:bodyPr/>
                    <a:lstStyle/>
                    <a:p>
                      <a:pPr algn="l"/>
                      <a:r>
                        <a:rPr lang="en-GB" sz="1400" b="1" dirty="0">
                          <a:effectLst/>
                        </a:rPr>
                        <a:t>Learning and Development Need</a:t>
                      </a:r>
                      <a:endParaRPr lang="en-GB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Type of development</a:t>
                      </a:r>
                      <a:endParaRPr lang="en-GB" sz="1100">
                        <a:effectLst/>
                      </a:endParaRPr>
                    </a:p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Timescales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304800" algn="l"/>
                          <a:tab pos="609600" algn="l"/>
                          <a:tab pos="914400" algn="l"/>
                          <a:tab pos="1219200" algn="l"/>
                          <a:tab pos="1524000" algn="l"/>
                          <a:tab pos="1828800" algn="l"/>
                          <a:tab pos="2133600" algn="l"/>
                          <a:tab pos="2438400" algn="l"/>
                          <a:tab pos="2743200" algn="l"/>
                          <a:tab pos="457200" algn="l"/>
                        </a:tabLst>
                      </a:pPr>
                      <a:r>
                        <a:rPr lang="en-GB" sz="1000" kern="0">
                          <a:effectLst/>
                        </a:rPr>
                        <a:t>Who is responsible?</a:t>
                      </a:r>
                      <a:endParaRPr lang="en-GB" sz="1000" kern="2400">
                        <a:effectLst/>
                      </a:endParaRPr>
                    </a:p>
                    <a:p>
                      <a:pPr algn="l">
                        <a:tabLst>
                          <a:tab pos="304800" algn="l"/>
                          <a:tab pos="609600" algn="l"/>
                          <a:tab pos="914400" algn="l"/>
                          <a:tab pos="1219200" algn="l"/>
                          <a:tab pos="1524000" algn="l"/>
                          <a:tab pos="1828800" algn="l"/>
                          <a:tab pos="2133600" algn="l"/>
                          <a:tab pos="2438400" algn="l"/>
                          <a:tab pos="2743200" algn="l"/>
                          <a:tab pos="457200" algn="l"/>
                        </a:tabLst>
                      </a:pPr>
                      <a:r>
                        <a:rPr lang="en-GB" sz="1000" kern="0">
                          <a:effectLst/>
                        </a:rPr>
                        <a:t> </a:t>
                      </a:r>
                      <a:endParaRPr lang="en-GB" sz="1000" kern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Further comments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extLst>
                  <a:ext uri="{0D108BD9-81ED-4DB2-BD59-A6C34878D82A}">
                    <a16:rowId xmlns:a16="http://schemas.microsoft.com/office/drawing/2014/main" val="158333881"/>
                  </a:ext>
                </a:extLst>
              </a:tr>
              <a:tr h="969841">
                <a:tc>
                  <a:txBody>
                    <a:bodyPr/>
                    <a:lstStyle/>
                    <a:p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Experience of teaching &amp; assessment in a higher</a:t>
                      </a:r>
                    </a:p>
                    <a:p>
                      <a:r>
                        <a:rPr lang="fr-FR" sz="14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education</a:t>
                      </a:r>
                      <a:r>
                        <a:rPr lang="fr-FR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fr-FR" sz="14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environment</a:t>
                      </a:r>
                      <a:r>
                        <a:rPr lang="fr-FR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(permanent, </a:t>
                      </a:r>
                      <a:r>
                        <a:rPr lang="fr-FR" sz="14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fractional</a:t>
                      </a:r>
                      <a:r>
                        <a:rPr lang="fr-FR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, or</a:t>
                      </a:r>
                    </a:p>
                    <a:p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hourly paid contract).</a:t>
                      </a:r>
                      <a:endParaRPr lang="en-GB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>
                          <a:effectLst/>
                        </a:rPr>
                        <a:t>E.g. Course, Workshop, Conference, Self-development (researcher, reading, etc.), Coaching, Mentoring, Job Shadowing, Project work, Committee Membership, etc.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>
                          <a:effectLst/>
                        </a:rPr>
                        <a:t>E.g. End of April, To be completed in the next 6 months, Over next 1-2 years.</a:t>
                      </a:r>
                      <a:endParaRPr lang="en-GB" sz="1100">
                        <a:effectLst/>
                      </a:endParaRPr>
                    </a:p>
                    <a:p>
                      <a:pPr algn="l"/>
                      <a:r>
                        <a:rPr lang="en-GB" sz="8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>
                          <a:effectLst/>
                        </a:rPr>
                        <a:t>E.g. Staff member, UoE L&amp;D programme to support, Manager to arrange, Staff member to work with team and Manager, etc.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>
                          <a:effectLst/>
                        </a:rPr>
                        <a:t>E.g. Resource requirements, Additional notes    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extLst>
                  <a:ext uri="{0D108BD9-81ED-4DB2-BD59-A6C34878D82A}">
                    <a16:rowId xmlns:a16="http://schemas.microsoft.com/office/drawing/2014/main" val="894146176"/>
                  </a:ext>
                </a:extLst>
              </a:tr>
              <a:tr h="71702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Experience in teaching Creative Computing or</a:t>
                      </a:r>
                    </a:p>
                    <a:p>
                      <a:pPr marL="0" algn="l" defTabSz="914400" rtl="0" eaLnBrk="1" latinLnBrk="0" hangingPunct="1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related disciplines.</a:t>
                      </a: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extLst>
                  <a:ext uri="{0D108BD9-81ED-4DB2-BD59-A6C34878D82A}">
                    <a16:rowId xmlns:a16="http://schemas.microsoft.com/office/drawing/2014/main" val="2139418701"/>
                  </a:ext>
                </a:extLst>
              </a:tr>
              <a:tr h="681251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Collaborates and works effectively within team</a:t>
                      </a:r>
                    </a:p>
                    <a:p>
                      <a:pPr marL="0" algn="l" defTabSz="914400" rtl="0" eaLnBrk="1" latinLnBrk="0" hangingPunct="1"/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and across different professional groups.</a:t>
                      </a:r>
                      <a:endParaRPr lang="en-GB" sz="1400" b="0" i="0" u="none" strike="noStrike" kern="1200" baseline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extLst>
                  <a:ext uri="{0D108BD9-81ED-4DB2-BD59-A6C34878D82A}">
                    <a16:rowId xmlns:a16="http://schemas.microsoft.com/office/drawing/2014/main" val="3709253999"/>
                  </a:ext>
                </a:extLst>
              </a:tr>
              <a:tr h="727184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Fosters inclusive and constructive teamwork and</a:t>
                      </a:r>
                    </a:p>
                    <a:p>
                      <a:pPr marL="0" algn="l" defTabSz="914400" rtl="0" eaLnBrk="1" latinLnBrk="0" hangingPunct="1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problem-solving.</a:t>
                      </a: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extLst>
                  <a:ext uri="{0D108BD9-81ED-4DB2-BD59-A6C34878D82A}">
                    <a16:rowId xmlns:a16="http://schemas.microsoft.com/office/drawing/2014/main" val="1492516097"/>
                  </a:ext>
                </a:extLst>
              </a:tr>
              <a:tr h="705376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Plans, </a:t>
                      </a:r>
                      <a:r>
                        <a:rPr lang="en-US" sz="14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prioritises</a:t>
                      </a:r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and manages resources</a:t>
                      </a:r>
                    </a:p>
                    <a:p>
                      <a:pPr marL="0" algn="l" defTabSz="914400" rtl="0" eaLnBrk="1" latinLnBrk="0" hangingPunct="1"/>
                      <a:r>
                        <a:rPr lang="en-GB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effectively to achieve objectives.</a:t>
                      </a: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5332" marR="65332" marT="0" marB="0"/>
                </a:tc>
                <a:extLst>
                  <a:ext uri="{0D108BD9-81ED-4DB2-BD59-A6C34878D82A}">
                    <a16:rowId xmlns:a16="http://schemas.microsoft.com/office/drawing/2014/main" val="2061889673"/>
                  </a:ext>
                </a:extLst>
              </a:tr>
            </a:tbl>
          </a:graphicData>
        </a:graphic>
      </p:graphicFrame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6BFAB642-F562-C0EB-D295-FAE41D6AEB3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16242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17"/>
    </mc:Choice>
    <mc:Fallback>
      <p:transition spd="slow" advTm="68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7" name="Picture 4">
            <a:extLst>
              <a:ext uri="{FF2B5EF4-FFF2-40B4-BE49-F238E27FC236}">
                <a16:creationId xmlns:a16="http://schemas.microsoft.com/office/drawing/2014/main" id="{BE19B94B-016C-8261-7CA2-85AE0C1810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60000"/>
          </a:blip>
          <a:srcRect t="19730" r="-1" b="18790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56A8C1-036B-E64B-7595-91F2036343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4335" y="299195"/>
            <a:ext cx="10190071" cy="864816"/>
          </a:xfrm>
        </p:spPr>
        <p:txBody>
          <a:bodyPr anchor="b">
            <a:normAutofit fontScale="90000"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Lifelong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FD898B-76D1-CE3A-843C-5DD77841A5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4433" y="1371700"/>
            <a:ext cx="9781327" cy="2056617"/>
          </a:xfrm>
        </p:spPr>
        <p:txBody>
          <a:bodyPr anchor="t">
            <a:normAutofit/>
          </a:bodyPr>
          <a:lstStyle/>
          <a:p>
            <a:endParaRPr lang="en-GB" sz="2200" dirty="0">
              <a:solidFill>
                <a:srgbClr val="FFFFFF"/>
              </a:solidFill>
            </a:endParaRPr>
          </a:p>
        </p:txBody>
      </p:sp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98EAF167-1A62-A8EB-85E4-316B2F227A4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31986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598"/>
    </mc:Choice>
    <mc:Fallback>
      <p:transition spd="slow" advTm="20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DappledVTI">
  <a:themeElements>
    <a:clrScheme name="AnalogousFromLightSeedLeftStep">
      <a:dk1>
        <a:srgbClr val="000000"/>
      </a:dk1>
      <a:lt1>
        <a:srgbClr val="FFFFFF"/>
      </a:lt1>
      <a:dk2>
        <a:srgbClr val="1B2F2C"/>
      </a:dk2>
      <a:lt2>
        <a:srgbClr val="F0F0F3"/>
      </a:lt2>
      <a:accent1>
        <a:srgbClr val="A7A259"/>
      </a:accent1>
      <a:accent2>
        <a:srgbClr val="D99147"/>
      </a:accent2>
      <a:accent3>
        <a:srgbClr val="E38379"/>
      </a:accent3>
      <a:accent4>
        <a:srgbClr val="DD5C85"/>
      </a:accent4>
      <a:accent5>
        <a:srgbClr val="E379C8"/>
      </a:accent5>
      <a:accent6>
        <a:srgbClr val="C95CDD"/>
      </a:accent6>
      <a:hlink>
        <a:srgbClr val="6C71B0"/>
      </a:hlink>
      <a:folHlink>
        <a:srgbClr val="7F7F7F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380</Words>
  <Application>Microsoft Office PowerPoint</Application>
  <PresentationFormat>Widescreen</PresentationFormat>
  <Paragraphs>98</Paragraphs>
  <Slides>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Avenir Next LT Pro</vt:lpstr>
      <vt:lpstr>AvenirNext LT Pro Medium</vt:lpstr>
      <vt:lpstr>Sabon Next LT</vt:lpstr>
      <vt:lpstr>Times New Roman</vt:lpstr>
      <vt:lpstr>DappledVTI</vt:lpstr>
      <vt:lpstr>Assignment 2 – Learning in Digital Era</vt:lpstr>
      <vt:lpstr>SWOT Analysis – Self Evaluation</vt:lpstr>
      <vt:lpstr>Professsional Development Plan – University Lecturer</vt:lpstr>
      <vt:lpstr>Professsional Development Plan – University Lecturer</vt:lpstr>
      <vt:lpstr>Lifelong Learning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 – Learning in Digital Era</dc:title>
  <dc:creator>Suneth Fernando</dc:creator>
  <cp:lastModifiedBy>Suneth Fernando</cp:lastModifiedBy>
  <cp:revision>2</cp:revision>
  <dcterms:created xsi:type="dcterms:W3CDTF">2023-07-20T08:31:07Z</dcterms:created>
  <dcterms:modified xsi:type="dcterms:W3CDTF">2023-07-20T09:47:51Z</dcterms:modified>
</cp:coreProperties>
</file>