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835" r:id="rId1"/>
  </p:sldMasterIdLst>
  <p:notesMasterIdLst>
    <p:notesMasterId r:id="rId13"/>
  </p:notesMasterIdLst>
  <p:sldIdLst>
    <p:sldId id="736" r:id="rId2"/>
    <p:sldId id="759" r:id="rId3"/>
    <p:sldId id="760" r:id="rId4"/>
    <p:sldId id="761" r:id="rId5"/>
    <p:sldId id="762" r:id="rId6"/>
    <p:sldId id="763" r:id="rId7"/>
    <p:sldId id="764" r:id="rId8"/>
    <p:sldId id="765" r:id="rId9"/>
    <p:sldId id="766" r:id="rId10"/>
    <p:sldId id="767" r:id="rId11"/>
    <p:sldId id="74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E8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423A5B-9D85-D479-4F91-7F1C417B17CD}" v="125" dt="2025-11-04T11:10:03.282"/>
    <p1510:client id="{DACCC165-7386-0F18-8616-5F31604FAF1C}" v="123" dt="2025-11-03T17:00:18.0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B111DB-AF43-4650-9D78-6F7599437D9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A63D3D5-E028-49B5-9EDC-08DAB3D52ED9}">
      <dgm:prSet/>
      <dgm:spPr/>
      <dgm:t>
        <a:bodyPr/>
        <a:lstStyle/>
        <a:p>
          <a:r>
            <a:rPr lang="en-US"/>
            <a:t>💷 </a:t>
          </a:r>
          <a:r>
            <a:rPr lang="en-US" b="1"/>
            <a:t>Economic:</a:t>
          </a:r>
          <a:r>
            <a:rPr lang="en-US"/>
            <a:t> Inflation raises costs → lower profit.</a:t>
          </a:r>
        </a:p>
      </dgm:t>
    </dgm:pt>
    <dgm:pt modelId="{8140A0C5-F7D4-4521-920E-30848BF30D20}" type="parTrans" cxnId="{71DC1AF8-F03E-4232-B2A3-B0A5CE584EBD}">
      <dgm:prSet/>
      <dgm:spPr/>
      <dgm:t>
        <a:bodyPr/>
        <a:lstStyle/>
        <a:p>
          <a:endParaRPr lang="en-US"/>
        </a:p>
      </dgm:t>
    </dgm:pt>
    <dgm:pt modelId="{8D48A337-B782-4B13-B6D2-F91FB1776D8B}" type="sibTrans" cxnId="{71DC1AF8-F03E-4232-B2A3-B0A5CE584EBD}">
      <dgm:prSet/>
      <dgm:spPr/>
      <dgm:t>
        <a:bodyPr/>
        <a:lstStyle/>
        <a:p>
          <a:endParaRPr lang="en-US"/>
        </a:p>
      </dgm:t>
    </dgm:pt>
    <dgm:pt modelId="{BFC3F586-B991-4433-A254-D08BE0444D97}">
      <dgm:prSet/>
      <dgm:spPr/>
      <dgm:t>
        <a:bodyPr/>
        <a:lstStyle/>
        <a:p>
          <a:r>
            <a:rPr lang="en-US"/>
            <a:t>💻 </a:t>
          </a:r>
          <a:r>
            <a:rPr lang="en-US" b="1"/>
            <a:t>Technological:</a:t>
          </a:r>
          <a:r>
            <a:rPr lang="en-US"/>
            <a:t> Poor online presence → lost customers.</a:t>
          </a:r>
        </a:p>
      </dgm:t>
    </dgm:pt>
    <dgm:pt modelId="{298982EB-E311-4DDD-A790-947E2C4B667B}" type="parTrans" cxnId="{55C1A2E7-479E-4EEE-A009-3F8D9F7EA2A6}">
      <dgm:prSet/>
      <dgm:spPr/>
      <dgm:t>
        <a:bodyPr/>
        <a:lstStyle/>
        <a:p>
          <a:endParaRPr lang="en-US"/>
        </a:p>
      </dgm:t>
    </dgm:pt>
    <dgm:pt modelId="{ED6AE518-6957-49CE-8156-ED6C4B9D92E6}" type="sibTrans" cxnId="{55C1A2E7-479E-4EEE-A009-3F8D9F7EA2A6}">
      <dgm:prSet/>
      <dgm:spPr/>
      <dgm:t>
        <a:bodyPr/>
        <a:lstStyle/>
        <a:p>
          <a:endParaRPr lang="en-US"/>
        </a:p>
      </dgm:t>
    </dgm:pt>
    <dgm:pt modelId="{4129DFBE-B944-47FD-A48D-B3A6EE0B1DA2}">
      <dgm:prSet/>
      <dgm:spPr/>
      <dgm:t>
        <a:bodyPr/>
        <a:lstStyle/>
        <a:p>
          <a:r>
            <a:rPr lang="en-US"/>
            <a:t>🌱 </a:t>
          </a:r>
          <a:r>
            <a:rPr lang="en-US" b="1"/>
            <a:t>Environmental:</a:t>
          </a:r>
          <a:r>
            <a:rPr lang="en-US"/>
            <a:t> Green focus = higher costs but branding edge.</a:t>
          </a:r>
        </a:p>
      </dgm:t>
    </dgm:pt>
    <dgm:pt modelId="{89B00A32-C47F-4D1D-8BFF-04CFF54CE1B8}" type="parTrans" cxnId="{0B26B98C-587F-48F9-977C-5952D0D0F4F7}">
      <dgm:prSet/>
      <dgm:spPr/>
      <dgm:t>
        <a:bodyPr/>
        <a:lstStyle/>
        <a:p>
          <a:endParaRPr lang="en-US"/>
        </a:p>
      </dgm:t>
    </dgm:pt>
    <dgm:pt modelId="{6C59AF4E-17A5-4AA0-9DF0-9DB8C08470AD}" type="sibTrans" cxnId="{0B26B98C-587F-48F9-977C-5952D0D0F4F7}">
      <dgm:prSet/>
      <dgm:spPr/>
      <dgm:t>
        <a:bodyPr/>
        <a:lstStyle/>
        <a:p>
          <a:endParaRPr lang="en-US"/>
        </a:p>
      </dgm:t>
    </dgm:pt>
    <dgm:pt modelId="{B7956547-46FB-4A78-920B-16D96BFAED02}">
      <dgm:prSet/>
      <dgm:spPr/>
      <dgm:t>
        <a:bodyPr/>
        <a:lstStyle/>
        <a:p>
          <a:r>
            <a:rPr lang="en-US" b="1"/>
            <a:t>Opportunity:</a:t>
          </a:r>
          <a:r>
            <a:rPr lang="en-US"/>
            <a:t> Go digital &amp; promote sustainability (Rosário and Dias, 2023).</a:t>
          </a:r>
        </a:p>
      </dgm:t>
    </dgm:pt>
    <dgm:pt modelId="{DE88A3EB-0E0F-4430-9EE6-CA839245C320}" type="parTrans" cxnId="{2BA3521E-7CDC-44A9-A0DD-0379786CD1DA}">
      <dgm:prSet/>
      <dgm:spPr/>
      <dgm:t>
        <a:bodyPr/>
        <a:lstStyle/>
        <a:p>
          <a:endParaRPr lang="en-US"/>
        </a:p>
      </dgm:t>
    </dgm:pt>
    <dgm:pt modelId="{23E3D803-657C-4E56-A491-169DED45FB89}" type="sibTrans" cxnId="{2BA3521E-7CDC-44A9-A0DD-0379786CD1DA}">
      <dgm:prSet/>
      <dgm:spPr/>
      <dgm:t>
        <a:bodyPr/>
        <a:lstStyle/>
        <a:p>
          <a:endParaRPr lang="en-US"/>
        </a:p>
      </dgm:t>
    </dgm:pt>
    <dgm:pt modelId="{110573CF-ADBB-4466-9882-7943D1A179B6}" type="pres">
      <dgm:prSet presAssocID="{23B111DB-AF43-4650-9D78-6F7599437D92}" presName="linear" presStyleCnt="0">
        <dgm:presLayoutVars>
          <dgm:animLvl val="lvl"/>
          <dgm:resizeHandles val="exact"/>
        </dgm:presLayoutVars>
      </dgm:prSet>
      <dgm:spPr/>
    </dgm:pt>
    <dgm:pt modelId="{83DB9FF9-00CC-4F8E-8046-53A892E36AFE}" type="pres">
      <dgm:prSet presAssocID="{9A63D3D5-E028-49B5-9EDC-08DAB3D52ED9}" presName="parentText" presStyleLbl="node1" presStyleIdx="0" presStyleCnt="4">
        <dgm:presLayoutVars>
          <dgm:chMax val="0"/>
          <dgm:bulletEnabled val="1"/>
        </dgm:presLayoutVars>
      </dgm:prSet>
      <dgm:spPr/>
    </dgm:pt>
    <dgm:pt modelId="{0E1B4BAE-4EC9-4054-AD14-37499ABAF847}" type="pres">
      <dgm:prSet presAssocID="{8D48A337-B782-4B13-B6D2-F91FB1776D8B}" presName="spacer" presStyleCnt="0"/>
      <dgm:spPr/>
    </dgm:pt>
    <dgm:pt modelId="{5FE34632-D577-45B1-AFAF-FB1E85DDE708}" type="pres">
      <dgm:prSet presAssocID="{BFC3F586-B991-4433-A254-D08BE0444D97}" presName="parentText" presStyleLbl="node1" presStyleIdx="1" presStyleCnt="4">
        <dgm:presLayoutVars>
          <dgm:chMax val="0"/>
          <dgm:bulletEnabled val="1"/>
        </dgm:presLayoutVars>
      </dgm:prSet>
      <dgm:spPr/>
    </dgm:pt>
    <dgm:pt modelId="{11A51D9B-AA42-47F9-893D-2643FF79F50D}" type="pres">
      <dgm:prSet presAssocID="{ED6AE518-6957-49CE-8156-ED6C4B9D92E6}" presName="spacer" presStyleCnt="0"/>
      <dgm:spPr/>
    </dgm:pt>
    <dgm:pt modelId="{3AB75098-DE6E-4F09-B532-C3F7003A5FC5}" type="pres">
      <dgm:prSet presAssocID="{4129DFBE-B944-47FD-A48D-B3A6EE0B1DA2}" presName="parentText" presStyleLbl="node1" presStyleIdx="2" presStyleCnt="4">
        <dgm:presLayoutVars>
          <dgm:chMax val="0"/>
          <dgm:bulletEnabled val="1"/>
        </dgm:presLayoutVars>
      </dgm:prSet>
      <dgm:spPr/>
    </dgm:pt>
    <dgm:pt modelId="{653FD442-F39D-4E0E-B9D6-D0906780D405}" type="pres">
      <dgm:prSet presAssocID="{6C59AF4E-17A5-4AA0-9DF0-9DB8C08470AD}" presName="spacer" presStyleCnt="0"/>
      <dgm:spPr/>
    </dgm:pt>
    <dgm:pt modelId="{10F44287-070A-47D2-AC6A-C61B0C78075A}" type="pres">
      <dgm:prSet presAssocID="{B7956547-46FB-4A78-920B-16D96BFAED02}" presName="parentText" presStyleLbl="node1" presStyleIdx="3" presStyleCnt="4">
        <dgm:presLayoutVars>
          <dgm:chMax val="0"/>
          <dgm:bulletEnabled val="1"/>
        </dgm:presLayoutVars>
      </dgm:prSet>
      <dgm:spPr/>
    </dgm:pt>
  </dgm:ptLst>
  <dgm:cxnLst>
    <dgm:cxn modelId="{2BA3521E-7CDC-44A9-A0DD-0379786CD1DA}" srcId="{23B111DB-AF43-4650-9D78-6F7599437D92}" destId="{B7956547-46FB-4A78-920B-16D96BFAED02}" srcOrd="3" destOrd="0" parTransId="{DE88A3EB-0E0F-4430-9EE6-CA839245C320}" sibTransId="{23E3D803-657C-4E56-A491-169DED45FB89}"/>
    <dgm:cxn modelId="{C5520B2E-A5EE-4577-A8FC-40960BA27AAE}" type="presOf" srcId="{9A63D3D5-E028-49B5-9EDC-08DAB3D52ED9}" destId="{83DB9FF9-00CC-4F8E-8046-53A892E36AFE}" srcOrd="0" destOrd="0" presId="urn:microsoft.com/office/officeart/2005/8/layout/vList2"/>
    <dgm:cxn modelId="{B404A832-F612-494A-B19B-8F650B913C79}" type="presOf" srcId="{23B111DB-AF43-4650-9D78-6F7599437D92}" destId="{110573CF-ADBB-4466-9882-7943D1A179B6}" srcOrd="0" destOrd="0" presId="urn:microsoft.com/office/officeart/2005/8/layout/vList2"/>
    <dgm:cxn modelId="{32262A85-9080-4221-A551-B384536A7F70}" type="presOf" srcId="{BFC3F586-B991-4433-A254-D08BE0444D97}" destId="{5FE34632-D577-45B1-AFAF-FB1E85DDE708}" srcOrd="0" destOrd="0" presId="urn:microsoft.com/office/officeart/2005/8/layout/vList2"/>
    <dgm:cxn modelId="{080C1E8B-D4B1-4649-B627-0929963A0468}" type="presOf" srcId="{B7956547-46FB-4A78-920B-16D96BFAED02}" destId="{10F44287-070A-47D2-AC6A-C61B0C78075A}" srcOrd="0" destOrd="0" presId="urn:microsoft.com/office/officeart/2005/8/layout/vList2"/>
    <dgm:cxn modelId="{0B26B98C-587F-48F9-977C-5952D0D0F4F7}" srcId="{23B111DB-AF43-4650-9D78-6F7599437D92}" destId="{4129DFBE-B944-47FD-A48D-B3A6EE0B1DA2}" srcOrd="2" destOrd="0" parTransId="{89B00A32-C47F-4D1D-8BFF-04CFF54CE1B8}" sibTransId="{6C59AF4E-17A5-4AA0-9DF0-9DB8C08470AD}"/>
    <dgm:cxn modelId="{55C1A2E7-479E-4EEE-A009-3F8D9F7EA2A6}" srcId="{23B111DB-AF43-4650-9D78-6F7599437D92}" destId="{BFC3F586-B991-4433-A254-D08BE0444D97}" srcOrd="1" destOrd="0" parTransId="{298982EB-E311-4DDD-A790-947E2C4B667B}" sibTransId="{ED6AE518-6957-49CE-8156-ED6C4B9D92E6}"/>
    <dgm:cxn modelId="{4EE29CF3-66B3-4E22-AD7B-C1B4AE371961}" type="presOf" srcId="{4129DFBE-B944-47FD-A48D-B3A6EE0B1DA2}" destId="{3AB75098-DE6E-4F09-B532-C3F7003A5FC5}" srcOrd="0" destOrd="0" presId="urn:microsoft.com/office/officeart/2005/8/layout/vList2"/>
    <dgm:cxn modelId="{71DC1AF8-F03E-4232-B2A3-B0A5CE584EBD}" srcId="{23B111DB-AF43-4650-9D78-6F7599437D92}" destId="{9A63D3D5-E028-49B5-9EDC-08DAB3D52ED9}" srcOrd="0" destOrd="0" parTransId="{8140A0C5-F7D4-4521-920E-30848BF30D20}" sibTransId="{8D48A337-B782-4B13-B6D2-F91FB1776D8B}"/>
    <dgm:cxn modelId="{C0A4741F-2C55-4175-8A4B-3198505FB315}" type="presParOf" srcId="{110573CF-ADBB-4466-9882-7943D1A179B6}" destId="{83DB9FF9-00CC-4F8E-8046-53A892E36AFE}" srcOrd="0" destOrd="0" presId="urn:microsoft.com/office/officeart/2005/8/layout/vList2"/>
    <dgm:cxn modelId="{C1780509-6E62-4066-926D-F0F0B1359C04}" type="presParOf" srcId="{110573CF-ADBB-4466-9882-7943D1A179B6}" destId="{0E1B4BAE-4EC9-4054-AD14-37499ABAF847}" srcOrd="1" destOrd="0" presId="urn:microsoft.com/office/officeart/2005/8/layout/vList2"/>
    <dgm:cxn modelId="{7DE097C4-04A1-4042-9924-188B2C3CBF4F}" type="presParOf" srcId="{110573CF-ADBB-4466-9882-7943D1A179B6}" destId="{5FE34632-D577-45B1-AFAF-FB1E85DDE708}" srcOrd="2" destOrd="0" presId="urn:microsoft.com/office/officeart/2005/8/layout/vList2"/>
    <dgm:cxn modelId="{055BBA0A-516F-4772-B7F8-DB4C880FA6DA}" type="presParOf" srcId="{110573CF-ADBB-4466-9882-7943D1A179B6}" destId="{11A51D9B-AA42-47F9-893D-2643FF79F50D}" srcOrd="3" destOrd="0" presId="urn:microsoft.com/office/officeart/2005/8/layout/vList2"/>
    <dgm:cxn modelId="{84C6FA3B-103B-443D-A3FA-C0F66EF275D2}" type="presParOf" srcId="{110573CF-ADBB-4466-9882-7943D1A179B6}" destId="{3AB75098-DE6E-4F09-B532-C3F7003A5FC5}" srcOrd="4" destOrd="0" presId="urn:microsoft.com/office/officeart/2005/8/layout/vList2"/>
    <dgm:cxn modelId="{9D293039-78DE-438A-BE91-C9AFA3CC10AB}" type="presParOf" srcId="{110573CF-ADBB-4466-9882-7943D1A179B6}" destId="{653FD442-F39D-4E0E-B9D6-D0906780D405}" srcOrd="5" destOrd="0" presId="urn:microsoft.com/office/officeart/2005/8/layout/vList2"/>
    <dgm:cxn modelId="{8937ED67-9EB3-4E18-87EA-60ACE1C7D0A9}" type="presParOf" srcId="{110573CF-ADBB-4466-9882-7943D1A179B6}" destId="{10F44287-070A-47D2-AC6A-C61B0C78075A}"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B22432-D3F1-4AF6-ADC9-44D5913FC73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1397C927-6FBB-4C9B-A141-44B6F0E1BCA7}">
      <dgm:prSet/>
      <dgm:spPr/>
      <dgm:t>
        <a:bodyPr/>
        <a:lstStyle/>
        <a:p>
          <a:r>
            <a:rPr lang="en-US"/>
            <a:t>Green Haven’s fall: mix of digital gap &amp; rising costs.</a:t>
          </a:r>
        </a:p>
      </dgm:t>
    </dgm:pt>
    <dgm:pt modelId="{917E1AA8-9D40-4E3D-84DF-78649F4EBBF2}" type="parTrans" cxnId="{A545C5C1-34D9-4AE3-82FF-9BC17CC25D49}">
      <dgm:prSet/>
      <dgm:spPr/>
      <dgm:t>
        <a:bodyPr/>
        <a:lstStyle/>
        <a:p>
          <a:endParaRPr lang="en-US"/>
        </a:p>
      </dgm:t>
    </dgm:pt>
    <dgm:pt modelId="{E569B24B-DB64-425C-A355-1FA227774C14}" type="sibTrans" cxnId="{A545C5C1-34D9-4AE3-82FF-9BC17CC25D49}">
      <dgm:prSet/>
      <dgm:spPr/>
      <dgm:t>
        <a:bodyPr/>
        <a:lstStyle/>
        <a:p>
          <a:endParaRPr lang="en-US"/>
        </a:p>
      </dgm:t>
    </dgm:pt>
    <dgm:pt modelId="{6D1ECA79-C773-4021-924D-F28BADFDDC1C}">
      <dgm:prSet/>
      <dgm:spPr/>
      <dgm:t>
        <a:bodyPr/>
        <a:lstStyle/>
        <a:p>
          <a:r>
            <a:rPr lang="en-US"/>
            <a:t>Decision tools (5W2H, PESTEL, Fishbone) clarified root issues.</a:t>
          </a:r>
        </a:p>
      </dgm:t>
    </dgm:pt>
    <dgm:pt modelId="{0BD4A356-BC2A-4625-93C7-23E3318B8B29}" type="parTrans" cxnId="{9596ABDF-84BD-4FF3-A943-7C48D202B000}">
      <dgm:prSet/>
      <dgm:spPr/>
      <dgm:t>
        <a:bodyPr/>
        <a:lstStyle/>
        <a:p>
          <a:endParaRPr lang="en-US"/>
        </a:p>
      </dgm:t>
    </dgm:pt>
    <dgm:pt modelId="{3BF9D7C7-6A51-4FE6-BC3B-41518D67430C}" type="sibTrans" cxnId="{9596ABDF-84BD-4FF3-A943-7C48D202B000}">
      <dgm:prSet/>
      <dgm:spPr/>
      <dgm:t>
        <a:bodyPr/>
        <a:lstStyle/>
        <a:p>
          <a:endParaRPr lang="en-US"/>
        </a:p>
      </dgm:t>
    </dgm:pt>
    <dgm:pt modelId="{2217302A-6172-42EA-B26A-204F0D259C26}">
      <dgm:prSet/>
      <dgm:spPr/>
      <dgm:t>
        <a:bodyPr/>
        <a:lstStyle/>
        <a:p>
          <a:r>
            <a:rPr lang="en-US"/>
            <a:t>Future focus: Adapt, digitalise, and promote sustainability.</a:t>
          </a:r>
        </a:p>
      </dgm:t>
    </dgm:pt>
    <dgm:pt modelId="{2DDF48C9-52B2-44D0-AA26-8410E9EEA6EB}" type="parTrans" cxnId="{E5002238-A422-473D-AF1D-33A6CCAA2003}">
      <dgm:prSet/>
      <dgm:spPr/>
      <dgm:t>
        <a:bodyPr/>
        <a:lstStyle/>
        <a:p>
          <a:endParaRPr lang="en-US"/>
        </a:p>
      </dgm:t>
    </dgm:pt>
    <dgm:pt modelId="{6E8ACDA9-8522-42FE-8879-681DBBA55325}" type="sibTrans" cxnId="{E5002238-A422-473D-AF1D-33A6CCAA2003}">
      <dgm:prSet/>
      <dgm:spPr/>
      <dgm:t>
        <a:bodyPr/>
        <a:lstStyle/>
        <a:p>
          <a:endParaRPr lang="en-US"/>
        </a:p>
      </dgm:t>
    </dgm:pt>
    <dgm:pt modelId="{B82FBFA5-13BB-42EB-AE69-13B97EBDF3CF}" type="pres">
      <dgm:prSet presAssocID="{1CB22432-D3F1-4AF6-ADC9-44D5913FC733}" presName="vert0" presStyleCnt="0">
        <dgm:presLayoutVars>
          <dgm:dir/>
          <dgm:animOne val="branch"/>
          <dgm:animLvl val="lvl"/>
        </dgm:presLayoutVars>
      </dgm:prSet>
      <dgm:spPr/>
    </dgm:pt>
    <dgm:pt modelId="{CD083C93-1709-4698-BA70-F06723420D3C}" type="pres">
      <dgm:prSet presAssocID="{1397C927-6FBB-4C9B-A141-44B6F0E1BCA7}" presName="thickLine" presStyleLbl="alignNode1" presStyleIdx="0" presStyleCnt="3"/>
      <dgm:spPr/>
    </dgm:pt>
    <dgm:pt modelId="{2185BD12-48F8-49D1-B7B1-E35090983148}" type="pres">
      <dgm:prSet presAssocID="{1397C927-6FBB-4C9B-A141-44B6F0E1BCA7}" presName="horz1" presStyleCnt="0"/>
      <dgm:spPr/>
    </dgm:pt>
    <dgm:pt modelId="{11B9D13C-1E47-4D2A-BFA4-A13ED1A3D4C5}" type="pres">
      <dgm:prSet presAssocID="{1397C927-6FBB-4C9B-A141-44B6F0E1BCA7}" presName="tx1" presStyleLbl="revTx" presStyleIdx="0" presStyleCnt="3"/>
      <dgm:spPr/>
    </dgm:pt>
    <dgm:pt modelId="{37C8ADD6-6442-4C90-8698-5F1A7ADF2A7C}" type="pres">
      <dgm:prSet presAssocID="{1397C927-6FBB-4C9B-A141-44B6F0E1BCA7}" presName="vert1" presStyleCnt="0"/>
      <dgm:spPr/>
    </dgm:pt>
    <dgm:pt modelId="{AB951FF7-A91F-4EB0-BC38-A0AF787DD269}" type="pres">
      <dgm:prSet presAssocID="{6D1ECA79-C773-4021-924D-F28BADFDDC1C}" presName="thickLine" presStyleLbl="alignNode1" presStyleIdx="1" presStyleCnt="3"/>
      <dgm:spPr/>
    </dgm:pt>
    <dgm:pt modelId="{66B620E3-060F-4631-B0E1-E90DC85A74EB}" type="pres">
      <dgm:prSet presAssocID="{6D1ECA79-C773-4021-924D-F28BADFDDC1C}" presName="horz1" presStyleCnt="0"/>
      <dgm:spPr/>
    </dgm:pt>
    <dgm:pt modelId="{21709066-6FFB-47F6-821F-367C7E1CF467}" type="pres">
      <dgm:prSet presAssocID="{6D1ECA79-C773-4021-924D-F28BADFDDC1C}" presName="tx1" presStyleLbl="revTx" presStyleIdx="1" presStyleCnt="3"/>
      <dgm:spPr/>
    </dgm:pt>
    <dgm:pt modelId="{2EC0BF05-2F79-4CDB-B77B-2D663BCAC1AF}" type="pres">
      <dgm:prSet presAssocID="{6D1ECA79-C773-4021-924D-F28BADFDDC1C}" presName="vert1" presStyleCnt="0"/>
      <dgm:spPr/>
    </dgm:pt>
    <dgm:pt modelId="{D57E172B-2029-4FED-BE12-04C126514FF9}" type="pres">
      <dgm:prSet presAssocID="{2217302A-6172-42EA-B26A-204F0D259C26}" presName="thickLine" presStyleLbl="alignNode1" presStyleIdx="2" presStyleCnt="3"/>
      <dgm:spPr/>
    </dgm:pt>
    <dgm:pt modelId="{6E66C1C6-2E24-4E85-A40B-F70607DC665C}" type="pres">
      <dgm:prSet presAssocID="{2217302A-6172-42EA-B26A-204F0D259C26}" presName="horz1" presStyleCnt="0"/>
      <dgm:spPr/>
    </dgm:pt>
    <dgm:pt modelId="{9A0F856C-288F-4304-9B2E-D55FD48BB96F}" type="pres">
      <dgm:prSet presAssocID="{2217302A-6172-42EA-B26A-204F0D259C26}" presName="tx1" presStyleLbl="revTx" presStyleIdx="2" presStyleCnt="3"/>
      <dgm:spPr/>
    </dgm:pt>
    <dgm:pt modelId="{3F4B0F5F-78F0-4C41-8713-535B618054FB}" type="pres">
      <dgm:prSet presAssocID="{2217302A-6172-42EA-B26A-204F0D259C26}" presName="vert1" presStyleCnt="0"/>
      <dgm:spPr/>
    </dgm:pt>
  </dgm:ptLst>
  <dgm:cxnLst>
    <dgm:cxn modelId="{D88FF307-4573-4208-AEED-54F1EEE03966}" type="presOf" srcId="{1CB22432-D3F1-4AF6-ADC9-44D5913FC733}" destId="{B82FBFA5-13BB-42EB-AE69-13B97EBDF3CF}" srcOrd="0" destOrd="0" presId="urn:microsoft.com/office/officeart/2008/layout/LinedList"/>
    <dgm:cxn modelId="{E5002238-A422-473D-AF1D-33A6CCAA2003}" srcId="{1CB22432-D3F1-4AF6-ADC9-44D5913FC733}" destId="{2217302A-6172-42EA-B26A-204F0D259C26}" srcOrd="2" destOrd="0" parTransId="{2DDF48C9-52B2-44D0-AA26-8410E9EEA6EB}" sibTransId="{6E8ACDA9-8522-42FE-8879-681DBBA55325}"/>
    <dgm:cxn modelId="{8AAC2140-5207-44C1-A481-9B7E1027AD3C}" type="presOf" srcId="{1397C927-6FBB-4C9B-A141-44B6F0E1BCA7}" destId="{11B9D13C-1E47-4D2A-BFA4-A13ED1A3D4C5}" srcOrd="0" destOrd="0" presId="urn:microsoft.com/office/officeart/2008/layout/LinedList"/>
    <dgm:cxn modelId="{569EA26C-7356-43CA-B69D-86AFF5E652C3}" type="presOf" srcId="{2217302A-6172-42EA-B26A-204F0D259C26}" destId="{9A0F856C-288F-4304-9B2E-D55FD48BB96F}" srcOrd="0" destOrd="0" presId="urn:microsoft.com/office/officeart/2008/layout/LinedList"/>
    <dgm:cxn modelId="{9F7BFF8F-E301-44AB-A797-1916FF0218D9}" type="presOf" srcId="{6D1ECA79-C773-4021-924D-F28BADFDDC1C}" destId="{21709066-6FFB-47F6-821F-367C7E1CF467}" srcOrd="0" destOrd="0" presId="urn:microsoft.com/office/officeart/2008/layout/LinedList"/>
    <dgm:cxn modelId="{A545C5C1-34D9-4AE3-82FF-9BC17CC25D49}" srcId="{1CB22432-D3F1-4AF6-ADC9-44D5913FC733}" destId="{1397C927-6FBB-4C9B-A141-44B6F0E1BCA7}" srcOrd="0" destOrd="0" parTransId="{917E1AA8-9D40-4E3D-84DF-78649F4EBBF2}" sibTransId="{E569B24B-DB64-425C-A355-1FA227774C14}"/>
    <dgm:cxn modelId="{9596ABDF-84BD-4FF3-A943-7C48D202B000}" srcId="{1CB22432-D3F1-4AF6-ADC9-44D5913FC733}" destId="{6D1ECA79-C773-4021-924D-F28BADFDDC1C}" srcOrd="1" destOrd="0" parTransId="{0BD4A356-BC2A-4625-93C7-23E3318B8B29}" sibTransId="{3BF9D7C7-6A51-4FE6-BC3B-41518D67430C}"/>
    <dgm:cxn modelId="{3B87E456-18F3-4A41-85EB-BAC1F6981D3A}" type="presParOf" srcId="{B82FBFA5-13BB-42EB-AE69-13B97EBDF3CF}" destId="{CD083C93-1709-4698-BA70-F06723420D3C}" srcOrd="0" destOrd="0" presId="urn:microsoft.com/office/officeart/2008/layout/LinedList"/>
    <dgm:cxn modelId="{7FA32EA4-74E1-43DE-93C3-4BC2D6EF8349}" type="presParOf" srcId="{B82FBFA5-13BB-42EB-AE69-13B97EBDF3CF}" destId="{2185BD12-48F8-49D1-B7B1-E35090983148}" srcOrd="1" destOrd="0" presId="urn:microsoft.com/office/officeart/2008/layout/LinedList"/>
    <dgm:cxn modelId="{14E8DCB8-CBA1-435B-8334-F9D602F12C7C}" type="presParOf" srcId="{2185BD12-48F8-49D1-B7B1-E35090983148}" destId="{11B9D13C-1E47-4D2A-BFA4-A13ED1A3D4C5}" srcOrd="0" destOrd="0" presId="urn:microsoft.com/office/officeart/2008/layout/LinedList"/>
    <dgm:cxn modelId="{27D83ABC-3396-43EF-B391-33333D581CB8}" type="presParOf" srcId="{2185BD12-48F8-49D1-B7B1-E35090983148}" destId="{37C8ADD6-6442-4C90-8698-5F1A7ADF2A7C}" srcOrd="1" destOrd="0" presId="urn:microsoft.com/office/officeart/2008/layout/LinedList"/>
    <dgm:cxn modelId="{E0996DEC-0AB1-4ED7-A658-3D04E5E92F74}" type="presParOf" srcId="{B82FBFA5-13BB-42EB-AE69-13B97EBDF3CF}" destId="{AB951FF7-A91F-4EB0-BC38-A0AF787DD269}" srcOrd="2" destOrd="0" presId="urn:microsoft.com/office/officeart/2008/layout/LinedList"/>
    <dgm:cxn modelId="{764694F4-4755-408C-BB06-378ADA3B661E}" type="presParOf" srcId="{B82FBFA5-13BB-42EB-AE69-13B97EBDF3CF}" destId="{66B620E3-060F-4631-B0E1-E90DC85A74EB}" srcOrd="3" destOrd="0" presId="urn:microsoft.com/office/officeart/2008/layout/LinedList"/>
    <dgm:cxn modelId="{9B63504C-1E66-4D1F-970D-DEFBC5EEA8B5}" type="presParOf" srcId="{66B620E3-060F-4631-B0E1-E90DC85A74EB}" destId="{21709066-6FFB-47F6-821F-367C7E1CF467}" srcOrd="0" destOrd="0" presId="urn:microsoft.com/office/officeart/2008/layout/LinedList"/>
    <dgm:cxn modelId="{D1A84731-5E58-465F-9021-21280F55E937}" type="presParOf" srcId="{66B620E3-060F-4631-B0E1-E90DC85A74EB}" destId="{2EC0BF05-2F79-4CDB-B77B-2D663BCAC1AF}" srcOrd="1" destOrd="0" presId="urn:microsoft.com/office/officeart/2008/layout/LinedList"/>
    <dgm:cxn modelId="{25E0AE05-F60D-4D87-BA6E-D257D164D18A}" type="presParOf" srcId="{B82FBFA5-13BB-42EB-AE69-13B97EBDF3CF}" destId="{D57E172B-2029-4FED-BE12-04C126514FF9}" srcOrd="4" destOrd="0" presId="urn:microsoft.com/office/officeart/2008/layout/LinedList"/>
    <dgm:cxn modelId="{D784F475-5449-4C8A-A506-C0EF44CB9F8D}" type="presParOf" srcId="{B82FBFA5-13BB-42EB-AE69-13B97EBDF3CF}" destId="{6E66C1C6-2E24-4E85-A40B-F70607DC665C}" srcOrd="5" destOrd="0" presId="urn:microsoft.com/office/officeart/2008/layout/LinedList"/>
    <dgm:cxn modelId="{123315C9-AEFA-46CD-8FBE-A950CC050AF6}" type="presParOf" srcId="{6E66C1C6-2E24-4E85-A40B-F70607DC665C}" destId="{9A0F856C-288F-4304-9B2E-D55FD48BB96F}" srcOrd="0" destOrd="0" presId="urn:microsoft.com/office/officeart/2008/layout/LinedList"/>
    <dgm:cxn modelId="{46B21CC1-3709-4364-86E9-A2EF2F35361D}" type="presParOf" srcId="{6E66C1C6-2E24-4E85-A40B-F70607DC665C}" destId="{3F4B0F5F-78F0-4C41-8713-535B618054F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DB9FF9-00CC-4F8E-8046-53A892E36AFE}">
      <dsp:nvSpPr>
        <dsp:cNvPr id="0" name=""/>
        <dsp:cNvSpPr/>
      </dsp:nvSpPr>
      <dsp:spPr>
        <a:xfrm>
          <a:off x="0" y="783762"/>
          <a:ext cx="10515600" cy="6435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a:t>
          </a:r>
          <a:r>
            <a:rPr lang="en-US" sz="2500" b="1" kern="1200"/>
            <a:t>Economic:</a:t>
          </a:r>
          <a:r>
            <a:rPr lang="en-US" sz="2500" kern="1200"/>
            <a:t> Inflation raises costs → lower profit.</a:t>
          </a:r>
        </a:p>
      </dsp:txBody>
      <dsp:txXfrm>
        <a:off x="31413" y="815175"/>
        <a:ext cx="10452774" cy="580674"/>
      </dsp:txXfrm>
    </dsp:sp>
    <dsp:sp modelId="{5FE34632-D577-45B1-AFAF-FB1E85DDE708}">
      <dsp:nvSpPr>
        <dsp:cNvPr id="0" name=""/>
        <dsp:cNvSpPr/>
      </dsp:nvSpPr>
      <dsp:spPr>
        <a:xfrm>
          <a:off x="0" y="1499262"/>
          <a:ext cx="10515600" cy="643500"/>
        </a:xfrm>
        <a:prstGeom prst="round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a:t>
          </a:r>
          <a:r>
            <a:rPr lang="en-US" sz="2500" b="1" kern="1200"/>
            <a:t>Technological:</a:t>
          </a:r>
          <a:r>
            <a:rPr lang="en-US" sz="2500" kern="1200"/>
            <a:t> Poor online presence → lost customers.</a:t>
          </a:r>
        </a:p>
      </dsp:txBody>
      <dsp:txXfrm>
        <a:off x="31413" y="1530675"/>
        <a:ext cx="10452774" cy="580674"/>
      </dsp:txXfrm>
    </dsp:sp>
    <dsp:sp modelId="{3AB75098-DE6E-4F09-B532-C3F7003A5FC5}">
      <dsp:nvSpPr>
        <dsp:cNvPr id="0" name=""/>
        <dsp:cNvSpPr/>
      </dsp:nvSpPr>
      <dsp:spPr>
        <a:xfrm>
          <a:off x="0" y="2214762"/>
          <a:ext cx="10515600" cy="643500"/>
        </a:xfrm>
        <a:prstGeom prst="round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 </a:t>
          </a:r>
          <a:r>
            <a:rPr lang="en-US" sz="2500" b="1" kern="1200"/>
            <a:t>Environmental:</a:t>
          </a:r>
          <a:r>
            <a:rPr lang="en-US" sz="2500" kern="1200"/>
            <a:t> Green focus = higher costs but branding edge.</a:t>
          </a:r>
        </a:p>
      </dsp:txBody>
      <dsp:txXfrm>
        <a:off x="31413" y="2246175"/>
        <a:ext cx="10452774" cy="580674"/>
      </dsp:txXfrm>
    </dsp:sp>
    <dsp:sp modelId="{10F44287-070A-47D2-AC6A-C61B0C78075A}">
      <dsp:nvSpPr>
        <dsp:cNvPr id="0" name=""/>
        <dsp:cNvSpPr/>
      </dsp:nvSpPr>
      <dsp:spPr>
        <a:xfrm>
          <a:off x="0" y="2930261"/>
          <a:ext cx="10515600" cy="64350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1" kern="1200"/>
            <a:t>Opportunity:</a:t>
          </a:r>
          <a:r>
            <a:rPr lang="en-US" sz="2500" kern="1200"/>
            <a:t> Go digital &amp; promote sustainability (Rosário and Dias, 2023).</a:t>
          </a:r>
        </a:p>
      </dsp:txBody>
      <dsp:txXfrm>
        <a:off x="31413" y="2961674"/>
        <a:ext cx="10452774" cy="5806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83C93-1709-4698-BA70-F06723420D3C}">
      <dsp:nvSpPr>
        <dsp:cNvPr id="0" name=""/>
        <dsp:cNvSpPr/>
      </dsp:nvSpPr>
      <dsp:spPr>
        <a:xfrm>
          <a:off x="0" y="2700"/>
          <a:ext cx="6291714"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B9D13C-1E47-4D2A-BFA4-A13ED1A3D4C5}">
      <dsp:nvSpPr>
        <dsp:cNvPr id="0" name=""/>
        <dsp:cNvSpPr/>
      </dsp:nvSpPr>
      <dsp:spPr>
        <a:xfrm>
          <a:off x="0" y="2700"/>
          <a:ext cx="6291714" cy="1841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a:t>Green Haven’s fall: mix of digital gap &amp; rising costs.</a:t>
          </a:r>
        </a:p>
      </dsp:txBody>
      <dsp:txXfrm>
        <a:off x="0" y="2700"/>
        <a:ext cx="6291714" cy="1841777"/>
      </dsp:txXfrm>
    </dsp:sp>
    <dsp:sp modelId="{AB951FF7-A91F-4EB0-BC38-A0AF787DD269}">
      <dsp:nvSpPr>
        <dsp:cNvPr id="0" name=""/>
        <dsp:cNvSpPr/>
      </dsp:nvSpPr>
      <dsp:spPr>
        <a:xfrm>
          <a:off x="0" y="1844478"/>
          <a:ext cx="6291714"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709066-6FFB-47F6-821F-367C7E1CF467}">
      <dsp:nvSpPr>
        <dsp:cNvPr id="0" name=""/>
        <dsp:cNvSpPr/>
      </dsp:nvSpPr>
      <dsp:spPr>
        <a:xfrm>
          <a:off x="0" y="1844478"/>
          <a:ext cx="6291714" cy="1841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a:t>Decision tools (5W2H, PESTEL, Fishbone) clarified root issues.</a:t>
          </a:r>
        </a:p>
      </dsp:txBody>
      <dsp:txXfrm>
        <a:off x="0" y="1844478"/>
        <a:ext cx="6291714" cy="1841777"/>
      </dsp:txXfrm>
    </dsp:sp>
    <dsp:sp modelId="{D57E172B-2029-4FED-BE12-04C126514FF9}">
      <dsp:nvSpPr>
        <dsp:cNvPr id="0" name=""/>
        <dsp:cNvSpPr/>
      </dsp:nvSpPr>
      <dsp:spPr>
        <a:xfrm>
          <a:off x="0" y="3686256"/>
          <a:ext cx="6291714"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0F856C-288F-4304-9B2E-D55FD48BB96F}">
      <dsp:nvSpPr>
        <dsp:cNvPr id="0" name=""/>
        <dsp:cNvSpPr/>
      </dsp:nvSpPr>
      <dsp:spPr>
        <a:xfrm>
          <a:off x="0" y="3686256"/>
          <a:ext cx="6291714" cy="18417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a:t>Future focus: Adapt, digitalise, and promote sustainability.</a:t>
          </a:r>
        </a:p>
      </dsp:txBody>
      <dsp:txXfrm>
        <a:off x="0" y="3686256"/>
        <a:ext cx="6291714" cy="184177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728902-ACDD-46FB-9705-F42573BCD2CF}" type="datetimeFigureOut">
              <a:t>11/4/2025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6CFF70-FC4A-4BD7-BEB5-3A847830C221}" type="slidenum">
              <a:t>‹#›</a:t>
            </a:fld>
            <a:endParaRPr lang="en-US"/>
          </a:p>
        </p:txBody>
      </p:sp>
    </p:spTree>
    <p:extLst>
      <p:ext uri="{BB962C8B-B14F-4D97-AF65-F5344CB8AC3E}">
        <p14:creationId xmlns:p14="http://schemas.microsoft.com/office/powerpoint/2010/main" val="3325805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Green Haven Florist is a small local company that was started in 2016 in Norwich. Creative and </a:t>
            </a:r>
            <a:r>
              <a:rPr lang="en-US" dirty="0" err="1"/>
              <a:t>customised</a:t>
            </a:r>
            <a:r>
              <a:rPr lang="en-US" dirty="0"/>
              <a:t> floral designs and eco-friendly wrapping made the shop famous and contributed to the positive reputation in the community. The recent performance has begun to decrease as the flower market has become more digital and competitive. This presentation aims to find the primary issues that are impacting the shop, examine internal flaws, and external market forces and hence provide viable solutions to assist in recovery. The discussion has a simple format, and the first part outlines the problem, then it looks at the external factors using PESTEL, the root causes of the problem and finally draws explicit conclusions and recommendations.</a:t>
            </a:r>
          </a:p>
        </p:txBody>
      </p:sp>
      <p:sp>
        <p:nvSpPr>
          <p:cNvPr id="4" name="Slide Number Placeholder 3"/>
          <p:cNvSpPr>
            <a:spLocks noGrp="1"/>
          </p:cNvSpPr>
          <p:nvPr>
            <p:ph type="sldNum" sz="quarter" idx="5"/>
          </p:nvPr>
        </p:nvSpPr>
        <p:spPr/>
        <p:txBody>
          <a:bodyPr/>
          <a:lstStyle/>
          <a:p>
            <a:fld id="{516CFF70-FC4A-4BD7-BEB5-3A847830C221}" type="slidenum">
              <a:rPr lang="en-US"/>
              <a:t>2</a:t>
            </a:fld>
            <a:endParaRPr lang="en-US"/>
          </a:p>
        </p:txBody>
      </p:sp>
    </p:spTree>
    <p:extLst>
      <p:ext uri="{BB962C8B-B14F-4D97-AF65-F5344CB8AC3E}">
        <p14:creationId xmlns:p14="http://schemas.microsoft.com/office/powerpoint/2010/main" val="3136338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case of Green Haven Florists indicates that the sales of the company have dropped by 30 percent in the last year. The key problems include the increasing operating cost, decreased customer visits, and stiff competition with online flower sellers. The location of the business is Norwich High Street which has recorded decreased footfall. Liam and Priya Patel, the founders of the company, are struggling to adapt to the changes in the digital world. The primary reason is poor digital marketing and the old-fashioned site that restricts the development of the internet. These issues have decreased profitability and total traffic. The 5W2H technique assists in </a:t>
            </a:r>
            <a:r>
              <a:rPr lang="en-US" dirty="0" err="1"/>
              <a:t>systematising</a:t>
            </a:r>
            <a:r>
              <a:rPr lang="en-US" dirty="0"/>
              <a:t> this information, as it shows what the issue is, why it occurred, and the extent to which it affects the performance of the business at the moment.</a:t>
            </a:r>
          </a:p>
        </p:txBody>
      </p:sp>
      <p:sp>
        <p:nvSpPr>
          <p:cNvPr id="4" name="Slide Number Placeholder 3"/>
          <p:cNvSpPr>
            <a:spLocks noGrp="1"/>
          </p:cNvSpPr>
          <p:nvPr>
            <p:ph type="sldNum" sz="quarter" idx="5"/>
          </p:nvPr>
        </p:nvSpPr>
        <p:spPr/>
        <p:txBody>
          <a:bodyPr/>
          <a:lstStyle/>
          <a:p>
            <a:fld id="{516CFF70-FC4A-4BD7-BEB5-3A847830C221}" type="slidenum">
              <a:rPr lang="en-US"/>
              <a:t>3</a:t>
            </a:fld>
            <a:endParaRPr lang="en-US"/>
          </a:p>
        </p:txBody>
      </p:sp>
    </p:spTree>
    <p:extLst>
      <p:ext uri="{BB962C8B-B14F-4D97-AF65-F5344CB8AC3E}">
        <p14:creationId xmlns:p14="http://schemas.microsoft.com/office/powerpoint/2010/main" val="1241910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sales numbers show that physical store sales dropped by 30 percent and online sales only increased by approximately 8 percent that is not enough to offset the total losses. The flower market has taken a new direction into e-commerce where most customers prefer online florists that are cheaper and quicker in delivery. According to consumer reviews, quality and creativity of the products of Green Haven is still high, however, the design of the site and the lack of delivery options do not encourage their repeat-buys. Convenience and online presence are proven to be the drivers of purchase behaviour in the industry data. These results show that there is a decisive necessity to improve the digital and adjust the pricing strategy to the level of consumer expectations and compete with the national and online brands.</a:t>
            </a:r>
          </a:p>
        </p:txBody>
      </p:sp>
      <p:sp>
        <p:nvSpPr>
          <p:cNvPr id="4" name="Slide Number Placeholder 3"/>
          <p:cNvSpPr>
            <a:spLocks noGrp="1"/>
          </p:cNvSpPr>
          <p:nvPr>
            <p:ph type="sldNum" sz="quarter" idx="5"/>
          </p:nvPr>
        </p:nvSpPr>
        <p:spPr/>
        <p:txBody>
          <a:bodyPr/>
          <a:lstStyle/>
          <a:p>
            <a:fld id="{516CFF70-FC4A-4BD7-BEB5-3A847830C221}" type="slidenum">
              <a:rPr lang="en-US"/>
              <a:t>4</a:t>
            </a:fld>
            <a:endParaRPr lang="en-US"/>
          </a:p>
        </p:txBody>
      </p:sp>
    </p:spTree>
    <p:extLst>
      <p:ext uri="{BB962C8B-B14F-4D97-AF65-F5344CB8AC3E}">
        <p14:creationId xmlns:p14="http://schemas.microsoft.com/office/powerpoint/2010/main" val="1682515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The PESTEL analysis determines some external pressures. The UK importation tariffs on cut flowers vary between 8.5 to 12 percent which increases the total supply cost (AHDB, 2025). Inflation had been at 3.5 percent in April 2025 and CPIH 4.1 percent in June 2025 (ONS, 2025), and flower imports were worth about £635 million (OEC, 2024). On the social side, consumers would favor online order and delivery on the same day (Xi et al., 2020). Limitations that are technological like having an old site decrease market visibility. The firm is environmentally sustainable in sourcing and biodegradable packaging (Ankita and Khanna, 2024). Stricter rules on plastic-waste have increased the cost of compliance with packaging, legally (Tumu et al., 2023). All these combine to explain why the national and global conditions have a direct effect on the prices of the shop, demand and competitiveness.</a:t>
            </a:r>
          </a:p>
          <a:p>
            <a:br>
              <a:rPr lang="en-US" dirty="0"/>
            </a:br>
            <a:endParaRPr lang="en-US" dirty="0"/>
          </a:p>
        </p:txBody>
      </p:sp>
      <p:sp>
        <p:nvSpPr>
          <p:cNvPr id="4" name="Slide Number Placeholder 3"/>
          <p:cNvSpPr>
            <a:spLocks noGrp="1"/>
          </p:cNvSpPr>
          <p:nvPr>
            <p:ph type="sldNum" sz="quarter" idx="5"/>
          </p:nvPr>
        </p:nvSpPr>
        <p:spPr/>
        <p:txBody>
          <a:bodyPr/>
          <a:lstStyle/>
          <a:p>
            <a:fld id="{516CFF70-FC4A-4BD7-BEB5-3A847830C221}" type="slidenum">
              <a:rPr lang="en-US"/>
              <a:t>5</a:t>
            </a:fld>
            <a:endParaRPr lang="en-US"/>
          </a:p>
        </p:txBody>
      </p:sp>
    </p:spTree>
    <p:extLst>
      <p:ext uri="{BB962C8B-B14F-4D97-AF65-F5344CB8AC3E}">
        <p14:creationId xmlns:p14="http://schemas.microsoft.com/office/powerpoint/2010/main" val="3524797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primary external pressures are found in the economic, technological and environmental areas. Flower and packaging have become more expensive due to inflation, and profit margins are decreasing (ONS, 2025). The technological flaws like weak online presence restrict access to customers and create difficulties in competing with digital first florists. The green orientation adds costs but also generates a competitive brand image since most consumers favor green businesses (Rosario and Dias, 2023). All these pressures indicate that to survive, one has to embrace change. To generate more customers and gain more grounds in the market, creating better online marketing and emphasizing on sustainability in branding might be the solution to securing a more robust market standing upon the sustainability that made Green Haven Florists unique in Norwich in the first place.</a:t>
            </a:r>
          </a:p>
        </p:txBody>
      </p:sp>
      <p:sp>
        <p:nvSpPr>
          <p:cNvPr id="4" name="Slide Number Placeholder 3"/>
          <p:cNvSpPr>
            <a:spLocks noGrp="1"/>
          </p:cNvSpPr>
          <p:nvPr>
            <p:ph type="sldNum" sz="quarter" idx="5"/>
          </p:nvPr>
        </p:nvSpPr>
        <p:spPr/>
        <p:txBody>
          <a:bodyPr/>
          <a:lstStyle/>
          <a:p>
            <a:fld id="{516CFF70-FC4A-4BD7-BEB5-3A847830C221}" type="slidenum">
              <a:rPr lang="en-US"/>
              <a:t>6</a:t>
            </a:fld>
            <a:endParaRPr lang="en-US"/>
          </a:p>
        </p:txBody>
      </p:sp>
    </p:spTree>
    <p:extLst>
      <p:ext uri="{BB962C8B-B14F-4D97-AF65-F5344CB8AC3E}">
        <p14:creationId xmlns:p14="http://schemas.microsoft.com/office/powerpoint/2010/main" val="3290521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Fishbone diagram points out the underlying causes of the performance deterioration at Green Haven. In the category of People, there are negative marketing skills and digital training that influence the promotion. In Process, the pace of adaptation to online shopping trends is slow and retards progress. Under Technology, the old-fashioned site and poor interaction minimizes visibility. In Environment, sustainable yet expensive materials are used which adds on costs. Market category demonstrates the increasing competition and aggressive prices of online florists, whereas Finance reflects the increasing cost of imports and declining profit margins. These six categories are interrelated in order to demonstrate that the problem is not upheld by a single factor but a number of interrelated weaknesses within and outside the business environment.</a:t>
            </a:r>
          </a:p>
        </p:txBody>
      </p:sp>
      <p:sp>
        <p:nvSpPr>
          <p:cNvPr id="4" name="Slide Number Placeholder 3"/>
          <p:cNvSpPr>
            <a:spLocks noGrp="1"/>
          </p:cNvSpPr>
          <p:nvPr>
            <p:ph type="sldNum" sz="quarter" idx="5"/>
          </p:nvPr>
        </p:nvSpPr>
        <p:spPr/>
        <p:txBody>
          <a:bodyPr/>
          <a:lstStyle/>
          <a:p>
            <a:fld id="{516CFF70-FC4A-4BD7-BEB5-3A847830C221}" type="slidenum">
              <a:rPr lang="en-US"/>
              <a:t>7</a:t>
            </a:fld>
            <a:endParaRPr lang="en-US"/>
          </a:p>
        </p:txBody>
      </p:sp>
    </p:spTree>
    <p:extLst>
      <p:ext uri="{BB962C8B-B14F-4D97-AF65-F5344CB8AC3E}">
        <p14:creationId xmlns:p14="http://schemas.microsoft.com/office/powerpoint/2010/main" val="27895262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report demonstrates that Green Haven Florists is experiencing internal inefficiencies, as well as external pressures. On the inside, ineffective digital marketing and inadequate technology adjustment have restricted competitiveness of the company. Outwardly, the total revenues have been lowered by inflation, high costs of supply and online competition. The greatest lesson is that digital transformation is not an option anymore, it is essential to survive and develop in the long run. The sustainability focus has already given the business a significant competitive edge since it is in line with the interests of environmentally sensitive customers. Technology in conjunction with this environmentally friendly image could assist in restoring customer trust and also attract new clients as well as support the overall integrity of the brand within the Norwich flower market.</a:t>
            </a:r>
          </a:p>
        </p:txBody>
      </p:sp>
      <p:sp>
        <p:nvSpPr>
          <p:cNvPr id="4" name="Slide Number Placeholder 3"/>
          <p:cNvSpPr>
            <a:spLocks noGrp="1"/>
          </p:cNvSpPr>
          <p:nvPr>
            <p:ph type="sldNum" sz="quarter" idx="5"/>
          </p:nvPr>
        </p:nvSpPr>
        <p:spPr/>
        <p:txBody>
          <a:bodyPr/>
          <a:lstStyle/>
          <a:p>
            <a:fld id="{516CFF70-FC4A-4BD7-BEB5-3A847830C221}" type="slidenum">
              <a:rPr lang="en-US"/>
              <a:t>8</a:t>
            </a:fld>
            <a:endParaRPr lang="en-US"/>
          </a:p>
        </p:txBody>
      </p:sp>
    </p:spTree>
    <p:extLst>
      <p:ext uri="{BB962C8B-B14F-4D97-AF65-F5344CB8AC3E}">
        <p14:creationId xmlns:p14="http://schemas.microsoft.com/office/powerpoint/2010/main" val="2945231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Business performance can be enhanced by a number of measures. First, the online orders can be simplified by redesigning the website and introducing subscription options that will lead to recurring sales (Khalil, 2022). The presence on social media and search engine </a:t>
            </a:r>
            <a:r>
              <a:rPr lang="en-US" dirty="0" err="1"/>
              <a:t>optimisation</a:t>
            </a:r>
            <a:r>
              <a:rPr lang="en-US" dirty="0"/>
              <a:t> will be strengthened and this will boost visibility and get the younger and tech savvy customers. The extension of the eco-product range will support the green brand image and make the shop stand out against competitors who focus on prices (</a:t>
            </a:r>
            <a:r>
              <a:rPr lang="en-US" dirty="0" err="1"/>
              <a:t>Türkeesh</a:t>
            </a:r>
            <a:r>
              <a:rPr lang="en-US" dirty="0"/>
              <a:t>, 2024). Lastly, building relations with local farmers and launching loyalty programs may enhance ties with the community and retention (Hammond, 2025). The combination of these steps will provide both short-term customer growth and competitive advantage in the long-term as Green Haven Florists can operate in a shifting retail environment with digital improvement, sustainability, and local involvement.</a:t>
            </a:r>
          </a:p>
        </p:txBody>
      </p:sp>
      <p:sp>
        <p:nvSpPr>
          <p:cNvPr id="4" name="Slide Number Placeholder 3"/>
          <p:cNvSpPr>
            <a:spLocks noGrp="1"/>
          </p:cNvSpPr>
          <p:nvPr>
            <p:ph type="sldNum" sz="quarter" idx="5"/>
          </p:nvPr>
        </p:nvSpPr>
        <p:spPr/>
        <p:txBody>
          <a:bodyPr/>
          <a:lstStyle/>
          <a:p>
            <a:fld id="{516CFF70-FC4A-4BD7-BEB5-3A847830C221}" type="slidenum">
              <a:rPr lang="en-US"/>
              <a:t>9</a:t>
            </a:fld>
            <a:endParaRPr lang="en-US"/>
          </a:p>
        </p:txBody>
      </p:sp>
    </p:spTree>
    <p:extLst>
      <p:ext uri="{BB962C8B-B14F-4D97-AF65-F5344CB8AC3E}">
        <p14:creationId xmlns:p14="http://schemas.microsoft.com/office/powerpoint/2010/main" val="3866440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conclusion of the analysis is that Green Haven Florists problems are caused by a combination of digital gaps, an increase in the cost of operations, and more powerful online competitors. The 5W2H, PESTEL, and the Fishbone diagram tools were useful in determining the principal causes and their interrelations. The facts demonstrate that recovery is critical to </a:t>
            </a:r>
            <a:r>
              <a:rPr lang="en-US" dirty="0" err="1"/>
              <a:t>digitalisation</a:t>
            </a:r>
            <a:r>
              <a:rPr lang="en-US" dirty="0"/>
              <a:t> and innovation. The positive aspects of the business can </a:t>
            </a:r>
            <a:r>
              <a:rPr lang="en-US" dirty="0" err="1"/>
              <a:t>modernise</a:t>
            </a:r>
            <a:r>
              <a:rPr lang="en-US" dirty="0"/>
              <a:t> the business without compromising its ethical values by enhancing the site, marketing strategy, and the environmentally-friendly activities. The point is that it is survival of the most adaptable, i.e. when starting to adapt to the new technologies, market demands, and tendencies towards sustainability, Green Haven Florists will be able to restore its image, recover the market share, and become stable in the competitive environment.</a:t>
            </a:r>
          </a:p>
        </p:txBody>
      </p:sp>
      <p:sp>
        <p:nvSpPr>
          <p:cNvPr id="4" name="Slide Number Placeholder 3"/>
          <p:cNvSpPr>
            <a:spLocks noGrp="1"/>
          </p:cNvSpPr>
          <p:nvPr>
            <p:ph type="sldNum" sz="quarter" idx="5"/>
          </p:nvPr>
        </p:nvSpPr>
        <p:spPr/>
        <p:txBody>
          <a:bodyPr/>
          <a:lstStyle/>
          <a:p>
            <a:fld id="{516CFF70-FC4A-4BD7-BEB5-3A847830C221}" type="slidenum">
              <a:rPr lang="en-US"/>
              <a:t>10</a:t>
            </a:fld>
            <a:endParaRPr lang="en-US"/>
          </a:p>
        </p:txBody>
      </p:sp>
    </p:spTree>
    <p:extLst>
      <p:ext uri="{BB962C8B-B14F-4D97-AF65-F5344CB8AC3E}">
        <p14:creationId xmlns:p14="http://schemas.microsoft.com/office/powerpoint/2010/main" val="1898217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10736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99781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12706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99734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754770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88043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1930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557201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391336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01051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24911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1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1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0"/>
              </a:spcBef>
              <a:spcAft>
                <a:spcPts val="0"/>
              </a:spcAft>
              <a:buSzPts val="1400"/>
              <a:buChar char="○"/>
              <a:defRPr/>
            </a:lvl2pPr>
            <a:lvl3pPr marL="1828754" lvl="2" indent="-423323" algn="l">
              <a:lnSpc>
                <a:spcPct val="115000"/>
              </a:lnSpc>
              <a:spcBef>
                <a:spcPts val="0"/>
              </a:spcBef>
              <a:spcAft>
                <a:spcPts val="0"/>
              </a:spcAft>
              <a:buSzPts val="1400"/>
              <a:buChar char="■"/>
              <a:defRPr/>
            </a:lvl3pPr>
            <a:lvl4pPr marL="2438339" lvl="3" indent="-423323" algn="l">
              <a:lnSpc>
                <a:spcPct val="115000"/>
              </a:lnSpc>
              <a:spcBef>
                <a:spcPts val="0"/>
              </a:spcBef>
              <a:spcAft>
                <a:spcPts val="0"/>
              </a:spcAft>
              <a:buSzPts val="1400"/>
              <a:buChar char="●"/>
              <a:defRPr/>
            </a:lvl4pPr>
            <a:lvl5pPr marL="3047924" lvl="4" indent="-423323" algn="l">
              <a:lnSpc>
                <a:spcPct val="115000"/>
              </a:lnSpc>
              <a:spcBef>
                <a:spcPts val="0"/>
              </a:spcBef>
              <a:spcAft>
                <a:spcPts val="0"/>
              </a:spcAft>
              <a:buSzPts val="1400"/>
              <a:buChar char="○"/>
              <a:defRPr/>
            </a:lvl5pPr>
            <a:lvl6pPr marL="3657509" lvl="5" indent="-423323" algn="l">
              <a:lnSpc>
                <a:spcPct val="115000"/>
              </a:lnSpc>
              <a:spcBef>
                <a:spcPts val="0"/>
              </a:spcBef>
              <a:spcAft>
                <a:spcPts val="0"/>
              </a:spcAft>
              <a:buSzPts val="1400"/>
              <a:buChar char="■"/>
              <a:defRPr/>
            </a:lvl6pPr>
            <a:lvl7pPr marL="4267093" lvl="6" indent="-423323" algn="l">
              <a:lnSpc>
                <a:spcPct val="115000"/>
              </a:lnSpc>
              <a:spcBef>
                <a:spcPts val="0"/>
              </a:spcBef>
              <a:spcAft>
                <a:spcPts val="0"/>
              </a:spcAft>
              <a:buSzPts val="1400"/>
              <a:buChar char="●"/>
              <a:defRPr/>
            </a:lvl7pPr>
            <a:lvl8pPr marL="4876678" lvl="7" indent="-423323" algn="l">
              <a:lnSpc>
                <a:spcPct val="115000"/>
              </a:lnSpc>
              <a:spcBef>
                <a:spcPts val="0"/>
              </a:spcBef>
              <a:spcAft>
                <a:spcPts val="0"/>
              </a:spcAft>
              <a:buSzPts val="1400"/>
              <a:buChar char="○"/>
              <a:defRPr/>
            </a:lvl8pPr>
            <a:lvl9pPr marL="5486263" lvl="8" indent="-423323" algn="l">
              <a:lnSpc>
                <a:spcPct val="115000"/>
              </a:lnSpc>
              <a:spcBef>
                <a:spcPts val="0"/>
              </a:spcBef>
              <a:spcAft>
                <a:spcPts val="0"/>
              </a:spcAft>
              <a:buSzPts val="1400"/>
              <a:buChar char="■"/>
              <a:defRPr/>
            </a:lvl9pPr>
          </a:lstStyle>
          <a:p>
            <a:endParaRPr/>
          </a:p>
        </p:txBody>
      </p:sp>
      <p:sp>
        <p:nvSpPr>
          <p:cNvPr id="16" name="Google Shape;16;p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extLst>
      <p:ext uri="{BB962C8B-B14F-4D97-AF65-F5344CB8AC3E}">
        <p14:creationId xmlns:p14="http://schemas.microsoft.com/office/powerpoint/2010/main" val="2789380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13" name="Picture 12" descr="Shape, icon, circle&#10;&#10;Description automatically generated">
            <a:extLst>
              <a:ext uri="{FF2B5EF4-FFF2-40B4-BE49-F238E27FC236}">
                <a16:creationId xmlns:a16="http://schemas.microsoft.com/office/drawing/2014/main" id="{50FF8467-65FA-4344-83C9-97C43737DDC1}"/>
              </a:ext>
            </a:extLst>
          </p:cNvPr>
          <p:cNvPicPr>
            <a:picLocks noChangeAspect="1"/>
          </p:cNvPicPr>
          <p:nvPr userDrawn="1"/>
        </p:nvPicPr>
        <p:blipFill>
          <a:blip r:embed="rId2">
            <a:alphaModFix amt="50000"/>
          </a:blip>
          <a:stretch>
            <a:fillRect/>
          </a:stretch>
        </p:blipFill>
        <p:spPr>
          <a:xfrm>
            <a:off x="-2643948" y="823992"/>
            <a:ext cx="6858000" cy="6858000"/>
          </a:xfrm>
          <a:prstGeom prst="rect">
            <a:avLst/>
          </a:prstGeom>
        </p:spPr>
      </p:pic>
      <p:pic>
        <p:nvPicPr>
          <p:cNvPr id="15" name="Picture 14">
            <a:extLst>
              <a:ext uri="{FF2B5EF4-FFF2-40B4-BE49-F238E27FC236}">
                <a16:creationId xmlns:a16="http://schemas.microsoft.com/office/drawing/2014/main" id="{53D18F35-95AA-6E41-8827-13947BD06197}"/>
              </a:ext>
            </a:extLst>
          </p:cNvPr>
          <p:cNvPicPr>
            <a:picLocks noChangeAspect="1"/>
          </p:cNvPicPr>
          <p:nvPr userDrawn="1"/>
        </p:nvPicPr>
        <p:blipFill>
          <a:blip r:embed="rId3">
            <a:alphaModFix amt="50000"/>
          </a:blip>
          <a:stretch>
            <a:fillRect/>
          </a:stretch>
        </p:blipFill>
        <p:spPr>
          <a:xfrm>
            <a:off x="7664390" y="-701780"/>
            <a:ext cx="6858000" cy="6858000"/>
          </a:xfrm>
          <a:prstGeom prst="rect">
            <a:avLst/>
          </a:prstGeom>
        </p:spPr>
      </p:pic>
      <p:pic>
        <p:nvPicPr>
          <p:cNvPr id="19" name="Picture 18" descr="Icon&#10;&#10;Description automatically generated with medium confidence">
            <a:extLst>
              <a:ext uri="{FF2B5EF4-FFF2-40B4-BE49-F238E27FC236}">
                <a16:creationId xmlns:a16="http://schemas.microsoft.com/office/drawing/2014/main" id="{ACB4BD71-6C84-AC4A-A48E-965B6282C30C}"/>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rot="7923834">
            <a:off x="4078255" y="4822672"/>
            <a:ext cx="4894518" cy="4894518"/>
          </a:xfrm>
          <a:prstGeom prst="rect">
            <a:avLst/>
          </a:prstGeom>
        </p:spPr>
      </p:pic>
      <p:sp>
        <p:nvSpPr>
          <p:cNvPr id="11" name="Title 10">
            <a:extLst>
              <a:ext uri="{FF2B5EF4-FFF2-40B4-BE49-F238E27FC236}">
                <a16:creationId xmlns:a16="http://schemas.microsoft.com/office/drawing/2014/main" id="{16370A69-6BE0-9544-B618-8CCD4CF071A7}"/>
              </a:ext>
            </a:extLst>
          </p:cNvPr>
          <p:cNvSpPr>
            <a:spLocks noGrp="1"/>
          </p:cNvSpPr>
          <p:nvPr>
            <p:ph type="title"/>
          </p:nvPr>
        </p:nvSpPr>
        <p:spPr>
          <a:xfrm>
            <a:off x="806390" y="161211"/>
            <a:ext cx="10515600" cy="1325563"/>
          </a:xfrm>
        </p:spPr>
        <p:txBody>
          <a:bodyPr/>
          <a:lstStyle/>
          <a:p>
            <a:r>
              <a:rPr lang="en-GB" dirty="0"/>
              <a:t>Click to edit Master title style</a:t>
            </a:r>
            <a:endParaRPr lang="en-US" dirty="0"/>
          </a:p>
        </p:txBody>
      </p:sp>
      <p:cxnSp>
        <p:nvCxnSpPr>
          <p:cNvPr id="12" name="Straight Connector 11">
            <a:extLst>
              <a:ext uri="{FF2B5EF4-FFF2-40B4-BE49-F238E27FC236}">
                <a16:creationId xmlns:a16="http://schemas.microsoft.com/office/drawing/2014/main" id="{A01321C3-01BF-E148-ACD3-0BDA93E257B8}"/>
              </a:ext>
            </a:extLst>
          </p:cNvPr>
          <p:cNvCxnSpPr>
            <a:cxnSpLocks/>
          </p:cNvCxnSpPr>
          <p:nvPr userDrawn="1"/>
        </p:nvCxnSpPr>
        <p:spPr>
          <a:xfrm>
            <a:off x="790486" y="1274922"/>
            <a:ext cx="10547409" cy="0"/>
          </a:xfrm>
          <a:prstGeom prst="line">
            <a:avLst/>
          </a:prstGeom>
          <a:ln w="31750" cmpd="sng">
            <a:solidFill>
              <a:srgbClr val="0F375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3755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11/4/2025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555055654"/>
      </p:ext>
    </p:extLst>
  </p:cSld>
  <p:clrMap bg1="lt1" tx1="dk1" bg2="lt2" tx2="dk2" accent1="accent1" accent2="accent2" accent3="accent3" accent4="accent4" accent5="accent5" accent6="accent6" hlink="hlink" folHlink="folHlink"/>
  <p:sldLayoutIdLst>
    <p:sldLayoutId id="2147484836" r:id="rId1"/>
    <p:sldLayoutId id="2147484837" r:id="rId2"/>
    <p:sldLayoutId id="2147484838" r:id="rId3"/>
    <p:sldLayoutId id="2147484839" r:id="rId4"/>
    <p:sldLayoutId id="2147484840" r:id="rId5"/>
    <p:sldLayoutId id="2147484841" r:id="rId6"/>
    <p:sldLayoutId id="2147484842" r:id="rId7"/>
    <p:sldLayoutId id="2147484843" r:id="rId8"/>
    <p:sldLayoutId id="2147484844" r:id="rId9"/>
    <p:sldLayoutId id="2147484845" r:id="rId10"/>
    <p:sldLayoutId id="2147484846" r:id="rId11"/>
    <p:sldLayoutId id="2147484847" r:id="rId12"/>
    <p:sldLayoutId id="2147484848"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oec.world/en/profile/bilateral-product/cut-flowers/reporter/gbr" TargetMode="External"/><Relationship Id="rId2" Type="http://schemas.openxmlformats.org/officeDocument/2006/relationships/hyperlink" Target="https://archive.ahdb.org.uk/eu-and-uk-import-tariff-rates-for-selected-horticultural-products" TargetMode="External"/><Relationship Id="rId1" Type="http://schemas.openxmlformats.org/officeDocument/2006/relationships/slideLayout" Target="../slideLayouts/slideLayout2.xml"/><Relationship Id="rId4" Type="http://schemas.openxmlformats.org/officeDocument/2006/relationships/hyperlink" Target="https://www.ons.gov.uk/economy/inflationandpriceindices/bulletins/consumerpriceinflation/june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0" name="Rectangle 26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otted plants&#10;&#10;AI-generated content may be incorrect.">
            <a:extLst>
              <a:ext uri="{FF2B5EF4-FFF2-40B4-BE49-F238E27FC236}">
                <a16:creationId xmlns:a16="http://schemas.microsoft.com/office/drawing/2014/main" id="{8D3B0538-3064-4E10-D904-DB3C311244B4}"/>
              </a:ext>
            </a:extLst>
          </p:cNvPr>
          <p:cNvPicPr>
            <a:picLocks noChangeAspect="1"/>
          </p:cNvPicPr>
          <p:nvPr/>
        </p:nvPicPr>
        <p:blipFill>
          <a:blip r:embed="rId2"/>
          <a:srcRect l="1872" r="5776" b="2"/>
          <a:stretch>
            <a:fillRect/>
          </a:stretch>
        </p:blipFill>
        <p:spPr>
          <a:xfrm>
            <a:off x="1" y="10"/>
            <a:ext cx="9669642" cy="6857990"/>
          </a:xfrm>
          <a:prstGeom prst="rect">
            <a:avLst/>
          </a:prstGeom>
        </p:spPr>
      </p:pic>
      <p:sp>
        <p:nvSpPr>
          <p:cNvPr id="272" name="Rectangle 27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347719E-2354-5EEB-DEB5-281610A3BF5E}"/>
              </a:ext>
            </a:extLst>
          </p:cNvPr>
          <p:cNvSpPr>
            <a:spLocks noGrp="1"/>
          </p:cNvSpPr>
          <p:nvPr>
            <p:ph type="title"/>
          </p:nvPr>
        </p:nvSpPr>
        <p:spPr>
          <a:xfrm>
            <a:off x="7531610" y="365125"/>
            <a:ext cx="3822189" cy="1899912"/>
          </a:xfrm>
        </p:spPr>
        <p:txBody>
          <a:bodyPr vert="horz" lIns="91440" tIns="45720" rIns="91440" bIns="45720" rtlCol="0" anchor="ctr">
            <a:normAutofit/>
          </a:bodyPr>
          <a:lstStyle/>
          <a:p>
            <a:r>
              <a:rPr lang="en-US" sz="3100" b="1" dirty="0"/>
              <a:t>Green Haven Florists: Problem Solving and Decision Making</a:t>
            </a:r>
          </a:p>
        </p:txBody>
      </p:sp>
      <p:sp>
        <p:nvSpPr>
          <p:cNvPr id="3" name="TextBox 2">
            <a:extLst>
              <a:ext uri="{FF2B5EF4-FFF2-40B4-BE49-F238E27FC236}">
                <a16:creationId xmlns:a16="http://schemas.microsoft.com/office/drawing/2014/main" id="{59B125A6-6C90-A60E-13AC-CFAB250F59BC}"/>
              </a:ext>
            </a:extLst>
          </p:cNvPr>
          <p:cNvSpPr txBox="1"/>
          <p:nvPr/>
        </p:nvSpPr>
        <p:spPr>
          <a:xfrm>
            <a:off x="7531610" y="3681976"/>
            <a:ext cx="4488939" cy="2494987"/>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28600" indent="-228600">
              <a:lnSpc>
                <a:spcPct val="90000"/>
              </a:lnSpc>
              <a:spcAft>
                <a:spcPts val="600"/>
              </a:spcAft>
              <a:buFont typeface="Arial" panose="020B0604020202020204" pitchFamily="34" charset="0"/>
              <a:buChar char="•"/>
            </a:pPr>
            <a:r>
              <a:rPr lang="en-US" sz="2000" b="1"/>
              <a:t>Student name:</a:t>
            </a:r>
            <a:r>
              <a:rPr lang="en-US" sz="2000"/>
              <a:t> Maria Bianca Manafu</a:t>
            </a:r>
          </a:p>
          <a:p>
            <a:pPr marL="228600" indent="-228600">
              <a:lnSpc>
                <a:spcPct val="90000"/>
              </a:lnSpc>
              <a:spcAft>
                <a:spcPts val="600"/>
              </a:spcAft>
              <a:buFont typeface="Arial" panose="020B0604020202020204" pitchFamily="34" charset="0"/>
              <a:buChar char="•"/>
            </a:pPr>
            <a:r>
              <a:rPr lang="en-US" sz="2000" b="1"/>
              <a:t>Student ID:</a:t>
            </a:r>
            <a:r>
              <a:rPr lang="en-US" sz="2000"/>
              <a:t> 2439136</a:t>
            </a:r>
          </a:p>
          <a:p>
            <a:pPr marL="228600" indent="-228600">
              <a:lnSpc>
                <a:spcPct val="90000"/>
              </a:lnSpc>
              <a:spcAft>
                <a:spcPts val="600"/>
              </a:spcAft>
              <a:buFont typeface="Arial" panose="020B0604020202020204" pitchFamily="34" charset="0"/>
              <a:buChar char="•"/>
            </a:pPr>
            <a:r>
              <a:rPr lang="en-US" sz="2000" b="1"/>
              <a:t>Module code:</a:t>
            </a:r>
            <a:r>
              <a:rPr lang="en-US" sz="2000"/>
              <a:t> LCLM4004</a:t>
            </a:r>
          </a:p>
          <a:p>
            <a:pPr indent="-228600">
              <a:lnSpc>
                <a:spcPct val="90000"/>
              </a:lnSpc>
              <a:spcAft>
                <a:spcPts val="600"/>
              </a:spcAft>
              <a:buFont typeface="Arial" panose="020B0604020202020204" pitchFamily="34" charset="0"/>
              <a:buChar char="•"/>
            </a:pPr>
            <a:r>
              <a:rPr lang="en-US" sz="2000" b="1"/>
              <a:t>Module name:</a:t>
            </a:r>
            <a:r>
              <a:rPr lang="en-US" sz="2000"/>
              <a:t> Problem Solving and Decision Making</a:t>
            </a:r>
          </a:p>
          <a:p>
            <a:pPr indent="-228600">
              <a:lnSpc>
                <a:spcPct val="90000"/>
              </a:lnSpc>
              <a:spcAft>
                <a:spcPts val="600"/>
              </a:spcAft>
              <a:buFont typeface="Arial" panose="020B0604020202020204" pitchFamily="34" charset="0"/>
              <a:buChar char="•"/>
            </a:pPr>
            <a:endParaRPr lang="en-US" sz="2000"/>
          </a:p>
        </p:txBody>
      </p:sp>
    </p:spTree>
    <p:extLst>
      <p:ext uri="{BB962C8B-B14F-4D97-AF65-F5344CB8AC3E}">
        <p14:creationId xmlns:p14="http://schemas.microsoft.com/office/powerpoint/2010/main" val="32523966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054D6D-7F51-B84A-FED9-3D89CFE49CAD}"/>
              </a:ext>
            </a:extLst>
          </p:cNvPr>
          <p:cNvSpPr>
            <a:spLocks noGrp="1"/>
          </p:cNvSpPr>
          <p:nvPr>
            <p:ph type="title"/>
          </p:nvPr>
        </p:nvSpPr>
        <p:spPr>
          <a:xfrm>
            <a:off x="836679" y="723898"/>
            <a:ext cx="6002110" cy="1495425"/>
          </a:xfrm>
        </p:spPr>
        <p:txBody>
          <a:bodyPr>
            <a:normAutofit/>
          </a:bodyPr>
          <a:lstStyle/>
          <a:p>
            <a:r>
              <a:rPr lang="en-US" sz="4000" b="1" dirty="0">
                <a:latin typeface="Times New Roman"/>
                <a:cs typeface="Times New Roman"/>
              </a:rPr>
              <a:t>Introduction </a:t>
            </a:r>
            <a:r>
              <a:rPr lang="en-US" sz="4000" dirty="0">
                <a:latin typeface="Aptos Display"/>
                <a:cs typeface="Times New Roman"/>
              </a:rPr>
              <a:t> </a:t>
            </a:r>
            <a:endParaRPr lang="en-US" sz="4000" dirty="0"/>
          </a:p>
        </p:txBody>
      </p:sp>
      <p:sp>
        <p:nvSpPr>
          <p:cNvPr id="3" name="Content Placeholder 2">
            <a:extLst>
              <a:ext uri="{FF2B5EF4-FFF2-40B4-BE49-F238E27FC236}">
                <a16:creationId xmlns:a16="http://schemas.microsoft.com/office/drawing/2014/main" id="{9F35D084-4A67-B3F5-4CDA-15E2F43B79C2}"/>
              </a:ext>
            </a:extLst>
          </p:cNvPr>
          <p:cNvSpPr>
            <a:spLocks noGrp="1"/>
          </p:cNvSpPr>
          <p:nvPr>
            <p:ph idx="1"/>
          </p:nvPr>
        </p:nvSpPr>
        <p:spPr>
          <a:xfrm>
            <a:off x="836680" y="2405067"/>
            <a:ext cx="6002110" cy="3729034"/>
          </a:xfrm>
        </p:spPr>
        <p:txBody>
          <a:bodyPr vert="horz" lIns="91440" tIns="45720" rIns="91440" bIns="45720" rtlCol="0">
            <a:normAutofit/>
          </a:bodyPr>
          <a:lstStyle/>
          <a:p>
            <a:r>
              <a:rPr lang="en-US" sz="2000" b="1">
                <a:latin typeface="Times New Roman"/>
                <a:cs typeface="Times New Roman"/>
              </a:rPr>
              <a:t>About Green Haven Florists</a:t>
            </a:r>
            <a:endParaRPr lang="en-US" sz="2000"/>
          </a:p>
          <a:p>
            <a:pPr lvl="1">
              <a:buFont typeface="Courier New" panose="020B0604020202020204" pitchFamily="34" charset="0"/>
              <a:buChar char="o"/>
            </a:pPr>
            <a:r>
              <a:rPr lang="en-US" sz="2000">
                <a:latin typeface="Times New Roman"/>
                <a:cs typeface="Times New Roman"/>
              </a:rPr>
              <a:t>Est. 2016, Norwich</a:t>
            </a:r>
            <a:endParaRPr lang="en-US" sz="2000"/>
          </a:p>
          <a:p>
            <a:pPr lvl="1">
              <a:buFont typeface="Courier New" panose="020B0604020202020204" pitchFamily="34" charset="0"/>
              <a:buChar char="o"/>
            </a:pPr>
            <a:r>
              <a:rPr lang="en-US" sz="2000" dirty="0">
                <a:latin typeface="Times New Roman"/>
                <a:cs typeface="Times New Roman"/>
              </a:rPr>
              <a:t>Eco-friendly, bespoke designs</a:t>
            </a:r>
            <a:endParaRPr lang="en-US" sz="2000" dirty="0"/>
          </a:p>
          <a:p>
            <a:pPr lvl="1">
              <a:buFont typeface="Courier New" panose="020B0604020202020204" pitchFamily="34" charset="0"/>
              <a:buChar char="o"/>
            </a:pPr>
            <a:r>
              <a:rPr lang="en-US" sz="2000">
                <a:latin typeface="Times New Roman"/>
                <a:cs typeface="Times New Roman"/>
              </a:rPr>
              <a:t>Strong local reputation</a:t>
            </a:r>
            <a:endParaRPr lang="en-US" sz="2000"/>
          </a:p>
          <a:p>
            <a:r>
              <a:rPr lang="en-US" sz="2000" b="1">
                <a:latin typeface="Times New Roman"/>
                <a:cs typeface="Times New Roman"/>
              </a:rPr>
              <a:t>Aim</a:t>
            </a:r>
            <a:endParaRPr lang="en-US" sz="2000"/>
          </a:p>
          <a:p>
            <a:pPr lvl="1">
              <a:buFont typeface="Courier New" panose="020B0604020202020204" pitchFamily="34" charset="0"/>
              <a:buChar char="o"/>
            </a:pPr>
            <a:r>
              <a:rPr lang="en-US" sz="2000">
                <a:latin typeface="Times New Roman"/>
                <a:cs typeface="Times New Roman"/>
              </a:rPr>
              <a:t>Identify key problems</a:t>
            </a:r>
            <a:endParaRPr lang="en-US" sz="2000"/>
          </a:p>
          <a:p>
            <a:pPr lvl="1">
              <a:buFont typeface="Courier New" panose="020B0604020202020204" pitchFamily="34" charset="0"/>
              <a:buChar char="o"/>
            </a:pPr>
            <a:r>
              <a:rPr lang="en-US" sz="2000" dirty="0" err="1">
                <a:latin typeface="Times New Roman"/>
                <a:cs typeface="Times New Roman"/>
              </a:rPr>
              <a:t>Analyse</a:t>
            </a:r>
            <a:r>
              <a:rPr lang="en-US" sz="2000" dirty="0">
                <a:latin typeface="Times New Roman"/>
                <a:cs typeface="Times New Roman"/>
              </a:rPr>
              <a:t> internal &amp; external factors</a:t>
            </a:r>
            <a:endParaRPr lang="en-US" sz="2000" dirty="0"/>
          </a:p>
          <a:p>
            <a:pPr lvl="1">
              <a:buFont typeface="Courier New" panose="020B0604020202020204" pitchFamily="34" charset="0"/>
              <a:buChar char="o"/>
            </a:pPr>
            <a:r>
              <a:rPr lang="en-US" sz="2000">
                <a:latin typeface="Times New Roman"/>
                <a:cs typeface="Times New Roman"/>
              </a:rPr>
              <a:t>Suggest solutions</a:t>
            </a:r>
            <a:endParaRPr lang="en-US" sz="2000"/>
          </a:p>
          <a:p>
            <a:r>
              <a:rPr lang="en-US" sz="2000" b="1">
                <a:latin typeface="Times New Roman"/>
                <a:cs typeface="Times New Roman"/>
              </a:rPr>
              <a:t>Structure: </a:t>
            </a:r>
            <a:r>
              <a:rPr lang="en-US" sz="2000">
                <a:latin typeface="Times New Roman"/>
                <a:cs typeface="Times New Roman"/>
              </a:rPr>
              <a:t>Problem → PESTEL → Cause &amp; Effect → Conclusion</a:t>
            </a:r>
            <a:endParaRPr lang="en-US" sz="2000"/>
          </a:p>
        </p:txBody>
      </p:sp>
      <p:pic>
        <p:nvPicPr>
          <p:cNvPr id="4" name="Picture 3" descr="A greenhouse with potted plants&#10;&#10;AI-generated content may be incorrect.">
            <a:extLst>
              <a:ext uri="{FF2B5EF4-FFF2-40B4-BE49-F238E27FC236}">
                <a16:creationId xmlns:a16="http://schemas.microsoft.com/office/drawing/2014/main" id="{F822D0F6-27CC-531F-48A3-D3F9EE285CFC}"/>
              </a:ext>
            </a:extLst>
          </p:cNvPr>
          <p:cNvPicPr>
            <a:picLocks noChangeAspect="1"/>
          </p:cNvPicPr>
          <p:nvPr/>
        </p:nvPicPr>
        <p:blipFill>
          <a:blip r:embed="rId3"/>
          <a:srcRect r="1623"/>
          <a:stretch>
            <a:fillRect/>
          </a:stretch>
        </p:blipFill>
        <p:spPr>
          <a:xfrm>
            <a:off x="7199440" y="10"/>
            <a:ext cx="4992560" cy="6857990"/>
          </a:xfrm>
          <a:prstGeom prst="rect">
            <a:avLst/>
          </a:prstGeom>
          <a:effectLst/>
        </p:spPr>
      </p:pic>
    </p:spTree>
    <p:extLst>
      <p:ext uri="{BB962C8B-B14F-4D97-AF65-F5344CB8AC3E}">
        <p14:creationId xmlns:p14="http://schemas.microsoft.com/office/powerpoint/2010/main" val="571176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C064E0-186C-4805-18FC-FE69934F656B}"/>
              </a:ext>
            </a:extLst>
          </p:cNvPr>
          <p:cNvSpPr>
            <a:spLocks noGrp="1"/>
          </p:cNvSpPr>
          <p:nvPr>
            <p:ph type="title"/>
          </p:nvPr>
        </p:nvSpPr>
        <p:spPr>
          <a:xfrm>
            <a:off x="841248" y="256032"/>
            <a:ext cx="10506456" cy="1014984"/>
          </a:xfrm>
        </p:spPr>
        <p:txBody>
          <a:bodyPr anchor="b">
            <a:normAutofit/>
          </a:bodyPr>
          <a:lstStyle/>
          <a:p>
            <a:r>
              <a:rPr lang="en-US" b="1">
                <a:latin typeface="Times New Roman"/>
                <a:cs typeface="Times New Roman"/>
              </a:rPr>
              <a:t>Nature &amp; Scope of Problem (5W2H)</a:t>
            </a:r>
            <a:endParaRPr lang="en-US"/>
          </a:p>
        </p:txBody>
      </p:sp>
      <p:sp>
        <p:nvSpPr>
          <p:cNvPr id="12" name="Rectangle 11">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4">
            <a:extLst>
              <a:ext uri="{FF2B5EF4-FFF2-40B4-BE49-F238E27FC236}">
                <a16:creationId xmlns:a16="http://schemas.microsoft.com/office/drawing/2014/main" id="{B38B973A-B119-C8BB-9AB1-CBCDC632CFB3}"/>
              </a:ext>
            </a:extLst>
          </p:cNvPr>
          <p:cNvGraphicFramePr>
            <a:graphicFrameLocks noGrp="1"/>
          </p:cNvGraphicFramePr>
          <p:nvPr>
            <p:ph idx="1"/>
          </p:nvPr>
        </p:nvGraphicFramePr>
        <p:xfrm>
          <a:off x="1706569" y="1926266"/>
          <a:ext cx="8778862" cy="4357527"/>
        </p:xfrm>
        <a:graphic>
          <a:graphicData uri="http://schemas.openxmlformats.org/drawingml/2006/table">
            <a:tbl>
              <a:tblPr firstRow="1" bandRow="1">
                <a:noFill/>
                <a:tableStyleId>{5C22544A-7EE6-4342-B048-85BDC9FD1C3A}</a:tableStyleId>
              </a:tblPr>
              <a:tblGrid>
                <a:gridCol w="2321723">
                  <a:extLst>
                    <a:ext uri="{9D8B030D-6E8A-4147-A177-3AD203B41FA5}">
                      <a16:colId xmlns:a16="http://schemas.microsoft.com/office/drawing/2014/main" val="3882246825"/>
                    </a:ext>
                  </a:extLst>
                </a:gridCol>
                <a:gridCol w="6457139">
                  <a:extLst>
                    <a:ext uri="{9D8B030D-6E8A-4147-A177-3AD203B41FA5}">
                      <a16:colId xmlns:a16="http://schemas.microsoft.com/office/drawing/2014/main" val="4177322068"/>
                    </a:ext>
                  </a:extLst>
                </a:gridCol>
              </a:tblGrid>
              <a:tr h="580236">
                <a:tc>
                  <a:txBody>
                    <a:bodyPr/>
                    <a:lstStyle/>
                    <a:p>
                      <a:pPr algn="ctr" rtl="0" fontAlgn="t">
                        <a:buNone/>
                      </a:pPr>
                      <a:r>
                        <a:rPr lang="en-US" sz="2100" b="0" i="0" u="none" strike="noStrike" cap="none" spc="60">
                          <a:solidFill>
                            <a:schemeClr val="bg1"/>
                          </a:solidFill>
                          <a:effectLst/>
                          <a:latin typeface="Times New Roman" panose="02020603050405020304" pitchFamily="18" charset="0"/>
                        </a:rPr>
                        <a:t>5W2H</a:t>
                      </a:r>
                      <a:endParaRPr lang="en-US" sz="2100" b="0" cap="none" spc="60">
                        <a:solidFill>
                          <a:schemeClr val="bg1"/>
                        </a:solidFill>
                        <a:effectLst/>
                      </a:endParaRPr>
                    </a:p>
                  </a:txBody>
                  <a:tcPr marL="84632" marR="84632" marT="121870" marB="84632" anchor="ctr">
                    <a:lnL w="12700" cmpd="sng">
                      <a:noFill/>
                    </a:lnL>
                    <a:lnR w="12700" cmpd="sng">
                      <a:noFill/>
                    </a:lnR>
                    <a:lnT w="19050" cap="flat" cmpd="sng" algn="ctr">
                      <a:noFill/>
                      <a:prstDash val="solid"/>
                    </a:lnT>
                    <a:lnB w="38100" cmpd="sng">
                      <a:noFill/>
                    </a:lnB>
                    <a:solidFill>
                      <a:schemeClr val="accent1"/>
                    </a:solidFill>
                  </a:tcPr>
                </a:tc>
                <a:tc>
                  <a:txBody>
                    <a:bodyPr/>
                    <a:lstStyle/>
                    <a:p>
                      <a:pPr algn="ctr" rtl="0" fontAlgn="t">
                        <a:buNone/>
                      </a:pPr>
                      <a:r>
                        <a:rPr lang="en-US" sz="2100" b="0" i="0" u="none" strike="noStrike" cap="none" spc="60">
                          <a:solidFill>
                            <a:schemeClr val="bg1"/>
                          </a:solidFill>
                          <a:effectLst/>
                          <a:latin typeface="Times New Roman" panose="02020603050405020304" pitchFamily="18" charset="0"/>
                        </a:rPr>
                        <a:t>Key Points</a:t>
                      </a:r>
                      <a:endParaRPr lang="en-US" sz="2100" b="0" cap="none" spc="60">
                        <a:solidFill>
                          <a:schemeClr val="bg1"/>
                        </a:solidFill>
                        <a:effectLst/>
                      </a:endParaRPr>
                    </a:p>
                  </a:txBody>
                  <a:tcPr marL="84632" marR="84632" marT="121870" marB="84632"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487776518"/>
                  </a:ext>
                </a:extLst>
              </a:tr>
              <a:tr h="539613">
                <a:tc>
                  <a:txBody>
                    <a:bodyPr/>
                    <a:lstStyle/>
                    <a:p>
                      <a:pPr algn="just" rtl="0" fontAlgn="t">
                        <a:buNone/>
                      </a:pPr>
                      <a:r>
                        <a:rPr lang="en-US" sz="1900" b="1" i="0" u="none" strike="noStrike" cap="none" spc="0">
                          <a:solidFill>
                            <a:schemeClr val="tx1"/>
                          </a:solidFill>
                          <a:effectLst/>
                          <a:latin typeface="Times New Roman" panose="02020603050405020304" pitchFamily="18" charset="0"/>
                        </a:rPr>
                        <a:t>What</a:t>
                      </a:r>
                      <a:endParaRPr lang="en-US" sz="1900" cap="none" spc="0">
                        <a:solidFill>
                          <a:schemeClr val="tx1"/>
                        </a:solidFill>
                        <a:effectLst/>
                      </a:endParaRPr>
                    </a:p>
                  </a:txBody>
                  <a:tcPr marL="84632" marR="84632" marT="121870" marB="84632">
                    <a:lnL w="12700" cmpd="sng">
                      <a:noFill/>
                      <a:prstDash val="solid"/>
                    </a:lnL>
                    <a:lnR w="12700" cmpd="sng">
                      <a:noFill/>
                      <a:prstDash val="solid"/>
                    </a:lnR>
                    <a:lnT w="38100" cmpd="sng">
                      <a:noFill/>
                    </a:lnT>
                    <a:lnB w="12700" cap="flat" cmpd="sng" algn="ctr">
                      <a:noFill/>
                      <a:prstDash val="solid"/>
                    </a:lnB>
                    <a:noFill/>
                  </a:tcPr>
                </a:tc>
                <a:tc>
                  <a:txBody>
                    <a:bodyPr/>
                    <a:lstStyle/>
                    <a:p>
                      <a:pPr algn="just" rtl="0" fontAlgn="t">
                        <a:buNone/>
                      </a:pPr>
                      <a:r>
                        <a:rPr lang="en-US" sz="1900" b="0" i="0" u="none" strike="noStrike" cap="none" spc="0">
                          <a:solidFill>
                            <a:schemeClr val="tx1"/>
                          </a:solidFill>
                          <a:effectLst/>
                          <a:latin typeface="Times New Roman" panose="02020603050405020304" pitchFamily="18" charset="0"/>
                        </a:rPr>
                        <a:t>30% sales drop</a:t>
                      </a:r>
                      <a:endParaRPr lang="en-US" sz="1900" cap="none" spc="0">
                        <a:solidFill>
                          <a:schemeClr val="tx1"/>
                        </a:solidFill>
                        <a:effectLst/>
                      </a:endParaRPr>
                    </a:p>
                  </a:txBody>
                  <a:tcPr marL="84632" marR="84632" marT="121870" marB="84632">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656992124"/>
                  </a:ext>
                </a:extLst>
              </a:tr>
              <a:tr h="539613">
                <a:tc>
                  <a:txBody>
                    <a:bodyPr/>
                    <a:lstStyle/>
                    <a:p>
                      <a:pPr algn="just" rtl="0" fontAlgn="t">
                        <a:buNone/>
                      </a:pPr>
                      <a:r>
                        <a:rPr lang="en-US" sz="1900" b="1" i="0" u="none" strike="noStrike" cap="none" spc="0">
                          <a:solidFill>
                            <a:schemeClr val="tx1"/>
                          </a:solidFill>
                          <a:effectLst/>
                          <a:latin typeface="Times New Roman" panose="02020603050405020304" pitchFamily="18" charset="0"/>
                        </a:rPr>
                        <a:t>Why</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rtl="0" fontAlgn="t">
                        <a:buNone/>
                      </a:pPr>
                      <a:r>
                        <a:rPr lang="en-US" sz="1900" b="0" i="0" u="none" strike="noStrike" cap="none" spc="0">
                          <a:solidFill>
                            <a:schemeClr val="tx1"/>
                          </a:solidFill>
                          <a:effectLst/>
                          <a:latin typeface="Times New Roman" panose="02020603050405020304" pitchFamily="18" charset="0"/>
                        </a:rPr>
                        <a:t>Rising costs, low footfall, online rivals</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114370281"/>
                  </a:ext>
                </a:extLst>
              </a:tr>
              <a:tr h="539613">
                <a:tc>
                  <a:txBody>
                    <a:bodyPr/>
                    <a:lstStyle/>
                    <a:p>
                      <a:pPr algn="just" rtl="0" fontAlgn="t">
                        <a:buNone/>
                      </a:pPr>
                      <a:r>
                        <a:rPr lang="en-US" sz="1900" b="1" i="0" u="none" strike="noStrike" cap="none" spc="0">
                          <a:solidFill>
                            <a:schemeClr val="tx1"/>
                          </a:solidFill>
                          <a:effectLst/>
                          <a:latin typeface="Times New Roman" panose="02020603050405020304" pitchFamily="18" charset="0"/>
                        </a:rPr>
                        <a:t>Where</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rtl="0" fontAlgn="t">
                        <a:buNone/>
                      </a:pPr>
                      <a:r>
                        <a:rPr lang="en-US" sz="1900" b="0" i="0" u="none" strike="noStrike" cap="none" spc="0">
                          <a:solidFill>
                            <a:schemeClr val="tx1"/>
                          </a:solidFill>
                          <a:effectLst/>
                          <a:latin typeface="Times New Roman" panose="02020603050405020304" pitchFamily="18" charset="0"/>
                        </a:rPr>
                        <a:t>Norwich High Street</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704092676"/>
                  </a:ext>
                </a:extLst>
              </a:tr>
              <a:tr h="539613">
                <a:tc>
                  <a:txBody>
                    <a:bodyPr/>
                    <a:lstStyle/>
                    <a:p>
                      <a:pPr algn="just" rtl="0" fontAlgn="t">
                        <a:buNone/>
                      </a:pPr>
                      <a:r>
                        <a:rPr lang="en-US" sz="1900" b="1" i="0" u="none" strike="noStrike" cap="none" spc="0">
                          <a:solidFill>
                            <a:schemeClr val="tx1"/>
                          </a:solidFill>
                          <a:effectLst/>
                          <a:latin typeface="Times New Roman" panose="02020603050405020304" pitchFamily="18" charset="0"/>
                        </a:rPr>
                        <a:t>When</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rtl="0" fontAlgn="t">
                        <a:buNone/>
                      </a:pPr>
                      <a:r>
                        <a:rPr lang="en-US" sz="1900" b="0" i="0" u="none" strike="noStrike" cap="none" spc="0">
                          <a:solidFill>
                            <a:schemeClr val="tx1"/>
                          </a:solidFill>
                          <a:effectLst/>
                          <a:latin typeface="Times New Roman" panose="02020603050405020304" pitchFamily="18" charset="0"/>
                        </a:rPr>
                        <a:t>Last 12 months</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209224874"/>
                  </a:ext>
                </a:extLst>
              </a:tr>
              <a:tr h="539613">
                <a:tc>
                  <a:txBody>
                    <a:bodyPr/>
                    <a:lstStyle/>
                    <a:p>
                      <a:pPr algn="just" rtl="0" fontAlgn="t">
                        <a:buNone/>
                      </a:pPr>
                      <a:r>
                        <a:rPr lang="en-US" sz="1900" b="1" i="0" u="none" strike="noStrike" cap="none" spc="0">
                          <a:solidFill>
                            <a:schemeClr val="tx1"/>
                          </a:solidFill>
                          <a:effectLst/>
                          <a:latin typeface="Times New Roman" panose="02020603050405020304" pitchFamily="18" charset="0"/>
                        </a:rPr>
                        <a:t>Who</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rtl="0" fontAlgn="t">
                        <a:buNone/>
                      </a:pPr>
                      <a:r>
                        <a:rPr lang="en-US" sz="1900" b="0" i="0" u="none" strike="noStrike" cap="none" spc="0">
                          <a:solidFill>
                            <a:schemeClr val="tx1"/>
                          </a:solidFill>
                          <a:effectLst/>
                          <a:latin typeface="Times New Roman" panose="02020603050405020304" pitchFamily="18" charset="0"/>
                        </a:rPr>
                        <a:t>Liam &amp; Priya Patel</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569233447"/>
                  </a:ext>
                </a:extLst>
              </a:tr>
              <a:tr h="539613">
                <a:tc>
                  <a:txBody>
                    <a:bodyPr/>
                    <a:lstStyle/>
                    <a:p>
                      <a:pPr algn="just" rtl="0" fontAlgn="t">
                        <a:buNone/>
                      </a:pPr>
                      <a:r>
                        <a:rPr lang="en-US" sz="1900" b="1" i="0" u="none" strike="noStrike" cap="none" spc="0">
                          <a:solidFill>
                            <a:schemeClr val="tx1"/>
                          </a:solidFill>
                          <a:effectLst/>
                          <a:latin typeface="Times New Roman" panose="02020603050405020304" pitchFamily="18" charset="0"/>
                        </a:rPr>
                        <a:t>How</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rtl="0" fontAlgn="t">
                        <a:buNone/>
                      </a:pPr>
                      <a:r>
                        <a:rPr lang="en-US" sz="1900" b="0" i="0" u="none" strike="noStrike" cap="none" spc="0">
                          <a:solidFill>
                            <a:schemeClr val="tx1"/>
                          </a:solidFill>
                          <a:effectLst/>
                          <a:latin typeface="Times New Roman" panose="02020603050405020304" pitchFamily="18" charset="0"/>
                        </a:rPr>
                        <a:t>Weak digital marketing</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971147321"/>
                  </a:ext>
                </a:extLst>
              </a:tr>
              <a:tr h="539613">
                <a:tc>
                  <a:txBody>
                    <a:bodyPr/>
                    <a:lstStyle/>
                    <a:p>
                      <a:pPr algn="just" rtl="0" fontAlgn="t">
                        <a:buNone/>
                      </a:pPr>
                      <a:r>
                        <a:rPr lang="en-US" sz="1900" b="1" i="0" u="none" strike="noStrike" cap="none" spc="0">
                          <a:solidFill>
                            <a:schemeClr val="tx1"/>
                          </a:solidFill>
                          <a:effectLst/>
                          <a:latin typeface="Times New Roman" panose="02020603050405020304" pitchFamily="18" charset="0"/>
                        </a:rPr>
                        <a:t>How Much</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mpd="sng">
                      <a:noFill/>
                      <a:prstDash val="solid"/>
                    </a:lnT>
                    <a:lnB w="12700" cmpd="sng">
                      <a:noFill/>
                      <a:prstDash val="solid"/>
                    </a:lnB>
                    <a:noFill/>
                  </a:tcPr>
                </a:tc>
                <a:tc>
                  <a:txBody>
                    <a:bodyPr/>
                    <a:lstStyle/>
                    <a:p>
                      <a:pPr algn="just" rtl="0" fontAlgn="t">
                        <a:buNone/>
                      </a:pPr>
                      <a:r>
                        <a:rPr lang="en-US" sz="1900" b="0" i="0" u="none" strike="noStrike" cap="none" spc="0">
                          <a:solidFill>
                            <a:schemeClr val="tx1"/>
                          </a:solidFill>
                          <a:effectLst/>
                          <a:latin typeface="Times New Roman" panose="02020603050405020304" pitchFamily="18" charset="0"/>
                        </a:rPr>
                        <a:t>Profit ↓, traffic ↓</a:t>
                      </a:r>
                      <a:endParaRPr lang="en-US" sz="1900" cap="none" spc="0">
                        <a:solidFill>
                          <a:schemeClr val="tx1"/>
                        </a:solidFill>
                        <a:effectLst/>
                      </a:endParaRPr>
                    </a:p>
                  </a:txBody>
                  <a:tcPr marL="84632" marR="84632" marT="121870" marB="84632">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487826064"/>
                  </a:ext>
                </a:extLst>
              </a:tr>
            </a:tbl>
          </a:graphicData>
        </a:graphic>
      </p:graphicFrame>
    </p:spTree>
    <p:extLst>
      <p:ext uri="{BB962C8B-B14F-4D97-AF65-F5344CB8AC3E}">
        <p14:creationId xmlns:p14="http://schemas.microsoft.com/office/powerpoint/2010/main" val="1502666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B96D37-4D68-BEDE-95B3-1DD0604157D3}"/>
              </a:ext>
            </a:extLst>
          </p:cNvPr>
          <p:cNvSpPr>
            <a:spLocks noGrp="1"/>
          </p:cNvSpPr>
          <p:nvPr>
            <p:ph type="title"/>
          </p:nvPr>
        </p:nvSpPr>
        <p:spPr>
          <a:xfrm>
            <a:off x="630936" y="639520"/>
            <a:ext cx="3429000" cy="1719072"/>
          </a:xfrm>
        </p:spPr>
        <p:txBody>
          <a:bodyPr anchor="b">
            <a:normAutofit/>
          </a:bodyPr>
          <a:lstStyle/>
          <a:p>
            <a:r>
              <a:rPr lang="en-US" sz="3800" b="1">
                <a:latin typeface="Times New Roman"/>
                <a:cs typeface="Times New Roman"/>
              </a:rPr>
              <a:t>Supporting Data &amp; Trends</a:t>
            </a:r>
            <a:endParaRPr lang="en-US" sz="3800"/>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32007DF-A5C4-7847-4834-396018EDE0A3}"/>
              </a:ext>
            </a:extLst>
          </p:cNvPr>
          <p:cNvSpPr>
            <a:spLocks noGrp="1"/>
          </p:cNvSpPr>
          <p:nvPr>
            <p:ph idx="1"/>
          </p:nvPr>
        </p:nvSpPr>
        <p:spPr>
          <a:xfrm>
            <a:off x="630936" y="2807208"/>
            <a:ext cx="3429000" cy="3410712"/>
          </a:xfrm>
        </p:spPr>
        <p:txBody>
          <a:bodyPr vert="horz" lIns="91440" tIns="45720" rIns="91440" bIns="45720" rtlCol="0" anchor="t">
            <a:normAutofit/>
          </a:bodyPr>
          <a:lstStyle/>
          <a:p>
            <a:r>
              <a:rPr lang="en-US" sz="1700" b="1">
                <a:latin typeface="Times New Roman"/>
                <a:cs typeface="Times New Roman"/>
              </a:rPr>
              <a:t>Performance:</a:t>
            </a:r>
            <a:endParaRPr lang="en-US" sz="1700"/>
          </a:p>
          <a:p>
            <a:pPr lvl="1">
              <a:buFont typeface="Courier New" panose="020B0604020202020204" pitchFamily="34" charset="0"/>
              <a:buChar char="o"/>
            </a:pPr>
            <a:r>
              <a:rPr lang="en-US" sz="1700" dirty="0">
                <a:latin typeface="Times New Roman"/>
                <a:cs typeface="Times New Roman"/>
              </a:rPr>
              <a:t>Sales ↓ 30%</a:t>
            </a:r>
            <a:endParaRPr lang="en-US" sz="1700" dirty="0"/>
          </a:p>
          <a:p>
            <a:pPr lvl="1">
              <a:buFont typeface="Courier New" panose="020B0604020202020204" pitchFamily="34" charset="0"/>
              <a:buChar char="o"/>
            </a:pPr>
            <a:r>
              <a:rPr lang="en-US" sz="1700" dirty="0">
                <a:latin typeface="Times New Roman"/>
                <a:cs typeface="Times New Roman"/>
              </a:rPr>
              <a:t>Online ↑ 8% (not enough)</a:t>
            </a:r>
            <a:endParaRPr lang="en-US" sz="1700" dirty="0"/>
          </a:p>
          <a:p>
            <a:r>
              <a:rPr lang="en-US" sz="1700" b="1">
                <a:latin typeface="Times New Roman"/>
                <a:cs typeface="Times New Roman"/>
              </a:rPr>
              <a:t>Market Shift:</a:t>
            </a:r>
            <a:endParaRPr lang="en-US" sz="1700"/>
          </a:p>
          <a:p>
            <a:pPr lvl="1">
              <a:buFont typeface="Courier New" panose="020B0604020202020204" pitchFamily="34" charset="0"/>
              <a:buChar char="o"/>
            </a:pPr>
            <a:r>
              <a:rPr lang="en-US" sz="1700">
                <a:latin typeface="Times New Roman"/>
                <a:cs typeface="Times New Roman"/>
              </a:rPr>
              <a:t>Growth of e-commerce florists</a:t>
            </a:r>
            <a:endParaRPr lang="en-US" sz="1700"/>
          </a:p>
          <a:p>
            <a:pPr lvl="1">
              <a:buFont typeface="Courier New" panose="020B0604020202020204" pitchFamily="34" charset="0"/>
              <a:buChar char="o"/>
            </a:pPr>
            <a:r>
              <a:rPr lang="en-US" sz="1700">
                <a:latin typeface="Times New Roman"/>
                <a:cs typeface="Times New Roman"/>
              </a:rPr>
              <a:t>Price-based competition</a:t>
            </a:r>
            <a:endParaRPr lang="en-US" sz="1700"/>
          </a:p>
          <a:p>
            <a:r>
              <a:rPr lang="en-US" sz="1700" b="1">
                <a:latin typeface="Times New Roman"/>
                <a:cs typeface="Times New Roman"/>
              </a:rPr>
              <a:t>Customer Feedback:</a:t>
            </a:r>
            <a:endParaRPr lang="en-US" sz="1700">
              <a:latin typeface="Aptos" panose="02110004020202020204"/>
              <a:cs typeface="Times New Roman"/>
            </a:endParaRPr>
          </a:p>
          <a:p>
            <a:pPr lvl="1">
              <a:buFont typeface="Courier New" panose="020B0604020202020204" pitchFamily="34" charset="0"/>
              <a:buChar char="o"/>
            </a:pPr>
            <a:r>
              <a:rPr lang="en-US" sz="1700">
                <a:latin typeface="Times New Roman"/>
                <a:cs typeface="Times New Roman"/>
              </a:rPr>
              <a:t>Quality &amp; creativity</a:t>
            </a:r>
            <a:endParaRPr lang="en-US" sz="1700">
              <a:latin typeface="Aptos" panose="02110004020202020204"/>
              <a:cs typeface="Times New Roman"/>
            </a:endParaRPr>
          </a:p>
          <a:p>
            <a:pPr lvl="1">
              <a:buFont typeface="Courier New" panose="020B0604020202020204" pitchFamily="34" charset="0"/>
              <a:buChar char="o"/>
            </a:pPr>
            <a:r>
              <a:rPr lang="en-US" sz="1700">
                <a:latin typeface="Times New Roman"/>
                <a:cs typeface="Times New Roman"/>
              </a:rPr>
              <a:t>Outdated website, limited delivery</a:t>
            </a:r>
            <a:endParaRPr lang="en-US" sz="1700"/>
          </a:p>
        </p:txBody>
      </p:sp>
      <p:pic>
        <p:nvPicPr>
          <p:cNvPr id="4" name="Picture 3" descr="A graph of sales&#10;&#10;AI-generated content may be incorrect.">
            <a:extLst>
              <a:ext uri="{FF2B5EF4-FFF2-40B4-BE49-F238E27FC236}">
                <a16:creationId xmlns:a16="http://schemas.microsoft.com/office/drawing/2014/main" id="{CC42A368-E1EC-F980-C432-3D84A97DB960}"/>
              </a:ext>
            </a:extLst>
          </p:cNvPr>
          <p:cNvPicPr>
            <a:picLocks noChangeAspect="1"/>
          </p:cNvPicPr>
          <p:nvPr/>
        </p:nvPicPr>
        <p:blipFill>
          <a:blip r:embed="rId3"/>
          <a:stretch>
            <a:fillRect/>
          </a:stretch>
        </p:blipFill>
        <p:spPr>
          <a:xfrm>
            <a:off x="4654296" y="1288847"/>
            <a:ext cx="6903720" cy="4280306"/>
          </a:xfrm>
          <a:prstGeom prst="rect">
            <a:avLst/>
          </a:prstGeom>
        </p:spPr>
      </p:pic>
    </p:spTree>
    <p:extLst>
      <p:ext uri="{BB962C8B-B14F-4D97-AF65-F5344CB8AC3E}">
        <p14:creationId xmlns:p14="http://schemas.microsoft.com/office/powerpoint/2010/main" val="1302692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808F8C-C302-49D6-BF16-D208DEC08A46}"/>
              </a:ext>
            </a:extLst>
          </p:cNvPr>
          <p:cNvSpPr>
            <a:spLocks noGrp="1"/>
          </p:cNvSpPr>
          <p:nvPr>
            <p:ph type="title"/>
          </p:nvPr>
        </p:nvSpPr>
        <p:spPr>
          <a:xfrm>
            <a:off x="841248" y="256032"/>
            <a:ext cx="10506456" cy="1014984"/>
          </a:xfrm>
        </p:spPr>
        <p:txBody>
          <a:bodyPr anchor="b">
            <a:normAutofit/>
          </a:bodyPr>
          <a:lstStyle/>
          <a:p>
            <a:r>
              <a:rPr lang="en-US" b="1">
                <a:latin typeface="Times New Roman"/>
                <a:cs typeface="Times New Roman"/>
              </a:rPr>
              <a:t>External Factors (PESTEL Analysis)</a:t>
            </a:r>
            <a:endParaRPr lang="en-US" dirty="0"/>
          </a:p>
        </p:txBody>
      </p:sp>
      <p:sp>
        <p:nvSpPr>
          <p:cNvPr id="12" name="Rectangle 11">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4">
            <a:extLst>
              <a:ext uri="{FF2B5EF4-FFF2-40B4-BE49-F238E27FC236}">
                <a16:creationId xmlns:a16="http://schemas.microsoft.com/office/drawing/2014/main" id="{2EB456F5-E283-0CBA-AA56-1F00B1861F51}"/>
              </a:ext>
            </a:extLst>
          </p:cNvPr>
          <p:cNvGraphicFramePr>
            <a:graphicFrameLocks noGrp="1"/>
          </p:cNvGraphicFramePr>
          <p:nvPr>
            <p:ph idx="1"/>
          </p:nvPr>
        </p:nvGraphicFramePr>
        <p:xfrm>
          <a:off x="1123735" y="1926266"/>
          <a:ext cx="9944529" cy="4357528"/>
        </p:xfrm>
        <a:graphic>
          <a:graphicData uri="http://schemas.openxmlformats.org/drawingml/2006/table">
            <a:tbl>
              <a:tblPr firstRow="1" bandRow="1">
                <a:tableStyleId>{5C22544A-7EE6-4342-B048-85BDC9FD1C3A}</a:tableStyleId>
              </a:tblPr>
              <a:tblGrid>
                <a:gridCol w="2539403">
                  <a:extLst>
                    <a:ext uri="{9D8B030D-6E8A-4147-A177-3AD203B41FA5}">
                      <a16:colId xmlns:a16="http://schemas.microsoft.com/office/drawing/2014/main" val="1369238252"/>
                    </a:ext>
                  </a:extLst>
                </a:gridCol>
                <a:gridCol w="7405126">
                  <a:extLst>
                    <a:ext uri="{9D8B030D-6E8A-4147-A177-3AD203B41FA5}">
                      <a16:colId xmlns:a16="http://schemas.microsoft.com/office/drawing/2014/main" val="288174394"/>
                    </a:ext>
                  </a:extLst>
                </a:gridCol>
              </a:tblGrid>
              <a:tr h="478248">
                <a:tc>
                  <a:txBody>
                    <a:bodyPr/>
                    <a:lstStyle/>
                    <a:p>
                      <a:pPr algn="ctr" rtl="0" fontAlgn="t">
                        <a:buNone/>
                      </a:pPr>
                      <a:r>
                        <a:rPr lang="en-US" sz="1700" b="1" i="0" u="none" strike="noStrike">
                          <a:solidFill>
                            <a:srgbClr val="000000"/>
                          </a:solidFill>
                          <a:effectLst/>
                          <a:latin typeface="Times New Roman" panose="02020603050405020304" pitchFamily="18" charset="0"/>
                        </a:rPr>
                        <a:t>Factor</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t">
                        <a:buNone/>
                      </a:pPr>
                      <a:r>
                        <a:rPr lang="en-US" sz="1700" b="1" i="0" u="none" strike="noStrike">
                          <a:solidFill>
                            <a:srgbClr val="000000"/>
                          </a:solidFill>
                          <a:effectLst/>
                          <a:latin typeface="Times New Roman" panose="02020603050405020304" pitchFamily="18" charset="0"/>
                        </a:rPr>
                        <a:t>Key Insight</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63479299"/>
                  </a:ext>
                </a:extLst>
              </a:tr>
              <a:tr h="730696">
                <a:tc>
                  <a:txBody>
                    <a:bodyPr/>
                    <a:lstStyle/>
                    <a:p>
                      <a:pPr algn="just" rtl="0" fontAlgn="t">
                        <a:buNone/>
                      </a:pPr>
                      <a:r>
                        <a:rPr lang="en-US" sz="1700" b="0" i="0" u="none" strike="noStrike">
                          <a:solidFill>
                            <a:srgbClr val="000000"/>
                          </a:solidFill>
                          <a:effectLst/>
                          <a:latin typeface="Times New Roman" panose="02020603050405020304" pitchFamily="18" charset="0"/>
                        </a:rPr>
                        <a:t>Political</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fontAlgn="t">
                        <a:buNone/>
                      </a:pPr>
                      <a:r>
                        <a:rPr lang="en-US" sz="1700" b="0" i="0" u="none" strike="noStrike">
                          <a:solidFill>
                            <a:srgbClr val="000000"/>
                          </a:solidFill>
                          <a:effectLst/>
                          <a:latin typeface="Times New Roman" panose="02020603050405020304" pitchFamily="18" charset="0"/>
                        </a:rPr>
                        <a:t>UK import tariffs on cut flowers range 8.5–12%, increasing supply costs (AHDB, 2025).</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3640119"/>
                  </a:ext>
                </a:extLst>
              </a:tr>
              <a:tr h="730696">
                <a:tc>
                  <a:txBody>
                    <a:bodyPr/>
                    <a:lstStyle/>
                    <a:p>
                      <a:pPr algn="just" rtl="0" fontAlgn="t">
                        <a:buNone/>
                      </a:pPr>
                      <a:r>
                        <a:rPr lang="en-US" sz="1700" b="0" i="0" u="none" strike="noStrike">
                          <a:solidFill>
                            <a:srgbClr val="000000"/>
                          </a:solidFill>
                          <a:effectLst/>
                          <a:latin typeface="Times New Roman" panose="02020603050405020304" pitchFamily="18" charset="0"/>
                        </a:rPr>
                        <a:t>Economic</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fontAlgn="t">
                        <a:buNone/>
                      </a:pPr>
                      <a:r>
                        <a:rPr lang="en-US" sz="1700" b="0" i="0" u="none" strike="noStrike">
                          <a:solidFill>
                            <a:srgbClr val="000000"/>
                          </a:solidFill>
                          <a:effectLst/>
                          <a:latin typeface="Times New Roman" panose="02020603050405020304" pitchFamily="18" charset="0"/>
                        </a:rPr>
                        <a:t>Inflation rose to 3.5% (Apr 2025) and CPIH 4.1% (Jun 2025) (ONS, 2025); UK cut-flower imports £635 m (2024) (OEC, 2022).</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60150868"/>
                  </a:ext>
                </a:extLst>
              </a:tr>
              <a:tr h="730696">
                <a:tc>
                  <a:txBody>
                    <a:bodyPr/>
                    <a:lstStyle/>
                    <a:p>
                      <a:pPr algn="just" rtl="0" fontAlgn="t">
                        <a:buNone/>
                      </a:pPr>
                      <a:r>
                        <a:rPr lang="en-US" sz="1700" b="0" i="0" u="none" strike="noStrike">
                          <a:solidFill>
                            <a:srgbClr val="000000"/>
                          </a:solidFill>
                          <a:effectLst/>
                          <a:latin typeface="Times New Roman" panose="02020603050405020304" pitchFamily="18" charset="0"/>
                        </a:rPr>
                        <a:t>Social</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fontAlgn="t">
                        <a:buNone/>
                      </a:pPr>
                      <a:r>
                        <a:rPr lang="en-US" sz="1700" b="0" i="0" u="none" strike="noStrike">
                          <a:solidFill>
                            <a:srgbClr val="000000"/>
                          </a:solidFill>
                          <a:effectLst/>
                          <a:latin typeface="Times New Roman" panose="02020603050405020304" pitchFamily="18" charset="0"/>
                        </a:rPr>
                        <a:t>Shift toward online convenience and same-day delivery expectations (Xi et al., 2020).</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54058070"/>
                  </a:ext>
                </a:extLst>
              </a:tr>
              <a:tr h="478248">
                <a:tc>
                  <a:txBody>
                    <a:bodyPr/>
                    <a:lstStyle/>
                    <a:p>
                      <a:pPr algn="just" rtl="0" fontAlgn="t">
                        <a:buNone/>
                      </a:pPr>
                      <a:r>
                        <a:rPr lang="en-US" sz="1700" b="0" i="0" u="none" strike="noStrike">
                          <a:solidFill>
                            <a:srgbClr val="000000"/>
                          </a:solidFill>
                          <a:effectLst/>
                          <a:latin typeface="Times New Roman" panose="02020603050405020304" pitchFamily="18" charset="0"/>
                        </a:rPr>
                        <a:t>Technological</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fontAlgn="t">
                        <a:buNone/>
                      </a:pPr>
                      <a:r>
                        <a:rPr lang="en-US" sz="1700" b="0" i="0" u="none" strike="noStrike">
                          <a:solidFill>
                            <a:srgbClr val="000000"/>
                          </a:solidFill>
                          <a:effectLst/>
                          <a:latin typeface="Times New Roman" panose="02020603050405020304" pitchFamily="18" charset="0"/>
                        </a:rPr>
                        <a:t>Outdated website and weak digital marketing reduce visibility.</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74842166"/>
                  </a:ext>
                </a:extLst>
              </a:tr>
              <a:tr h="730696">
                <a:tc>
                  <a:txBody>
                    <a:bodyPr/>
                    <a:lstStyle/>
                    <a:p>
                      <a:pPr algn="just" rtl="0" fontAlgn="t">
                        <a:buNone/>
                      </a:pPr>
                      <a:r>
                        <a:rPr lang="en-US" sz="1700" b="0" i="0" u="none" strike="noStrike">
                          <a:solidFill>
                            <a:srgbClr val="000000"/>
                          </a:solidFill>
                          <a:effectLst/>
                          <a:latin typeface="Times New Roman" panose="02020603050405020304" pitchFamily="18" charset="0"/>
                        </a:rPr>
                        <a:t>Environmental</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fontAlgn="t">
                        <a:buNone/>
                      </a:pPr>
                      <a:r>
                        <a:rPr lang="en-US" sz="1700" b="0" i="0" u="none" strike="noStrike">
                          <a:solidFill>
                            <a:srgbClr val="000000"/>
                          </a:solidFill>
                          <a:effectLst/>
                          <a:latin typeface="Times New Roman" panose="02020603050405020304" pitchFamily="18" charset="0"/>
                        </a:rPr>
                        <a:t>Focus on eco-friendly sourcing and biodegradable packaging (Ankita and Khanna, 2024).</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37494274"/>
                  </a:ext>
                </a:extLst>
              </a:tr>
              <a:tr h="478248">
                <a:tc>
                  <a:txBody>
                    <a:bodyPr/>
                    <a:lstStyle/>
                    <a:p>
                      <a:pPr algn="just" rtl="0" fontAlgn="t">
                        <a:buNone/>
                      </a:pPr>
                      <a:r>
                        <a:rPr lang="en-US" sz="1700" b="0" i="0" u="none" strike="noStrike">
                          <a:solidFill>
                            <a:srgbClr val="000000"/>
                          </a:solidFill>
                          <a:effectLst/>
                          <a:latin typeface="Times New Roman" panose="02020603050405020304" pitchFamily="18" charset="0"/>
                        </a:rPr>
                        <a:t>Legal</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just" rtl="0" fontAlgn="t">
                        <a:buNone/>
                      </a:pPr>
                      <a:r>
                        <a:rPr lang="en-US" sz="1700" b="0" i="0" u="none" strike="noStrike">
                          <a:solidFill>
                            <a:srgbClr val="000000"/>
                          </a:solidFill>
                          <a:effectLst/>
                          <a:latin typeface="Times New Roman" panose="02020603050405020304" pitchFamily="18" charset="0"/>
                        </a:rPr>
                        <a:t>Tightened plastic-waste regulations raise compliance costs (Tumu et al., 2023).</a:t>
                      </a:r>
                      <a:endParaRPr lang="en-US" sz="2500">
                        <a:effectLst/>
                      </a:endParaRPr>
                    </a:p>
                  </a:txBody>
                  <a:tcPr marL="87655" marR="87655" marT="87655" marB="8765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68876012"/>
                  </a:ext>
                </a:extLst>
              </a:tr>
            </a:tbl>
          </a:graphicData>
        </a:graphic>
      </p:graphicFrame>
    </p:spTree>
    <p:extLst>
      <p:ext uri="{BB962C8B-B14F-4D97-AF65-F5344CB8AC3E}">
        <p14:creationId xmlns:p14="http://schemas.microsoft.com/office/powerpoint/2010/main" val="25817673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096765-5007-1C57-7D90-A0CE80883551}"/>
              </a:ext>
            </a:extLst>
          </p:cNvPr>
          <p:cNvSpPr>
            <a:spLocks noGrp="1"/>
          </p:cNvSpPr>
          <p:nvPr>
            <p:ph type="title"/>
          </p:nvPr>
        </p:nvSpPr>
        <p:spPr>
          <a:xfrm>
            <a:off x="841248" y="256032"/>
            <a:ext cx="10506456" cy="1014984"/>
          </a:xfrm>
        </p:spPr>
        <p:txBody>
          <a:bodyPr anchor="b">
            <a:normAutofit/>
          </a:bodyPr>
          <a:lstStyle/>
          <a:p>
            <a:r>
              <a:rPr lang="en-US" b="1">
                <a:latin typeface="Times New Roman"/>
                <a:cs typeface="Times New Roman"/>
              </a:rPr>
              <a:t>Discussion of PESTEL Impacts</a:t>
            </a:r>
            <a:endParaRPr lang="en-US" dirty="0"/>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A08514D2-EDB2-1C21-DE7C-8CCB0D2AFF60}"/>
              </a:ext>
            </a:extLst>
          </p:cNvPr>
          <p:cNvGraphicFramePr>
            <a:graphicFrameLocks noGrp="1"/>
          </p:cNvGraphicFramePr>
          <p:nvPr>
            <p:ph idx="1"/>
            <p:extLst>
              <p:ext uri="{D42A27DB-BD31-4B8C-83A1-F6EECF244321}">
                <p14:modId xmlns:p14="http://schemas.microsoft.com/office/powerpoint/2010/main" val="1700665269"/>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359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DECC58-521F-8601-E6D1-8E116CB869A5}"/>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b="1" kern="1200">
                <a:solidFill>
                  <a:srgbClr val="FFFFFF"/>
                </a:solidFill>
                <a:latin typeface="+mj-lt"/>
                <a:ea typeface="+mj-ea"/>
                <a:cs typeface="+mj-cs"/>
              </a:rPr>
              <a:t>Cause and Effect</a:t>
            </a:r>
            <a:endParaRPr lang="en-US" sz="3600" kern="1200">
              <a:solidFill>
                <a:srgbClr val="FFFFFF"/>
              </a:solidFill>
              <a:latin typeface="+mj-lt"/>
              <a:ea typeface="+mj-ea"/>
              <a:cs typeface="+mj-cs"/>
            </a:endParaRPr>
          </a:p>
        </p:txBody>
      </p:sp>
      <p:pic>
        <p:nvPicPr>
          <p:cNvPr id="11" name="Content Placeholder 10" descr="A diagram of a florist industry&#10;&#10;AI-generated content may be incorrect.">
            <a:extLst>
              <a:ext uri="{FF2B5EF4-FFF2-40B4-BE49-F238E27FC236}">
                <a16:creationId xmlns:a16="http://schemas.microsoft.com/office/drawing/2014/main" id="{1AE233D2-5ABD-4DB4-DDCD-24D31C42B33D}"/>
              </a:ext>
            </a:extLst>
          </p:cNvPr>
          <p:cNvPicPr>
            <a:picLocks noGrp="1" noChangeAspect="1"/>
          </p:cNvPicPr>
          <p:nvPr>
            <p:ph idx="1"/>
          </p:nvPr>
        </p:nvPicPr>
        <p:blipFill>
          <a:blip r:embed="rId3"/>
          <a:stretch>
            <a:fillRect/>
          </a:stretch>
        </p:blipFill>
        <p:spPr>
          <a:xfrm>
            <a:off x="4948303" y="1307872"/>
            <a:ext cx="6324600" cy="4238625"/>
          </a:xfrm>
          <a:prstGeom prst="rect">
            <a:avLst/>
          </a:prstGeom>
        </p:spPr>
      </p:pic>
    </p:spTree>
    <p:extLst>
      <p:ext uri="{BB962C8B-B14F-4D97-AF65-F5344CB8AC3E}">
        <p14:creationId xmlns:p14="http://schemas.microsoft.com/office/powerpoint/2010/main" val="3424091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A5D123-6462-4E91-7C76-51B0999F430C}"/>
              </a:ext>
            </a:extLst>
          </p:cNvPr>
          <p:cNvSpPr>
            <a:spLocks noGrp="1"/>
          </p:cNvSpPr>
          <p:nvPr>
            <p:ph type="title"/>
          </p:nvPr>
        </p:nvSpPr>
        <p:spPr>
          <a:xfrm>
            <a:off x="7320466" y="609600"/>
            <a:ext cx="4140014" cy="1330839"/>
          </a:xfrm>
        </p:spPr>
        <p:txBody>
          <a:bodyPr>
            <a:normAutofit/>
          </a:bodyPr>
          <a:lstStyle/>
          <a:p>
            <a:r>
              <a:rPr lang="en-US" b="1">
                <a:latin typeface="Times New Roman"/>
                <a:cs typeface="Times New Roman"/>
              </a:rPr>
              <a:t>Key Findings</a:t>
            </a:r>
            <a:endParaRPr lang="en-US"/>
          </a:p>
        </p:txBody>
      </p:sp>
      <p:pic>
        <p:nvPicPr>
          <p:cNvPr id="4" name="Picture 3">
            <a:extLst>
              <a:ext uri="{FF2B5EF4-FFF2-40B4-BE49-F238E27FC236}">
                <a16:creationId xmlns:a16="http://schemas.microsoft.com/office/drawing/2014/main" id="{19B68359-0AD8-3127-BCC5-06DF8272E871}"/>
              </a:ext>
            </a:extLst>
          </p:cNvPr>
          <p:cNvPicPr>
            <a:picLocks noChangeAspect="1"/>
          </p:cNvPicPr>
          <p:nvPr/>
        </p:nvPicPr>
        <p:blipFill>
          <a:blip r:embed="rId3"/>
          <a:srcRect l="16483" r="24645" b="1"/>
          <a:stretch>
            <a:fillRect/>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a:extLst>
              <a:ext uri="{FF2B5EF4-FFF2-40B4-BE49-F238E27FC236}">
                <a16:creationId xmlns:a16="http://schemas.microsoft.com/office/drawing/2014/main" id="{C9787963-A4A4-FD79-E49D-BBE27A354591}"/>
              </a:ext>
            </a:extLst>
          </p:cNvPr>
          <p:cNvSpPr>
            <a:spLocks noGrp="1"/>
          </p:cNvSpPr>
          <p:nvPr>
            <p:ph idx="1"/>
          </p:nvPr>
        </p:nvSpPr>
        <p:spPr>
          <a:xfrm>
            <a:off x="7320465" y="2194102"/>
            <a:ext cx="4140013" cy="3908586"/>
          </a:xfrm>
        </p:spPr>
        <p:txBody>
          <a:bodyPr vert="horz" lIns="91440" tIns="45720" rIns="91440" bIns="45720" rtlCol="0">
            <a:normAutofit/>
          </a:bodyPr>
          <a:lstStyle/>
          <a:p>
            <a:r>
              <a:rPr lang="en-US" sz="2000" dirty="0">
                <a:latin typeface="Times New Roman"/>
                <a:cs typeface="Times New Roman"/>
              </a:rPr>
              <a:t>Decline caused by both internal inefficiencies &amp; external pressures.</a:t>
            </a:r>
            <a:endParaRPr lang="en-US" sz="2000" dirty="0"/>
          </a:p>
          <a:p>
            <a:r>
              <a:rPr lang="en-US" sz="2000" dirty="0">
                <a:latin typeface="Times New Roman"/>
                <a:cs typeface="Times New Roman"/>
              </a:rPr>
              <a:t>Digital transformation critical for growth.</a:t>
            </a:r>
            <a:endParaRPr lang="en-US" sz="2000" dirty="0"/>
          </a:p>
          <a:p>
            <a:r>
              <a:rPr lang="en-US" sz="2000" dirty="0">
                <a:latin typeface="Times New Roman"/>
                <a:cs typeface="Times New Roman"/>
              </a:rPr>
              <a:t>Sustainability = core strength &amp; marketing advantage.</a:t>
            </a:r>
            <a:endParaRPr lang="en-US" sz="2000" dirty="0"/>
          </a:p>
          <a:p>
            <a:endParaRPr lang="en-US" sz="2000"/>
          </a:p>
        </p:txBody>
      </p:sp>
    </p:spTree>
    <p:extLst>
      <p:ext uri="{BB962C8B-B14F-4D97-AF65-F5344CB8AC3E}">
        <p14:creationId xmlns:p14="http://schemas.microsoft.com/office/powerpoint/2010/main" val="2396218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514A08-C13C-FE19-3D2C-301D37E87DDB}"/>
              </a:ext>
            </a:extLst>
          </p:cNvPr>
          <p:cNvSpPr>
            <a:spLocks noGrp="1"/>
          </p:cNvSpPr>
          <p:nvPr>
            <p:ph type="title"/>
          </p:nvPr>
        </p:nvSpPr>
        <p:spPr>
          <a:xfrm>
            <a:off x="841248" y="256032"/>
            <a:ext cx="10506456" cy="1014984"/>
          </a:xfrm>
        </p:spPr>
        <p:txBody>
          <a:bodyPr anchor="b">
            <a:normAutofit/>
          </a:bodyPr>
          <a:lstStyle/>
          <a:p>
            <a:r>
              <a:rPr lang="en-US" b="1">
                <a:latin typeface="Times New Roman"/>
                <a:cs typeface="Times New Roman"/>
              </a:rPr>
              <a:t>Recommendations</a:t>
            </a:r>
            <a:endParaRPr lang="en-US" dirty="0"/>
          </a:p>
        </p:txBody>
      </p:sp>
      <p:sp>
        <p:nvSpPr>
          <p:cNvPr id="17" name="Rectangle 16">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4">
            <a:extLst>
              <a:ext uri="{FF2B5EF4-FFF2-40B4-BE49-F238E27FC236}">
                <a16:creationId xmlns:a16="http://schemas.microsoft.com/office/drawing/2014/main" id="{45C774AF-EE2D-54CD-DA87-A93404BC37AC}"/>
              </a:ext>
            </a:extLst>
          </p:cNvPr>
          <p:cNvGraphicFramePr>
            <a:graphicFrameLocks noGrp="1"/>
          </p:cNvGraphicFramePr>
          <p:nvPr>
            <p:ph idx="1"/>
          </p:nvPr>
        </p:nvGraphicFramePr>
        <p:xfrm>
          <a:off x="838200" y="2170156"/>
          <a:ext cx="10515601" cy="3869747"/>
        </p:xfrm>
        <a:graphic>
          <a:graphicData uri="http://schemas.openxmlformats.org/drawingml/2006/table">
            <a:tbl>
              <a:tblPr firstRow="1" bandRow="1">
                <a:noFill/>
                <a:tableStyleId>{5C22544A-7EE6-4342-B048-85BDC9FD1C3A}</a:tableStyleId>
              </a:tblPr>
              <a:tblGrid>
                <a:gridCol w="6946370">
                  <a:extLst>
                    <a:ext uri="{9D8B030D-6E8A-4147-A177-3AD203B41FA5}">
                      <a16:colId xmlns:a16="http://schemas.microsoft.com/office/drawing/2014/main" val="2405991617"/>
                    </a:ext>
                  </a:extLst>
                </a:gridCol>
                <a:gridCol w="3569231">
                  <a:extLst>
                    <a:ext uri="{9D8B030D-6E8A-4147-A177-3AD203B41FA5}">
                      <a16:colId xmlns:a16="http://schemas.microsoft.com/office/drawing/2014/main" val="1691367393"/>
                    </a:ext>
                  </a:extLst>
                </a:gridCol>
              </a:tblGrid>
              <a:tr h="871455">
                <a:tc>
                  <a:txBody>
                    <a:bodyPr/>
                    <a:lstStyle/>
                    <a:p>
                      <a:pPr algn="ctr" rtl="0" fontAlgn="t">
                        <a:buNone/>
                      </a:pPr>
                      <a:r>
                        <a:rPr lang="en-US" sz="3200" b="1" i="0" u="none" strike="noStrike" cap="none" spc="0">
                          <a:solidFill>
                            <a:schemeClr val="tx1"/>
                          </a:solidFill>
                          <a:effectLst/>
                          <a:latin typeface="Times New Roman" panose="02020603050405020304" pitchFamily="18" charset="0"/>
                        </a:rPr>
                        <a:t>Action</a:t>
                      </a:r>
                      <a:endParaRPr lang="en-US" sz="3200" b="1" cap="none" spc="0">
                        <a:solidFill>
                          <a:schemeClr val="tx1"/>
                        </a:solidFill>
                        <a:effectLst/>
                      </a:endParaRPr>
                    </a:p>
                  </a:txBody>
                  <a:tcPr marL="127976" marR="126960" marT="36565" marB="274234" anchor="b">
                    <a:lnL w="12700" cmpd="sng">
                      <a:noFill/>
                    </a:lnL>
                    <a:lnR w="12700" cmpd="sng">
                      <a:noFill/>
                    </a:lnR>
                    <a:lnT w="9525" cap="flat" cmpd="sng" algn="ctr">
                      <a:noFill/>
                      <a:prstDash val="solid"/>
                    </a:lnT>
                    <a:lnB w="38100" cmpd="sng">
                      <a:noFill/>
                    </a:lnB>
                    <a:noFill/>
                  </a:tcPr>
                </a:tc>
                <a:tc>
                  <a:txBody>
                    <a:bodyPr/>
                    <a:lstStyle/>
                    <a:p>
                      <a:pPr algn="ctr" rtl="0" fontAlgn="t">
                        <a:buNone/>
                      </a:pPr>
                      <a:r>
                        <a:rPr lang="en-US" sz="3200" b="1" i="0" u="none" strike="noStrike" cap="none" spc="0">
                          <a:solidFill>
                            <a:schemeClr val="tx1"/>
                          </a:solidFill>
                          <a:effectLst/>
                          <a:latin typeface="Times New Roman" panose="02020603050405020304" pitchFamily="18" charset="0"/>
                        </a:rPr>
                        <a:t>Expected Benefit</a:t>
                      </a:r>
                      <a:endParaRPr lang="en-US" sz="3200" b="1" cap="none" spc="0">
                        <a:solidFill>
                          <a:schemeClr val="tx1"/>
                        </a:solidFill>
                        <a:effectLst/>
                      </a:endParaRPr>
                    </a:p>
                  </a:txBody>
                  <a:tcPr marL="127976" marR="126960" marT="36565" marB="274234" anchor="b">
                    <a:lnL w="12700" cmpd="sng">
                      <a:noFill/>
                    </a:lnL>
                    <a:lnR w="12700" cmpd="sng">
                      <a:noFill/>
                    </a:lnR>
                    <a:lnT w="9525" cap="flat" cmpd="sng" algn="ctr">
                      <a:noFill/>
                      <a:prstDash val="solid"/>
                    </a:lnT>
                    <a:lnB w="38100" cmpd="sng">
                      <a:noFill/>
                    </a:lnB>
                    <a:noFill/>
                  </a:tcPr>
                </a:tc>
                <a:extLst>
                  <a:ext uri="{0D108BD9-81ED-4DB2-BD59-A6C34878D82A}">
                    <a16:rowId xmlns:a16="http://schemas.microsoft.com/office/drawing/2014/main" val="272513365"/>
                  </a:ext>
                </a:extLst>
              </a:tr>
              <a:tr h="749573">
                <a:tc>
                  <a:txBody>
                    <a:bodyPr/>
                    <a:lstStyle/>
                    <a:p>
                      <a:pPr algn="just" rtl="0" fontAlgn="t">
                        <a:buNone/>
                      </a:pPr>
                      <a:r>
                        <a:rPr lang="en-US" sz="2400" b="0" i="0" u="none" strike="noStrike" cap="none" spc="0">
                          <a:solidFill>
                            <a:schemeClr val="tx1"/>
                          </a:solidFill>
                          <a:effectLst/>
                          <a:latin typeface="Times New Roman" panose="02020603050405020304" pitchFamily="18" charset="0"/>
                        </a:rPr>
                        <a:t>Redesign website &amp; add subscriptions (Khalil, 2022)</a:t>
                      </a:r>
                      <a:endParaRPr lang="en-US" sz="2400" cap="none" spc="0">
                        <a:solidFill>
                          <a:schemeClr val="tx1"/>
                        </a:solidFill>
                        <a:effectLst/>
                      </a:endParaRPr>
                    </a:p>
                  </a:txBody>
                  <a:tcPr marL="127976" marR="126960" marT="36565" marB="274234">
                    <a:lnL w="9525" cap="flat" cmpd="sng" algn="ctr">
                      <a:solidFill>
                        <a:schemeClr val="tx1"/>
                      </a:solidFill>
                      <a:prstDash val="solid"/>
                    </a:lnL>
                    <a:lnR w="12700" cmpd="sng">
                      <a:noFill/>
                      <a:prstDash val="solid"/>
                    </a:lnR>
                    <a:lnT w="38100" cmpd="sng">
                      <a:noFill/>
                    </a:lnT>
                    <a:lnB w="9525" cap="flat" cmpd="sng" algn="ctr">
                      <a:noFill/>
                      <a:prstDash val="solid"/>
                    </a:lnB>
                    <a:noFill/>
                  </a:tcPr>
                </a:tc>
                <a:tc>
                  <a:txBody>
                    <a:bodyPr/>
                    <a:lstStyle/>
                    <a:p>
                      <a:pPr algn="just" rtl="0" fontAlgn="t">
                        <a:buNone/>
                      </a:pPr>
                      <a:r>
                        <a:rPr lang="en-US" sz="2400" b="0" i="0" u="none" strike="noStrike" cap="none" spc="0">
                          <a:solidFill>
                            <a:schemeClr val="tx1"/>
                          </a:solidFill>
                          <a:effectLst/>
                          <a:latin typeface="Times New Roman" panose="02020603050405020304" pitchFamily="18" charset="0"/>
                        </a:rPr>
                        <a:t>Boost online orders</a:t>
                      </a:r>
                      <a:endParaRPr lang="en-US" sz="2400" cap="none" spc="0">
                        <a:solidFill>
                          <a:schemeClr val="tx1"/>
                        </a:solidFill>
                        <a:effectLst/>
                      </a:endParaRPr>
                    </a:p>
                  </a:txBody>
                  <a:tcPr marL="127976" marR="126960" marT="36565" marB="274234">
                    <a:lnL w="12700" cmpd="sng">
                      <a:noFill/>
                      <a:prstDash val="solid"/>
                    </a:lnL>
                    <a:lnR w="12700" cmpd="sng">
                      <a:noFill/>
                      <a:prstDash val="solid"/>
                    </a:lnR>
                    <a:lnT w="38100" cmpd="sng">
                      <a:noFill/>
                    </a:lnT>
                    <a:lnB w="9525" cap="flat" cmpd="sng" algn="ctr">
                      <a:noFill/>
                      <a:prstDash val="solid"/>
                    </a:lnB>
                    <a:noFill/>
                  </a:tcPr>
                </a:tc>
                <a:extLst>
                  <a:ext uri="{0D108BD9-81ED-4DB2-BD59-A6C34878D82A}">
                    <a16:rowId xmlns:a16="http://schemas.microsoft.com/office/drawing/2014/main" val="588342198"/>
                  </a:ext>
                </a:extLst>
              </a:tr>
              <a:tr h="749573">
                <a:tc>
                  <a:txBody>
                    <a:bodyPr/>
                    <a:lstStyle/>
                    <a:p>
                      <a:pPr algn="just" rtl="0" fontAlgn="t">
                        <a:buNone/>
                      </a:pPr>
                      <a:r>
                        <a:rPr lang="en-US" sz="2400" b="0" i="0" u="none" strike="noStrike" cap="none" spc="0">
                          <a:solidFill>
                            <a:schemeClr val="tx1"/>
                          </a:solidFill>
                          <a:effectLst/>
                          <a:latin typeface="Times New Roman" panose="02020603050405020304" pitchFamily="18" charset="0"/>
                        </a:rPr>
                        <a:t>Strengthen social media &amp; SEO</a:t>
                      </a:r>
                      <a:endParaRPr lang="en-US" sz="2400" cap="none" spc="0">
                        <a:solidFill>
                          <a:schemeClr val="tx1"/>
                        </a:solidFill>
                        <a:effectLst/>
                      </a:endParaRPr>
                    </a:p>
                  </a:txBody>
                  <a:tcPr marL="127976" marR="126960" marT="36565" marB="27423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just" rtl="0" fontAlgn="t">
                        <a:buNone/>
                      </a:pPr>
                      <a:r>
                        <a:rPr lang="en-US" sz="2400" b="0" i="0" u="none" strike="noStrike" cap="none" spc="0">
                          <a:solidFill>
                            <a:schemeClr val="tx1"/>
                          </a:solidFill>
                          <a:effectLst/>
                          <a:latin typeface="Times New Roman" panose="02020603050405020304" pitchFamily="18" charset="0"/>
                        </a:rPr>
                        <a:t>Attract younger audience</a:t>
                      </a:r>
                      <a:endParaRPr lang="en-US" sz="2400" cap="none" spc="0">
                        <a:solidFill>
                          <a:schemeClr val="tx1"/>
                        </a:solidFill>
                        <a:effectLst/>
                      </a:endParaRPr>
                    </a:p>
                  </a:txBody>
                  <a:tcPr marL="127976" marR="126960" marT="36565" marB="27423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66539990"/>
                  </a:ext>
                </a:extLst>
              </a:tr>
              <a:tr h="749573">
                <a:tc>
                  <a:txBody>
                    <a:bodyPr/>
                    <a:lstStyle/>
                    <a:p>
                      <a:pPr algn="just" rtl="0" fontAlgn="t">
                        <a:buNone/>
                      </a:pPr>
                      <a:r>
                        <a:rPr lang="en-US" sz="2400" b="0" i="0" u="none" strike="noStrike" cap="none" spc="0">
                          <a:solidFill>
                            <a:schemeClr val="tx1"/>
                          </a:solidFill>
                          <a:effectLst/>
                          <a:latin typeface="Times New Roman" panose="02020603050405020304" pitchFamily="18" charset="0"/>
                        </a:rPr>
                        <a:t>Expand eco-product line (Türkeș, 2024)</a:t>
                      </a:r>
                      <a:endParaRPr lang="en-US" sz="2400" cap="none" spc="0">
                        <a:solidFill>
                          <a:schemeClr val="tx1"/>
                        </a:solidFill>
                        <a:effectLst/>
                      </a:endParaRPr>
                    </a:p>
                  </a:txBody>
                  <a:tcPr marL="127976" marR="126960" marT="36565" marB="274234">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gn="just" rtl="0" fontAlgn="t">
                        <a:buNone/>
                      </a:pPr>
                      <a:r>
                        <a:rPr lang="en-US" sz="2400" b="0" i="0" u="none" strike="noStrike" cap="none" spc="0">
                          <a:solidFill>
                            <a:schemeClr val="tx1"/>
                          </a:solidFill>
                          <a:effectLst/>
                          <a:latin typeface="Times New Roman" panose="02020603050405020304" pitchFamily="18" charset="0"/>
                        </a:rPr>
                        <a:t>Differentiate brand</a:t>
                      </a:r>
                      <a:endParaRPr lang="en-US" sz="2400" cap="none" spc="0">
                        <a:solidFill>
                          <a:schemeClr val="tx1"/>
                        </a:solidFill>
                        <a:effectLst/>
                      </a:endParaRPr>
                    </a:p>
                  </a:txBody>
                  <a:tcPr marL="127976" marR="126960" marT="36565" marB="274234">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3412683000"/>
                  </a:ext>
                </a:extLst>
              </a:tr>
              <a:tr h="749573">
                <a:tc>
                  <a:txBody>
                    <a:bodyPr/>
                    <a:lstStyle/>
                    <a:p>
                      <a:pPr algn="just" rtl="0" fontAlgn="t">
                        <a:buNone/>
                      </a:pPr>
                      <a:r>
                        <a:rPr lang="en-US" sz="2400" b="0" i="0" u="none" strike="noStrike" cap="none" spc="0">
                          <a:solidFill>
                            <a:schemeClr val="tx1"/>
                          </a:solidFill>
                          <a:effectLst/>
                          <a:latin typeface="Times New Roman" panose="02020603050405020304" pitchFamily="18" charset="0"/>
                        </a:rPr>
                        <a:t>Partner with locals / loyalty plan (Hammond, 2025)</a:t>
                      </a:r>
                      <a:endParaRPr lang="en-US" sz="2400" cap="none" spc="0">
                        <a:solidFill>
                          <a:schemeClr val="tx1"/>
                        </a:solidFill>
                        <a:effectLst/>
                      </a:endParaRPr>
                    </a:p>
                  </a:txBody>
                  <a:tcPr marL="127976" marR="126960" marT="36565" marB="27423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just" rtl="0" fontAlgn="t">
                        <a:buNone/>
                      </a:pPr>
                      <a:r>
                        <a:rPr lang="en-US" sz="2400" b="0" i="0" u="none" strike="noStrike" cap="none" spc="0">
                          <a:solidFill>
                            <a:schemeClr val="tx1"/>
                          </a:solidFill>
                          <a:effectLst/>
                          <a:latin typeface="Times New Roman" panose="02020603050405020304" pitchFamily="18" charset="0"/>
                        </a:rPr>
                        <a:t>Build community trust</a:t>
                      </a:r>
                      <a:endParaRPr lang="en-US" sz="2400" cap="none" spc="0">
                        <a:solidFill>
                          <a:schemeClr val="tx1"/>
                        </a:solidFill>
                        <a:effectLst/>
                      </a:endParaRPr>
                    </a:p>
                  </a:txBody>
                  <a:tcPr marL="127976" marR="126960" marT="36565" marB="27423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621111271"/>
                  </a:ext>
                </a:extLst>
              </a:tr>
            </a:tbl>
          </a:graphicData>
        </a:graphic>
      </p:graphicFrame>
    </p:spTree>
    <p:extLst>
      <p:ext uri="{BB962C8B-B14F-4D97-AF65-F5344CB8AC3E}">
        <p14:creationId xmlns:p14="http://schemas.microsoft.com/office/powerpoint/2010/main" val="5953314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E284955E-EE52-2AF7-647F-90BA95603247}"/>
              </a:ext>
            </a:extLst>
          </p:cNvPr>
          <p:cNvSpPr>
            <a:spLocks noGrp="1"/>
          </p:cNvSpPr>
          <p:nvPr>
            <p:ph type="title"/>
          </p:nvPr>
        </p:nvSpPr>
        <p:spPr>
          <a:xfrm>
            <a:off x="838200" y="643467"/>
            <a:ext cx="2951205" cy="5571066"/>
          </a:xfrm>
        </p:spPr>
        <p:txBody>
          <a:bodyPr>
            <a:normAutofit/>
          </a:bodyPr>
          <a:lstStyle/>
          <a:p>
            <a:r>
              <a:rPr lang="en-US" b="1">
                <a:solidFill>
                  <a:srgbClr val="FFFFFF"/>
                </a:solidFill>
                <a:latin typeface="Times New Roman"/>
                <a:cs typeface="Times New Roman"/>
              </a:rPr>
              <a:t>Conclusion</a:t>
            </a:r>
            <a:endParaRPr lang="en-US">
              <a:solidFill>
                <a:srgbClr val="FFFFFF"/>
              </a:solidFill>
            </a:endParaRPr>
          </a:p>
        </p:txBody>
      </p:sp>
      <p:graphicFrame>
        <p:nvGraphicFramePr>
          <p:cNvPr id="5" name="Content Placeholder 2">
            <a:extLst>
              <a:ext uri="{FF2B5EF4-FFF2-40B4-BE49-F238E27FC236}">
                <a16:creationId xmlns:a16="http://schemas.microsoft.com/office/drawing/2014/main" id="{745D0D53-570A-CF3A-D09C-22315D0513A0}"/>
              </a:ext>
            </a:extLst>
          </p:cNvPr>
          <p:cNvGraphicFramePr>
            <a:graphicFrameLocks noGrp="1"/>
          </p:cNvGraphicFramePr>
          <p:nvPr>
            <p:ph idx="1"/>
            <p:extLst>
              <p:ext uri="{D42A27DB-BD31-4B8C-83A1-F6EECF244321}">
                <p14:modId xmlns:p14="http://schemas.microsoft.com/office/powerpoint/2010/main" val="3413622965"/>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538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2FDE6-05F1-3B15-B93F-520C25C6C3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921596-E9F2-18BB-2C6C-364EFB58973A}"/>
              </a:ext>
            </a:extLst>
          </p:cNvPr>
          <p:cNvSpPr>
            <a:spLocks noGrp="1"/>
          </p:cNvSpPr>
          <p:nvPr>
            <p:ph type="title"/>
          </p:nvPr>
        </p:nvSpPr>
        <p:spPr>
          <a:xfrm>
            <a:off x="712940" y="198111"/>
            <a:ext cx="10640860" cy="882016"/>
          </a:xfrm>
        </p:spPr>
        <p:txBody>
          <a:bodyPr>
            <a:normAutofit/>
          </a:bodyPr>
          <a:lstStyle/>
          <a:p>
            <a:pPr algn="just"/>
            <a:r>
              <a:rPr lang="en-US" sz="3200" b="1" dirty="0">
                <a:latin typeface="Times New Roman"/>
                <a:cs typeface="Times New Roman"/>
              </a:rPr>
              <a:t>References</a:t>
            </a:r>
            <a:endParaRPr lang="en-US" sz="3200" dirty="0">
              <a:latin typeface="Times New Roman"/>
              <a:cs typeface="Times New Roman"/>
            </a:endParaRPr>
          </a:p>
        </p:txBody>
      </p:sp>
      <p:sp>
        <p:nvSpPr>
          <p:cNvPr id="3" name="Content Placeholder 2">
            <a:extLst>
              <a:ext uri="{FF2B5EF4-FFF2-40B4-BE49-F238E27FC236}">
                <a16:creationId xmlns:a16="http://schemas.microsoft.com/office/drawing/2014/main" id="{7A3AEB2C-8F06-14F5-F729-42FCC0AEC45B}"/>
              </a:ext>
            </a:extLst>
          </p:cNvPr>
          <p:cNvSpPr>
            <a:spLocks noGrp="1"/>
          </p:cNvSpPr>
          <p:nvPr>
            <p:ph idx="1"/>
          </p:nvPr>
        </p:nvSpPr>
        <p:spPr>
          <a:xfrm>
            <a:off x="618995" y="1076808"/>
            <a:ext cx="10860065" cy="5493061"/>
          </a:xfrm>
        </p:spPr>
        <p:txBody>
          <a:bodyPr vert="horz" lIns="91440" tIns="45720" rIns="91440" bIns="45720" rtlCol="0" anchor="t">
            <a:noAutofit/>
          </a:bodyPr>
          <a:lstStyle/>
          <a:p>
            <a:pPr algn="just"/>
            <a:r>
              <a:rPr lang="en-US" sz="1400" dirty="0">
                <a:latin typeface="Times New Roman"/>
                <a:ea typeface="+mn-lt"/>
                <a:cs typeface="Times New Roman"/>
              </a:rPr>
              <a:t>AHDB. (2025). </a:t>
            </a:r>
            <a:r>
              <a:rPr lang="en-US" sz="1400" i="1" dirty="0">
                <a:latin typeface="Times New Roman"/>
                <a:ea typeface="+mn-lt"/>
                <a:cs typeface="Times New Roman"/>
              </a:rPr>
              <a:t>EU and UK import tariff rates for selected horticultural products | AHDB</a:t>
            </a:r>
            <a:r>
              <a:rPr lang="en-US" sz="1400" dirty="0">
                <a:latin typeface="Times New Roman"/>
                <a:ea typeface="+mn-lt"/>
                <a:cs typeface="Times New Roman"/>
              </a:rPr>
              <a:t>. [online] Available at: </a:t>
            </a:r>
            <a:r>
              <a:rPr lang="en-US" sz="1400" dirty="0">
                <a:latin typeface="Times New Roman"/>
                <a:ea typeface="+mn-lt"/>
                <a:cs typeface="Times New Roman"/>
                <a:hlinkClick r:id="rId2"/>
              </a:rPr>
              <a:t>https://archive.ahdb.org.uk/eu-and-uk-import-tariff-rates-for-selected-horticultural-products</a:t>
            </a:r>
            <a:r>
              <a:rPr lang="en-US" sz="1400" dirty="0">
                <a:latin typeface="Times New Roman"/>
                <a:ea typeface="+mn-lt"/>
                <a:cs typeface="Times New Roman"/>
              </a:rPr>
              <a:t> [Accessed 1 November 2025].</a:t>
            </a:r>
            <a:endParaRPr lang="en-US" sz="1800" dirty="0">
              <a:latin typeface="Times New Roman"/>
              <a:ea typeface="+mn-lt"/>
              <a:cs typeface="Times New Roman"/>
            </a:endParaRPr>
          </a:p>
          <a:p>
            <a:pPr algn="just"/>
            <a:r>
              <a:rPr lang="en-US" sz="1400" dirty="0">
                <a:latin typeface="Times New Roman"/>
                <a:ea typeface="+mn-lt"/>
                <a:cs typeface="Times New Roman"/>
              </a:rPr>
              <a:t>Ankita, A., and Khanna, A. (2024). Integrating environmental impact and digital marketing strategies for deteriorating items with preservation technology investment. </a:t>
            </a:r>
            <a:r>
              <a:rPr lang="en-US" sz="1400" i="1" dirty="0">
                <a:latin typeface="Times New Roman"/>
                <a:ea typeface="+mn-lt"/>
                <a:cs typeface="Times New Roman"/>
              </a:rPr>
              <a:t>Process Integration and Optimization for Sustainability</a:t>
            </a:r>
            <a:r>
              <a:rPr lang="en-US" sz="1400" dirty="0">
                <a:latin typeface="Times New Roman"/>
                <a:ea typeface="+mn-lt"/>
                <a:cs typeface="Times New Roman"/>
              </a:rPr>
              <a:t>, </a:t>
            </a:r>
            <a:r>
              <a:rPr lang="en-US" sz="1400" i="1" dirty="0">
                <a:latin typeface="Times New Roman"/>
                <a:ea typeface="+mn-lt"/>
                <a:cs typeface="Times New Roman"/>
              </a:rPr>
              <a:t>8</a:t>
            </a:r>
            <a:r>
              <a:rPr lang="en-US" sz="1400" dirty="0">
                <a:latin typeface="Times New Roman"/>
                <a:ea typeface="+mn-lt"/>
                <a:cs typeface="Times New Roman"/>
              </a:rPr>
              <a:t>(4), 1131-1148.‌</a:t>
            </a:r>
            <a:endParaRPr lang="en-US" sz="3200" dirty="0"/>
          </a:p>
          <a:p>
            <a:pPr algn="just"/>
            <a:r>
              <a:rPr lang="en-US" sz="1400" dirty="0">
                <a:latin typeface="Times New Roman"/>
                <a:ea typeface="+mn-lt"/>
                <a:cs typeface="Times New Roman"/>
              </a:rPr>
              <a:t>Hammond, P. K. A. (2025). Community Engagement: How Authentic Community Engagement Builds Brand Trust, Loyalty, and Sustainable Growth. </a:t>
            </a:r>
            <a:r>
              <a:rPr lang="en-US" sz="1400" i="1" dirty="0">
                <a:latin typeface="Times New Roman"/>
                <a:ea typeface="+mn-lt"/>
                <a:cs typeface="Times New Roman"/>
              </a:rPr>
              <a:t>Loyalty, and Sustainable Growth (May 03, 2025)</a:t>
            </a:r>
            <a:r>
              <a:rPr lang="en-US" sz="1400" dirty="0">
                <a:latin typeface="Times New Roman"/>
                <a:ea typeface="+mn-lt"/>
                <a:cs typeface="Times New Roman"/>
              </a:rPr>
              <a:t>.</a:t>
            </a:r>
            <a:endParaRPr lang="en-US" sz="3200" dirty="0"/>
          </a:p>
          <a:p>
            <a:pPr algn="just"/>
            <a:r>
              <a:rPr lang="en-US" sz="1400" dirty="0">
                <a:latin typeface="Times New Roman"/>
                <a:ea typeface="+mn-lt"/>
                <a:cs typeface="Times New Roman"/>
              </a:rPr>
              <a:t>Khalil, I. (2022). </a:t>
            </a:r>
            <a:r>
              <a:rPr lang="en-US" sz="1400" i="1" dirty="0">
                <a:latin typeface="Times New Roman"/>
                <a:ea typeface="+mn-lt"/>
                <a:cs typeface="Times New Roman"/>
              </a:rPr>
              <a:t>Website redesign: The role of the user experience design process in the improvement of local e-commerce website design</a:t>
            </a:r>
            <a:r>
              <a:rPr lang="en-US" sz="1400" dirty="0">
                <a:latin typeface="Times New Roman"/>
                <a:ea typeface="+mn-lt"/>
                <a:cs typeface="Times New Roman"/>
              </a:rPr>
              <a:t> (Doctoral dissertation, Doctoral dissertation, Rhine-Waal University of Applied Sciences).</a:t>
            </a:r>
            <a:endParaRPr lang="en-US" sz="3200"/>
          </a:p>
          <a:p>
            <a:pPr algn="just"/>
            <a:r>
              <a:rPr lang="en-US" sz="1400" dirty="0">
                <a:latin typeface="Times New Roman"/>
                <a:ea typeface="+mn-lt"/>
                <a:cs typeface="Times New Roman"/>
              </a:rPr>
              <a:t>OEC. (2022). </a:t>
            </a:r>
            <a:r>
              <a:rPr lang="en-US" sz="1400" i="1" dirty="0">
                <a:latin typeface="Times New Roman"/>
                <a:ea typeface="+mn-lt"/>
                <a:cs typeface="Times New Roman"/>
              </a:rPr>
              <a:t>Cut Flowers in United Kingdom | The Observatory of Economic Complexity</a:t>
            </a:r>
            <a:r>
              <a:rPr lang="en-US" sz="1400" dirty="0">
                <a:latin typeface="Times New Roman"/>
                <a:ea typeface="+mn-lt"/>
                <a:cs typeface="Times New Roman"/>
              </a:rPr>
              <a:t>. [online] Available at: </a:t>
            </a:r>
            <a:r>
              <a:rPr lang="en-US" sz="1400" dirty="0">
                <a:latin typeface="Times New Roman"/>
                <a:ea typeface="+mn-lt"/>
                <a:cs typeface="Times New Roman"/>
                <a:hlinkClick r:id="rId3"/>
              </a:rPr>
              <a:t>https://oec.world/en/profile/bilateral-product/cut-flowers/reporter/gbr</a:t>
            </a:r>
            <a:r>
              <a:rPr lang="en-US" sz="1400" dirty="0">
                <a:latin typeface="Times New Roman"/>
                <a:ea typeface="+mn-lt"/>
                <a:cs typeface="Times New Roman"/>
              </a:rPr>
              <a:t> [Accessed 1 November 2025].</a:t>
            </a:r>
            <a:endParaRPr lang="en-US" sz="3200"/>
          </a:p>
          <a:p>
            <a:pPr algn="just"/>
            <a:r>
              <a:rPr lang="en-US" sz="1400" dirty="0">
                <a:latin typeface="Times New Roman"/>
                <a:ea typeface="+mn-lt"/>
                <a:cs typeface="Times New Roman"/>
              </a:rPr>
              <a:t>ONS. (2025). </a:t>
            </a:r>
            <a:r>
              <a:rPr lang="en-US" sz="1400" i="1" dirty="0">
                <a:latin typeface="Times New Roman"/>
                <a:ea typeface="+mn-lt"/>
                <a:cs typeface="Times New Roman"/>
              </a:rPr>
              <a:t>Consumer price inflation, UK</a:t>
            </a:r>
            <a:r>
              <a:rPr lang="en-US" sz="1400" dirty="0">
                <a:latin typeface="Times New Roman"/>
                <a:ea typeface="+mn-lt"/>
                <a:cs typeface="Times New Roman"/>
              </a:rPr>
              <a:t>. [online] Ons.gov.uk. Available at: </a:t>
            </a:r>
            <a:r>
              <a:rPr lang="en-US" sz="1400" dirty="0">
                <a:latin typeface="Times New Roman"/>
                <a:ea typeface="+mn-lt"/>
                <a:cs typeface="Times New Roman"/>
                <a:hlinkClick r:id="rId4"/>
              </a:rPr>
              <a:t>https://www.ons.gov.uk/economy/inflationandpriceindices/bulletins/consumerpriceinflation/june2025</a:t>
            </a:r>
            <a:r>
              <a:rPr lang="en-US" sz="1400" dirty="0">
                <a:latin typeface="Times New Roman"/>
                <a:ea typeface="+mn-lt"/>
                <a:cs typeface="Times New Roman"/>
              </a:rPr>
              <a:t> [Accessed 1 November 2025].</a:t>
            </a:r>
            <a:endParaRPr lang="en-US" sz="3200"/>
          </a:p>
          <a:p>
            <a:pPr algn="just"/>
            <a:r>
              <a:rPr lang="en-US" sz="1400" dirty="0">
                <a:latin typeface="Times New Roman"/>
                <a:ea typeface="+mn-lt"/>
                <a:cs typeface="Times New Roman"/>
              </a:rPr>
              <a:t>Rosário, A. T., and Dias, J. C. (2023). The new digital economy and sustainability: challenges and opportunities. </a:t>
            </a:r>
            <a:r>
              <a:rPr lang="en-US" sz="1400" i="1" dirty="0">
                <a:latin typeface="Times New Roman"/>
                <a:ea typeface="+mn-lt"/>
                <a:cs typeface="Times New Roman"/>
              </a:rPr>
              <a:t>Sustainability</a:t>
            </a:r>
            <a:r>
              <a:rPr lang="en-US" sz="1400" dirty="0">
                <a:latin typeface="Times New Roman"/>
                <a:ea typeface="+mn-lt"/>
                <a:cs typeface="Times New Roman"/>
              </a:rPr>
              <a:t>, </a:t>
            </a:r>
            <a:r>
              <a:rPr lang="en-US" sz="1400" i="1" dirty="0">
                <a:latin typeface="Times New Roman"/>
                <a:ea typeface="+mn-lt"/>
                <a:cs typeface="Times New Roman"/>
              </a:rPr>
              <a:t>15</a:t>
            </a:r>
            <a:r>
              <a:rPr lang="en-US" sz="1400" dirty="0">
                <a:latin typeface="Times New Roman"/>
                <a:ea typeface="+mn-lt"/>
                <a:cs typeface="Times New Roman"/>
              </a:rPr>
              <a:t>(14), 10902.</a:t>
            </a:r>
            <a:endParaRPr lang="en-US" sz="3200"/>
          </a:p>
          <a:p>
            <a:pPr algn="just"/>
            <a:r>
              <a:rPr lang="en-US" sz="1400" dirty="0">
                <a:latin typeface="Times New Roman"/>
                <a:ea typeface="+mn-lt"/>
                <a:cs typeface="Times New Roman"/>
              </a:rPr>
              <a:t>Tumu, K., Vorst, K., and </a:t>
            </a:r>
            <a:r>
              <a:rPr lang="en-US" sz="1400" dirty="0" err="1">
                <a:latin typeface="Times New Roman"/>
                <a:ea typeface="+mn-lt"/>
                <a:cs typeface="Times New Roman"/>
              </a:rPr>
              <a:t>Curtzwiler</a:t>
            </a:r>
            <a:r>
              <a:rPr lang="en-US" sz="1400" dirty="0">
                <a:latin typeface="Times New Roman"/>
                <a:ea typeface="+mn-lt"/>
                <a:cs typeface="Times New Roman"/>
              </a:rPr>
              <a:t>, G. (2023). Global plastic waste recycling and extended producer responsibility laws. </a:t>
            </a:r>
            <a:r>
              <a:rPr lang="en-US" sz="1400" i="1" dirty="0">
                <a:latin typeface="Times New Roman"/>
                <a:ea typeface="+mn-lt"/>
                <a:cs typeface="Times New Roman"/>
              </a:rPr>
              <a:t>Journal of Environmental Management</a:t>
            </a:r>
            <a:r>
              <a:rPr lang="en-US" sz="1400" dirty="0">
                <a:latin typeface="Times New Roman"/>
                <a:ea typeface="+mn-lt"/>
                <a:cs typeface="Times New Roman"/>
              </a:rPr>
              <a:t>, </a:t>
            </a:r>
            <a:r>
              <a:rPr lang="en-US" sz="1400" i="1" dirty="0">
                <a:latin typeface="Times New Roman"/>
                <a:ea typeface="+mn-lt"/>
                <a:cs typeface="Times New Roman"/>
              </a:rPr>
              <a:t>348</a:t>
            </a:r>
            <a:r>
              <a:rPr lang="en-US" sz="1400" dirty="0">
                <a:latin typeface="Times New Roman"/>
                <a:ea typeface="+mn-lt"/>
                <a:cs typeface="Times New Roman"/>
              </a:rPr>
              <a:t>, 119242.</a:t>
            </a:r>
            <a:endParaRPr lang="en-US" sz="1400" dirty="0"/>
          </a:p>
          <a:p>
            <a:pPr algn="just"/>
            <a:r>
              <a:rPr lang="en-US" sz="1400" dirty="0" err="1">
                <a:latin typeface="Times New Roman"/>
                <a:ea typeface="+mn-lt"/>
                <a:cs typeface="Times New Roman"/>
              </a:rPr>
              <a:t>Türkeș</a:t>
            </a:r>
            <a:r>
              <a:rPr lang="en-US" sz="1400" dirty="0">
                <a:latin typeface="Times New Roman"/>
                <a:ea typeface="+mn-lt"/>
                <a:cs typeface="Times New Roman"/>
              </a:rPr>
              <a:t>, M. C</a:t>
            </a:r>
            <a:r>
              <a:rPr lang="en-US" sz="1400" dirty="0">
                <a:latin typeface="Times New Roman"/>
                <a:cs typeface="Times New Roman"/>
              </a:rPr>
              <a:t>. (2024). Driving success: Unveiling the synergy of e-marketing, sustainability, and technology orientation in online SME. </a:t>
            </a:r>
            <a:r>
              <a:rPr lang="en-US" sz="1400" i="1" dirty="0">
                <a:latin typeface="Times New Roman"/>
                <a:cs typeface="Times New Roman"/>
              </a:rPr>
              <a:t>Journal of Theoretical and Applied Electronic Commerce Research</a:t>
            </a:r>
            <a:r>
              <a:rPr lang="en-US" sz="1400" dirty="0">
                <a:latin typeface="Times New Roman"/>
                <a:cs typeface="Times New Roman"/>
              </a:rPr>
              <a:t>, </a:t>
            </a:r>
            <a:r>
              <a:rPr lang="en-US" sz="1400" i="1" dirty="0">
                <a:latin typeface="Times New Roman"/>
                <a:cs typeface="Times New Roman"/>
              </a:rPr>
              <a:t>19</a:t>
            </a:r>
            <a:r>
              <a:rPr lang="en-US" sz="1400" dirty="0">
                <a:latin typeface="Times New Roman"/>
                <a:cs typeface="Times New Roman"/>
              </a:rPr>
              <a:t>(2), 1411-1441.</a:t>
            </a:r>
            <a:endParaRPr lang="en-US" sz="3200" dirty="0"/>
          </a:p>
          <a:p>
            <a:pPr algn="just"/>
            <a:r>
              <a:rPr lang="en-US" sz="1400" dirty="0">
                <a:latin typeface="Times New Roman"/>
                <a:cs typeface="Times New Roman"/>
              </a:rPr>
              <a:t>Xi, G., Cao, X., and Zhen, F. (2020). The impacts of same day delivery online shopping on local store shopping in Nanjing, China. </a:t>
            </a:r>
            <a:r>
              <a:rPr lang="en-US" sz="1400" i="1" dirty="0">
                <a:latin typeface="Times New Roman"/>
                <a:cs typeface="Times New Roman"/>
              </a:rPr>
              <a:t>Transportation Research Part A: Policy and Practice</a:t>
            </a:r>
            <a:r>
              <a:rPr lang="en-US" sz="1400" dirty="0">
                <a:latin typeface="Times New Roman"/>
                <a:cs typeface="Times New Roman"/>
              </a:rPr>
              <a:t>, </a:t>
            </a:r>
            <a:r>
              <a:rPr lang="en-US" sz="1400" i="1" dirty="0">
                <a:latin typeface="Times New Roman"/>
                <a:cs typeface="Times New Roman"/>
              </a:rPr>
              <a:t>136</a:t>
            </a:r>
            <a:r>
              <a:rPr lang="en-US" sz="1400" dirty="0">
                <a:latin typeface="Times New Roman"/>
                <a:cs typeface="Times New Roman"/>
              </a:rPr>
              <a:t>, 35-47.‌</a:t>
            </a:r>
            <a:endParaRPr lang="en-US" sz="3200" dirty="0"/>
          </a:p>
        </p:txBody>
      </p:sp>
    </p:spTree>
    <p:extLst>
      <p:ext uri="{BB962C8B-B14F-4D97-AF65-F5344CB8AC3E}">
        <p14:creationId xmlns:p14="http://schemas.microsoft.com/office/powerpoint/2010/main" val="27034848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Widescreen</PresentationFormat>
  <Slides>11</Slides>
  <Notes>9</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Green Haven Florists: Problem Solving and Decision Making</vt:lpstr>
      <vt:lpstr>Introduction  </vt:lpstr>
      <vt:lpstr>Nature &amp; Scope of Problem (5W2H)</vt:lpstr>
      <vt:lpstr>Supporting Data &amp; Trends</vt:lpstr>
      <vt:lpstr>External Factors (PESTEL Analysis)</vt:lpstr>
      <vt:lpstr>Discussion of PESTEL Impacts</vt:lpstr>
      <vt:lpstr>Cause and Effect</vt:lpstr>
      <vt:lpstr>Key Findings</vt:lpstr>
      <vt:lpstr>Recommendations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2023-11-01T17:33:15Z</dcterms:created>
  <dcterms:modified xsi:type="dcterms:W3CDTF">2025-11-04T11:10:07Z</dcterms:modified>
</cp:coreProperties>
</file>