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24"/>
  </p:notesMasterIdLst>
  <p:handoutMasterIdLst>
    <p:handoutMasterId r:id="rId25"/>
  </p:handoutMasterIdLst>
  <p:sldIdLst>
    <p:sldId id="296" r:id="rId6"/>
    <p:sldId id="278" r:id="rId7"/>
    <p:sldId id="279" r:id="rId8"/>
    <p:sldId id="280" r:id="rId9"/>
    <p:sldId id="281" r:id="rId10"/>
    <p:sldId id="287" r:id="rId11"/>
    <p:sldId id="288" r:id="rId12"/>
    <p:sldId id="289" r:id="rId13"/>
    <p:sldId id="290" r:id="rId14"/>
    <p:sldId id="291" r:id="rId15"/>
    <p:sldId id="284" r:id="rId16"/>
    <p:sldId id="292" r:id="rId17"/>
    <p:sldId id="293" r:id="rId18"/>
    <p:sldId id="294" r:id="rId19"/>
    <p:sldId id="282" r:id="rId20"/>
    <p:sldId id="283" r:id="rId21"/>
    <p:sldId id="286" r:id="rId22"/>
    <p:sldId id="258" r:id="rId23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504" autoAdjust="0"/>
    <p:restoredTop sz="94660"/>
  </p:normalViewPr>
  <p:slideViewPr>
    <p:cSldViewPr>
      <p:cViewPr varScale="1">
        <p:scale>
          <a:sx n="91" d="100"/>
          <a:sy n="91" d="100"/>
        </p:scale>
        <p:origin x="1123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0F26F3-B611-4948-9136-FF189152A86B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667E14-7496-4FF9-B1E0-7ED2C0239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791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39121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12/03/2023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47E74D59-17D6-0A47-B35E-CD9AE2C71A2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5656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balancecareers.com/behavioral-job-interview-questions-205962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EF7D649-B50A-41A8-96C7-FD9489807A48}"/>
              </a:ext>
            </a:extLst>
          </p:cNvPr>
          <p:cNvSpPr txBox="1"/>
          <p:nvPr/>
        </p:nvSpPr>
        <p:spPr>
          <a:xfrm>
            <a:off x="1018094" y="5280434"/>
            <a:ext cx="6433794" cy="1122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defTabSz="457200"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WEEK 5</a:t>
            </a:r>
            <a:r>
              <a:rPr lang="en-GB" sz="3200" dirty="0">
                <a:solidFill>
                  <a:srgbClr val="E7E6E6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LCHS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E7E6E6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4005 PCD within HEALTH and SOCIAL CARE</a:t>
            </a:r>
          </a:p>
        </p:txBody>
      </p:sp>
    </p:spTree>
    <p:extLst>
      <p:ext uri="{BB962C8B-B14F-4D97-AF65-F5344CB8AC3E}">
        <p14:creationId xmlns:p14="http://schemas.microsoft.com/office/powerpoint/2010/main" val="236125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4CF587C-5AD2-40F3-A803-8C17173C5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3062969"/>
            <a:ext cx="7772400" cy="732061"/>
          </a:xfrm>
        </p:spPr>
        <p:txBody>
          <a:bodyPr/>
          <a:lstStyle/>
          <a:p>
            <a:pPr algn="ctr"/>
            <a:r>
              <a:rPr lang="en-GB" dirty="0"/>
              <a:t>Selection interviews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DEBE14-6CB9-4A09-94B2-571AC0C6B4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3568" y="3735241"/>
            <a:ext cx="7772400" cy="492075"/>
          </a:xfrm>
        </p:spPr>
        <p:txBody>
          <a:bodyPr>
            <a:normAutofit/>
          </a:bodyPr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How to prepare</a:t>
            </a:r>
          </a:p>
        </p:txBody>
      </p:sp>
    </p:spTree>
    <p:extLst>
      <p:ext uri="{BB962C8B-B14F-4D97-AF65-F5344CB8AC3E}">
        <p14:creationId xmlns:p14="http://schemas.microsoft.com/office/powerpoint/2010/main" val="2970436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6A8D464-75E5-4551-982C-20A1613B4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What is a ‘selection interview’?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3B0743B-09D6-4528-BFA8-EEB0004126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1600201"/>
            <a:ext cx="8003232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i="1" dirty="0"/>
              <a:t>“A selection interview is a conversation with the purpose of deciding whether a candidate has the ability and sufficient experience to perform well in a job role”</a:t>
            </a:r>
            <a:br>
              <a:rPr lang="en-GB" i="1" dirty="0"/>
            </a:br>
            <a:br>
              <a:rPr lang="en-GB" i="1" dirty="0"/>
            </a:br>
            <a:br>
              <a:rPr lang="en-GB" i="1" dirty="0"/>
            </a:br>
            <a:r>
              <a:rPr lang="en-GB" sz="2600" dirty="0"/>
              <a:t>(Morgan, 2017: 368)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068956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2E7A3-06B2-4645-8827-18DCA25E5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Employers’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646FBC-B651-49F6-B2DE-9935BBB1EB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Is this candidate likely to be able to perform well in the role?</a:t>
            </a:r>
          </a:p>
          <a:p>
            <a:r>
              <a:rPr lang="en-GB" dirty="0"/>
              <a:t>Is this candidate likely to be able to perform at an acceptable level within the organisation?</a:t>
            </a:r>
          </a:p>
          <a:p>
            <a:r>
              <a:rPr lang="en-GB" dirty="0"/>
              <a:t>Is this candidate likely to fit into the culture of the organisation?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In summary, the employer aims to find out whether the candidate is a good </a:t>
            </a:r>
            <a:r>
              <a:rPr lang="en-GB" b="1" dirty="0"/>
              <a:t>person-job fit </a:t>
            </a:r>
            <a:r>
              <a:rPr lang="en-GB" dirty="0"/>
              <a:t>and </a:t>
            </a:r>
            <a:r>
              <a:rPr lang="en-GB" b="1" dirty="0"/>
              <a:t>person-organisation fit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95593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D63EB-9390-4CFD-AE78-510BF85BE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Preparing for an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E4930-F7B1-4F78-9134-07F6D3184A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Review your application</a:t>
            </a:r>
          </a:p>
          <a:p>
            <a:r>
              <a:rPr lang="en-GB" dirty="0"/>
              <a:t>Review the Job Specification</a:t>
            </a:r>
          </a:p>
          <a:p>
            <a:r>
              <a:rPr lang="en-GB" dirty="0"/>
              <a:t>Dress appropriately</a:t>
            </a:r>
          </a:p>
          <a:p>
            <a:r>
              <a:rPr lang="en-GB" dirty="0"/>
              <a:t>Consider the questions you might be asked</a:t>
            </a:r>
          </a:p>
          <a:p>
            <a:r>
              <a:rPr lang="en-GB" dirty="0"/>
              <a:t>Find out as much information as you can about the interview (date, time, location, interviewers etc.)</a:t>
            </a:r>
          </a:p>
        </p:txBody>
      </p:sp>
    </p:spTree>
    <p:extLst>
      <p:ext uri="{BB962C8B-B14F-4D97-AF65-F5344CB8AC3E}">
        <p14:creationId xmlns:p14="http://schemas.microsoft.com/office/powerpoint/2010/main" val="1259564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5B4C0-61C4-7115-C3BF-610A4CCE4C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ACTION for Students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9A7658-ADBC-28B3-425A-9237189CA6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completed application forms should be </a:t>
            </a:r>
            <a:r>
              <a:rPr lang="en-GB" u="sng" dirty="0"/>
              <a:t>exchanged</a:t>
            </a:r>
            <a:r>
              <a:rPr lang="en-GB" dirty="0"/>
              <a:t> with your partner and each will </a:t>
            </a:r>
            <a:r>
              <a:rPr lang="en-GB" u="sng" dirty="0"/>
              <a:t>select</a:t>
            </a:r>
            <a:r>
              <a:rPr lang="en-GB" dirty="0"/>
              <a:t> their questions based on the job for which their partner has applied.</a:t>
            </a:r>
          </a:p>
        </p:txBody>
      </p:sp>
    </p:spTree>
    <p:extLst>
      <p:ext uri="{BB962C8B-B14F-4D97-AF65-F5344CB8AC3E}">
        <p14:creationId xmlns:p14="http://schemas.microsoft.com/office/powerpoint/2010/main" val="18049626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E1983-741C-647A-C2DD-F06359876D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1D2449-8EDA-346C-FBB2-454A8E34BA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457200" fontAlgn="base" hangingPunct="0"/>
            <a:r>
              <a:rPr lang="en-GB" sz="1800" b="1" i="1" u="sng" kern="150" dirty="0">
                <a:solidFill>
                  <a:srgbClr val="FF0000"/>
                </a:solidFill>
                <a:effectLst/>
                <a:latin typeface="Myriad Pro"/>
                <a:ea typeface="+mn-ea"/>
                <a:cs typeface="+mn-cs"/>
              </a:rPr>
              <a:t>Criterion 1</a:t>
            </a:r>
            <a:r>
              <a:rPr lang="en-GB" sz="1800" b="1" u="sng" kern="150" dirty="0">
                <a:solidFill>
                  <a:srgbClr val="7030A0"/>
                </a:solidFill>
                <a:effectLst/>
                <a:latin typeface="Myriad Pro"/>
                <a:ea typeface="+mn-ea"/>
                <a:cs typeface="+mn-cs"/>
              </a:rPr>
              <a:t>:  </a:t>
            </a:r>
            <a:r>
              <a:rPr lang="en-GB" sz="2600" b="1" u="sng" kern="150" dirty="0">
                <a:solidFill>
                  <a:srgbClr val="7030A0"/>
                </a:solidFill>
                <a:effectLst/>
                <a:latin typeface="Myriad Pro"/>
                <a:ea typeface="+mn-ea"/>
                <a:cs typeface="+mn-cs"/>
              </a:rPr>
              <a:t>BODY LANGUAGE</a:t>
            </a:r>
            <a:endParaRPr lang="en-GB" sz="2600" u="sng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hangingPunct="0">
              <a:buFont typeface="Wingdings" panose="05000000000000000000" pitchFamily="2" charset="2"/>
              <a:buChar char=""/>
            </a:pPr>
            <a:r>
              <a:rPr lang="en-GB" sz="2400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Did the interviewer welcome the interviewee with a smile (virtual) and a smile and a firm handshake (Real time)?</a:t>
            </a:r>
            <a:endParaRPr lang="en-GB" sz="2400" dirty="0">
              <a:effectLst/>
              <a:latin typeface="Symbol" panose="05050102010706020507" pitchFamily="18" charset="2"/>
              <a:ea typeface="Times New Roman" panose="02020603050405020304" pitchFamily="18" charset="0"/>
            </a:endParaRPr>
          </a:p>
          <a:p>
            <a:pPr marL="342900" lvl="0" indent="-342900" fontAlgn="base" hangingPunct="0">
              <a:buFont typeface="Arial" panose="020B0604020202020204" pitchFamily="34" charset="0"/>
              <a:buChar char="•"/>
            </a:pPr>
            <a:r>
              <a:rPr lang="en-GB" sz="2400" kern="150" dirty="0">
                <a:effectLst/>
                <a:latin typeface="Arial" panose="020B0604020202020204" pitchFamily="34" charset="0"/>
                <a:ea typeface="+mn-ea"/>
              </a:rPr>
              <a:t>Did the interviewer maintain eye-contact, use friendly facial expressions and body language?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 fontAlgn="base" hangingPunct="0">
              <a:spcBef>
                <a:spcPts val="575"/>
              </a:spcBef>
              <a:buFont typeface="Arial" panose="020B0604020202020204" pitchFamily="34" charset="0"/>
              <a:buChar char="•"/>
            </a:pPr>
            <a:r>
              <a:rPr lang="en-GB" sz="2400" kern="150" dirty="0">
                <a:effectLst/>
                <a:latin typeface="Arial" panose="020B0604020202020204" pitchFamily="34" charset="0"/>
                <a:ea typeface="+mn-ea"/>
              </a:rPr>
              <a:t>Did the interviewer make the interviewee comfortable by offering a drink or talking about the journey or making ‘small talk’ before the interview starts?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 fontAlgn="base" hangingPunct="0">
              <a:spcBef>
                <a:spcPts val="575"/>
              </a:spcBef>
              <a:buFont typeface="Arial" panose="020B0604020202020204" pitchFamily="34" charset="0"/>
              <a:buChar char="•"/>
            </a:pPr>
            <a:r>
              <a:rPr lang="en-GB" sz="2400" kern="150" dirty="0">
                <a:effectLst/>
                <a:latin typeface="Arial" panose="020B0604020202020204" pitchFamily="34" charset="0"/>
                <a:ea typeface="+mn-ea"/>
              </a:rPr>
              <a:t>Did the interviewer map out the interview? Did they say what they will do during the Interview?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hangingPunct="0">
              <a:spcBef>
                <a:spcPts val="575"/>
              </a:spcBef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6565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12ADE-D70A-6683-D512-B5F28F48D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FA7C8-E166-5A99-60F2-334B5D32DB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hangingPunct="0">
              <a:spcAft>
                <a:spcPts val="800"/>
              </a:spcAft>
            </a:pPr>
            <a:r>
              <a:rPr lang="en-GB" sz="2400" b="1" kern="150" dirty="0">
                <a:solidFill>
                  <a:srgbClr val="7030A0"/>
                </a:solidFill>
                <a:effectLst/>
                <a:latin typeface="Myriad Pro"/>
                <a:ea typeface="+mn-ea"/>
                <a:cs typeface="+mn-cs"/>
              </a:rPr>
              <a:t>C2</a:t>
            </a:r>
            <a:r>
              <a:rPr lang="en-GB" sz="2400" kern="150" dirty="0">
                <a:solidFill>
                  <a:srgbClr val="7030A0"/>
                </a:solidFill>
                <a:effectLst/>
                <a:latin typeface="Myriad Pro"/>
                <a:ea typeface="+mn-ea"/>
                <a:cs typeface="+mn-cs"/>
              </a:rPr>
              <a:t>. </a:t>
            </a:r>
            <a:r>
              <a:rPr lang="en-GB" sz="2400" b="1" kern="150" dirty="0">
                <a:solidFill>
                  <a:srgbClr val="7030A0"/>
                </a:solidFill>
                <a:effectLst/>
                <a:latin typeface="Myriad Pro"/>
                <a:ea typeface="+mn-ea"/>
                <a:cs typeface="+mn-cs"/>
              </a:rPr>
              <a:t>QUESTIONS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hangingPunct="0">
              <a:spcAft>
                <a:spcPts val="800"/>
              </a:spcAft>
              <a:buFont typeface="Symbol" panose="05050102010706020507" pitchFamily="18" charset="2"/>
              <a:buChar char="-"/>
              <a:tabLst>
                <a:tab pos="457200" algn="l"/>
              </a:tabLst>
            </a:pPr>
            <a:r>
              <a:rPr lang="en-GB" sz="1800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Were the questions open-ended?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 hangingPunct="0">
              <a:spcAft>
                <a:spcPts val="800"/>
              </a:spcAft>
              <a:buFont typeface="Symbol" panose="05050102010706020507" pitchFamily="18" charset="2"/>
              <a:buChar char="-"/>
              <a:tabLst>
                <a:tab pos="457200" algn="l"/>
              </a:tabLst>
            </a:pPr>
            <a:r>
              <a:rPr lang="en-GB" sz="1800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Were the questions soft or hard?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 hangingPunct="0">
              <a:spcAft>
                <a:spcPts val="800"/>
              </a:spcAft>
              <a:buFont typeface="Symbol" panose="05050102010706020507" pitchFamily="18" charset="2"/>
              <a:buChar char="-"/>
              <a:tabLst>
                <a:tab pos="457200" algn="l"/>
              </a:tabLst>
            </a:pPr>
            <a:r>
              <a:rPr lang="en-GB" sz="1800" b="1" u="sng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Soft </a:t>
            </a:r>
            <a:r>
              <a:rPr lang="en-GB" sz="1800" u="sng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(examples) </a:t>
            </a:r>
            <a:r>
              <a:rPr lang="en-GB" sz="1800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 –  </a:t>
            </a:r>
            <a:r>
              <a:rPr lang="en-GB" sz="1800" i="1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Tell me about yourself.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hangingPunct="0"/>
            <a:r>
              <a:rPr lang="en-GB" sz="1800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                             </a:t>
            </a:r>
            <a:r>
              <a:rPr lang="en-GB" sz="1800" i="1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How would your present or last employer describe </a:t>
            </a:r>
            <a:r>
              <a:rPr lang="en-GB" sz="1800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                           </a:t>
            </a:r>
          </a:p>
          <a:p>
            <a:pPr marL="457200" hangingPunct="0"/>
            <a:r>
              <a:rPr lang="en-GB" sz="1800" i="1" kern="150" dirty="0">
                <a:solidFill>
                  <a:srgbClr val="000000"/>
                </a:solidFill>
                <a:latin typeface="Myriad Pro"/>
              </a:rPr>
              <a:t>                            </a:t>
            </a:r>
            <a:r>
              <a:rPr lang="en-GB" sz="1800" i="1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you?                     </a:t>
            </a:r>
          </a:p>
          <a:p>
            <a:pPr marL="457200" hangingPunct="0"/>
            <a:r>
              <a:rPr lang="en-GB" sz="1800" i="1" kern="150" dirty="0">
                <a:solidFill>
                  <a:srgbClr val="000000"/>
                </a:solidFill>
                <a:latin typeface="Myriad Pro"/>
              </a:rPr>
              <a:t>                        </a:t>
            </a:r>
            <a:r>
              <a:rPr lang="en-GB" sz="1800" i="1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 What are your strengths and weaknesses?</a:t>
            </a:r>
            <a:endParaRPr lang="en-GB" sz="1800" i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hangingPunct="0"/>
            <a:r>
              <a:rPr lang="en-GB" sz="1800" i="1" kern="1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</a:t>
            </a:r>
            <a:r>
              <a:rPr lang="en-GB" sz="1800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                    </a:t>
            </a:r>
            <a:r>
              <a:rPr lang="en-GB" sz="1800" i="1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Why should we employ you?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hangingPunct="0">
              <a:spcBef>
                <a:spcPts val="575"/>
              </a:spcBef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73209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D124B-B7E1-FF5E-94A7-4BE3E00CF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6249"/>
            <a:ext cx="8229600" cy="1143000"/>
          </a:xfrm>
        </p:spPr>
        <p:txBody>
          <a:bodyPr/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INTERVIEW ASSESSMENT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0A4A5-F8A5-6005-15D0-C1D8EE0536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8590"/>
            <a:ext cx="4038600" cy="3989040"/>
          </a:xfrm>
        </p:spPr>
        <p:txBody>
          <a:bodyPr>
            <a:normAutofit fontScale="70000" lnSpcReduction="20000"/>
          </a:bodyPr>
          <a:lstStyle/>
          <a:p>
            <a:pPr marL="804545" hangingPunct="0">
              <a:spcAft>
                <a:spcPts val="800"/>
              </a:spcAft>
            </a:pPr>
            <a:r>
              <a:rPr lang="en-GB" sz="3600" b="1" kern="150" dirty="0">
                <a:solidFill>
                  <a:srgbClr val="7030A0"/>
                </a:solidFill>
                <a:effectLst/>
                <a:latin typeface="Myriad Pro"/>
                <a:ea typeface="+mn-ea"/>
                <a:cs typeface="+mn-cs"/>
              </a:rPr>
              <a:t>C2</a:t>
            </a:r>
            <a:r>
              <a:rPr lang="en-GB" sz="3600" kern="150" dirty="0">
                <a:solidFill>
                  <a:srgbClr val="7030A0"/>
                </a:solidFill>
                <a:effectLst/>
                <a:latin typeface="Myriad Pro"/>
                <a:ea typeface="+mn-ea"/>
                <a:cs typeface="+mn-cs"/>
              </a:rPr>
              <a:t>. </a:t>
            </a:r>
            <a:r>
              <a:rPr lang="en-GB" sz="3600" b="1" kern="150" dirty="0">
                <a:solidFill>
                  <a:srgbClr val="7030A0"/>
                </a:solidFill>
                <a:effectLst/>
                <a:latin typeface="Myriad Pro"/>
                <a:ea typeface="+mn-ea"/>
                <a:cs typeface="+mn-cs"/>
              </a:rPr>
              <a:t>QUESTIONS Cont’d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4545" hangingPunct="0">
              <a:spcAft>
                <a:spcPts val="800"/>
              </a:spcAft>
            </a:pPr>
            <a:r>
              <a:rPr lang="en-GB" sz="3400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There is nothing wrong with these Questions, but an interview of 5 Questions should contain only one of these. These questions can result in long answers.</a:t>
            </a:r>
            <a:endParaRPr lang="en-GB" sz="3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71A670-3590-7F83-F09B-4AC5D508D4C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342900" lvl="0" indent="-342900" hangingPunct="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800" b="1" u="sng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Hard</a:t>
            </a:r>
            <a:r>
              <a:rPr lang="en-GB" sz="2800" b="1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  -</a:t>
            </a:r>
            <a:r>
              <a:rPr lang="en-GB" sz="2800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  Designed to bring out skills/adaptability/flexibility by referring to the Job Description and Person Specification and asking for concrete examples. </a:t>
            </a:r>
            <a:endParaRPr lang="en-GB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4545" hangingPunct="0">
              <a:spcAft>
                <a:spcPts val="800"/>
              </a:spcAft>
            </a:pPr>
            <a:r>
              <a:rPr lang="en-GB" sz="2800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 (examples)  In your application, you claim to have good leadership/communication skills, can you give us an example of this at work?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62706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5981E-E616-8533-3B6D-9AD807E5C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CD9B8A-0F06-872C-BFF7-3F9990A89D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804545" hangingPunct="0">
              <a:spcAft>
                <a:spcPts val="800"/>
              </a:spcAft>
            </a:pPr>
            <a:r>
              <a:rPr lang="en-GB" sz="3200" b="1" kern="150" dirty="0">
                <a:solidFill>
                  <a:srgbClr val="7030A0"/>
                </a:solidFill>
                <a:effectLst/>
                <a:latin typeface="Myriad Pro"/>
                <a:ea typeface="+mn-ea"/>
                <a:cs typeface="+mn-cs"/>
              </a:rPr>
              <a:t>C2</a:t>
            </a:r>
            <a:r>
              <a:rPr lang="en-GB" sz="3200" kern="150" dirty="0">
                <a:solidFill>
                  <a:srgbClr val="7030A0"/>
                </a:solidFill>
                <a:effectLst/>
                <a:latin typeface="Myriad Pro"/>
                <a:ea typeface="+mn-ea"/>
                <a:cs typeface="+mn-cs"/>
              </a:rPr>
              <a:t>. </a:t>
            </a:r>
            <a:r>
              <a:rPr lang="en-GB" sz="3200" b="1" kern="150" dirty="0">
                <a:solidFill>
                  <a:srgbClr val="7030A0"/>
                </a:solidFill>
                <a:effectLst/>
                <a:latin typeface="Myriad Pro"/>
                <a:ea typeface="+mn-ea"/>
                <a:cs typeface="+mn-cs"/>
              </a:rPr>
              <a:t>QUESTIONS Cont’d</a:t>
            </a:r>
            <a:endParaRPr lang="en-GB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4545" hangingPunct="0">
              <a:spcAft>
                <a:spcPts val="800"/>
              </a:spcAft>
            </a:pPr>
            <a:endParaRPr lang="en-GB" kern="150" dirty="0">
              <a:solidFill>
                <a:srgbClr val="000000"/>
              </a:solidFill>
              <a:effectLst/>
              <a:latin typeface="Myriad Pro"/>
              <a:ea typeface="+mn-ea"/>
              <a:cs typeface="+mn-cs"/>
            </a:endParaRPr>
          </a:p>
          <a:p>
            <a:pPr marL="804545" hangingPunct="0">
              <a:spcAft>
                <a:spcPts val="800"/>
              </a:spcAft>
            </a:pPr>
            <a:r>
              <a:rPr lang="en-GB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Or describing a scenario and asking the interviewee to say what they would do.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4545" hangingPunct="0">
              <a:spcAft>
                <a:spcPts val="800"/>
              </a:spcAft>
            </a:pPr>
            <a:r>
              <a:rPr lang="en-GB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For example, two people are shouting at each other. What would you do to calm the situation down?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61645" indent="0" hangingPunct="0"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19651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98C64-8009-44FB-A079-49430E2EF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Interview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A30EE-7126-4F4F-8255-0BA302C2EB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Open-ended questions -  </a:t>
            </a:r>
            <a:r>
              <a:rPr lang="en-GB" i="1" dirty="0"/>
              <a:t>‘Tell me something about yourself’</a:t>
            </a:r>
          </a:p>
          <a:p>
            <a:r>
              <a:rPr lang="en-GB" dirty="0"/>
              <a:t>Probing questions – </a:t>
            </a:r>
            <a:r>
              <a:rPr lang="en-GB" i="1" dirty="0"/>
              <a:t>finding out more about a piece of information</a:t>
            </a:r>
          </a:p>
          <a:p>
            <a:r>
              <a:rPr lang="en-GB" dirty="0"/>
              <a:t>Closed questions – </a:t>
            </a:r>
            <a:r>
              <a:rPr lang="en-GB" i="1" dirty="0"/>
              <a:t>confirmation of understanding</a:t>
            </a:r>
          </a:p>
          <a:p>
            <a:r>
              <a:rPr lang="en-GB" dirty="0"/>
              <a:t>Leading questions – </a:t>
            </a:r>
            <a:r>
              <a:rPr lang="en-GB" i="1" dirty="0"/>
              <a:t>interviewer trying to make you answer in a particular way</a:t>
            </a:r>
          </a:p>
          <a:p>
            <a:r>
              <a:rPr lang="en-GB" dirty="0"/>
              <a:t>Hypothetical questions – </a:t>
            </a:r>
            <a:r>
              <a:rPr lang="en-GB" i="1" dirty="0"/>
              <a:t>‘What would you do if…?”</a:t>
            </a:r>
          </a:p>
          <a:p>
            <a:r>
              <a:rPr lang="en-GB" dirty="0"/>
              <a:t>Behavioural questions – </a:t>
            </a:r>
            <a:r>
              <a:rPr lang="en-GB" i="1" dirty="0"/>
              <a:t>“Tell us about a time when you…”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8376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FB254-1FF1-90A3-60E0-B3D403423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INTERVIEW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1B442-CB5F-26B9-4DBB-E89D0C4C78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kern="150" dirty="0">
                <a:solidFill>
                  <a:srgbClr val="7030A0"/>
                </a:solidFill>
                <a:effectLst/>
                <a:latin typeface="Myriad Pro"/>
                <a:ea typeface="+mn-ea"/>
                <a:cs typeface="+mn-cs"/>
              </a:rPr>
              <a:t>C 3: </a:t>
            </a:r>
            <a:r>
              <a:rPr lang="en-GB" sz="1800" b="1" u="sng" kern="150" dirty="0">
                <a:solidFill>
                  <a:srgbClr val="7030A0"/>
                </a:solidFill>
                <a:effectLst/>
                <a:latin typeface="Myriad Pro"/>
                <a:ea typeface="+mn-ea"/>
                <a:cs typeface="+mn-cs"/>
              </a:rPr>
              <a:t>Interview Style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 hangingPunct="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Did the interviewer seem interested in the interviewee’s response or did they seem to think the exchange ended with the question?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hangingPunct="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Where the interviewee’s response was abrupt or unclear, did the interviewer prompt the interviewee to make sure the Interviewee understood the question?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hangingPunct="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Did the interviewer make it appear that they were really interested in the candidate or that they were just going through the motions because they feel that a previous candidate was ‘ideal’?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hangingPunct="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Was the interview conversational?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292230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B4EDED-36E0-A39A-9D9E-8D2C144DC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0127A-213D-94FF-B76C-A7176F3B15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457200" fontAlgn="base" hangingPunct="0"/>
            <a:r>
              <a:rPr lang="en-GB" sz="2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2600" b="1" kern="150" dirty="0">
                <a:solidFill>
                  <a:srgbClr val="7030A0"/>
                </a:solidFill>
                <a:effectLst/>
                <a:latin typeface="Myriad Pro"/>
                <a:ea typeface="+mn-ea"/>
                <a:cs typeface="+mn-cs"/>
              </a:rPr>
              <a:t>C4 Interviewee’s response</a:t>
            </a:r>
            <a:r>
              <a:rPr lang="en-GB" sz="2600" b="1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.</a:t>
            </a:r>
            <a:endParaRPr lang="en-GB" sz="2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 fontAlgn="base" hangingPunct="0">
              <a:buNone/>
            </a:pPr>
            <a:r>
              <a:rPr lang="en-GB" sz="2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GB" sz="2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hangingPunct="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400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Did the Interviewee answer the question or just waffled?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hangingPunct="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400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Did the interviewee appear confident or did they read their answers?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hangingPunct="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400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Did the interviewee show that they had researched the company by asking an informed question?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hangingPunct="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400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Did the employee show what they could contribute to the company rather than what the company can do for them?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61645" indent="0" hangingPunct="0"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800" kern="150" dirty="0">
                <a:solidFill>
                  <a:srgbClr val="000000"/>
                </a:solidFill>
                <a:effectLst/>
                <a:latin typeface="Myriad Pro"/>
                <a:ea typeface="+mn-ea"/>
                <a:cs typeface="+mn-cs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71720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99F16-3EDF-1485-5C9C-B48C4584EA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8C4B0-6C17-0264-F0B9-F80D343B39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804545" hangingPunct="0">
              <a:spcAft>
                <a:spcPts val="800"/>
              </a:spcAft>
            </a:pPr>
            <a:r>
              <a:rPr lang="en-GB" sz="2800" b="1" u="sng" kern="150" dirty="0">
                <a:solidFill>
                  <a:srgbClr val="0070C0"/>
                </a:solidFill>
                <a:effectLst/>
                <a:latin typeface="Myriad Pro"/>
                <a:ea typeface="+mn-ea"/>
                <a:cs typeface="+mn-cs"/>
              </a:rPr>
              <a:t>C5- Professional Standards</a:t>
            </a:r>
            <a:endParaRPr lang="en-GB" sz="1800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hangingPunct="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300" kern="150" dirty="0">
                <a:effectLst/>
                <a:latin typeface="Myriad Pro"/>
                <a:ea typeface="+mn-ea"/>
                <a:cs typeface="+mn-cs"/>
              </a:rPr>
              <a:t>Was the interviewee neatly dressed? </a:t>
            </a:r>
            <a:endParaRPr lang="en-GB" sz="23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hangingPunct="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300" kern="150" dirty="0">
                <a:effectLst/>
                <a:latin typeface="Myriad Pro"/>
                <a:ea typeface="+mn-ea"/>
                <a:cs typeface="+mn-cs"/>
              </a:rPr>
              <a:t>Were the interviewee’s answers abrupt?</a:t>
            </a:r>
            <a:endParaRPr lang="en-GB" sz="23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hangingPunct="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300" kern="150" dirty="0">
                <a:effectLst/>
                <a:latin typeface="Myriad Pro"/>
                <a:ea typeface="+mn-ea"/>
                <a:cs typeface="+mn-cs"/>
              </a:rPr>
              <a:t>Did the interviewer tell the interviewee what would happen next and when they can expect to hear about the result of the interview?</a:t>
            </a:r>
            <a:endParaRPr lang="en-GB" sz="23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</a:t>
            </a:r>
            <a:r>
              <a:rPr lang="en-GB" sz="23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Online only</a:t>
            </a:r>
            <a:endParaRPr lang="en-GB" sz="2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hangingPunct="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300" kern="150" dirty="0">
                <a:effectLst/>
                <a:latin typeface="Myriad Pro"/>
                <a:ea typeface="+mn-ea"/>
                <a:cs typeface="+mn-cs"/>
              </a:rPr>
              <a:t>Was the environment conducive to a serious dialogue, or was the coffee machine making noises or were there kitchen noises, or children noises (discretion to be exercised)</a:t>
            </a:r>
            <a:endParaRPr lang="en-GB" sz="23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hangingPunct="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300" kern="150" dirty="0">
                <a:effectLst/>
                <a:latin typeface="Myriad Pro"/>
                <a:ea typeface="+mn-ea"/>
                <a:cs typeface="+mn-cs"/>
              </a:rPr>
              <a:t>Were there problems with the audio and visual equipment? Could these have been avoided?</a:t>
            </a:r>
            <a:endParaRPr lang="en-GB" sz="23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878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6FC33-7CFA-446F-A23A-34578D56D0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Interview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419A0B-CBCD-497B-8194-51E63C16EB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Welcome and introduction</a:t>
            </a:r>
          </a:p>
          <a:p>
            <a:r>
              <a:rPr lang="en-GB" dirty="0"/>
              <a:t>Questions to the interviewee (applicant) </a:t>
            </a:r>
          </a:p>
          <a:p>
            <a:r>
              <a:rPr lang="en-GB" dirty="0"/>
              <a:t>Your question</a:t>
            </a:r>
          </a:p>
          <a:p>
            <a:r>
              <a:rPr lang="en-GB" dirty="0"/>
              <a:t>Thank you and summary of next steps</a:t>
            </a:r>
          </a:p>
        </p:txBody>
      </p:sp>
    </p:spTree>
    <p:extLst>
      <p:ext uri="{BB962C8B-B14F-4D97-AF65-F5344CB8AC3E}">
        <p14:creationId xmlns:p14="http://schemas.microsoft.com/office/powerpoint/2010/main" val="54564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1C8B7-D5C3-46F3-A4A4-F5EDAD1BC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Entrance and first impression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6FCE2-AC66-4EAE-BC0E-496F4FF322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Shake hands</a:t>
            </a:r>
          </a:p>
          <a:p>
            <a:r>
              <a:rPr lang="en-GB" dirty="0"/>
              <a:t>Smile</a:t>
            </a:r>
          </a:p>
          <a:p>
            <a:r>
              <a:rPr lang="en-GB" dirty="0"/>
              <a:t>Eye contact</a:t>
            </a:r>
          </a:p>
          <a:p>
            <a:r>
              <a:rPr lang="en-GB" dirty="0"/>
              <a:t>Move purposefully</a:t>
            </a:r>
          </a:p>
        </p:txBody>
      </p:sp>
    </p:spTree>
    <p:extLst>
      <p:ext uri="{BB962C8B-B14F-4D97-AF65-F5344CB8AC3E}">
        <p14:creationId xmlns:p14="http://schemas.microsoft.com/office/powerpoint/2010/main" val="2959033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B65CC-AEE4-4124-8885-3318FEFCFD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Pair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CC820-1684-46D1-94CE-328F477A1B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will each act as an </a:t>
            </a:r>
            <a:r>
              <a:rPr lang="en-GB" b="1" dirty="0"/>
              <a:t>Interviewer (employer)</a:t>
            </a:r>
            <a:r>
              <a:rPr lang="en-GB" dirty="0"/>
              <a:t> and </a:t>
            </a:r>
            <a:r>
              <a:rPr lang="en-GB" b="1" dirty="0"/>
              <a:t>Interviewee (applicant)</a:t>
            </a:r>
            <a:r>
              <a:rPr lang="en-GB" dirty="0"/>
              <a:t>.</a:t>
            </a:r>
          </a:p>
          <a:p>
            <a:r>
              <a:rPr lang="en-GB" b="1" dirty="0"/>
              <a:t>Interviewees</a:t>
            </a:r>
            <a:r>
              <a:rPr lang="en-GB" dirty="0"/>
              <a:t> will respond to questions and try their best to answer the questions</a:t>
            </a:r>
          </a:p>
          <a:p>
            <a:r>
              <a:rPr lang="en-GB" b="1" dirty="0"/>
              <a:t>Interviewers </a:t>
            </a:r>
            <a:r>
              <a:rPr lang="en-GB" dirty="0"/>
              <a:t>will ask questions and assess how well the </a:t>
            </a:r>
            <a:r>
              <a:rPr lang="en-GB" b="1" dirty="0"/>
              <a:t>Interviewee</a:t>
            </a:r>
            <a:r>
              <a:rPr lang="en-GB" dirty="0"/>
              <a:t> responded to the question</a:t>
            </a:r>
          </a:p>
        </p:txBody>
      </p:sp>
    </p:spTree>
    <p:extLst>
      <p:ext uri="{BB962C8B-B14F-4D97-AF65-F5344CB8AC3E}">
        <p14:creationId xmlns:p14="http://schemas.microsoft.com/office/powerpoint/2010/main" val="3754978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Doyle, A. (2019) </a:t>
            </a:r>
            <a:r>
              <a:rPr lang="en-GB" i="1" dirty="0"/>
              <a:t>Behavioural based job interview questions.</a:t>
            </a:r>
            <a:r>
              <a:rPr lang="en-GB" dirty="0"/>
              <a:t> Available at: </a:t>
            </a:r>
            <a:r>
              <a:rPr lang="en-GB" dirty="0">
                <a:hlinkClick r:id="rId2"/>
              </a:rPr>
              <a:t>https://www.thebalancecareers.com/behavioral-job-interview-questions-2059620</a:t>
            </a:r>
            <a:r>
              <a:rPr lang="en-GB" dirty="0"/>
              <a:t>. (Accessed: 23.06.2019).</a:t>
            </a: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211f9404-bca0-4bcf-9c1d-965ccb6f8d2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345</TotalTime>
  <Words>905</Words>
  <Application>Microsoft Office PowerPoint</Application>
  <PresentationFormat>On-screen Show (4:3)</PresentationFormat>
  <Paragraphs>93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Arial</vt:lpstr>
      <vt:lpstr>Calibri</vt:lpstr>
      <vt:lpstr>Myriad Pro</vt:lpstr>
      <vt:lpstr>Symbol</vt:lpstr>
      <vt:lpstr>Times New Roman</vt:lpstr>
      <vt:lpstr>Wingdings</vt:lpstr>
      <vt:lpstr>20140311PresentationUWTSDTemplate</vt:lpstr>
      <vt:lpstr>Holding PAge</vt:lpstr>
      <vt:lpstr>PowerPoint Presentation</vt:lpstr>
      <vt:lpstr>Selection interviews</vt:lpstr>
      <vt:lpstr>What is a ‘selection interview’?</vt:lpstr>
      <vt:lpstr>Employers’ Objectives</vt:lpstr>
      <vt:lpstr>Preparing for an interview</vt:lpstr>
      <vt:lpstr>ACTION for Students</vt:lpstr>
      <vt:lpstr>INTERVIEW ASSESSMENT</vt:lpstr>
      <vt:lpstr>INTERVIEW ASSESSMENT</vt:lpstr>
      <vt:lpstr>INTERVIEW ASSESSMENT</vt:lpstr>
      <vt:lpstr>INTERVIEW ASSESSMENT</vt:lpstr>
      <vt:lpstr>Interview Questions</vt:lpstr>
      <vt:lpstr>INTERVIEW ASSESSMENT</vt:lpstr>
      <vt:lpstr>INTERVIEW ASSESSMENT</vt:lpstr>
      <vt:lpstr>INTERVIEW ASSESSMENT</vt:lpstr>
      <vt:lpstr>Interview Structure</vt:lpstr>
      <vt:lpstr>Entrance and first impression</vt:lpstr>
      <vt:lpstr>Pair Work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Lloyd Beharry</cp:lastModifiedBy>
  <cp:revision>49</cp:revision>
  <cp:lastPrinted>2019-11-04T16:06:35Z</cp:lastPrinted>
  <dcterms:created xsi:type="dcterms:W3CDTF">2015-04-14T15:21:28Z</dcterms:created>
  <dcterms:modified xsi:type="dcterms:W3CDTF">2023-03-12T13:12:58Z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