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36"/>
  </p:notesMasterIdLst>
  <p:handoutMasterIdLst>
    <p:handoutMasterId r:id="rId37"/>
  </p:handoutMasterIdLst>
  <p:sldIdLst>
    <p:sldId id="256" r:id="rId2"/>
    <p:sldId id="279" r:id="rId3"/>
    <p:sldId id="280" r:id="rId4"/>
    <p:sldId id="281" r:id="rId5"/>
    <p:sldId id="282" r:id="rId6"/>
    <p:sldId id="289" r:id="rId7"/>
    <p:sldId id="290" r:id="rId8"/>
    <p:sldId id="291" r:id="rId9"/>
    <p:sldId id="292" r:id="rId10"/>
    <p:sldId id="293" r:id="rId11"/>
    <p:sldId id="294" r:id="rId12"/>
    <p:sldId id="295" r:id="rId13"/>
    <p:sldId id="272" r:id="rId14"/>
    <p:sldId id="273" r:id="rId15"/>
    <p:sldId id="262" r:id="rId16"/>
    <p:sldId id="276" r:id="rId17"/>
    <p:sldId id="257" r:id="rId18"/>
    <p:sldId id="283" r:id="rId19"/>
    <p:sldId id="286" r:id="rId20"/>
    <p:sldId id="266" r:id="rId21"/>
    <p:sldId id="267" r:id="rId22"/>
    <p:sldId id="260" r:id="rId23"/>
    <p:sldId id="287" r:id="rId24"/>
    <p:sldId id="261" r:id="rId25"/>
    <p:sldId id="268" r:id="rId26"/>
    <p:sldId id="285" r:id="rId27"/>
    <p:sldId id="284" r:id="rId28"/>
    <p:sldId id="263" r:id="rId29"/>
    <p:sldId id="264" r:id="rId30"/>
    <p:sldId id="265" r:id="rId31"/>
    <p:sldId id="270" r:id="rId32"/>
    <p:sldId id="271" r:id="rId33"/>
    <p:sldId id="288" r:id="rId34"/>
    <p:sldId id="278"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2/23/2017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a:t>
            </a:fld>
            <a:endParaRPr lang="en-GB"/>
          </a:p>
        </p:txBody>
      </p:sp>
    </p:spTree>
    <p:extLst>
      <p:ext uri="{BB962C8B-B14F-4D97-AF65-F5344CB8AC3E}">
        <p14:creationId xmlns:p14="http://schemas.microsoft.com/office/powerpoint/2010/main" val="2054290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3</a:t>
            </a:fld>
            <a:endParaRPr lang="en-GB"/>
          </a:p>
        </p:txBody>
      </p:sp>
    </p:spTree>
    <p:extLst>
      <p:ext uri="{BB962C8B-B14F-4D97-AF65-F5344CB8AC3E}">
        <p14:creationId xmlns:p14="http://schemas.microsoft.com/office/powerpoint/2010/main" val="3004173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4</a:t>
            </a:fld>
            <a:endParaRPr lang="en-GB"/>
          </a:p>
        </p:txBody>
      </p:sp>
    </p:spTree>
    <p:extLst>
      <p:ext uri="{BB962C8B-B14F-4D97-AF65-F5344CB8AC3E}">
        <p14:creationId xmlns:p14="http://schemas.microsoft.com/office/powerpoint/2010/main" val="2225300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5</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6</a:t>
            </a:fld>
            <a:endParaRPr lang="en-GB"/>
          </a:p>
        </p:txBody>
      </p:sp>
    </p:spTree>
    <p:extLst>
      <p:ext uri="{BB962C8B-B14F-4D97-AF65-F5344CB8AC3E}">
        <p14:creationId xmlns:p14="http://schemas.microsoft.com/office/powerpoint/2010/main" val="997002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7</a:t>
            </a:fld>
            <a:endParaRPr lang="en-GB"/>
          </a:p>
        </p:txBody>
      </p:sp>
    </p:spTree>
    <p:extLst>
      <p:ext uri="{BB962C8B-B14F-4D97-AF65-F5344CB8AC3E}">
        <p14:creationId xmlns:p14="http://schemas.microsoft.com/office/powerpoint/2010/main" val="3206471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8</a:t>
            </a:fld>
            <a:endParaRPr lang="en-GB"/>
          </a:p>
        </p:txBody>
      </p:sp>
    </p:spTree>
    <p:extLst>
      <p:ext uri="{BB962C8B-B14F-4D97-AF65-F5344CB8AC3E}">
        <p14:creationId xmlns:p14="http://schemas.microsoft.com/office/powerpoint/2010/main" val="102393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9</a:t>
            </a:fld>
            <a:endParaRPr lang="en-GB"/>
          </a:p>
        </p:txBody>
      </p:sp>
    </p:spTree>
    <p:extLst>
      <p:ext uri="{BB962C8B-B14F-4D97-AF65-F5344CB8AC3E}">
        <p14:creationId xmlns:p14="http://schemas.microsoft.com/office/powerpoint/2010/main" val="3590028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10</a:t>
            </a:fld>
            <a:endParaRPr lang="en-GB"/>
          </a:p>
        </p:txBody>
      </p:sp>
    </p:spTree>
    <p:extLst>
      <p:ext uri="{BB962C8B-B14F-4D97-AF65-F5344CB8AC3E}">
        <p14:creationId xmlns:p14="http://schemas.microsoft.com/office/powerpoint/2010/main" val="3215391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11</a:t>
            </a:fld>
            <a:endParaRPr lang="en-GB"/>
          </a:p>
        </p:txBody>
      </p:sp>
    </p:spTree>
    <p:extLst>
      <p:ext uri="{BB962C8B-B14F-4D97-AF65-F5344CB8AC3E}">
        <p14:creationId xmlns:p14="http://schemas.microsoft.com/office/powerpoint/2010/main" val="3082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12</a:t>
            </a:fld>
            <a:endParaRPr lang="en-GB"/>
          </a:p>
        </p:txBody>
      </p:sp>
    </p:spTree>
    <p:extLst>
      <p:ext uri="{BB962C8B-B14F-4D97-AF65-F5344CB8AC3E}">
        <p14:creationId xmlns:p14="http://schemas.microsoft.com/office/powerpoint/2010/main" val="3460262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13</a:t>
            </a:fld>
            <a:endParaRPr lang="en-GB"/>
          </a:p>
        </p:txBody>
      </p:sp>
    </p:spTree>
    <p:extLst>
      <p:ext uri="{BB962C8B-B14F-4D97-AF65-F5344CB8AC3E}">
        <p14:creationId xmlns:p14="http://schemas.microsoft.com/office/powerpoint/2010/main" val="2968855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14</a:t>
            </a:fld>
            <a:endParaRPr lang="en-GB"/>
          </a:p>
        </p:txBody>
      </p:sp>
    </p:spTree>
    <p:extLst>
      <p:ext uri="{BB962C8B-B14F-4D97-AF65-F5344CB8AC3E}">
        <p14:creationId xmlns:p14="http://schemas.microsoft.com/office/powerpoint/2010/main" val="882562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15</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16</a:t>
            </a:fld>
            <a:endParaRPr lang="en-GB"/>
          </a:p>
        </p:txBody>
      </p:sp>
    </p:spTree>
    <p:extLst>
      <p:ext uri="{BB962C8B-B14F-4D97-AF65-F5344CB8AC3E}">
        <p14:creationId xmlns:p14="http://schemas.microsoft.com/office/powerpoint/2010/main" val="3350392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17</a:t>
            </a:fld>
            <a:endParaRPr lang="en-GB"/>
          </a:p>
        </p:txBody>
      </p:sp>
    </p:spTree>
    <p:extLst>
      <p:ext uri="{BB962C8B-B14F-4D97-AF65-F5344CB8AC3E}">
        <p14:creationId xmlns:p14="http://schemas.microsoft.com/office/powerpoint/2010/main" val="2217378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18</a:t>
            </a:fld>
            <a:endParaRPr lang="en-GB"/>
          </a:p>
        </p:txBody>
      </p:sp>
    </p:spTree>
    <p:extLst>
      <p:ext uri="{BB962C8B-B14F-4D97-AF65-F5344CB8AC3E}">
        <p14:creationId xmlns:p14="http://schemas.microsoft.com/office/powerpoint/2010/main" val="1245111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20</a:t>
            </a:fld>
            <a:endParaRPr lang="en-GB"/>
          </a:p>
        </p:txBody>
      </p:sp>
    </p:spTree>
    <p:extLst>
      <p:ext uri="{BB962C8B-B14F-4D97-AF65-F5344CB8AC3E}">
        <p14:creationId xmlns:p14="http://schemas.microsoft.com/office/powerpoint/2010/main" val="2289118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21</a:t>
            </a:fld>
            <a:endParaRPr lang="en-GB"/>
          </a:p>
        </p:txBody>
      </p:sp>
    </p:spTree>
    <p:extLst>
      <p:ext uri="{BB962C8B-B14F-4D97-AF65-F5344CB8AC3E}">
        <p14:creationId xmlns:p14="http://schemas.microsoft.com/office/powerpoint/2010/main" val="4120046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Force Field analysis is a useful</a:t>
            </a:r>
            <a:r>
              <a:rPr lang="en-GB" baseline="0" dirty="0" smtClean="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22</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24</a:t>
            </a:fld>
            <a:endParaRPr lang="en-GB"/>
          </a:p>
        </p:txBody>
      </p:sp>
    </p:spTree>
    <p:extLst>
      <p:ext uri="{BB962C8B-B14F-4D97-AF65-F5344CB8AC3E}">
        <p14:creationId xmlns:p14="http://schemas.microsoft.com/office/powerpoint/2010/main" val="666345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25</a:t>
            </a:fld>
            <a:endParaRPr lang="en-GB"/>
          </a:p>
        </p:txBody>
      </p:sp>
    </p:spTree>
    <p:extLst>
      <p:ext uri="{BB962C8B-B14F-4D97-AF65-F5344CB8AC3E}">
        <p14:creationId xmlns:p14="http://schemas.microsoft.com/office/powerpoint/2010/main" val="597465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26</a:t>
            </a:fld>
            <a:endParaRPr lang="en-GB"/>
          </a:p>
        </p:txBody>
      </p:sp>
    </p:spTree>
    <p:extLst>
      <p:ext uri="{BB962C8B-B14F-4D97-AF65-F5344CB8AC3E}">
        <p14:creationId xmlns:p14="http://schemas.microsoft.com/office/powerpoint/2010/main" val="5454086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27</a:t>
            </a:fld>
            <a:endParaRPr lang="en-GB"/>
          </a:p>
        </p:txBody>
      </p:sp>
    </p:spTree>
    <p:extLst>
      <p:ext uri="{BB962C8B-B14F-4D97-AF65-F5344CB8AC3E}">
        <p14:creationId xmlns:p14="http://schemas.microsoft.com/office/powerpoint/2010/main" val="19648590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28</a:t>
            </a:fld>
            <a:endParaRPr lang="en-GB"/>
          </a:p>
        </p:txBody>
      </p:sp>
    </p:spTree>
    <p:extLst>
      <p:ext uri="{BB962C8B-B14F-4D97-AF65-F5344CB8AC3E}">
        <p14:creationId xmlns:p14="http://schemas.microsoft.com/office/powerpoint/2010/main" val="365397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29</a:t>
            </a:fld>
            <a:endParaRPr lang="en-GB"/>
          </a:p>
        </p:txBody>
      </p:sp>
    </p:spTree>
    <p:extLst>
      <p:ext uri="{BB962C8B-B14F-4D97-AF65-F5344CB8AC3E}">
        <p14:creationId xmlns:p14="http://schemas.microsoft.com/office/powerpoint/2010/main" val="7847855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30</a:t>
            </a:fld>
            <a:endParaRPr lang="en-GB"/>
          </a:p>
        </p:txBody>
      </p:sp>
    </p:spTree>
    <p:extLst>
      <p:ext uri="{BB962C8B-B14F-4D97-AF65-F5344CB8AC3E}">
        <p14:creationId xmlns:p14="http://schemas.microsoft.com/office/powerpoint/2010/main" val="1381795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31</a:t>
            </a:fld>
            <a:endParaRPr lang="en-GB"/>
          </a:p>
        </p:txBody>
      </p:sp>
    </p:spTree>
    <p:extLst>
      <p:ext uri="{BB962C8B-B14F-4D97-AF65-F5344CB8AC3E}">
        <p14:creationId xmlns:p14="http://schemas.microsoft.com/office/powerpoint/2010/main" val="12047016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32</a:t>
            </a:fld>
            <a:endParaRPr lang="en-GB"/>
          </a:p>
        </p:txBody>
      </p:sp>
    </p:spTree>
    <p:extLst>
      <p:ext uri="{BB962C8B-B14F-4D97-AF65-F5344CB8AC3E}">
        <p14:creationId xmlns:p14="http://schemas.microsoft.com/office/powerpoint/2010/main" val="8976801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34</a:t>
            </a:fld>
            <a:endParaRPr lang="en-GB"/>
          </a:p>
        </p:txBody>
      </p:sp>
    </p:spTree>
    <p:extLst>
      <p:ext uri="{BB962C8B-B14F-4D97-AF65-F5344CB8AC3E}">
        <p14:creationId xmlns:p14="http://schemas.microsoft.com/office/powerpoint/2010/main" val="3747784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802299"/>
            <a:ext cx="6477805" cy="2541431"/>
          </a:xfrm>
        </p:spPr>
        <p:txBody>
          <a:bodyPr bIns="0" anchor="b">
            <a:normAutofit/>
          </a:bodyPr>
          <a:lstStyle>
            <a:lvl1pPr algn="l">
              <a:defRPr sz="4950"/>
            </a:lvl1pPr>
          </a:lstStyle>
          <a:p>
            <a:r>
              <a:rPr lang="en-US" smtClean="0"/>
              <a:t>Click to edit Master title style</a:t>
            </a:r>
            <a:endParaRPr lang="en-US" dirty="0"/>
          </a:p>
        </p:txBody>
      </p:sp>
      <p:sp>
        <p:nvSpPr>
          <p:cNvPr id="3" name="Subtitle 2"/>
          <p:cNvSpPr>
            <a:spLocks noGrp="1"/>
          </p:cNvSpPr>
          <p:nvPr>
            <p:ph type="subTitle" idx="1"/>
          </p:nvPr>
        </p:nvSpPr>
        <p:spPr>
          <a:xfrm>
            <a:off x="1813335" y="3531205"/>
            <a:ext cx="6477804"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2/23/2017</a:t>
            </a:fld>
            <a:endParaRPr lang="en-GB"/>
          </a:p>
        </p:txBody>
      </p:sp>
      <p:sp>
        <p:nvSpPr>
          <p:cNvPr id="5" name="Footer Placeholder 4"/>
          <p:cNvSpPr>
            <a:spLocks noGrp="1"/>
          </p:cNvSpPr>
          <p:nvPr>
            <p:ph type="ftr" sz="quarter" idx="11"/>
          </p:nvPr>
        </p:nvSpPr>
        <p:spPr>
          <a:xfrm>
            <a:off x="1812376" y="329308"/>
            <a:ext cx="3730436" cy="309201"/>
          </a:xfrm>
        </p:spPr>
        <p:txBody>
          <a:bodyPr/>
          <a:lstStyle/>
          <a:p>
            <a:endParaRPr lang="en-GB"/>
          </a:p>
        </p:txBody>
      </p:sp>
      <p:sp>
        <p:nvSpPr>
          <p:cNvPr id="6" name="Slide Number Placeholder 5"/>
          <p:cNvSpPr>
            <a:spLocks noGrp="1"/>
          </p:cNvSpPr>
          <p:nvPr>
            <p:ph type="sldNum" sz="quarter" idx="12"/>
          </p:nvPr>
        </p:nvSpPr>
        <p:spPr>
          <a:xfrm>
            <a:off x="1078249" y="798973"/>
            <a:ext cx="608264" cy="503578"/>
          </a:xfrm>
        </p:spPr>
        <p:txBody>
          <a:bodyPr/>
          <a:lstStyle/>
          <a:p>
            <a:fld id="{AB0896FA-5376-4146-9CB9-C2DBB06080EF}" type="slidenum">
              <a:rPr lang="en-GB" smtClean="0"/>
              <a:pPr/>
              <a:t>‹#›</a:t>
            </a:fld>
            <a:endParaRPr lang="en-GB"/>
          </a:p>
        </p:txBody>
      </p:sp>
      <p:cxnSp>
        <p:nvCxnSpPr>
          <p:cNvPr id="15" name="Straight Connector 14"/>
          <p:cNvCxnSpPr/>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650530"/>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33" name="Straight Connector 32"/>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362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756130"/>
            <a:ext cx="6482366" cy="1887950"/>
          </a:xfrm>
        </p:spPr>
        <p:txBody>
          <a:bodyPr anchor="b">
            <a:normAutofit/>
          </a:bodyPr>
          <a:lstStyle>
            <a:lvl1pPr algn="l">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1090679" y="3806196"/>
            <a:ext cx="6472835"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023B69-D3F8-420B-A403-58F92CB9B2E2}" type="datetimeFigureOut">
              <a:rPr lang="en-US" smtClean="0"/>
              <a:pPr/>
              <a:t>2/23/2017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1090679" y="3804985"/>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7057652"/>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804890"/>
            <a:ext cx="7204226"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85498" y="2010879"/>
            <a:ext cx="3483864"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10328" y="2017343"/>
            <a:ext cx="3483864"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2/23/2017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5" name="Straight Connector 3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3849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804164"/>
            <a:ext cx="7205746"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85393" y="2019550"/>
            <a:ext cx="3483864"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1085393" y="2824270"/>
            <a:ext cx="3483864"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09272" y="2023004"/>
            <a:ext cx="3483864"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809272" y="2821491"/>
            <a:ext cx="3483864"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2/23/2017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cxnSp>
        <p:nvCxnSpPr>
          <p:cNvPr id="29" name="Straight Connector 28"/>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51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2/23/2017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cxnSp>
        <p:nvCxnSpPr>
          <p:cNvPr id="25" name="Straight Connector 2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783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2/23/2017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82104516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798973"/>
            <a:ext cx="2454824" cy="2247117"/>
          </a:xfrm>
        </p:spPr>
        <p:txBody>
          <a:bodyPr anchor="b">
            <a:normAutofit/>
          </a:bodyPr>
          <a:lstStyle>
            <a:lvl1pPr algn="l">
              <a:defRPr sz="1800"/>
            </a:lvl1pPr>
          </a:lstStyle>
          <a:p>
            <a:r>
              <a:rPr lang="en-US" smtClean="0"/>
              <a:t>Click to edit Master title style</a:t>
            </a:r>
            <a:endParaRPr lang="en-US" dirty="0"/>
          </a:p>
        </p:txBody>
      </p:sp>
      <p:sp>
        <p:nvSpPr>
          <p:cNvPr id="3" name="Content Placeholder 2"/>
          <p:cNvSpPr>
            <a:spLocks noGrp="1"/>
          </p:cNvSpPr>
          <p:nvPr>
            <p:ph idx="1"/>
          </p:nvPr>
        </p:nvSpPr>
        <p:spPr>
          <a:xfrm>
            <a:off x="3782785" y="798974"/>
            <a:ext cx="4509353"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83504" y="3205492"/>
            <a:ext cx="2456260"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2/23/2017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17" name="Straight Connector 16"/>
          <p:cNvCxnSpPr/>
          <p:nvPr/>
        </p:nvCxnSpPr>
        <p:spPr>
          <a:xfrm>
            <a:off x="1086210" y="3205491"/>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6005045"/>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482171"/>
            <a:ext cx="3055900"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1129513"/>
            <a:ext cx="4149246" cy="1830584"/>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3292" y="1122543"/>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1087747" y="3145992"/>
            <a:ext cx="4143303"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1085537" y="5469857"/>
            <a:ext cx="4145513" cy="320123"/>
          </a:xfrm>
        </p:spPr>
        <p:txBody>
          <a:bodyPr/>
          <a:lstStyle>
            <a:lvl1pPr algn="l">
              <a:defRPr/>
            </a:lvl1pPr>
          </a:lstStyle>
          <a:p>
            <a:fld id="{35023B69-D3F8-420B-A403-58F92CB9B2E2}" type="datetimeFigureOut">
              <a:rPr lang="en-US" smtClean="0"/>
              <a:pPr/>
              <a:t>2/23/2017</a:t>
            </a:fld>
            <a:endParaRPr lang="en-GB"/>
          </a:p>
        </p:txBody>
      </p:sp>
      <p:sp>
        <p:nvSpPr>
          <p:cNvPr id="6" name="Footer Placeholder 5"/>
          <p:cNvSpPr>
            <a:spLocks noGrp="1"/>
          </p:cNvSpPr>
          <p:nvPr>
            <p:ph type="ftr" sz="quarter" idx="11"/>
          </p:nvPr>
        </p:nvSpPr>
        <p:spPr>
          <a:xfrm>
            <a:off x="1085537" y="318641"/>
            <a:ext cx="4155753" cy="320931"/>
          </a:xfrm>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1" name="Straight Connector 30"/>
          <p:cNvCxnSpPr/>
          <p:nvPr/>
        </p:nvCxnSpPr>
        <p:spPr>
          <a:xfrm>
            <a:off x="1085537" y="3143605"/>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048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26" name="Straight Connector 25"/>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415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798974"/>
            <a:ext cx="1211807"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83504" y="798974"/>
            <a:ext cx="5871623"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7079333"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838974"/>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
        <p:nvSpPr>
          <p:cNvPr id="2" name="Title Placeholder 1"/>
          <p:cNvSpPr>
            <a:spLocks noGrp="1"/>
          </p:cNvSpPr>
          <p:nvPr>
            <p:ph type="title"/>
          </p:nvPr>
        </p:nvSpPr>
        <p:spPr>
          <a:xfrm>
            <a:off x="1088685" y="804520"/>
            <a:ext cx="7202456"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88685" y="2015733"/>
            <a:ext cx="7202456"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65604" y="330370"/>
            <a:ext cx="2625536" cy="309201"/>
          </a:xfrm>
          <a:prstGeom prst="rect">
            <a:avLst/>
          </a:prstGeom>
        </p:spPr>
        <p:txBody>
          <a:bodyPr vert="horz" lIns="91440" tIns="45720" rIns="91440" bIns="45720" rtlCol="0" anchor="ctr"/>
          <a:lstStyle>
            <a:lvl1pPr algn="r">
              <a:defRPr sz="750">
                <a:solidFill>
                  <a:schemeClr val="tx1">
                    <a:tint val="75000"/>
                  </a:schemeClr>
                </a:solidFill>
              </a:defRPr>
            </a:lvl1pPr>
          </a:lstStyle>
          <a:p>
            <a:fld id="{35023B69-D3F8-420B-A403-58F92CB9B2E2}" type="datetimeFigureOut">
              <a:rPr lang="en-US" smtClean="0"/>
              <a:pPr/>
              <a:t>2/23/2017</a:t>
            </a:fld>
            <a:endParaRPr lang="en-GB"/>
          </a:p>
        </p:txBody>
      </p:sp>
      <p:sp>
        <p:nvSpPr>
          <p:cNvPr id="5" name="Footer Placeholder 4"/>
          <p:cNvSpPr>
            <a:spLocks noGrp="1"/>
          </p:cNvSpPr>
          <p:nvPr>
            <p:ph type="ftr" sz="quarter" idx="3"/>
          </p:nvPr>
        </p:nvSpPr>
        <p:spPr>
          <a:xfrm>
            <a:off x="1088684" y="329308"/>
            <a:ext cx="4454127" cy="3092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0046" y="798973"/>
            <a:ext cx="608264" cy="503578"/>
          </a:xfrm>
          <a:prstGeom prst="rect">
            <a:avLst/>
          </a:prstGeom>
        </p:spPr>
        <p:txBody>
          <a:bodyPr vert="horz" lIns="91440" tIns="45720" rIns="91440" bIns="45720" rtlCol="0" anchor="t"/>
          <a:lstStyle>
            <a:lvl1pPr algn="r">
              <a:defRPr sz="2100">
                <a:solidFill>
                  <a:schemeClr val="accent1"/>
                </a:solidFill>
              </a:defRPr>
            </a:lvl1pPr>
          </a:lstStyle>
          <a:p>
            <a:fld id="{AB0896FA-5376-4146-9CB9-C2DBB06080EF}" type="slidenum">
              <a:rPr lang="en-GB" smtClean="0"/>
              <a:pPr/>
              <a:t>‹#›</a:t>
            </a:fld>
            <a:endParaRPr lang="en-GB"/>
          </a:p>
        </p:txBody>
      </p:sp>
      <p:cxnSp>
        <p:nvCxnSpPr>
          <p:cNvPr id="10" name="Straight Connector 9"/>
          <p:cNvCxnSpPr/>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78981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vUbh2nVC5k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l2hIIvF5gJI"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NR=1&amp;v=__IlYNMdV9E&amp;feature=endscreen"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The Management of Change</a:t>
            </a:r>
            <a:endParaRPr lang="en-GB" b="1" dirty="0"/>
          </a:p>
        </p:txBody>
      </p:sp>
      <p:sp>
        <p:nvSpPr>
          <p:cNvPr id="3" name="Subtitle 2"/>
          <p:cNvSpPr>
            <a:spLocks noGrp="1"/>
          </p:cNvSpPr>
          <p:nvPr>
            <p:ph type="subTitle" idx="1"/>
          </p:nvPr>
        </p:nvSpPr>
        <p:spPr/>
        <p:txBody>
          <a:bodyPr/>
          <a:lstStyle/>
          <a:p>
            <a:endParaRPr lang="en-GB" b="1"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000" dirty="0" smtClean="0"/>
              <a:t>The most successful organisations are those that are most agile and adaptable</a:t>
            </a:r>
          </a:p>
          <a:p>
            <a:endParaRPr lang="en-GB" sz="2000" dirty="0"/>
          </a:p>
          <a:p>
            <a:r>
              <a:rPr lang="en-GB" sz="2000" dirty="0" smtClean="0"/>
              <a:t>In today’s world, organisations must respond effectively to change or risk jeopardising the organisations performance, productivity and survivability.</a:t>
            </a:r>
            <a:endParaRPr lang="en-GB" sz="2000" dirty="0"/>
          </a:p>
        </p:txBody>
      </p:sp>
    </p:spTree>
    <p:extLst>
      <p:ext uri="{BB962C8B-B14F-4D97-AF65-F5344CB8AC3E}">
        <p14:creationId xmlns:p14="http://schemas.microsoft.com/office/powerpoint/2010/main" val="202928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916832"/>
            <a:ext cx="7859216" cy="4255685"/>
          </a:xfrm>
        </p:spPr>
        <p:txBody>
          <a:bodyPr>
            <a:normAutofit lnSpcReduction="10000"/>
          </a:bodyPr>
          <a:lstStyle/>
          <a:p>
            <a:r>
              <a:rPr lang="en-US" sz="2000" dirty="0"/>
              <a:t>Organisations that make changes FASTER, BETTER, EASIER AND CHEAPER </a:t>
            </a:r>
            <a:r>
              <a:rPr lang="en-US" sz="2000" u="sng" dirty="0"/>
              <a:t>will</a:t>
            </a:r>
            <a:r>
              <a:rPr lang="en-US" sz="2000" dirty="0"/>
              <a:t> have the competitive advantage</a:t>
            </a:r>
          </a:p>
          <a:p>
            <a:endParaRPr lang="en-US" sz="2000" dirty="0"/>
          </a:p>
          <a:p>
            <a:r>
              <a:rPr lang="en-US" sz="2000" dirty="0"/>
              <a:t>21</a:t>
            </a:r>
            <a:r>
              <a:rPr lang="en-US" sz="2000" baseline="30000" dirty="0"/>
              <a:t>st</a:t>
            </a:r>
            <a:r>
              <a:rPr lang="en-US" sz="2000" dirty="0"/>
              <a:t> century organisations face multiple challenges.  Therefore flexibility and adaptability are </a:t>
            </a:r>
            <a:r>
              <a:rPr lang="en-US" sz="2000" dirty="0" smtClean="0"/>
              <a:t>key</a:t>
            </a:r>
          </a:p>
          <a:p>
            <a:endParaRPr lang="en-US" sz="2000" dirty="0" smtClean="0"/>
          </a:p>
          <a:p>
            <a:r>
              <a:rPr lang="en-US" sz="2000" dirty="0"/>
              <a:t>No company today is in a particularly stable environment, including Microsoft, Apple, Tesco</a:t>
            </a:r>
          </a:p>
          <a:p>
            <a:endParaRPr lang="en-US" sz="2000" dirty="0"/>
          </a:p>
          <a:p>
            <a:r>
              <a:rPr lang="en-US" sz="2000" dirty="0"/>
              <a:t>In groups, discuss this statement</a:t>
            </a:r>
          </a:p>
          <a:p>
            <a:endParaRPr lang="en-US" dirty="0"/>
          </a:p>
          <a:p>
            <a:endParaRPr lang="en-US" dirty="0"/>
          </a:p>
        </p:txBody>
      </p:sp>
    </p:spTree>
    <p:extLst>
      <p:ext uri="{BB962C8B-B14F-4D97-AF65-F5344CB8AC3E}">
        <p14:creationId xmlns:p14="http://schemas.microsoft.com/office/powerpoint/2010/main" val="4055732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Solution</a:t>
            </a:r>
            <a:endParaRPr lang="en-US" dirty="0"/>
          </a:p>
        </p:txBody>
      </p:sp>
      <p:sp>
        <p:nvSpPr>
          <p:cNvPr id="3" name="Content Placeholder 2"/>
          <p:cNvSpPr>
            <a:spLocks noGrp="1"/>
          </p:cNvSpPr>
          <p:nvPr>
            <p:ph idx="1"/>
          </p:nvPr>
        </p:nvSpPr>
        <p:spPr/>
        <p:txBody>
          <a:bodyPr>
            <a:normAutofit fontScale="85000" lnSpcReduction="20000"/>
          </a:bodyPr>
          <a:lstStyle/>
          <a:p>
            <a:r>
              <a:rPr lang="en-US" sz="2200" dirty="0"/>
              <a:t>Competition</a:t>
            </a:r>
          </a:p>
          <a:p>
            <a:r>
              <a:rPr lang="en-US" sz="2200" dirty="0"/>
              <a:t>Lack of innovation</a:t>
            </a:r>
          </a:p>
          <a:p>
            <a:r>
              <a:rPr lang="en-US" sz="2200" dirty="0"/>
              <a:t>Failure to update systems</a:t>
            </a:r>
          </a:p>
          <a:p>
            <a:r>
              <a:rPr lang="en-US" sz="2200" dirty="0"/>
              <a:t>Resistance to </a:t>
            </a:r>
            <a:r>
              <a:rPr lang="en-US" sz="2200" dirty="0" smtClean="0"/>
              <a:t>change</a:t>
            </a:r>
          </a:p>
          <a:p>
            <a:endParaRPr lang="en-US" sz="2200" dirty="0"/>
          </a:p>
          <a:p>
            <a:r>
              <a:rPr lang="en-US" sz="2200" dirty="0" smtClean="0"/>
              <a:t>30% of profits come from young products and services (less than 4 years) Organisations cannot rest on their Laurels.  </a:t>
            </a:r>
          </a:p>
          <a:p>
            <a:endParaRPr lang="en-US" sz="2200" dirty="0"/>
          </a:p>
          <a:p>
            <a:r>
              <a:rPr lang="en-US" sz="2200" dirty="0" smtClean="0"/>
              <a:t>Organisations must be innovative ALWAYS!</a:t>
            </a:r>
            <a:endParaRPr lang="en-US" sz="2200" dirty="0"/>
          </a:p>
          <a:p>
            <a:endParaRPr lang="en-US" dirty="0"/>
          </a:p>
          <a:p>
            <a:endParaRPr lang="en-US" dirty="0"/>
          </a:p>
          <a:p>
            <a:endParaRPr lang="en-US" dirty="0"/>
          </a:p>
        </p:txBody>
      </p:sp>
    </p:spTree>
    <p:extLst>
      <p:ext uri="{BB962C8B-B14F-4D97-AF65-F5344CB8AC3E}">
        <p14:creationId xmlns:p14="http://schemas.microsoft.com/office/powerpoint/2010/main" val="3943389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t>There are numerous forces that bring about change</a:t>
            </a:r>
            <a:endParaRPr lang="en-US" sz="3600" dirty="0"/>
          </a:p>
        </p:txBody>
      </p:sp>
      <p:sp>
        <p:nvSpPr>
          <p:cNvPr id="3" name="TextBox 2"/>
          <p:cNvSpPr txBox="1"/>
          <p:nvPr/>
        </p:nvSpPr>
        <p:spPr>
          <a:xfrm>
            <a:off x="457200" y="2410658"/>
            <a:ext cx="8229600" cy="3539430"/>
          </a:xfrm>
          <a:prstGeom prst="rect">
            <a:avLst/>
          </a:prstGeom>
          <a:noFill/>
        </p:spPr>
        <p:txBody>
          <a:bodyPr wrap="square" rtlCol="0">
            <a:spAutoFit/>
          </a:bodyPr>
          <a:lstStyle/>
          <a:p>
            <a:r>
              <a:rPr lang="en-US" sz="3200" dirty="0" smtClean="0"/>
              <a:t>Internal and external forces act as major drivers for change</a:t>
            </a:r>
          </a:p>
          <a:p>
            <a:endParaRPr lang="en-US" sz="3200" dirty="0"/>
          </a:p>
          <a:p>
            <a:r>
              <a:rPr lang="en-US" sz="3200" dirty="0" smtClean="0"/>
              <a:t>It is important that organisations have the capability to adapt and respond</a:t>
            </a:r>
          </a:p>
          <a:p>
            <a:endParaRPr lang="en-US" sz="3200" dirty="0"/>
          </a:p>
          <a:p>
            <a:r>
              <a:rPr lang="en-US" sz="3200" dirty="0" smtClean="0"/>
              <a:t> </a:t>
            </a:r>
            <a:endParaRPr lang="en-US" sz="3200" dirty="0"/>
          </a:p>
        </p:txBody>
      </p:sp>
    </p:spTree>
    <p:extLst>
      <p:ext uri="{BB962C8B-B14F-4D97-AF65-F5344CB8AC3E}">
        <p14:creationId xmlns:p14="http://schemas.microsoft.com/office/powerpoint/2010/main" val="229040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Nature of the workforce</a:t>
            </a:r>
          </a:p>
          <a:p>
            <a:pPr marL="0" indent="0">
              <a:buNone/>
            </a:pPr>
            <a:endParaRPr lang="en-US" dirty="0"/>
          </a:p>
          <a:p>
            <a:pPr marL="0" indent="0">
              <a:buNone/>
            </a:pPr>
            <a:r>
              <a:rPr lang="en-US" dirty="0" smtClean="0"/>
              <a:t>More cultural diversity</a:t>
            </a:r>
          </a:p>
          <a:p>
            <a:pPr marL="0" indent="0">
              <a:buNone/>
            </a:pPr>
            <a:endParaRPr lang="en-US" dirty="0" smtClean="0"/>
          </a:p>
          <a:p>
            <a:pPr marL="0" indent="0">
              <a:buNone/>
            </a:pPr>
            <a:r>
              <a:rPr lang="en-US" dirty="0"/>
              <a:t>A</a:t>
            </a:r>
            <a:r>
              <a:rPr lang="en-US" dirty="0" smtClean="0"/>
              <a:t>ging population </a:t>
            </a:r>
            <a:endParaRPr lang="en-US" dirty="0"/>
          </a:p>
          <a:p>
            <a:pPr marL="0" indent="0">
              <a:buNone/>
            </a:pPr>
            <a:endParaRPr lang="en-US" dirty="0" smtClean="0"/>
          </a:p>
          <a:p>
            <a:pPr marL="0" indent="0">
              <a:buNone/>
            </a:pPr>
            <a:r>
              <a:rPr lang="en-US" dirty="0"/>
              <a:t>M</a:t>
            </a:r>
            <a:r>
              <a:rPr lang="en-US" dirty="0" smtClean="0"/>
              <a:t>any new entrants with inadequate skills – computer, literacy, numerical </a:t>
            </a:r>
            <a:endParaRPr lang="en-US" dirty="0"/>
          </a:p>
        </p:txBody>
      </p:sp>
    </p:spTree>
    <p:extLst>
      <p:ext uri="{BB962C8B-B14F-4D97-AF65-F5344CB8AC3E}">
        <p14:creationId xmlns:p14="http://schemas.microsoft.com/office/powerpoint/2010/main" val="3772362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Technology</a:t>
            </a:r>
          </a:p>
          <a:p>
            <a:pPr marL="0" indent="0" algn="ctr">
              <a:buNone/>
            </a:pPr>
            <a:endParaRPr lang="en-US" dirty="0" smtClean="0"/>
          </a:p>
          <a:p>
            <a:pPr marL="0" indent="0">
              <a:buNone/>
            </a:pPr>
            <a:r>
              <a:rPr lang="en-US" dirty="0" smtClean="0"/>
              <a:t>Faster, cheaper and more mobile computers/tablets – sophisticated IT</a:t>
            </a:r>
          </a:p>
          <a:p>
            <a:pPr marL="0" indent="0">
              <a:buNone/>
            </a:pPr>
            <a:endParaRPr lang="en-US" dirty="0"/>
          </a:p>
          <a:p>
            <a:pPr marL="0" indent="0">
              <a:buNone/>
            </a:pPr>
            <a:r>
              <a:rPr lang="en-US" dirty="0"/>
              <a:t>W</a:t>
            </a:r>
            <a:r>
              <a:rPr lang="en-US" dirty="0" smtClean="0"/>
              <a:t>hat is the office of the future going to look like?</a:t>
            </a:r>
            <a:endParaRPr lang="en-US" dirty="0"/>
          </a:p>
        </p:txBody>
      </p:sp>
    </p:spTree>
    <p:extLst>
      <p:ext uri="{BB962C8B-B14F-4D97-AF65-F5344CB8AC3E}">
        <p14:creationId xmlns:p14="http://schemas.microsoft.com/office/powerpoint/2010/main" val="39935417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Economic Shocks</a:t>
            </a:r>
            <a:endParaRPr lang="en-US" dirty="0" smtClean="0"/>
          </a:p>
          <a:p>
            <a:pPr marL="0" indent="0">
              <a:buNone/>
            </a:pPr>
            <a:endParaRPr lang="en-US" dirty="0"/>
          </a:p>
          <a:p>
            <a:pPr marL="0" indent="0">
              <a:buNone/>
            </a:pPr>
            <a:r>
              <a:rPr lang="en-US" dirty="0" smtClean="0"/>
              <a:t>Volatility of stock markets</a:t>
            </a:r>
          </a:p>
          <a:p>
            <a:pPr marL="0" indent="0">
              <a:buNone/>
            </a:pPr>
            <a:r>
              <a:rPr lang="en-US" dirty="0" smtClean="0"/>
              <a:t>Low interest rates / high inflation</a:t>
            </a:r>
          </a:p>
          <a:p>
            <a:pPr marL="0" indent="0">
              <a:buNone/>
            </a:pPr>
            <a:r>
              <a:rPr lang="en-US" dirty="0" smtClean="0"/>
              <a:t>Immigration in high-and-low-skill jobs</a:t>
            </a:r>
          </a:p>
          <a:p>
            <a:pPr marL="0" indent="0">
              <a:buNone/>
            </a:pPr>
            <a:r>
              <a:rPr lang="en-US" dirty="0" smtClean="0"/>
              <a:t>Skyrocketing energy costs</a:t>
            </a:r>
          </a:p>
          <a:p>
            <a:pPr marL="0" indent="0">
              <a:buNone/>
            </a:pPr>
            <a:endParaRPr lang="en-US" dirty="0"/>
          </a:p>
        </p:txBody>
      </p:sp>
    </p:spTree>
    <p:extLst>
      <p:ext uri="{BB962C8B-B14F-4D97-AF65-F5344CB8AC3E}">
        <p14:creationId xmlns:p14="http://schemas.microsoft.com/office/powerpoint/2010/main" val="37735132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Competition</a:t>
            </a:r>
          </a:p>
          <a:p>
            <a:pPr marL="0" indent="0">
              <a:buNone/>
            </a:pPr>
            <a:endParaRPr lang="en-US" dirty="0" smtClean="0"/>
          </a:p>
          <a:p>
            <a:pPr marL="0" indent="0">
              <a:buNone/>
            </a:pPr>
            <a:r>
              <a:rPr lang="en-US" dirty="0" smtClean="0"/>
              <a:t>Global competitors </a:t>
            </a:r>
          </a:p>
          <a:p>
            <a:pPr marL="0" indent="0">
              <a:buNone/>
            </a:pPr>
            <a:r>
              <a:rPr lang="en-US" dirty="0" smtClean="0"/>
              <a:t>Entrepreneurs</a:t>
            </a:r>
          </a:p>
          <a:p>
            <a:pPr marL="0" indent="0">
              <a:buNone/>
            </a:pPr>
            <a:r>
              <a:rPr lang="en-US" dirty="0" smtClean="0"/>
              <a:t>Mergers and consolidations</a:t>
            </a:r>
          </a:p>
          <a:p>
            <a:pPr marL="0" indent="0">
              <a:buNone/>
            </a:pPr>
            <a:r>
              <a:rPr lang="en-US" dirty="0" smtClean="0"/>
              <a:t>Short product lifespan</a:t>
            </a:r>
          </a:p>
          <a:p>
            <a:pPr marL="0" indent="0">
              <a:buNone/>
            </a:pPr>
            <a:r>
              <a:rPr lang="en-US" dirty="0" smtClean="0"/>
              <a:t>Growth of e-commerce</a:t>
            </a:r>
            <a:endParaRPr lang="en-US" dirty="0"/>
          </a:p>
        </p:txBody>
      </p:sp>
    </p:spTree>
    <p:extLst>
      <p:ext uri="{BB962C8B-B14F-4D97-AF65-F5344CB8AC3E}">
        <p14:creationId xmlns:p14="http://schemas.microsoft.com/office/powerpoint/2010/main" val="2820080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Social Trends</a:t>
            </a:r>
          </a:p>
          <a:p>
            <a:pPr marL="0" indent="0">
              <a:buNone/>
            </a:pPr>
            <a:endParaRPr lang="en-US" dirty="0"/>
          </a:p>
          <a:p>
            <a:pPr marL="0" indent="0">
              <a:buNone/>
            </a:pPr>
            <a:r>
              <a:rPr lang="en-US" dirty="0" smtClean="0"/>
              <a:t>Internet chat rooms</a:t>
            </a:r>
          </a:p>
          <a:p>
            <a:pPr marL="0" indent="0">
              <a:buNone/>
            </a:pPr>
            <a:r>
              <a:rPr lang="en-US" dirty="0" smtClean="0"/>
              <a:t>Retirement of baby boomers</a:t>
            </a:r>
          </a:p>
          <a:p>
            <a:pPr marL="0" indent="0">
              <a:buNone/>
            </a:pPr>
            <a:r>
              <a:rPr lang="en-US" dirty="0" smtClean="0"/>
              <a:t>Rise in discount and ‘big box’ retailers</a:t>
            </a:r>
          </a:p>
          <a:p>
            <a:pPr marL="0" indent="0">
              <a:buNone/>
            </a:pPr>
            <a:r>
              <a:rPr lang="en-US" dirty="0" smtClean="0"/>
              <a:t>Generation X</a:t>
            </a:r>
          </a:p>
          <a:p>
            <a:pPr marL="0" indent="0">
              <a:buNone/>
            </a:pPr>
            <a:r>
              <a:rPr lang="en-US" dirty="0" smtClean="0"/>
              <a:t>Piercing/tattoos</a:t>
            </a:r>
            <a:endParaRPr lang="en-US" dirty="0"/>
          </a:p>
        </p:txBody>
      </p:sp>
    </p:spTree>
    <p:extLst>
      <p:ext uri="{BB962C8B-B14F-4D97-AF65-F5344CB8AC3E}">
        <p14:creationId xmlns:p14="http://schemas.microsoft.com/office/powerpoint/2010/main" val="11424776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World Politics</a:t>
            </a:r>
          </a:p>
          <a:p>
            <a:pPr marL="0" indent="0">
              <a:buNone/>
            </a:pPr>
            <a:endParaRPr lang="en-US" dirty="0"/>
          </a:p>
          <a:p>
            <a:pPr marL="0" indent="0">
              <a:buNone/>
            </a:pPr>
            <a:r>
              <a:rPr lang="en-US" dirty="0" smtClean="0"/>
              <a:t>Wars</a:t>
            </a:r>
          </a:p>
          <a:p>
            <a:pPr marL="0" indent="0">
              <a:buNone/>
            </a:pPr>
            <a:r>
              <a:rPr lang="en-US" dirty="0" smtClean="0"/>
              <a:t>Terrorism</a:t>
            </a:r>
          </a:p>
          <a:p>
            <a:pPr marL="0" indent="0">
              <a:buNone/>
            </a:pPr>
            <a:r>
              <a:rPr lang="en-US" dirty="0" smtClean="0"/>
              <a:t>Rise in Power of China</a:t>
            </a:r>
          </a:p>
          <a:p>
            <a:pPr marL="0" indent="0">
              <a:buNone/>
            </a:pPr>
            <a:r>
              <a:rPr lang="en-US" dirty="0" smtClean="0"/>
              <a:t>Break up of the Soviet Union</a:t>
            </a:r>
          </a:p>
          <a:p>
            <a:pPr marL="0" indent="0">
              <a:buNone/>
            </a:pPr>
            <a:r>
              <a:rPr lang="en-US" dirty="0" smtClean="0"/>
              <a:t>911 (New York)</a:t>
            </a:r>
          </a:p>
          <a:p>
            <a:pPr marL="0" indent="0">
              <a:buNone/>
            </a:pPr>
            <a:r>
              <a:rPr lang="en-US" dirty="0" smtClean="0"/>
              <a:t>9/11 Berlin Wall (fall of communism)</a:t>
            </a:r>
          </a:p>
          <a:p>
            <a:pPr marL="0" indent="0">
              <a:buNone/>
            </a:pPr>
            <a:r>
              <a:rPr lang="en-US" dirty="0" smtClean="0"/>
              <a:t>India commerce rise</a:t>
            </a:r>
            <a:endParaRPr lang="en-US" dirty="0"/>
          </a:p>
        </p:txBody>
      </p:sp>
    </p:spTree>
    <p:extLst>
      <p:ext uri="{BB962C8B-B14F-4D97-AF65-F5344CB8AC3E}">
        <p14:creationId xmlns:p14="http://schemas.microsoft.com/office/powerpoint/2010/main" val="32945345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Resistance to Change</a:t>
            </a:r>
            <a:endParaRPr lang="en-US" dirty="0"/>
          </a:p>
        </p:txBody>
      </p:sp>
      <p:sp>
        <p:nvSpPr>
          <p:cNvPr id="3" name="Content Placeholder 2"/>
          <p:cNvSpPr>
            <a:spLocks noGrp="1"/>
          </p:cNvSpPr>
          <p:nvPr>
            <p:ph idx="1"/>
          </p:nvPr>
        </p:nvSpPr>
        <p:spPr/>
        <p:txBody>
          <a:bodyPr>
            <a:normAutofit/>
          </a:bodyPr>
          <a:lstStyle/>
          <a:p>
            <a:r>
              <a:rPr lang="en-US" dirty="0" smtClean="0"/>
              <a:t>Resistance to change is an inbuilt mechanism</a:t>
            </a:r>
          </a:p>
          <a:p>
            <a:endParaRPr lang="en-US" dirty="0" smtClean="0"/>
          </a:p>
          <a:p>
            <a:r>
              <a:rPr lang="en-US" dirty="0" smtClean="0"/>
              <a:t>Organisations </a:t>
            </a:r>
            <a:r>
              <a:rPr lang="en-US" dirty="0"/>
              <a:t>and their members resist </a:t>
            </a:r>
            <a:r>
              <a:rPr lang="en-US" dirty="0" smtClean="0"/>
              <a:t>change</a:t>
            </a:r>
          </a:p>
          <a:p>
            <a:endParaRPr lang="en-US" dirty="0" smtClean="0"/>
          </a:p>
          <a:p>
            <a:r>
              <a:rPr lang="en-US" dirty="0" smtClean="0"/>
              <a:t>Resistance can be positive and negative</a:t>
            </a:r>
            <a:endParaRPr lang="en-US" dirty="0"/>
          </a:p>
        </p:txBody>
      </p:sp>
    </p:spTree>
    <p:extLst>
      <p:ext uri="{BB962C8B-B14F-4D97-AF65-F5344CB8AC3E}">
        <p14:creationId xmlns:p14="http://schemas.microsoft.com/office/powerpoint/2010/main" val="10404790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6923112" cy="796908"/>
          </a:xfrm>
        </p:spPr>
        <p:txBody>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357158" y="1785926"/>
            <a:ext cx="8329642" cy="4233874"/>
          </a:xfrm>
        </p:spPr>
        <p:txBody>
          <a:bodyPr/>
          <a:lstStyle/>
          <a:p>
            <a:pPr algn="ctr">
              <a:buNone/>
            </a:pPr>
            <a:r>
              <a:rPr lang="en-GB" dirty="0" smtClean="0"/>
              <a:t>	</a:t>
            </a:r>
            <a:r>
              <a:rPr lang="en-GB" sz="3200" dirty="0" smtClean="0"/>
              <a:t>In your groups, list the arguments for and against using an outsider or external change agent to manage change in an organisation</a:t>
            </a:r>
            <a:endParaRPr lang="en-GB" sz="32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91680" y="260648"/>
            <a:ext cx="7009422" cy="655620"/>
          </a:xfrm>
        </p:spPr>
        <p:txBody>
          <a:bodyPr>
            <a:normAutofit/>
          </a:bodyPr>
          <a:lstStyle/>
          <a:p>
            <a:r>
              <a:rPr lang="en-GB" b="1" dirty="0" smtClean="0">
                <a:solidFill>
                  <a:schemeClr val="tx1"/>
                </a:solidFill>
              </a:rPr>
              <a:t>Activity Solution</a:t>
            </a:r>
            <a:endParaRPr lang="en-GB" b="1" dirty="0">
              <a:solidFill>
                <a:schemeClr val="tx1"/>
              </a:solidFill>
            </a:endParaRPr>
          </a:p>
        </p:txBody>
      </p:sp>
      <p:sp>
        <p:nvSpPr>
          <p:cNvPr id="5" name="Text Placeholder 4"/>
          <p:cNvSpPr>
            <a:spLocks noGrp="1"/>
          </p:cNvSpPr>
          <p:nvPr>
            <p:ph type="body" idx="1"/>
          </p:nvPr>
        </p:nvSpPr>
        <p:spPr>
          <a:xfrm>
            <a:off x="1475656" y="1000108"/>
            <a:ext cx="2882030" cy="642942"/>
          </a:xfrm>
        </p:spPr>
        <p:txBody>
          <a:bodyPr/>
          <a:lstStyle/>
          <a:p>
            <a:r>
              <a:rPr lang="en-GB" sz="3000" dirty="0" smtClean="0"/>
              <a:t>FOR</a:t>
            </a:r>
            <a:endParaRPr lang="en-GB" sz="3000" dirty="0"/>
          </a:p>
        </p:txBody>
      </p:sp>
      <p:sp>
        <p:nvSpPr>
          <p:cNvPr id="6" name="Content Placeholder 5"/>
          <p:cNvSpPr>
            <a:spLocks noGrp="1"/>
          </p:cNvSpPr>
          <p:nvPr>
            <p:ph sz="half" idx="2"/>
          </p:nvPr>
        </p:nvSpPr>
        <p:spPr>
          <a:xfrm>
            <a:off x="285720" y="1785926"/>
            <a:ext cx="4071966" cy="4786346"/>
          </a:xfrm>
        </p:spPr>
        <p:txBody>
          <a:bodyPr>
            <a:normAutofit/>
          </a:bodyPr>
          <a:lstStyle/>
          <a:p>
            <a:r>
              <a:rPr lang="en-GB" sz="2000" dirty="0" smtClean="0"/>
              <a:t>A consultant will have previous experience of OD which internal managers unlikely to have</a:t>
            </a:r>
          </a:p>
          <a:p>
            <a:r>
              <a:rPr lang="en-GB" sz="2000" dirty="0" smtClean="0"/>
              <a:t>Not bound by status so can operate across all levels of the hierarchy</a:t>
            </a:r>
          </a:p>
          <a:p>
            <a:r>
              <a:rPr lang="en-GB" sz="2000" dirty="0" smtClean="0"/>
              <a:t>More objective view</a:t>
            </a:r>
          </a:p>
          <a:p>
            <a:r>
              <a:rPr lang="en-GB" sz="2000" dirty="0" smtClean="0"/>
              <a:t>Has more time</a:t>
            </a:r>
          </a:p>
          <a:p>
            <a:r>
              <a:rPr lang="en-GB" sz="2000" dirty="0" smtClean="0"/>
              <a:t>Leaves at the end – does not have to live with results</a:t>
            </a:r>
            <a:endParaRPr lang="en-GB" sz="2000" dirty="0"/>
          </a:p>
        </p:txBody>
      </p:sp>
      <p:sp>
        <p:nvSpPr>
          <p:cNvPr id="7" name="Text Placeholder 6"/>
          <p:cNvSpPr>
            <a:spLocks noGrp="1"/>
          </p:cNvSpPr>
          <p:nvPr>
            <p:ph type="body" sz="quarter" idx="3"/>
          </p:nvPr>
        </p:nvSpPr>
        <p:spPr>
          <a:xfrm>
            <a:off x="5508104" y="857232"/>
            <a:ext cx="3178696" cy="785818"/>
          </a:xfrm>
        </p:spPr>
        <p:txBody>
          <a:bodyPr/>
          <a:lstStyle/>
          <a:p>
            <a:r>
              <a:rPr lang="en-GB" sz="3000" dirty="0" smtClean="0"/>
              <a:t>AGAINST</a:t>
            </a:r>
            <a:endParaRPr lang="en-GB" sz="3000" dirty="0"/>
          </a:p>
        </p:txBody>
      </p:sp>
      <p:sp>
        <p:nvSpPr>
          <p:cNvPr id="8" name="Content Placeholder 7"/>
          <p:cNvSpPr>
            <a:spLocks noGrp="1"/>
          </p:cNvSpPr>
          <p:nvPr>
            <p:ph sz="quarter" idx="4"/>
          </p:nvPr>
        </p:nvSpPr>
        <p:spPr>
          <a:xfrm>
            <a:off x="4500562" y="1785926"/>
            <a:ext cx="4186238" cy="4348174"/>
          </a:xfrm>
        </p:spPr>
        <p:txBody>
          <a:bodyPr>
            <a:normAutofit/>
          </a:bodyPr>
          <a:lstStyle/>
          <a:p>
            <a:r>
              <a:rPr lang="en-GB" sz="2000" dirty="0" smtClean="0"/>
              <a:t>Lacks knowledge and understanding of the organisation and people in it</a:t>
            </a:r>
          </a:p>
          <a:p>
            <a:r>
              <a:rPr lang="en-GB" sz="2000" dirty="0" smtClean="0"/>
              <a:t>Will take time to become familiar</a:t>
            </a:r>
          </a:p>
          <a:p>
            <a:r>
              <a:rPr lang="en-GB" sz="2000" dirty="0" smtClean="0"/>
              <a:t>May be resented as ‘meddler’ and ‘tool of top management’</a:t>
            </a:r>
            <a:endParaRPr lang="en-GB" sz="20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7094592" cy="796908"/>
          </a:xfrm>
        </p:spPr>
        <p:txBody>
          <a:bodyPr>
            <a:normAutofit/>
          </a:bodyPr>
          <a:lstStyle/>
          <a:p>
            <a:r>
              <a:rPr lang="en-GB" b="1" dirty="0" smtClean="0">
                <a:solidFill>
                  <a:schemeClr val="tx1"/>
                </a:solidFill>
              </a:rPr>
              <a:t>Change: Sequence of Events</a:t>
            </a:r>
            <a:endParaRPr lang="en-GB" b="1" dirty="0">
              <a:solidFill>
                <a:schemeClr val="tx1"/>
              </a:solidFill>
            </a:endParaRPr>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smtClean="0"/>
              <a:t>Environmental Forces</a:t>
            </a:r>
            <a:endParaRPr lang="en-GB" sz="2400" b="1" dirty="0"/>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smtClean="0"/>
              <a:t>Internal Forces</a:t>
            </a:r>
            <a:endParaRPr lang="en-GB" sz="2400" b="1" dirty="0"/>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smtClean="0"/>
              <a:t>Need for Change</a:t>
            </a:r>
            <a:endParaRPr lang="en-GB" sz="2400" b="1" dirty="0"/>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smtClean="0"/>
              <a:t>Initiate Change</a:t>
            </a:r>
            <a:endParaRPr lang="en-GB" sz="2400" b="1" dirty="0"/>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smtClean="0"/>
              <a:t>Implement Change</a:t>
            </a:r>
            <a:endParaRPr lang="en-GB" sz="2400" b="1" dirty="0"/>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smtClean="0"/>
              <a:t>Monitor external environment, customers, competitors, etc.</a:t>
            </a:r>
            <a:endParaRPr lang="en-GB" sz="2000" dirty="0"/>
          </a:p>
        </p:txBody>
      </p:sp>
      <p:sp>
        <p:nvSpPr>
          <p:cNvPr id="11" name="TextBox 10"/>
          <p:cNvSpPr txBox="1"/>
          <p:nvPr/>
        </p:nvSpPr>
        <p:spPr>
          <a:xfrm>
            <a:off x="214282" y="5089580"/>
            <a:ext cx="3277598" cy="1015663"/>
          </a:xfrm>
          <a:prstGeom prst="rect">
            <a:avLst/>
          </a:prstGeom>
          <a:noFill/>
        </p:spPr>
        <p:txBody>
          <a:bodyPr wrap="square" rtlCol="0">
            <a:spAutoFit/>
          </a:bodyPr>
          <a:lstStyle/>
          <a:p>
            <a:pPr algn="ctr"/>
            <a:r>
              <a:rPr lang="en-GB" sz="2000" dirty="0" smtClean="0"/>
              <a:t>Consider plans, goals, organisational strengths, weaknesses, and needs</a:t>
            </a:r>
            <a:endParaRPr lang="en-GB" sz="2000" dirty="0"/>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a:bodyPr>
          <a:lstStyle/>
          <a:p>
            <a:pPr algn="ctr"/>
            <a:r>
              <a:rPr lang="en-GB" b="1" dirty="0" smtClean="0"/>
              <a:t>How many times have you changed jobs?</a:t>
            </a:r>
            <a:endParaRPr lang="en-GB" b="1" dirty="0"/>
          </a:p>
        </p:txBody>
      </p:sp>
      <p:sp>
        <p:nvSpPr>
          <p:cNvPr id="3" name="Content Placeholder 2"/>
          <p:cNvSpPr>
            <a:spLocks noGrp="1"/>
          </p:cNvSpPr>
          <p:nvPr>
            <p:ph idx="1"/>
          </p:nvPr>
        </p:nvSpPr>
        <p:spPr>
          <a:xfrm>
            <a:off x="914400" y="2132856"/>
            <a:ext cx="7772400" cy="3886944"/>
          </a:xfrm>
        </p:spPr>
        <p:txBody>
          <a:bodyPr/>
          <a:lstStyle/>
          <a:p>
            <a:r>
              <a:rPr lang="en-GB" dirty="0" smtClean="0">
                <a:hlinkClick r:id="rId3"/>
              </a:rPr>
              <a:t>http://www.youtube.com/watch?v=vUbh2nVC5kI</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34752" cy="1143000"/>
          </a:xfrm>
        </p:spPr>
        <p:txBody>
          <a:bodyPr>
            <a:normAutofit/>
          </a:bodyPr>
          <a:lstStyle/>
          <a:p>
            <a:r>
              <a:rPr lang="en-GB" b="1" dirty="0" smtClean="0">
                <a:solidFill>
                  <a:schemeClr val="tx1"/>
                </a:solidFill>
              </a:rPr>
              <a:t>Why is it important to ‘manage’ change?</a:t>
            </a:r>
            <a:endParaRPr lang="en-GB" b="1" dirty="0">
              <a:solidFill>
                <a:schemeClr val="tx1"/>
              </a:solidFill>
            </a:endParaRPr>
          </a:p>
        </p:txBody>
      </p:sp>
      <p:sp>
        <p:nvSpPr>
          <p:cNvPr id="3" name="Content Placeholder 2"/>
          <p:cNvSpPr>
            <a:spLocks noGrp="1"/>
          </p:cNvSpPr>
          <p:nvPr>
            <p:ph idx="1"/>
          </p:nvPr>
        </p:nvSpPr>
        <p:spPr>
          <a:xfrm>
            <a:off x="323528" y="2060848"/>
            <a:ext cx="8534752" cy="3960440"/>
          </a:xfrm>
        </p:spPr>
        <p:txBody>
          <a:bodyPr>
            <a:normAutofit fontScale="77500" lnSpcReduction="20000"/>
          </a:bodyPr>
          <a:lstStyle/>
          <a:p>
            <a:r>
              <a:rPr lang="en-GB" sz="3200" dirty="0" smtClean="0"/>
              <a:t>Constant</a:t>
            </a:r>
          </a:p>
          <a:p>
            <a:r>
              <a:rPr lang="en-GB" sz="3200" dirty="0" smtClean="0"/>
              <a:t>Disruption</a:t>
            </a:r>
          </a:p>
          <a:p>
            <a:r>
              <a:rPr lang="en-GB" sz="3200" dirty="0" smtClean="0"/>
              <a:t>Resistance</a:t>
            </a:r>
          </a:p>
          <a:p>
            <a:r>
              <a:rPr lang="en-GB" sz="3200" dirty="0" smtClean="0"/>
              <a:t>Rumours</a:t>
            </a:r>
          </a:p>
          <a:p>
            <a:r>
              <a:rPr lang="en-GB" sz="3200" dirty="0" smtClean="0"/>
              <a:t>Gossip</a:t>
            </a:r>
          </a:p>
          <a:p>
            <a:r>
              <a:rPr lang="en-GB" sz="3200" dirty="0" smtClean="0"/>
              <a:t>Motivation</a:t>
            </a:r>
          </a:p>
          <a:p>
            <a:r>
              <a:rPr lang="en-GB" sz="3200" dirty="0" smtClean="0"/>
              <a:t>Productivity, performance, effectiveness</a:t>
            </a:r>
          </a:p>
          <a:p>
            <a:r>
              <a:rPr lang="en-GB" sz="3200" dirty="0" smtClean="0"/>
              <a:t>Staff turnover.</a:t>
            </a:r>
          </a:p>
          <a:p>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111628" cy="1671843"/>
          </a:xfrm>
        </p:spPr>
        <p:txBody>
          <a:bodyPr>
            <a:normAutofit/>
          </a:bodyPr>
          <a:lstStyle/>
          <a:p>
            <a:r>
              <a:rPr lang="en-US" sz="3200" dirty="0"/>
              <a:t>People tend to resist change, even when the benefits of change are evident</a:t>
            </a:r>
          </a:p>
        </p:txBody>
      </p:sp>
      <p:sp>
        <p:nvSpPr>
          <p:cNvPr id="3" name="Text Placeholder 2"/>
          <p:cNvSpPr>
            <a:spLocks noGrp="1"/>
          </p:cNvSpPr>
          <p:nvPr>
            <p:ph type="body" idx="1"/>
          </p:nvPr>
        </p:nvSpPr>
        <p:spPr/>
        <p:txBody>
          <a:bodyPr/>
          <a:lstStyle/>
          <a:p>
            <a:pPr algn="ctr"/>
            <a:r>
              <a:rPr lang="en-US" dirty="0" smtClean="0"/>
              <a:t>Individual</a:t>
            </a:r>
            <a:endParaRPr lang="en-US" dirty="0"/>
          </a:p>
        </p:txBody>
      </p:sp>
      <p:sp>
        <p:nvSpPr>
          <p:cNvPr id="5" name="Content Placeholder 4"/>
          <p:cNvSpPr>
            <a:spLocks noGrp="1"/>
          </p:cNvSpPr>
          <p:nvPr>
            <p:ph sz="half" idx="2"/>
          </p:nvPr>
        </p:nvSpPr>
        <p:spPr>
          <a:xfrm>
            <a:off x="323528" y="2824270"/>
            <a:ext cx="4245729" cy="3197018"/>
          </a:xfrm>
        </p:spPr>
        <p:txBody>
          <a:bodyPr>
            <a:normAutofit/>
          </a:bodyPr>
          <a:lstStyle/>
          <a:p>
            <a:r>
              <a:rPr lang="en-US" dirty="0" smtClean="0"/>
              <a:t>Habit</a:t>
            </a:r>
          </a:p>
          <a:p>
            <a:r>
              <a:rPr lang="en-US" dirty="0">
                <a:hlinkClick r:id="rId3"/>
              </a:rPr>
              <a:t>https://www.youtube.com/watch?v=</a:t>
            </a:r>
            <a:r>
              <a:rPr lang="en-US" dirty="0" smtClean="0">
                <a:hlinkClick r:id="rId3"/>
              </a:rPr>
              <a:t>l2hIIvF5gJI</a:t>
            </a:r>
            <a:endParaRPr lang="en-US" dirty="0" smtClean="0"/>
          </a:p>
          <a:p>
            <a:r>
              <a:rPr lang="en-US" dirty="0" smtClean="0"/>
              <a:t>Security</a:t>
            </a:r>
          </a:p>
          <a:p>
            <a:r>
              <a:rPr lang="en-US" dirty="0" smtClean="0"/>
              <a:t>Economic Factors</a:t>
            </a:r>
          </a:p>
          <a:p>
            <a:r>
              <a:rPr lang="en-US" dirty="0" smtClean="0"/>
              <a:t>Fear of the Unknown</a:t>
            </a:r>
          </a:p>
          <a:p>
            <a:r>
              <a:rPr lang="en-US" dirty="0" smtClean="0"/>
              <a:t>Selective Information Processing (the world is view by individual perception)</a:t>
            </a:r>
          </a:p>
          <a:p>
            <a:endParaRPr lang="en-US" dirty="0"/>
          </a:p>
        </p:txBody>
      </p:sp>
      <p:sp>
        <p:nvSpPr>
          <p:cNvPr id="4" name="Text Placeholder 3"/>
          <p:cNvSpPr>
            <a:spLocks noGrp="1"/>
          </p:cNvSpPr>
          <p:nvPr>
            <p:ph type="body" sz="quarter" idx="3"/>
          </p:nvPr>
        </p:nvSpPr>
        <p:spPr/>
        <p:txBody>
          <a:bodyPr/>
          <a:lstStyle/>
          <a:p>
            <a:pPr algn="ctr"/>
            <a:r>
              <a:rPr lang="en-US" dirty="0" smtClean="0"/>
              <a:t>organisational</a:t>
            </a:r>
            <a:endParaRPr lang="en-US" dirty="0"/>
          </a:p>
        </p:txBody>
      </p:sp>
      <p:sp>
        <p:nvSpPr>
          <p:cNvPr id="6" name="Content Placeholder 5"/>
          <p:cNvSpPr>
            <a:spLocks noGrp="1"/>
          </p:cNvSpPr>
          <p:nvPr>
            <p:ph sz="quarter" idx="4"/>
          </p:nvPr>
        </p:nvSpPr>
        <p:spPr>
          <a:xfrm>
            <a:off x="4809272" y="2821491"/>
            <a:ext cx="4083208" cy="3199797"/>
          </a:xfrm>
        </p:spPr>
        <p:txBody>
          <a:bodyPr>
            <a:normAutofit/>
          </a:bodyPr>
          <a:lstStyle/>
          <a:p>
            <a:r>
              <a:rPr lang="en-US" dirty="0" smtClean="0"/>
              <a:t>Structural Inertia</a:t>
            </a:r>
          </a:p>
          <a:p>
            <a:r>
              <a:rPr lang="en-US" dirty="0" smtClean="0"/>
              <a:t>- in build mechanism.  Organisational structure, culture, function</a:t>
            </a:r>
          </a:p>
          <a:p>
            <a:r>
              <a:rPr lang="en-US" dirty="0" smtClean="0"/>
              <a:t>Limited Focus of Change</a:t>
            </a:r>
          </a:p>
          <a:p>
            <a:r>
              <a:rPr lang="en-US" dirty="0" smtClean="0"/>
              <a:t>Threat to Enterprise</a:t>
            </a:r>
          </a:p>
          <a:p>
            <a:r>
              <a:rPr lang="en-US" dirty="0" smtClean="0"/>
              <a:t>Threat to Established Power Relationships and Resource Allocation</a:t>
            </a:r>
          </a:p>
          <a:p>
            <a:endParaRPr lang="en-US" dirty="0"/>
          </a:p>
        </p:txBody>
      </p:sp>
    </p:spTree>
    <p:extLst>
      <p:ext uri="{BB962C8B-B14F-4D97-AF65-F5344CB8AC3E}">
        <p14:creationId xmlns:p14="http://schemas.microsoft.com/office/powerpoint/2010/main" val="1028356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people resist change?</a:t>
            </a:r>
            <a:endParaRPr lang="en-GB" dirty="0"/>
          </a:p>
        </p:txBody>
      </p:sp>
      <p:pic>
        <p:nvPicPr>
          <p:cNvPr id="6" name="Content Placeholder 5"/>
          <p:cNvPicPr>
            <a:picLocks noGrp="1" noChangeAspect="1"/>
          </p:cNvPicPr>
          <p:nvPr>
            <p:ph sz="half" idx="1"/>
          </p:nvPr>
        </p:nvPicPr>
        <p:blipFill>
          <a:blip r:embed="rId2"/>
          <a:stretch>
            <a:fillRect/>
          </a:stretch>
        </p:blipFill>
        <p:spPr>
          <a:xfrm>
            <a:off x="1085850" y="2800634"/>
            <a:ext cx="3482975" cy="1869508"/>
          </a:xfrm>
          <a:prstGeom prst="rect">
            <a:avLst/>
          </a:prstGeom>
        </p:spPr>
      </p:pic>
      <p:pic>
        <p:nvPicPr>
          <p:cNvPr id="5" name="Content Placeholder 4"/>
          <p:cNvPicPr>
            <a:picLocks noGrp="1" noChangeAspect="1"/>
          </p:cNvPicPr>
          <p:nvPr>
            <p:ph sz="half" idx="2"/>
          </p:nvPr>
        </p:nvPicPr>
        <p:blipFill>
          <a:blip r:embed="rId3"/>
          <a:stretch>
            <a:fillRect/>
          </a:stretch>
        </p:blipFill>
        <p:spPr>
          <a:xfrm>
            <a:off x="4810125" y="2633115"/>
            <a:ext cx="3484563" cy="2210895"/>
          </a:xfrm>
          <a:prstGeom prst="rect">
            <a:avLst/>
          </a:prstGeom>
        </p:spPr>
      </p:pic>
    </p:spTree>
    <p:extLst>
      <p:ext uri="{BB962C8B-B14F-4D97-AF65-F5344CB8AC3E}">
        <p14:creationId xmlns:p14="http://schemas.microsoft.com/office/powerpoint/2010/main" val="2040169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4638"/>
            <a:ext cx="7067128" cy="1011222"/>
          </a:xfrm>
        </p:spPr>
        <p:txBody>
          <a:bodyPr>
            <a:normAutofit/>
          </a:bodyPr>
          <a:lstStyle/>
          <a:p>
            <a:r>
              <a:rPr lang="en-GB" b="1" dirty="0" smtClean="0">
                <a:solidFill>
                  <a:schemeClr val="tx1"/>
                </a:solidFill>
              </a:rPr>
              <a:t>Resistance to Change (</a:t>
            </a:r>
            <a:r>
              <a:rPr lang="en-GB" b="1" dirty="0" err="1" smtClean="0">
                <a:solidFill>
                  <a:schemeClr val="tx1"/>
                </a:solidFill>
              </a:rPr>
              <a:t>Hannigan</a:t>
            </a:r>
            <a:r>
              <a:rPr lang="en-GB" b="1" dirty="0" smtClean="0">
                <a:solidFill>
                  <a:schemeClr val="tx1"/>
                </a:solidFill>
              </a:rPr>
              <a:t>, 2008)</a:t>
            </a:r>
            <a:endParaRPr lang="en-GB" b="1" dirty="0">
              <a:solidFill>
                <a:schemeClr val="tx1"/>
              </a:solidFill>
            </a:endParaRPr>
          </a:p>
        </p:txBody>
      </p:sp>
      <p:sp>
        <p:nvSpPr>
          <p:cNvPr id="3" name="Content Placeholder 2"/>
          <p:cNvSpPr>
            <a:spLocks noGrp="1"/>
          </p:cNvSpPr>
          <p:nvPr>
            <p:ph idx="1"/>
          </p:nvPr>
        </p:nvSpPr>
        <p:spPr>
          <a:xfrm>
            <a:off x="285720" y="2060848"/>
            <a:ext cx="8401080" cy="3958952"/>
          </a:xfrm>
        </p:spPr>
        <p:txBody>
          <a:bodyPr>
            <a:normAutofit/>
          </a:bodyPr>
          <a:lstStyle/>
          <a:p>
            <a:r>
              <a:rPr lang="en-GB" sz="2800" b="1" dirty="0" smtClean="0"/>
              <a:t>Security</a:t>
            </a:r>
            <a:r>
              <a:rPr lang="en-GB" sz="2800" dirty="0" smtClean="0"/>
              <a:t> – ‘we don’t know where we stand’</a:t>
            </a:r>
          </a:p>
          <a:p>
            <a:r>
              <a:rPr lang="en-GB" sz="2800" b="1" dirty="0" smtClean="0"/>
              <a:t>Competence</a:t>
            </a:r>
            <a:r>
              <a:rPr lang="en-GB" sz="2800" dirty="0" smtClean="0"/>
              <a:t> – ‘we don’t know what to do’</a:t>
            </a:r>
          </a:p>
          <a:p>
            <a:r>
              <a:rPr lang="en-GB" sz="2800" b="1" dirty="0" smtClean="0"/>
              <a:t>Relationships</a:t>
            </a:r>
            <a:r>
              <a:rPr lang="en-GB" sz="2800" dirty="0" smtClean="0"/>
              <a:t> – ‘we don’t know who the boss is’</a:t>
            </a:r>
          </a:p>
          <a:p>
            <a:r>
              <a:rPr lang="en-GB" sz="2800" b="1" dirty="0" smtClean="0"/>
              <a:t>Territory</a:t>
            </a:r>
            <a:r>
              <a:rPr lang="en-GB" sz="2800" dirty="0" smtClean="0"/>
              <a:t> – ‘ we don’t know where we will be working or with whom’</a:t>
            </a:r>
          </a:p>
          <a:p>
            <a:r>
              <a:rPr lang="en-GB" sz="2800" b="1" dirty="0" smtClean="0"/>
              <a:t>Direction</a:t>
            </a:r>
            <a:r>
              <a:rPr lang="en-GB" sz="2800" dirty="0" smtClean="0"/>
              <a:t> – ‘why is this happening?’ </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40" y="169253"/>
            <a:ext cx="8472518" cy="714380"/>
          </a:xfrm>
        </p:spPr>
        <p:txBody>
          <a:bodyPr>
            <a:normAutofit/>
          </a:bodyPr>
          <a:lstStyle/>
          <a:p>
            <a:r>
              <a:rPr lang="en-GB" b="1" dirty="0" smtClean="0">
                <a:solidFill>
                  <a:schemeClr val="tx1"/>
                </a:solidFill>
              </a:rPr>
              <a:t>Managing Change: Transition</a:t>
            </a:r>
            <a:endParaRPr lang="en-GB" b="1" dirty="0">
              <a:solidFill>
                <a:schemeClr val="tx1"/>
              </a:solidFill>
            </a:endParaRPr>
          </a:p>
        </p:txBody>
      </p:sp>
      <p:sp>
        <p:nvSpPr>
          <p:cNvPr id="4" name="TextBox 3"/>
          <p:cNvSpPr txBox="1"/>
          <p:nvPr/>
        </p:nvSpPr>
        <p:spPr>
          <a:xfrm>
            <a:off x="1928794" y="1714488"/>
            <a:ext cx="5357850" cy="4524315"/>
          </a:xfrm>
          <a:prstGeom prst="rect">
            <a:avLst/>
          </a:prstGeom>
          <a:noFill/>
          <a:ln w="19050">
            <a:solidFill>
              <a:schemeClr val="tx1"/>
            </a:solidFill>
          </a:ln>
        </p:spPr>
        <p:txBody>
          <a:bodyPr wrap="square" rtlCol="0">
            <a:spAutoFit/>
          </a:bodyPr>
          <a:lstStyle/>
          <a:p>
            <a:r>
              <a:rPr lang="en-GB" sz="2800" b="1" dirty="0" smtClean="0"/>
              <a:t>        Denial                Commitment</a:t>
            </a:r>
          </a:p>
          <a:p>
            <a:endParaRPr lang="en-GB" sz="2800"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ln>
                <a:solidFill>
                  <a:schemeClr val="tx1"/>
                </a:solidFill>
              </a:ln>
            </a:endParaRPr>
          </a:p>
          <a:p>
            <a:endParaRPr lang="en-GB" dirty="0" smtClean="0"/>
          </a:p>
          <a:p>
            <a:endParaRPr lang="en-GB" dirty="0" smtClean="0"/>
          </a:p>
          <a:p>
            <a:endParaRPr lang="en-GB" dirty="0" smtClean="0"/>
          </a:p>
          <a:p>
            <a:endParaRPr lang="en-GB" dirty="0" smtClean="0"/>
          </a:p>
          <a:p>
            <a:r>
              <a:rPr lang="en-GB" sz="2400" b="1" dirty="0" smtClean="0"/>
              <a:t>     Resistance              Exploration</a:t>
            </a:r>
            <a:endParaRPr lang="en-GB" sz="2400" b="1" dirty="0"/>
          </a:p>
        </p:txBody>
      </p:sp>
      <p:cxnSp>
        <p:nvCxnSpPr>
          <p:cNvPr id="6" name="Straight Arrow Connector 5"/>
          <p:cNvCxnSpPr/>
          <p:nvPr/>
        </p:nvCxnSpPr>
        <p:spPr>
          <a:xfrm rot="5400000">
            <a:off x="2249471" y="3750471"/>
            <a:ext cx="4787140" cy="79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a:off x="1285852" y="3786190"/>
            <a:ext cx="642942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357158" y="3429000"/>
            <a:ext cx="928694" cy="523220"/>
          </a:xfrm>
          <a:prstGeom prst="rect">
            <a:avLst/>
          </a:prstGeom>
          <a:noFill/>
        </p:spPr>
        <p:txBody>
          <a:bodyPr wrap="square" rtlCol="0">
            <a:spAutoFit/>
          </a:bodyPr>
          <a:lstStyle/>
          <a:p>
            <a:pPr algn="ctr"/>
            <a:r>
              <a:rPr lang="en-GB" sz="2800" b="1" dirty="0" smtClean="0"/>
              <a:t>Past</a:t>
            </a:r>
            <a:endParaRPr lang="en-GB" sz="2800" b="1" dirty="0"/>
          </a:p>
        </p:txBody>
      </p:sp>
      <p:sp>
        <p:nvSpPr>
          <p:cNvPr id="15" name="TextBox 14"/>
          <p:cNvSpPr txBox="1"/>
          <p:nvPr/>
        </p:nvSpPr>
        <p:spPr>
          <a:xfrm>
            <a:off x="2857488" y="857232"/>
            <a:ext cx="3571900" cy="523220"/>
          </a:xfrm>
          <a:prstGeom prst="rect">
            <a:avLst/>
          </a:prstGeom>
          <a:noFill/>
        </p:spPr>
        <p:txBody>
          <a:bodyPr wrap="square" rtlCol="0">
            <a:spAutoFit/>
          </a:bodyPr>
          <a:lstStyle/>
          <a:p>
            <a:pPr algn="ctr"/>
            <a:r>
              <a:rPr lang="en-GB" sz="2800" b="1" dirty="0" smtClean="0"/>
              <a:t>External Environment</a:t>
            </a:r>
            <a:endParaRPr lang="en-GB" sz="2800" b="1" dirty="0"/>
          </a:p>
        </p:txBody>
      </p:sp>
      <p:sp>
        <p:nvSpPr>
          <p:cNvPr id="16" name="TextBox 15"/>
          <p:cNvSpPr txBox="1"/>
          <p:nvPr/>
        </p:nvSpPr>
        <p:spPr>
          <a:xfrm>
            <a:off x="2428860" y="6143644"/>
            <a:ext cx="4572032" cy="523220"/>
          </a:xfrm>
          <a:prstGeom prst="rect">
            <a:avLst/>
          </a:prstGeom>
          <a:noFill/>
        </p:spPr>
        <p:txBody>
          <a:bodyPr wrap="square" rtlCol="0">
            <a:spAutoFit/>
          </a:bodyPr>
          <a:lstStyle/>
          <a:p>
            <a:pPr algn="ctr"/>
            <a:r>
              <a:rPr lang="en-GB" sz="2800" b="1" dirty="0" smtClean="0"/>
              <a:t>Internal Environment / Self</a:t>
            </a:r>
            <a:endParaRPr lang="en-GB" sz="2800" b="1" dirty="0"/>
          </a:p>
        </p:txBody>
      </p:sp>
      <p:sp>
        <p:nvSpPr>
          <p:cNvPr id="17" name="TextBox 16"/>
          <p:cNvSpPr txBox="1"/>
          <p:nvPr/>
        </p:nvSpPr>
        <p:spPr>
          <a:xfrm>
            <a:off x="7715272" y="3500438"/>
            <a:ext cx="1428728" cy="523220"/>
          </a:xfrm>
          <a:prstGeom prst="rect">
            <a:avLst/>
          </a:prstGeom>
          <a:noFill/>
        </p:spPr>
        <p:txBody>
          <a:bodyPr wrap="square" rtlCol="0">
            <a:spAutoFit/>
          </a:bodyPr>
          <a:lstStyle/>
          <a:p>
            <a:pPr algn="ctr"/>
            <a:r>
              <a:rPr lang="en-GB" sz="2800" b="1" dirty="0" smtClean="0"/>
              <a:t>Future</a:t>
            </a:r>
            <a:endParaRPr lang="en-GB" sz="2800" b="1" dirty="0"/>
          </a:p>
        </p:txBody>
      </p:sp>
      <p:cxnSp>
        <p:nvCxnSpPr>
          <p:cNvPr id="30" name="Curved Connector 29"/>
          <p:cNvCxnSpPr/>
          <p:nvPr/>
        </p:nvCxnSpPr>
        <p:spPr>
          <a:xfrm>
            <a:off x="2428860" y="2714620"/>
            <a:ext cx="2214578" cy="214314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31" name="Curved Connector 30"/>
          <p:cNvCxnSpPr/>
          <p:nvPr/>
        </p:nvCxnSpPr>
        <p:spPr>
          <a:xfrm rot="10800000" flipV="1">
            <a:off x="4572000" y="2643182"/>
            <a:ext cx="2357454" cy="2214578"/>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142844" y="1857364"/>
            <a:ext cx="1857388" cy="1107996"/>
          </a:xfrm>
          <a:prstGeom prst="rect">
            <a:avLst/>
          </a:prstGeom>
          <a:noFill/>
        </p:spPr>
        <p:txBody>
          <a:bodyPr wrap="square" rtlCol="0">
            <a:spAutoFit/>
          </a:bodyPr>
          <a:lstStyle/>
          <a:p>
            <a:pPr algn="ctr"/>
            <a:r>
              <a:rPr lang="en-GB" sz="2200" dirty="0" smtClean="0"/>
              <a:t>Information</a:t>
            </a:r>
          </a:p>
          <a:p>
            <a:pPr algn="ctr"/>
            <a:r>
              <a:rPr lang="en-GB" sz="2200" dirty="0" smtClean="0"/>
              <a:t>Time</a:t>
            </a:r>
          </a:p>
          <a:p>
            <a:pPr algn="ctr"/>
            <a:r>
              <a:rPr lang="en-GB" sz="2200" dirty="0" smtClean="0"/>
              <a:t>Action planning</a:t>
            </a:r>
            <a:endParaRPr lang="en-GB" sz="2200" dirty="0"/>
          </a:p>
        </p:txBody>
      </p:sp>
      <p:sp>
        <p:nvSpPr>
          <p:cNvPr id="43" name="TextBox 42"/>
          <p:cNvSpPr txBox="1"/>
          <p:nvPr/>
        </p:nvSpPr>
        <p:spPr>
          <a:xfrm>
            <a:off x="214282" y="4500570"/>
            <a:ext cx="1643074" cy="1723549"/>
          </a:xfrm>
          <a:prstGeom prst="rect">
            <a:avLst/>
          </a:prstGeom>
          <a:noFill/>
        </p:spPr>
        <p:txBody>
          <a:bodyPr wrap="square" rtlCol="0">
            <a:spAutoFit/>
          </a:bodyPr>
          <a:lstStyle/>
          <a:p>
            <a:pPr algn="ctr"/>
            <a:r>
              <a:rPr lang="en-GB" sz="2200" dirty="0" smtClean="0"/>
              <a:t>Acknowledge</a:t>
            </a:r>
          </a:p>
          <a:p>
            <a:pPr algn="ctr"/>
            <a:r>
              <a:rPr lang="en-GB" sz="2200" dirty="0" smtClean="0"/>
              <a:t>Accept</a:t>
            </a:r>
          </a:p>
          <a:p>
            <a:pPr algn="ctr"/>
            <a:r>
              <a:rPr lang="en-GB" sz="2200" dirty="0" smtClean="0"/>
              <a:t>Respond</a:t>
            </a:r>
          </a:p>
          <a:p>
            <a:pPr algn="ctr"/>
            <a:r>
              <a:rPr lang="en-GB" sz="2200" dirty="0" smtClean="0"/>
              <a:t>Encourage</a:t>
            </a:r>
          </a:p>
          <a:p>
            <a:endParaRPr lang="en-GB" dirty="0"/>
          </a:p>
        </p:txBody>
      </p:sp>
      <p:sp>
        <p:nvSpPr>
          <p:cNvPr id="44" name="TextBox 43"/>
          <p:cNvSpPr txBox="1"/>
          <p:nvPr/>
        </p:nvSpPr>
        <p:spPr>
          <a:xfrm>
            <a:off x="7286644" y="4357694"/>
            <a:ext cx="1643074" cy="1723549"/>
          </a:xfrm>
          <a:prstGeom prst="rect">
            <a:avLst/>
          </a:prstGeom>
          <a:noFill/>
        </p:spPr>
        <p:txBody>
          <a:bodyPr wrap="square" rtlCol="0">
            <a:spAutoFit/>
          </a:bodyPr>
          <a:lstStyle/>
          <a:p>
            <a:pPr algn="ctr"/>
            <a:r>
              <a:rPr lang="en-GB" sz="2200" dirty="0" smtClean="0"/>
              <a:t>Support</a:t>
            </a:r>
          </a:p>
          <a:p>
            <a:pPr algn="ctr"/>
            <a:r>
              <a:rPr lang="en-GB" sz="2200" dirty="0" smtClean="0"/>
              <a:t>Priorities</a:t>
            </a:r>
          </a:p>
          <a:p>
            <a:pPr algn="ctr"/>
            <a:r>
              <a:rPr lang="en-GB" sz="2200" dirty="0" smtClean="0"/>
              <a:t>Goals</a:t>
            </a:r>
          </a:p>
          <a:p>
            <a:pPr algn="ctr"/>
            <a:r>
              <a:rPr lang="en-GB" sz="2200" dirty="0" smtClean="0"/>
              <a:t>Planning</a:t>
            </a:r>
          </a:p>
          <a:p>
            <a:endParaRPr lang="en-GB" dirty="0"/>
          </a:p>
        </p:txBody>
      </p:sp>
      <p:sp>
        <p:nvSpPr>
          <p:cNvPr id="45" name="TextBox 44"/>
          <p:cNvSpPr txBox="1"/>
          <p:nvPr/>
        </p:nvSpPr>
        <p:spPr>
          <a:xfrm>
            <a:off x="7215206" y="1571612"/>
            <a:ext cx="1928794" cy="1384995"/>
          </a:xfrm>
          <a:prstGeom prst="rect">
            <a:avLst/>
          </a:prstGeom>
          <a:noFill/>
        </p:spPr>
        <p:txBody>
          <a:bodyPr wrap="square" rtlCol="0">
            <a:spAutoFit/>
          </a:bodyPr>
          <a:lstStyle/>
          <a:p>
            <a:pPr algn="ctr"/>
            <a:r>
              <a:rPr lang="en-GB" sz="2200" dirty="0" smtClean="0"/>
              <a:t>Objectives</a:t>
            </a:r>
          </a:p>
          <a:p>
            <a:pPr algn="ctr"/>
            <a:r>
              <a:rPr lang="en-GB" sz="2200" dirty="0" smtClean="0"/>
              <a:t>Team building</a:t>
            </a:r>
          </a:p>
          <a:p>
            <a:pPr algn="ctr"/>
            <a:r>
              <a:rPr lang="en-GB" sz="2200" dirty="0" smtClean="0"/>
              <a:t>Reward</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2" grpId="0"/>
      <p:bldP spid="43" grpId="0"/>
      <p:bldP spid="44" grpId="0"/>
      <p:bldP spid="4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smtClean="0">
                <a:solidFill>
                  <a:schemeClr val="tx1"/>
                </a:solidFill>
              </a:rPr>
              <a:t>Force-Field Theory (</a:t>
            </a:r>
            <a:r>
              <a:rPr lang="en-GB" b="1" dirty="0" err="1" smtClean="0">
                <a:solidFill>
                  <a:schemeClr val="tx1"/>
                </a:solidFill>
              </a:rPr>
              <a:t>Lewin</a:t>
            </a:r>
            <a:r>
              <a:rPr lang="en-GB" b="1" dirty="0" smtClean="0">
                <a:solidFill>
                  <a:schemeClr val="tx1"/>
                </a:solidFill>
              </a:rPr>
              <a:t>, 1951)</a:t>
            </a:r>
            <a:endParaRPr lang="en-GB" b="1" dirty="0">
              <a:solidFill>
                <a:schemeClr val="tx1"/>
              </a:solidFill>
            </a:endParaRP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smtClean="0"/>
              <a:t>Forces Resisting Change / Maintaining the Status </a:t>
            </a:r>
            <a:r>
              <a:rPr lang="en-GB" sz="2800" b="1" dirty="0"/>
              <a:t>Q</a:t>
            </a:r>
            <a:r>
              <a:rPr lang="en-GB" sz="2800" b="1" dirty="0" smtClean="0"/>
              <a:t>uo</a:t>
            </a:r>
            <a:endParaRPr lang="en-GB" sz="2800" b="1" dirty="0"/>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smtClean="0"/>
              <a:t>_____________________________________________________________________</a:t>
            </a:r>
            <a:endParaRPr lang="en-GB" dirty="0"/>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smtClean="0"/>
              <a:t>Forces for Change</a:t>
            </a:r>
            <a:endParaRPr lang="en-GB" sz="2800" b="1" dirty="0"/>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use the force field analysis</a:t>
            </a:r>
            <a:endParaRPr lang="en-GB" dirty="0"/>
          </a:p>
        </p:txBody>
      </p:sp>
      <p:sp>
        <p:nvSpPr>
          <p:cNvPr id="3" name="Content Placeholder 2"/>
          <p:cNvSpPr>
            <a:spLocks noGrp="1"/>
          </p:cNvSpPr>
          <p:nvPr>
            <p:ph idx="1"/>
          </p:nvPr>
        </p:nvSpPr>
        <p:spPr/>
        <p:txBody>
          <a:bodyPr/>
          <a:lstStyle/>
          <a:p>
            <a:pPr marL="0" indent="0">
              <a:buNone/>
            </a:pPr>
            <a:r>
              <a:rPr lang="en-GB" dirty="0" smtClean="0"/>
              <a:t>When using force field analysis, it is important to consider the following questions:</a:t>
            </a:r>
          </a:p>
          <a:p>
            <a:r>
              <a:rPr lang="en-GB" dirty="0" smtClean="0"/>
              <a:t>What business benefit will the change deliver?</a:t>
            </a:r>
          </a:p>
          <a:p>
            <a:r>
              <a:rPr lang="en-GB" dirty="0" smtClean="0"/>
              <a:t>Who supports the change? Who is against it? Why?</a:t>
            </a:r>
          </a:p>
          <a:p>
            <a:r>
              <a:rPr lang="en-GB" dirty="0" smtClean="0"/>
              <a:t>How easy will it be to make the change?</a:t>
            </a:r>
          </a:p>
          <a:p>
            <a:r>
              <a:rPr lang="en-GB" dirty="0" smtClean="0"/>
              <a:t>Do you have enough time and resources to make it work?</a:t>
            </a:r>
          </a:p>
          <a:p>
            <a:r>
              <a:rPr lang="en-GB" dirty="0" smtClean="0"/>
              <a:t>What costs are involved?</a:t>
            </a:r>
          </a:p>
          <a:p>
            <a:r>
              <a:rPr lang="en-GB" dirty="0" smtClean="0"/>
              <a:t>What other business processes will be affected by the change?</a:t>
            </a:r>
          </a:p>
          <a:p>
            <a:r>
              <a:rPr lang="en-GB" dirty="0" smtClean="0"/>
              <a:t>What are the risks?</a:t>
            </a:r>
          </a:p>
          <a:p>
            <a:endParaRPr lang="en-GB" dirty="0"/>
          </a:p>
        </p:txBody>
      </p:sp>
    </p:spTree>
    <p:extLst>
      <p:ext uri="{BB962C8B-B14F-4D97-AF65-F5344CB8AC3E}">
        <p14:creationId xmlns:p14="http://schemas.microsoft.com/office/powerpoint/2010/main" val="12806179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smtClean="0">
                <a:solidFill>
                  <a:schemeClr val="tx1"/>
                </a:solidFill>
              </a:rPr>
              <a:t>Applying Force-Field Analysis</a:t>
            </a:r>
            <a:endParaRPr lang="en-GB" b="1" dirty="0">
              <a:solidFill>
                <a:schemeClr val="tx1"/>
              </a:solidFill>
            </a:endParaRP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smtClean="0"/>
              <a:t>Forces Resisting Change / Maintaining the Status Quo</a:t>
            </a:r>
            <a:endParaRPr lang="en-GB" sz="2400" b="1" dirty="0"/>
          </a:p>
        </p:txBody>
      </p:sp>
      <p:sp>
        <p:nvSpPr>
          <p:cNvPr id="5" name="TextBox 4"/>
          <p:cNvSpPr txBox="1"/>
          <p:nvPr/>
        </p:nvSpPr>
        <p:spPr>
          <a:xfrm>
            <a:off x="500034" y="1714488"/>
            <a:ext cx="1500198" cy="923330"/>
          </a:xfrm>
          <a:prstGeom prst="rect">
            <a:avLst/>
          </a:prstGeom>
          <a:noFill/>
        </p:spPr>
        <p:txBody>
          <a:bodyPr wrap="square" rtlCol="0">
            <a:spAutoFit/>
          </a:bodyPr>
          <a:lstStyle/>
          <a:p>
            <a:pPr algn="ctr"/>
            <a:r>
              <a:rPr lang="en-GB" dirty="0" smtClean="0"/>
              <a:t>Individual fears about job security</a:t>
            </a:r>
            <a:endParaRPr lang="en-GB" dirty="0"/>
          </a:p>
        </p:txBody>
      </p:sp>
      <p:sp>
        <p:nvSpPr>
          <p:cNvPr id="6" name="TextBox 5"/>
          <p:cNvSpPr txBox="1"/>
          <p:nvPr/>
        </p:nvSpPr>
        <p:spPr>
          <a:xfrm>
            <a:off x="2143108" y="1643050"/>
            <a:ext cx="1857388" cy="923330"/>
          </a:xfrm>
          <a:prstGeom prst="rect">
            <a:avLst/>
          </a:prstGeom>
          <a:noFill/>
        </p:spPr>
        <p:txBody>
          <a:bodyPr wrap="square" rtlCol="0">
            <a:spAutoFit/>
          </a:bodyPr>
          <a:lstStyle/>
          <a:p>
            <a:pPr algn="ctr"/>
            <a:r>
              <a:rPr lang="en-GB" dirty="0" smtClean="0"/>
              <a:t>Staff contentment with current system of work</a:t>
            </a:r>
            <a:endParaRPr lang="en-GB" dirty="0"/>
          </a:p>
        </p:txBody>
      </p:sp>
      <p:sp>
        <p:nvSpPr>
          <p:cNvPr id="7" name="TextBox 6"/>
          <p:cNvSpPr txBox="1"/>
          <p:nvPr/>
        </p:nvSpPr>
        <p:spPr>
          <a:xfrm>
            <a:off x="4214810" y="1643050"/>
            <a:ext cx="2643206" cy="1200329"/>
          </a:xfrm>
          <a:prstGeom prst="rect">
            <a:avLst/>
          </a:prstGeom>
          <a:noFill/>
        </p:spPr>
        <p:txBody>
          <a:bodyPr wrap="square" rtlCol="0">
            <a:spAutoFit/>
          </a:bodyPr>
          <a:lstStyle/>
          <a:p>
            <a:pPr algn="ctr"/>
            <a:r>
              <a:rPr lang="en-GB" dirty="0" smtClean="0"/>
              <a:t>Trade Union suspicions that changes will be used to enforce redundancies and/or reduce pay levels</a:t>
            </a:r>
            <a:endParaRPr lang="en-GB" dirty="0"/>
          </a:p>
        </p:txBody>
      </p:sp>
      <p:sp>
        <p:nvSpPr>
          <p:cNvPr id="8" name="TextBox 7"/>
          <p:cNvSpPr txBox="1"/>
          <p:nvPr/>
        </p:nvSpPr>
        <p:spPr>
          <a:xfrm>
            <a:off x="6858016" y="1571612"/>
            <a:ext cx="1857388" cy="1754326"/>
          </a:xfrm>
          <a:prstGeom prst="rect">
            <a:avLst/>
          </a:prstGeom>
          <a:noFill/>
        </p:spPr>
        <p:txBody>
          <a:bodyPr wrap="square" rtlCol="0">
            <a:spAutoFit/>
          </a:bodyPr>
          <a:lstStyle/>
          <a:p>
            <a:pPr algn="ctr"/>
            <a:r>
              <a:rPr lang="en-GB" dirty="0" smtClean="0"/>
              <a:t>Middle management anxieties concerning implementation of the changes</a:t>
            </a:r>
            <a:endParaRPr lang="en-GB" dirty="0"/>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smtClean="0"/>
              <a:t>___________________________________________________________________</a:t>
            </a:r>
            <a:endParaRPr lang="en-GB" dirty="0"/>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smtClean="0"/>
              <a:t>Senior management’s desire to achieve cost competitiveness and survival of business by enhancing technology and broadening staff skills / responsibilities</a:t>
            </a:r>
            <a:endParaRPr lang="en-GB" dirty="0"/>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smtClean="0"/>
              <a:t>Existence of competitors ready and willing to take over the company’s customers / business</a:t>
            </a:r>
            <a:endParaRPr lang="en-GB" dirty="0"/>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smtClean="0"/>
              <a:t>Concern of all staff regarding survival of the business / their jobs</a:t>
            </a:r>
            <a:endParaRPr lang="en-GB" dirty="0"/>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smtClean="0"/>
              <a:t>Prospects of multi-skilling attractive to many staff</a:t>
            </a:r>
            <a:endParaRPr lang="en-GB" dirty="0"/>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40492" y="2997690"/>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63741" y="3448907"/>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smtClean="0"/>
              <a:t>Forces for Change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74638"/>
            <a:ext cx="7139136" cy="1154098"/>
          </a:xfrm>
        </p:spPr>
        <p:txBody>
          <a:bodyPr>
            <a:normAutofit/>
          </a:bodyPr>
          <a:lstStyle/>
          <a:p>
            <a:r>
              <a:rPr lang="en-GB" b="1" dirty="0" err="1" smtClean="0">
                <a:solidFill>
                  <a:schemeClr val="tx1"/>
                </a:solidFill>
              </a:rPr>
              <a:t>Lewin’s</a:t>
            </a:r>
            <a:r>
              <a:rPr lang="en-GB" b="1" dirty="0" smtClean="0">
                <a:solidFill>
                  <a:schemeClr val="tx1"/>
                </a:solidFill>
              </a:rPr>
              <a:t> Three-Step Model to changing behaviour</a:t>
            </a:r>
            <a:endParaRPr lang="en-GB" b="1" dirty="0">
              <a:solidFill>
                <a:schemeClr val="tx1"/>
              </a:solidFill>
            </a:endParaRPr>
          </a:p>
        </p:txBody>
      </p:sp>
      <p:sp>
        <p:nvSpPr>
          <p:cNvPr id="5" name="TextBox 4"/>
          <p:cNvSpPr txBox="1"/>
          <p:nvPr/>
        </p:nvSpPr>
        <p:spPr>
          <a:xfrm>
            <a:off x="357158" y="2285992"/>
            <a:ext cx="2428892" cy="1200329"/>
          </a:xfrm>
          <a:prstGeom prst="rect">
            <a:avLst/>
          </a:prstGeom>
          <a:noFill/>
        </p:spPr>
        <p:txBody>
          <a:bodyPr wrap="square" rtlCol="0">
            <a:spAutoFit/>
          </a:bodyPr>
          <a:lstStyle/>
          <a:p>
            <a:pPr algn="ctr"/>
            <a:r>
              <a:rPr lang="en-GB" sz="2400" b="1" dirty="0" smtClean="0"/>
              <a:t>UNFREEZE EXISTING BEHAVIOUR</a:t>
            </a:r>
            <a:endParaRPr lang="en-GB" sz="2400" b="1" dirty="0"/>
          </a:p>
        </p:txBody>
      </p:sp>
      <p:sp>
        <p:nvSpPr>
          <p:cNvPr id="6" name="TextBox 5"/>
          <p:cNvSpPr txBox="1"/>
          <p:nvPr/>
        </p:nvSpPr>
        <p:spPr>
          <a:xfrm>
            <a:off x="3500430" y="2285992"/>
            <a:ext cx="2286016" cy="1200329"/>
          </a:xfrm>
          <a:prstGeom prst="rect">
            <a:avLst/>
          </a:prstGeom>
          <a:noFill/>
        </p:spPr>
        <p:txBody>
          <a:bodyPr wrap="square" rtlCol="0">
            <a:spAutoFit/>
          </a:bodyPr>
          <a:lstStyle/>
          <a:p>
            <a:pPr algn="ctr"/>
            <a:r>
              <a:rPr lang="en-GB" sz="2400" b="1" dirty="0" smtClean="0"/>
              <a:t>CHANGE </a:t>
            </a:r>
          </a:p>
          <a:p>
            <a:pPr algn="ctr"/>
            <a:r>
              <a:rPr lang="en-GB" sz="2400" b="1" dirty="0" smtClean="0"/>
              <a:t>TO NEW BEHAVIOUR</a:t>
            </a:r>
            <a:endParaRPr lang="en-GB" sz="2400" b="1" dirty="0"/>
          </a:p>
        </p:txBody>
      </p:sp>
      <p:sp>
        <p:nvSpPr>
          <p:cNvPr id="7" name="TextBox 6"/>
          <p:cNvSpPr txBox="1"/>
          <p:nvPr/>
        </p:nvSpPr>
        <p:spPr>
          <a:xfrm>
            <a:off x="6500826" y="2285992"/>
            <a:ext cx="2357454" cy="1200329"/>
          </a:xfrm>
          <a:prstGeom prst="rect">
            <a:avLst/>
          </a:prstGeom>
          <a:noFill/>
        </p:spPr>
        <p:txBody>
          <a:bodyPr wrap="square" rtlCol="0">
            <a:spAutoFit/>
          </a:bodyPr>
          <a:lstStyle/>
          <a:p>
            <a:pPr algn="ctr"/>
            <a:r>
              <a:rPr lang="en-GB" sz="2400" b="1" dirty="0" smtClean="0"/>
              <a:t>REFREEZE NEW BEHAVIOUR</a:t>
            </a:r>
            <a:endParaRPr lang="en-GB" sz="2400" b="1" dirty="0"/>
          </a:p>
        </p:txBody>
      </p:sp>
      <p:cxnSp>
        <p:nvCxnSpPr>
          <p:cNvPr id="9" name="Straight Arrow Connector 8"/>
          <p:cNvCxnSpPr>
            <a:stCxn id="5" idx="3"/>
            <a:endCxn id="6" idx="1"/>
          </p:cNvCxnSpPr>
          <p:nvPr/>
        </p:nvCxnSpPr>
        <p:spPr>
          <a:xfrm>
            <a:off x="2786050" y="2886157"/>
            <a:ext cx="71438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5715008" y="3071810"/>
            <a:ext cx="71438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Lewin’s</a:t>
            </a:r>
            <a:r>
              <a:rPr lang="en-US" dirty="0" smtClean="0"/>
              <a:t> Three-Step Model</a:t>
            </a:r>
            <a:endParaRPr lang="en-US" dirty="0"/>
          </a:p>
        </p:txBody>
      </p:sp>
      <p:pic>
        <p:nvPicPr>
          <p:cNvPr id="6" name="Content Placeholder 5" descr="lewins 5 step model"/>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a:stretch/>
        </p:blipFill>
        <p:spPr>
          <a:xfrm>
            <a:off x="0" y="1646238"/>
            <a:ext cx="9144000" cy="4525962"/>
          </a:xfrm>
          <a:ln>
            <a:solidFill>
              <a:srgbClr val="94C600"/>
            </a:solidFill>
          </a:ln>
        </p:spPr>
      </p:pic>
    </p:spTree>
    <p:extLst>
      <p:ext uri="{BB962C8B-B14F-4D97-AF65-F5344CB8AC3E}">
        <p14:creationId xmlns:p14="http://schemas.microsoft.com/office/powerpoint/2010/main" val="34466156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Unfreezing can be achieved by:</a:t>
            </a:r>
            <a:endParaRPr lang="en-US" dirty="0"/>
          </a:p>
        </p:txBody>
      </p:sp>
      <p:sp>
        <p:nvSpPr>
          <p:cNvPr id="3" name="Content Placeholder 2"/>
          <p:cNvSpPr>
            <a:spLocks noGrp="1"/>
          </p:cNvSpPr>
          <p:nvPr>
            <p:ph idx="1"/>
          </p:nvPr>
        </p:nvSpPr>
        <p:spPr/>
        <p:txBody>
          <a:bodyPr>
            <a:normAutofit/>
          </a:bodyPr>
          <a:lstStyle/>
          <a:p>
            <a:r>
              <a:rPr lang="en-US" sz="2000" dirty="0" smtClean="0"/>
              <a:t>Increase driving forces that direct behaviour away from the status quo</a:t>
            </a:r>
          </a:p>
          <a:p>
            <a:endParaRPr lang="en-US" sz="2000" dirty="0" smtClean="0"/>
          </a:p>
          <a:p>
            <a:r>
              <a:rPr lang="en-US" sz="2000" dirty="0" smtClean="0"/>
              <a:t>Decrease restraining forces that hinder movement from the existing equilibrium</a:t>
            </a:r>
          </a:p>
          <a:p>
            <a:endParaRPr lang="en-US" sz="2000" dirty="0" smtClean="0"/>
          </a:p>
          <a:p>
            <a:r>
              <a:rPr lang="en-US" sz="2000" dirty="0" smtClean="0"/>
              <a:t>Combine the two above approaches</a:t>
            </a:r>
            <a:endParaRPr lang="en-US" sz="2000" dirty="0"/>
          </a:p>
        </p:txBody>
      </p:sp>
    </p:spTree>
    <p:extLst>
      <p:ext uri="{BB962C8B-B14F-4D97-AF65-F5344CB8AC3E}">
        <p14:creationId xmlns:p14="http://schemas.microsoft.com/office/powerpoint/2010/main" val="15088037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8786874" cy="1000132"/>
          </a:xfrm>
        </p:spPr>
        <p:txBody>
          <a:bodyPr>
            <a:normAutofit fontScale="90000"/>
          </a:bodyPr>
          <a:lstStyle/>
          <a:p>
            <a:r>
              <a:rPr lang="en-GB" sz="3600" b="1" dirty="0" smtClean="0">
                <a:solidFill>
                  <a:schemeClr val="tx1"/>
                </a:solidFill>
              </a:rPr>
              <a:t>Roles in organisational change</a:t>
            </a:r>
            <a:br>
              <a:rPr lang="en-GB" sz="3600" b="1" dirty="0" smtClean="0">
                <a:solidFill>
                  <a:schemeClr val="tx1"/>
                </a:solidFill>
              </a:rPr>
            </a:br>
            <a:r>
              <a:rPr lang="en-GB" sz="2400" b="1" dirty="0" smtClean="0">
                <a:solidFill>
                  <a:schemeClr val="tx1"/>
                </a:solidFill>
              </a:rPr>
              <a:t>(Angle &amp; Van De </a:t>
            </a:r>
            <a:r>
              <a:rPr lang="en-GB" sz="2400" b="1" dirty="0" err="1" smtClean="0">
                <a:solidFill>
                  <a:schemeClr val="tx1"/>
                </a:solidFill>
              </a:rPr>
              <a:t>Ven</a:t>
            </a:r>
            <a:r>
              <a:rPr lang="en-GB" sz="2400" b="1" dirty="0" smtClean="0">
                <a:solidFill>
                  <a:schemeClr val="tx1"/>
                </a:solidFill>
              </a:rPr>
              <a:t>, 1982)</a:t>
            </a:r>
            <a:endParaRPr lang="en-GB" sz="2400" b="1" dirty="0">
              <a:solidFill>
                <a:schemeClr val="tx1"/>
              </a:solidFill>
            </a:endParaRPr>
          </a:p>
        </p:txBody>
      </p:sp>
      <p:sp>
        <p:nvSpPr>
          <p:cNvPr id="4" name="TextBox 3"/>
          <p:cNvSpPr txBox="1"/>
          <p:nvPr/>
        </p:nvSpPr>
        <p:spPr>
          <a:xfrm>
            <a:off x="142844" y="1214422"/>
            <a:ext cx="2214578" cy="4093428"/>
          </a:xfrm>
          <a:prstGeom prst="rect">
            <a:avLst/>
          </a:prstGeom>
          <a:solidFill>
            <a:schemeClr val="accent1">
              <a:lumMod val="20000"/>
              <a:lumOff val="80000"/>
            </a:schemeClr>
          </a:solidFill>
          <a:ln cmpd="sng">
            <a:solidFill>
              <a:schemeClr val="tx1"/>
            </a:solidFill>
          </a:ln>
        </p:spPr>
        <p:txBody>
          <a:bodyPr wrap="square" rtlCol="0">
            <a:spAutoFit/>
          </a:bodyPr>
          <a:lstStyle/>
          <a:p>
            <a:pPr algn="ctr"/>
            <a:r>
              <a:rPr lang="en-GB" sz="2000" dirty="0" smtClean="0"/>
              <a:t>Inventor</a:t>
            </a:r>
          </a:p>
          <a:p>
            <a:pPr algn="ctr"/>
            <a:endParaRPr lang="en-GB" sz="2000" dirty="0" smtClean="0"/>
          </a:p>
          <a:p>
            <a:pPr algn="ctr"/>
            <a:r>
              <a:rPr lang="en-GB" sz="2000" dirty="0" smtClean="0"/>
              <a:t>Develops and understands technical aspects of the idea</a:t>
            </a:r>
          </a:p>
          <a:p>
            <a:pPr algn="ctr"/>
            <a:endParaRPr lang="en-GB" sz="2000" dirty="0" smtClean="0">
              <a:ln>
                <a:solidFill>
                  <a:srgbClr val="000000"/>
                </a:solidFill>
              </a:ln>
            </a:endParaRPr>
          </a:p>
          <a:p>
            <a:pPr algn="ctr"/>
            <a:r>
              <a:rPr lang="en-GB" sz="2000" dirty="0" smtClean="0"/>
              <a:t>Does </a:t>
            </a:r>
            <a:r>
              <a:rPr lang="en-GB" sz="2000" dirty="0" smtClean="0">
                <a:ln>
                  <a:solidFill>
                    <a:schemeClr val="tx1"/>
                  </a:solidFill>
                </a:ln>
              </a:rPr>
              <a:t>not</a:t>
            </a:r>
            <a:r>
              <a:rPr lang="en-GB" sz="2000" dirty="0" smtClean="0"/>
              <a:t> know how to win support for the idea or make a business of it</a:t>
            </a:r>
            <a:endParaRPr lang="en-GB" sz="2000" dirty="0"/>
          </a:p>
        </p:txBody>
      </p:sp>
      <p:sp>
        <p:nvSpPr>
          <p:cNvPr id="5" name="TextBox 4"/>
          <p:cNvSpPr txBox="1"/>
          <p:nvPr/>
        </p:nvSpPr>
        <p:spPr>
          <a:xfrm>
            <a:off x="2357422" y="1214423"/>
            <a:ext cx="2428892" cy="5632311"/>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800" dirty="0" smtClean="0"/>
              <a:t>Champion</a:t>
            </a:r>
          </a:p>
          <a:p>
            <a:pPr algn="ctr"/>
            <a:endParaRPr lang="en-GB" sz="2000" dirty="0" smtClean="0"/>
          </a:p>
          <a:p>
            <a:pPr algn="ctr"/>
            <a:r>
              <a:rPr lang="en-GB" sz="2200" dirty="0" smtClean="0"/>
              <a:t>Believes in idea</a:t>
            </a:r>
          </a:p>
          <a:p>
            <a:pPr algn="ctr"/>
            <a:endParaRPr lang="en-GB" sz="1200" dirty="0" smtClean="0"/>
          </a:p>
          <a:p>
            <a:pPr algn="ctr"/>
            <a:r>
              <a:rPr lang="en-GB" sz="2200" dirty="0" smtClean="0"/>
              <a:t>Visualises its benefits</a:t>
            </a:r>
          </a:p>
          <a:p>
            <a:pPr algn="ctr"/>
            <a:endParaRPr lang="en-GB" sz="1200" dirty="0" smtClean="0"/>
          </a:p>
          <a:p>
            <a:pPr algn="ctr"/>
            <a:r>
              <a:rPr lang="en-GB" sz="2200" dirty="0" smtClean="0"/>
              <a:t>Confronts </a:t>
            </a:r>
            <a:r>
              <a:rPr lang="en-GB" sz="2200" dirty="0" smtClean="0">
                <a:ln w="12700">
                  <a:solidFill>
                    <a:srgbClr val="000000"/>
                  </a:solidFill>
                </a:ln>
              </a:rPr>
              <a:t>organisational</a:t>
            </a:r>
            <a:r>
              <a:rPr lang="en-GB" sz="2200" dirty="0" smtClean="0"/>
              <a:t> realities of costs, </a:t>
            </a:r>
            <a:r>
              <a:rPr lang="en-GB" sz="2200" dirty="0" smtClean="0">
                <a:ln>
                  <a:solidFill>
                    <a:srgbClr val="000000"/>
                  </a:solidFill>
                </a:ln>
              </a:rPr>
              <a:t>benefits</a:t>
            </a:r>
          </a:p>
          <a:p>
            <a:pPr algn="ctr"/>
            <a:endParaRPr lang="en-GB" sz="1200" dirty="0" smtClean="0"/>
          </a:p>
          <a:p>
            <a:pPr algn="ctr"/>
            <a:r>
              <a:rPr lang="en-GB" sz="2200" dirty="0" smtClean="0"/>
              <a:t>Obtains financial and political support</a:t>
            </a:r>
          </a:p>
          <a:p>
            <a:pPr algn="ctr"/>
            <a:endParaRPr lang="en-GB" sz="1200" dirty="0" smtClean="0"/>
          </a:p>
          <a:p>
            <a:pPr algn="ctr"/>
            <a:r>
              <a:rPr lang="en-GB" sz="2200" dirty="0" smtClean="0"/>
              <a:t>Overcomes obstacles</a:t>
            </a:r>
          </a:p>
        </p:txBody>
      </p:sp>
      <p:sp>
        <p:nvSpPr>
          <p:cNvPr id="6" name="TextBox 5"/>
          <p:cNvSpPr txBox="1"/>
          <p:nvPr/>
        </p:nvSpPr>
        <p:spPr>
          <a:xfrm>
            <a:off x="4786314" y="1214422"/>
            <a:ext cx="2143140" cy="4955203"/>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800" dirty="0" smtClean="0"/>
              <a:t>Sponsor</a:t>
            </a:r>
          </a:p>
          <a:p>
            <a:pPr algn="ctr"/>
            <a:endParaRPr lang="en-GB" sz="2400" dirty="0" smtClean="0"/>
          </a:p>
          <a:p>
            <a:pPr algn="ctr"/>
            <a:r>
              <a:rPr lang="en-GB" sz="2400" dirty="0" smtClean="0"/>
              <a:t>High-level manager who removes organisational barriers</a:t>
            </a:r>
          </a:p>
          <a:p>
            <a:pPr algn="ctr"/>
            <a:endParaRPr lang="en-GB" sz="2400" dirty="0" smtClean="0"/>
          </a:p>
          <a:p>
            <a:pPr algn="ctr"/>
            <a:r>
              <a:rPr lang="en-GB" sz="2400" dirty="0" smtClean="0"/>
              <a:t>Approves and protects idea within organisation</a:t>
            </a:r>
            <a:endParaRPr lang="en-GB" sz="2400" dirty="0"/>
          </a:p>
        </p:txBody>
      </p:sp>
      <p:sp>
        <p:nvSpPr>
          <p:cNvPr id="7" name="TextBox 6"/>
          <p:cNvSpPr txBox="1"/>
          <p:nvPr/>
        </p:nvSpPr>
        <p:spPr>
          <a:xfrm>
            <a:off x="6929454" y="1214422"/>
            <a:ext cx="2071702" cy="3785652"/>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000" dirty="0" smtClean="0"/>
              <a:t>Critic</a:t>
            </a:r>
          </a:p>
          <a:p>
            <a:pPr algn="ctr"/>
            <a:endParaRPr lang="en-GB" sz="2000" dirty="0" smtClean="0"/>
          </a:p>
          <a:p>
            <a:pPr algn="ctr"/>
            <a:r>
              <a:rPr lang="en-GB" sz="2000" dirty="0" smtClean="0"/>
              <a:t>Provides reality test</a:t>
            </a:r>
          </a:p>
          <a:p>
            <a:pPr algn="ctr"/>
            <a:endParaRPr lang="en-GB" sz="2000" dirty="0" smtClean="0"/>
          </a:p>
          <a:p>
            <a:pPr algn="ctr"/>
            <a:r>
              <a:rPr lang="en-GB" sz="2000" dirty="0" smtClean="0"/>
              <a:t>Looks for shortcomings</a:t>
            </a:r>
          </a:p>
          <a:p>
            <a:pPr algn="ctr"/>
            <a:endParaRPr lang="en-GB" sz="2000" dirty="0" smtClean="0"/>
          </a:p>
          <a:p>
            <a:pPr algn="ctr"/>
            <a:r>
              <a:rPr lang="en-GB" sz="2000" dirty="0" smtClean="0"/>
              <a:t>Defines hard-nosed criteria that idea must pass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42852"/>
            <a:ext cx="8472518" cy="857256"/>
          </a:xfrm>
        </p:spPr>
        <p:txBody>
          <a:bodyPr>
            <a:normAutofit/>
          </a:bodyPr>
          <a:lstStyle/>
          <a:p>
            <a:r>
              <a:rPr lang="en-GB" b="1" dirty="0" smtClean="0">
                <a:solidFill>
                  <a:schemeClr val="tx1"/>
                </a:solidFill>
              </a:rPr>
              <a:t>Tactics for overcoming resistance</a:t>
            </a:r>
            <a:endParaRPr lang="en-GB" b="1" dirty="0">
              <a:solidFill>
                <a:schemeClr val="tx1"/>
              </a:solidFill>
            </a:endParaRPr>
          </a:p>
        </p:txBody>
      </p:sp>
      <p:graphicFrame>
        <p:nvGraphicFramePr>
          <p:cNvPr id="4" name="Table 3"/>
          <p:cNvGraphicFramePr>
            <a:graphicFrameLocks noGrp="1"/>
          </p:cNvGraphicFramePr>
          <p:nvPr/>
        </p:nvGraphicFramePr>
        <p:xfrm>
          <a:off x="214282" y="1071546"/>
          <a:ext cx="8715436" cy="5684332"/>
        </p:xfrm>
        <a:graphic>
          <a:graphicData uri="http://schemas.openxmlformats.org/drawingml/2006/table">
            <a:tbl>
              <a:tblPr firstRow="1" bandRow="1">
                <a:tableStyleId>{5C22544A-7EE6-4342-B048-85BDC9FD1C3A}</a:tableStyleId>
              </a:tblPr>
              <a:tblGrid>
                <a:gridCol w="3046860"/>
                <a:gridCol w="5668576"/>
              </a:tblGrid>
              <a:tr h="902300">
                <a:tc>
                  <a:txBody>
                    <a:bodyPr/>
                    <a:lstStyle/>
                    <a:p>
                      <a:r>
                        <a:rPr lang="en-GB" sz="2400" b="1" dirty="0" smtClean="0">
                          <a:solidFill>
                            <a:schemeClr val="tx1"/>
                          </a:solidFill>
                        </a:rPr>
                        <a:t>Approach</a:t>
                      </a:r>
                      <a:endParaRPr lang="en-GB" sz="2400" b="1" dirty="0">
                        <a:solidFill>
                          <a:schemeClr val="tx1"/>
                        </a:solidFill>
                      </a:endParaRPr>
                    </a:p>
                  </a:txBody>
                  <a:tcPr>
                    <a:solidFill>
                      <a:schemeClr val="accent1">
                        <a:lumMod val="20000"/>
                        <a:lumOff val="80000"/>
                      </a:schemeClr>
                    </a:solidFill>
                  </a:tcPr>
                </a:tc>
                <a:tc>
                  <a:txBody>
                    <a:bodyPr/>
                    <a:lstStyle/>
                    <a:p>
                      <a:r>
                        <a:rPr lang="en-GB" sz="2400" b="1" dirty="0" smtClean="0">
                          <a:solidFill>
                            <a:schemeClr val="tx1"/>
                          </a:solidFill>
                        </a:rPr>
                        <a:t>When to Use</a:t>
                      </a:r>
                      <a:endParaRPr lang="en-GB" sz="2400" b="1" dirty="0">
                        <a:solidFill>
                          <a:schemeClr val="tx1"/>
                        </a:solidFill>
                      </a:endParaRPr>
                    </a:p>
                  </a:txBody>
                  <a:tcPr>
                    <a:solidFill>
                      <a:schemeClr val="accent1">
                        <a:lumMod val="20000"/>
                        <a:lumOff val="80000"/>
                      </a:schemeClr>
                    </a:solidFill>
                  </a:tcPr>
                </a:tc>
              </a:tr>
              <a:tr h="969933">
                <a:tc>
                  <a:txBody>
                    <a:bodyPr/>
                    <a:lstStyle/>
                    <a:p>
                      <a:r>
                        <a:rPr lang="en-GB" sz="2200" b="1" dirty="0" smtClean="0"/>
                        <a:t>Communication, Education</a:t>
                      </a:r>
                      <a:endParaRPr lang="en-GB" sz="2200" b="1" dirty="0"/>
                    </a:p>
                  </a:txBody>
                  <a:tcPr/>
                </a:tc>
                <a:tc>
                  <a:txBody>
                    <a:bodyPr/>
                    <a:lstStyle/>
                    <a:p>
                      <a:pPr>
                        <a:buFont typeface="Perpetua" pitchFamily="18" charset="0"/>
                        <a:buChar char="•"/>
                      </a:pPr>
                      <a:r>
                        <a:rPr lang="en-GB" dirty="0" smtClean="0"/>
                        <a:t>  Change is technical</a:t>
                      </a:r>
                    </a:p>
                    <a:p>
                      <a:pPr>
                        <a:buFont typeface="Perpetua" pitchFamily="18" charset="0"/>
                        <a:buChar char="•"/>
                      </a:pPr>
                      <a:r>
                        <a:rPr lang="en-GB" dirty="0" smtClean="0"/>
                        <a:t>  Users need accurate information and analysis to understand</a:t>
                      </a:r>
                      <a:r>
                        <a:rPr lang="en-GB" baseline="0" dirty="0" smtClean="0"/>
                        <a:t> </a:t>
                      </a:r>
                      <a:r>
                        <a:rPr lang="en-GB" dirty="0" smtClean="0"/>
                        <a:t>change</a:t>
                      </a:r>
                      <a:endParaRPr lang="en-GB" dirty="0"/>
                    </a:p>
                  </a:txBody>
                  <a:tcPr/>
                </a:tc>
              </a:tr>
              <a:tr h="969933">
                <a:tc>
                  <a:txBody>
                    <a:bodyPr/>
                    <a:lstStyle/>
                    <a:p>
                      <a:r>
                        <a:rPr lang="en-GB" sz="2200" b="1" dirty="0" smtClean="0"/>
                        <a:t>Participation</a:t>
                      </a:r>
                      <a:endParaRPr lang="en-GB" sz="2200" b="1" dirty="0"/>
                    </a:p>
                  </a:txBody>
                  <a:tcPr/>
                </a:tc>
                <a:tc>
                  <a:txBody>
                    <a:bodyPr/>
                    <a:lstStyle/>
                    <a:p>
                      <a:pPr>
                        <a:buFont typeface="Arial" pitchFamily="34" charset="0"/>
                        <a:buChar char="•"/>
                      </a:pPr>
                      <a:r>
                        <a:rPr lang="en-GB" dirty="0" smtClean="0"/>
                        <a:t>  Users need to feel involved</a:t>
                      </a:r>
                    </a:p>
                    <a:p>
                      <a:pPr>
                        <a:buFont typeface="Arial" pitchFamily="34" charset="0"/>
                        <a:buChar char="•"/>
                      </a:pPr>
                      <a:r>
                        <a:rPr lang="en-GB" dirty="0" smtClean="0"/>
                        <a:t>  Design requires information from others</a:t>
                      </a:r>
                    </a:p>
                    <a:p>
                      <a:pPr>
                        <a:buFont typeface="Arial" pitchFamily="34" charset="0"/>
                        <a:buChar char="•"/>
                      </a:pPr>
                      <a:r>
                        <a:rPr lang="en-GB" dirty="0" smtClean="0"/>
                        <a:t>  Users have power to resist</a:t>
                      </a:r>
                      <a:endParaRPr lang="en-GB" dirty="0"/>
                    </a:p>
                  </a:txBody>
                  <a:tcPr/>
                </a:tc>
              </a:tr>
              <a:tr h="902300">
                <a:tc>
                  <a:txBody>
                    <a:bodyPr/>
                    <a:lstStyle/>
                    <a:p>
                      <a:r>
                        <a:rPr lang="en-GB" sz="2200" b="1" dirty="0" smtClean="0"/>
                        <a:t>Negotiation</a:t>
                      </a:r>
                      <a:endParaRPr lang="en-GB" sz="2200" b="1" dirty="0"/>
                    </a:p>
                  </a:txBody>
                  <a:tcPr/>
                </a:tc>
                <a:tc>
                  <a:txBody>
                    <a:bodyPr/>
                    <a:lstStyle/>
                    <a:p>
                      <a:pPr>
                        <a:buFont typeface="Arial" pitchFamily="34" charset="0"/>
                        <a:buChar char="•"/>
                      </a:pPr>
                      <a:r>
                        <a:rPr lang="en-GB" dirty="0" smtClean="0"/>
                        <a:t>  Group has power over implementation</a:t>
                      </a:r>
                    </a:p>
                    <a:p>
                      <a:pPr>
                        <a:buFont typeface="Arial" pitchFamily="34" charset="0"/>
                        <a:buChar char="•"/>
                      </a:pPr>
                      <a:r>
                        <a:rPr lang="en-GB" dirty="0" smtClean="0"/>
                        <a:t>  Group will lose out in the change</a:t>
                      </a:r>
                      <a:endParaRPr lang="en-GB" dirty="0"/>
                    </a:p>
                  </a:txBody>
                  <a:tcPr/>
                </a:tc>
              </a:tr>
              <a:tr h="969933">
                <a:tc>
                  <a:txBody>
                    <a:bodyPr/>
                    <a:lstStyle/>
                    <a:p>
                      <a:r>
                        <a:rPr lang="en-GB" sz="2200" b="1" dirty="0" smtClean="0"/>
                        <a:t>Coercion</a:t>
                      </a:r>
                      <a:endParaRPr lang="en-GB" sz="2200" b="1" dirty="0"/>
                    </a:p>
                  </a:txBody>
                  <a:tcPr/>
                </a:tc>
                <a:tc>
                  <a:txBody>
                    <a:bodyPr/>
                    <a:lstStyle/>
                    <a:p>
                      <a:pPr>
                        <a:buFont typeface="Arial" pitchFamily="34" charset="0"/>
                        <a:buChar char="•"/>
                      </a:pPr>
                      <a:r>
                        <a:rPr lang="en-GB" dirty="0" smtClean="0"/>
                        <a:t>  A crisis exists</a:t>
                      </a:r>
                    </a:p>
                    <a:p>
                      <a:pPr>
                        <a:buFont typeface="Arial" pitchFamily="34" charset="0"/>
                        <a:buChar char="•"/>
                      </a:pPr>
                      <a:r>
                        <a:rPr lang="en-GB" dirty="0" smtClean="0"/>
                        <a:t>  Initiators</a:t>
                      </a:r>
                      <a:r>
                        <a:rPr lang="en-GB" baseline="0" dirty="0" smtClean="0"/>
                        <a:t> clearly have power</a:t>
                      </a:r>
                    </a:p>
                    <a:p>
                      <a:pPr>
                        <a:buFont typeface="Arial" pitchFamily="34" charset="0"/>
                        <a:buChar char="•"/>
                      </a:pPr>
                      <a:r>
                        <a:rPr lang="en-GB" baseline="0" dirty="0" smtClean="0"/>
                        <a:t>  Other implementation techniques have failed</a:t>
                      </a:r>
                      <a:endParaRPr lang="en-GB" dirty="0"/>
                    </a:p>
                  </a:txBody>
                  <a:tcPr/>
                </a:tc>
              </a:tr>
              <a:tr h="969933">
                <a:tc>
                  <a:txBody>
                    <a:bodyPr/>
                    <a:lstStyle/>
                    <a:p>
                      <a:r>
                        <a:rPr lang="en-GB" sz="2200" b="1" dirty="0" smtClean="0"/>
                        <a:t>Top Management Support</a:t>
                      </a:r>
                      <a:endParaRPr lang="en-GB" sz="2200" b="1" dirty="0"/>
                    </a:p>
                  </a:txBody>
                  <a:tcPr/>
                </a:tc>
                <a:tc>
                  <a:txBody>
                    <a:bodyPr/>
                    <a:lstStyle/>
                    <a:p>
                      <a:pPr>
                        <a:buFont typeface="Arial" pitchFamily="34" charset="0"/>
                        <a:buChar char="•"/>
                      </a:pPr>
                      <a:r>
                        <a:rPr lang="en-GB" dirty="0" smtClean="0"/>
                        <a:t>  Change involves multiple departments or reallocation of resources</a:t>
                      </a:r>
                    </a:p>
                    <a:p>
                      <a:pPr>
                        <a:buFont typeface="Arial" pitchFamily="34" charset="0"/>
                        <a:buChar char="•"/>
                      </a:pPr>
                      <a:r>
                        <a:rPr lang="en-GB" dirty="0" smtClean="0"/>
                        <a:t>  Users doubt legitimacy of change</a:t>
                      </a:r>
                      <a:endParaRPr lang="en-GB" dirty="0"/>
                    </a:p>
                  </a:txBody>
                  <a:tcPr/>
                </a:tc>
              </a:tr>
            </a:tbl>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74638"/>
            <a:ext cx="7454062" cy="796908"/>
          </a:xfrm>
        </p:spPr>
        <p:txBody>
          <a:bodyPr>
            <a:normAutofit fontScale="90000"/>
          </a:bodyPr>
          <a:lstStyle/>
          <a:p>
            <a:r>
              <a:rPr lang="en-GB" b="1" dirty="0" smtClean="0">
                <a:solidFill>
                  <a:schemeClr val="tx1"/>
                </a:solidFill>
              </a:rPr>
              <a:t>Types of Organisational Change </a:t>
            </a:r>
            <a:r>
              <a:rPr lang="en-GB" sz="3100" b="1" dirty="0" smtClean="0">
                <a:solidFill>
                  <a:schemeClr val="tx1"/>
                </a:solidFill>
              </a:rPr>
              <a:t>(Leavitt, 1964)</a:t>
            </a:r>
            <a:endParaRPr lang="en-GB" sz="3100" b="1" dirty="0">
              <a:solidFill>
                <a:schemeClr val="tx1"/>
              </a:solidFill>
            </a:endParaRPr>
          </a:p>
        </p:txBody>
      </p:sp>
      <p:sp>
        <p:nvSpPr>
          <p:cNvPr id="4" name="TextBox 3"/>
          <p:cNvSpPr txBox="1"/>
          <p:nvPr/>
        </p:nvSpPr>
        <p:spPr>
          <a:xfrm>
            <a:off x="3214678" y="1571612"/>
            <a:ext cx="2286016" cy="553998"/>
          </a:xfrm>
          <a:prstGeom prst="rect">
            <a:avLst/>
          </a:prstGeom>
          <a:solidFill>
            <a:schemeClr val="accent1">
              <a:lumMod val="20000"/>
              <a:lumOff val="80000"/>
            </a:schemeClr>
          </a:solidFill>
        </p:spPr>
        <p:txBody>
          <a:bodyPr wrap="square" rtlCol="0">
            <a:spAutoFit/>
          </a:bodyPr>
          <a:lstStyle/>
          <a:p>
            <a:pPr algn="ctr"/>
            <a:r>
              <a:rPr lang="en-GB" sz="3000" b="1" dirty="0" smtClean="0"/>
              <a:t>Structure</a:t>
            </a:r>
            <a:endParaRPr lang="en-GB" sz="3000" b="1" dirty="0"/>
          </a:p>
        </p:txBody>
      </p:sp>
      <p:sp>
        <p:nvSpPr>
          <p:cNvPr id="5" name="TextBox 4"/>
          <p:cNvSpPr txBox="1"/>
          <p:nvPr/>
        </p:nvSpPr>
        <p:spPr>
          <a:xfrm>
            <a:off x="857224" y="3009919"/>
            <a:ext cx="2286016" cy="523220"/>
          </a:xfrm>
          <a:prstGeom prst="rect">
            <a:avLst/>
          </a:prstGeom>
          <a:solidFill>
            <a:schemeClr val="accent1">
              <a:lumMod val="20000"/>
              <a:lumOff val="80000"/>
            </a:schemeClr>
          </a:solidFill>
        </p:spPr>
        <p:txBody>
          <a:bodyPr wrap="square" rtlCol="0">
            <a:spAutoFit/>
          </a:bodyPr>
          <a:lstStyle/>
          <a:p>
            <a:pPr algn="ctr"/>
            <a:r>
              <a:rPr lang="en-GB" sz="2800" b="1" dirty="0" smtClean="0"/>
              <a:t>Technology</a:t>
            </a:r>
            <a:endParaRPr lang="en-GB" sz="2800" b="1" dirty="0"/>
          </a:p>
        </p:txBody>
      </p:sp>
      <p:sp>
        <p:nvSpPr>
          <p:cNvPr id="6" name="TextBox 5"/>
          <p:cNvSpPr txBox="1"/>
          <p:nvPr/>
        </p:nvSpPr>
        <p:spPr>
          <a:xfrm>
            <a:off x="2857488" y="4929198"/>
            <a:ext cx="3357586" cy="553998"/>
          </a:xfrm>
          <a:prstGeom prst="rect">
            <a:avLst/>
          </a:prstGeom>
          <a:solidFill>
            <a:schemeClr val="accent1">
              <a:lumMod val="20000"/>
              <a:lumOff val="80000"/>
            </a:schemeClr>
          </a:solidFill>
        </p:spPr>
        <p:txBody>
          <a:bodyPr wrap="square" rtlCol="0">
            <a:spAutoFit/>
          </a:bodyPr>
          <a:lstStyle/>
          <a:p>
            <a:pPr algn="ctr"/>
            <a:r>
              <a:rPr lang="en-GB" sz="3000" b="1" dirty="0" smtClean="0"/>
              <a:t>Culture / People</a:t>
            </a:r>
            <a:endParaRPr lang="en-GB" sz="3000" b="1" dirty="0"/>
          </a:p>
        </p:txBody>
      </p:sp>
      <p:sp>
        <p:nvSpPr>
          <p:cNvPr id="7" name="TextBox 6"/>
          <p:cNvSpPr txBox="1"/>
          <p:nvPr/>
        </p:nvSpPr>
        <p:spPr>
          <a:xfrm>
            <a:off x="5500694" y="3071810"/>
            <a:ext cx="3429024" cy="523220"/>
          </a:xfrm>
          <a:prstGeom prst="rect">
            <a:avLst/>
          </a:prstGeom>
          <a:solidFill>
            <a:schemeClr val="accent1">
              <a:lumMod val="20000"/>
              <a:lumOff val="80000"/>
            </a:schemeClr>
          </a:solidFill>
        </p:spPr>
        <p:txBody>
          <a:bodyPr wrap="square" rtlCol="0">
            <a:spAutoFit/>
          </a:bodyPr>
          <a:lstStyle/>
          <a:p>
            <a:pPr algn="ctr"/>
            <a:r>
              <a:rPr lang="en-GB" sz="2800" b="1" dirty="0" smtClean="0"/>
              <a:t>Products / Service</a:t>
            </a:r>
            <a:endParaRPr lang="en-GB" sz="2800" b="1" dirty="0"/>
          </a:p>
        </p:txBody>
      </p:sp>
      <p:sp>
        <p:nvSpPr>
          <p:cNvPr id="8" name="Left-Up Arrow 7"/>
          <p:cNvSpPr/>
          <p:nvPr/>
        </p:nvSpPr>
        <p:spPr>
          <a:xfrm rot="16200000">
            <a:off x="6643702" y="1000108"/>
            <a:ext cx="1214446" cy="2214578"/>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eft-Up Arrow 8"/>
          <p:cNvSpPr/>
          <p:nvPr/>
        </p:nvSpPr>
        <p:spPr>
          <a:xfrm>
            <a:off x="6572264" y="4071942"/>
            <a:ext cx="1857388" cy="1428760"/>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Up Arrow 9"/>
          <p:cNvSpPr/>
          <p:nvPr/>
        </p:nvSpPr>
        <p:spPr>
          <a:xfrm rot="5400000">
            <a:off x="1000100" y="3786190"/>
            <a:ext cx="1357322" cy="1928826"/>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Up Arrow 10"/>
          <p:cNvSpPr/>
          <p:nvPr/>
        </p:nvSpPr>
        <p:spPr>
          <a:xfrm rot="10800000">
            <a:off x="785786" y="1500174"/>
            <a:ext cx="2143140" cy="1285884"/>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p:cNvCxnSpPr/>
          <p:nvPr/>
        </p:nvCxnSpPr>
        <p:spPr>
          <a:xfrm>
            <a:off x="3286116" y="3357562"/>
            <a:ext cx="1928826"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3108315" y="3463925"/>
            <a:ext cx="2357454"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346134932"/>
              </p:ext>
            </p:extLst>
          </p:nvPr>
        </p:nvGraphicFramePr>
        <p:xfrm>
          <a:off x="357156" y="214291"/>
          <a:ext cx="8572563" cy="6179070"/>
        </p:xfrm>
        <a:graphic>
          <a:graphicData uri="http://schemas.openxmlformats.org/drawingml/2006/table">
            <a:tbl>
              <a:tblPr firstRow="1" bandRow="1">
                <a:tableStyleId>{5C22544A-7EE6-4342-B048-85BDC9FD1C3A}</a:tableStyleId>
              </a:tblPr>
              <a:tblGrid>
                <a:gridCol w="2571770"/>
                <a:gridCol w="2071702"/>
                <a:gridCol w="2000264"/>
                <a:gridCol w="1928827"/>
              </a:tblGrid>
              <a:tr h="642941">
                <a:tc>
                  <a:txBody>
                    <a:bodyPr/>
                    <a:lstStyle/>
                    <a:p>
                      <a:pPr algn="ctr"/>
                      <a:r>
                        <a:rPr lang="en-GB" sz="1800" b="1" dirty="0" smtClean="0">
                          <a:solidFill>
                            <a:schemeClr val="tx1"/>
                          </a:solidFill>
                        </a:rPr>
                        <a:t>Structural</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Culture/</a:t>
                      </a:r>
                    </a:p>
                    <a:p>
                      <a:pPr algn="ctr"/>
                      <a:r>
                        <a:rPr lang="en-GB" sz="1800" b="1" dirty="0" smtClean="0">
                          <a:solidFill>
                            <a:schemeClr val="tx1"/>
                          </a:solidFill>
                        </a:rPr>
                        <a:t>People</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Technology</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Product /</a:t>
                      </a:r>
                    </a:p>
                    <a:p>
                      <a:pPr algn="ctr"/>
                      <a:r>
                        <a:rPr lang="en-GB" sz="1800" b="1" dirty="0" smtClean="0">
                          <a:solidFill>
                            <a:schemeClr val="tx1"/>
                          </a:solidFill>
                        </a:rPr>
                        <a:t>Service</a:t>
                      </a:r>
                      <a:endParaRPr lang="en-GB" sz="1800" b="1" dirty="0">
                        <a:solidFill>
                          <a:schemeClr val="tx1"/>
                        </a:solidFill>
                      </a:endParaRPr>
                    </a:p>
                  </a:txBody>
                  <a:tcPr>
                    <a:solidFill>
                      <a:schemeClr val="accent1">
                        <a:lumMod val="20000"/>
                        <a:lumOff val="80000"/>
                      </a:schemeClr>
                    </a:solidFill>
                  </a:tcPr>
                </a:tc>
              </a:tr>
              <a:tr h="5536129">
                <a:tc>
                  <a:txBody>
                    <a:bodyPr/>
                    <a:lstStyle/>
                    <a:p>
                      <a:pPr>
                        <a:buFont typeface="Arial" pitchFamily="34" charset="0"/>
                        <a:buChar char="•"/>
                      </a:pPr>
                      <a:r>
                        <a:rPr lang="en-GB" sz="1800" dirty="0" smtClean="0"/>
                        <a:t>  Structural reorganisation</a:t>
                      </a:r>
                    </a:p>
                    <a:p>
                      <a:pPr>
                        <a:buFont typeface="Arial" pitchFamily="34" charset="0"/>
                        <a:buChar char="•"/>
                      </a:pPr>
                      <a:endParaRPr lang="en-GB" sz="1800" dirty="0" smtClean="0"/>
                    </a:p>
                    <a:p>
                      <a:pPr>
                        <a:buFont typeface="Arial" pitchFamily="34" charset="0"/>
                        <a:buChar char="•"/>
                      </a:pPr>
                      <a:r>
                        <a:rPr lang="en-GB" sz="1800" dirty="0" smtClean="0"/>
                        <a:t>  Hierarchy of authority</a:t>
                      </a:r>
                    </a:p>
                    <a:p>
                      <a:pPr>
                        <a:buFont typeface="Arial" pitchFamily="34" charset="0"/>
                        <a:buChar char="•"/>
                      </a:pPr>
                      <a:endParaRPr lang="en-GB" sz="1800" dirty="0" smtClean="0"/>
                    </a:p>
                    <a:p>
                      <a:pPr>
                        <a:buFont typeface="Arial" pitchFamily="34" charset="0"/>
                        <a:buChar char="•"/>
                      </a:pPr>
                      <a:r>
                        <a:rPr lang="en-GB" sz="1800" dirty="0" smtClean="0"/>
                        <a:t>  Goals</a:t>
                      </a:r>
                    </a:p>
                    <a:p>
                      <a:pPr>
                        <a:buFont typeface="Arial" pitchFamily="34" charset="0"/>
                        <a:buChar char="•"/>
                      </a:pPr>
                      <a:endParaRPr lang="en-GB" sz="1800" dirty="0" smtClean="0"/>
                    </a:p>
                    <a:p>
                      <a:pPr>
                        <a:buFont typeface="Arial" pitchFamily="34" charset="0"/>
                        <a:buChar char="•"/>
                      </a:pPr>
                      <a:r>
                        <a:rPr lang="en-GB" sz="1800" dirty="0" smtClean="0"/>
                        <a:t>  Structural characteristics</a:t>
                      </a:r>
                    </a:p>
                    <a:p>
                      <a:pPr>
                        <a:buFont typeface="Arial" pitchFamily="34" charset="0"/>
                        <a:buChar char="•"/>
                      </a:pPr>
                      <a:endParaRPr lang="en-GB" sz="1800" dirty="0" smtClean="0"/>
                    </a:p>
                    <a:p>
                      <a:pPr>
                        <a:buFont typeface="Arial" pitchFamily="34" charset="0"/>
                        <a:buChar char="•"/>
                      </a:pPr>
                      <a:r>
                        <a:rPr lang="en-GB" sz="1800" dirty="0" smtClean="0"/>
                        <a:t>  Admin procedures</a:t>
                      </a:r>
                    </a:p>
                    <a:p>
                      <a:pPr>
                        <a:buFont typeface="Arial" pitchFamily="34" charset="0"/>
                        <a:buChar char="•"/>
                      </a:pPr>
                      <a:endParaRPr lang="en-GB" sz="1800" dirty="0" smtClean="0"/>
                    </a:p>
                    <a:p>
                      <a:pPr>
                        <a:buFont typeface="Arial" pitchFamily="34" charset="0"/>
                        <a:buChar char="•"/>
                      </a:pPr>
                      <a:r>
                        <a:rPr lang="en-GB" sz="1800" dirty="0" smtClean="0"/>
                        <a:t>  Management systems</a:t>
                      </a:r>
                    </a:p>
                    <a:p>
                      <a:pPr>
                        <a:buFont typeface="Arial" pitchFamily="34" charset="0"/>
                        <a:buChar char="•"/>
                      </a:pPr>
                      <a:endParaRPr lang="en-GB" sz="1800" dirty="0" smtClean="0"/>
                    </a:p>
                    <a:p>
                      <a:pPr>
                        <a:buFont typeface="Arial" pitchFamily="34" charset="0"/>
                        <a:buChar char="•"/>
                      </a:pPr>
                      <a:r>
                        <a:rPr lang="en-GB" sz="1800" dirty="0" smtClean="0"/>
                        <a:t>  New pay incentives</a:t>
                      </a:r>
                    </a:p>
                    <a:p>
                      <a:pPr>
                        <a:buFont typeface="Arial" pitchFamily="34" charset="0"/>
                        <a:buChar char="•"/>
                      </a:pPr>
                      <a:endParaRPr lang="en-GB" sz="1800" dirty="0" smtClean="0"/>
                    </a:p>
                    <a:p>
                      <a:pPr>
                        <a:buFont typeface="Arial" pitchFamily="34" charset="0"/>
                        <a:buChar char="•"/>
                      </a:pPr>
                      <a:r>
                        <a:rPr lang="en-GB" sz="1800" dirty="0" smtClean="0"/>
                        <a:t>  Revised</a:t>
                      </a:r>
                      <a:r>
                        <a:rPr lang="en-GB" sz="1800" baseline="0" dirty="0" smtClean="0"/>
                        <a:t> performance appraisal system</a:t>
                      </a:r>
                    </a:p>
                    <a:p>
                      <a:endParaRPr lang="en-GB" sz="1800" baseline="0" dirty="0" smtClean="0"/>
                    </a:p>
                  </a:txBody>
                  <a:tcPr/>
                </a:tc>
                <a:tc>
                  <a:txBody>
                    <a:bodyPr/>
                    <a:lstStyle/>
                    <a:p>
                      <a:pPr>
                        <a:buFont typeface="Arial" pitchFamily="34" charset="0"/>
                        <a:buChar char="•"/>
                      </a:pPr>
                      <a:r>
                        <a:rPr lang="en-GB" sz="1800" dirty="0" smtClean="0"/>
                        <a:t>  Change in employee values, norms, attitudes, beliefs and behaviour</a:t>
                      </a:r>
                    </a:p>
                    <a:p>
                      <a:pPr>
                        <a:buFont typeface="Arial" pitchFamily="34" charset="0"/>
                        <a:buChar char="•"/>
                      </a:pPr>
                      <a:endParaRPr lang="en-GB" sz="1800" dirty="0" smtClean="0"/>
                    </a:p>
                    <a:p>
                      <a:pPr>
                        <a:buFont typeface="Arial" pitchFamily="34" charset="0"/>
                        <a:buChar char="•"/>
                      </a:pPr>
                      <a:r>
                        <a:rPr lang="en-GB" sz="1800" dirty="0" smtClean="0"/>
                        <a:t>  How employees think – their </a:t>
                      </a:r>
                      <a:r>
                        <a:rPr lang="en-GB" sz="1800" dirty="0" err="1" smtClean="0"/>
                        <a:t>mindset</a:t>
                      </a:r>
                      <a:endParaRPr lang="en-GB" sz="1800" dirty="0" smtClean="0"/>
                    </a:p>
                    <a:p>
                      <a:pPr>
                        <a:buFont typeface="Arial" pitchFamily="34" charset="0"/>
                        <a:buChar char="•"/>
                      </a:pPr>
                      <a:endParaRPr lang="en-GB" sz="1800" dirty="0" smtClean="0"/>
                    </a:p>
                    <a:p>
                      <a:pPr>
                        <a:buFont typeface="Arial" pitchFamily="34" charset="0"/>
                        <a:buChar char="•"/>
                      </a:pPr>
                      <a:r>
                        <a:rPr lang="en-GB" sz="1800" dirty="0" smtClean="0"/>
                        <a:t>  E.g.</a:t>
                      </a:r>
                      <a:r>
                        <a:rPr lang="en-GB" sz="1800" baseline="0" dirty="0" smtClean="0"/>
                        <a:t> Less bureaucracy, customer focus, quality initiatives</a:t>
                      </a:r>
                      <a:endParaRPr lang="en-GB" sz="1800" dirty="0" smtClean="0"/>
                    </a:p>
                  </a:txBody>
                  <a:tcPr/>
                </a:tc>
                <a:tc>
                  <a:txBody>
                    <a:bodyPr/>
                    <a:lstStyle/>
                    <a:p>
                      <a:pPr>
                        <a:buFont typeface="Arial" pitchFamily="34" charset="0"/>
                        <a:buChar char="•"/>
                      </a:pPr>
                      <a:r>
                        <a:rPr lang="en-GB" sz="1800" dirty="0" smtClean="0"/>
                        <a:t>  Relates to ‘how’ work is done</a:t>
                      </a:r>
                    </a:p>
                    <a:p>
                      <a:pPr>
                        <a:buFont typeface="Arial" pitchFamily="34" charset="0"/>
                        <a:buChar char="•"/>
                      </a:pPr>
                      <a:endParaRPr lang="en-GB" sz="1800" dirty="0" smtClean="0"/>
                    </a:p>
                    <a:p>
                      <a:pPr>
                        <a:buFont typeface="Arial" pitchFamily="34" charset="0"/>
                        <a:buChar char="•"/>
                      </a:pPr>
                      <a:r>
                        <a:rPr lang="en-GB" sz="1800" dirty="0" smtClean="0"/>
                        <a:t>  Improved efficiencies</a:t>
                      </a:r>
                    </a:p>
                    <a:p>
                      <a:pPr>
                        <a:buFont typeface="Arial" pitchFamily="34" charset="0"/>
                        <a:buChar char="•"/>
                      </a:pPr>
                      <a:endParaRPr lang="en-GB" sz="1800" dirty="0" smtClean="0"/>
                    </a:p>
                    <a:p>
                      <a:pPr>
                        <a:buFont typeface="Arial" pitchFamily="34" charset="0"/>
                        <a:buChar char="•"/>
                      </a:pPr>
                      <a:r>
                        <a:rPr lang="en-GB" sz="1800" dirty="0" smtClean="0"/>
                        <a:t>  Automation</a:t>
                      </a:r>
                    </a:p>
                    <a:p>
                      <a:pPr>
                        <a:buFont typeface="Arial" pitchFamily="34" charset="0"/>
                        <a:buChar char="•"/>
                      </a:pPr>
                      <a:endParaRPr lang="en-GB" sz="1800" dirty="0" smtClean="0"/>
                    </a:p>
                    <a:p>
                      <a:pPr>
                        <a:buFont typeface="Arial" pitchFamily="34" charset="0"/>
                        <a:buChar char="•"/>
                      </a:pPr>
                      <a:r>
                        <a:rPr lang="en-GB" sz="1800" dirty="0" smtClean="0"/>
                        <a:t>  Management systems</a:t>
                      </a:r>
                    </a:p>
                    <a:p>
                      <a:pPr>
                        <a:buFont typeface="Arial" pitchFamily="34" charset="0"/>
                        <a:buNone/>
                      </a:pPr>
                      <a:endParaRPr lang="en-GB" sz="1800" dirty="0"/>
                    </a:p>
                  </a:txBody>
                  <a:tcPr/>
                </a:tc>
                <a:tc>
                  <a:txBody>
                    <a:bodyPr/>
                    <a:lstStyle/>
                    <a:p>
                      <a:pPr>
                        <a:buFont typeface="Arial" pitchFamily="34" charset="0"/>
                        <a:buChar char="•"/>
                      </a:pPr>
                      <a:r>
                        <a:rPr lang="en-GB" sz="1800" dirty="0" smtClean="0"/>
                        <a:t> Based on market needs and wants</a:t>
                      </a:r>
                    </a:p>
                    <a:p>
                      <a:pPr>
                        <a:buFont typeface="Arial" pitchFamily="34" charset="0"/>
                        <a:buChar char="•"/>
                      </a:pPr>
                      <a:endParaRPr lang="en-GB" sz="1800" dirty="0" smtClean="0"/>
                    </a:p>
                    <a:p>
                      <a:pPr>
                        <a:buFont typeface="Arial" pitchFamily="34" charset="0"/>
                        <a:buChar char="•"/>
                      </a:pPr>
                      <a:r>
                        <a:rPr lang="en-GB" sz="1800" dirty="0" smtClean="0"/>
                        <a:t>  Usually new strategic direction</a:t>
                      </a:r>
                    </a:p>
                    <a:p>
                      <a:pPr>
                        <a:buFont typeface="Arial" pitchFamily="34" charset="0"/>
                        <a:buChar char="•"/>
                      </a:pPr>
                      <a:endParaRPr lang="en-GB" sz="1800" dirty="0" smtClean="0"/>
                    </a:p>
                    <a:p>
                      <a:pPr>
                        <a:buFont typeface="Arial" pitchFamily="34" charset="0"/>
                        <a:buChar char="•"/>
                      </a:pPr>
                      <a:r>
                        <a:rPr lang="en-GB" sz="1800" dirty="0" smtClean="0"/>
                        <a:t>  May define new market</a:t>
                      </a:r>
                    </a:p>
                    <a:p>
                      <a:pPr>
                        <a:buFont typeface="Arial" pitchFamily="34" charset="0"/>
                        <a:buNone/>
                      </a:pPr>
                      <a:endParaRPr lang="en-GB" sz="1800" dirty="0"/>
                    </a:p>
                  </a:txBody>
                  <a:tcPr/>
                </a:tc>
              </a:tr>
            </a:tbl>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57261"/>
            <a:ext cx="8401080" cy="654032"/>
          </a:xfrm>
        </p:spPr>
        <p:txBody>
          <a:bodyPr>
            <a:normAutofit/>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285720" y="2060848"/>
            <a:ext cx="8401080" cy="4582862"/>
          </a:xfrm>
        </p:spPr>
        <p:txBody>
          <a:bodyPr>
            <a:normAutofit/>
          </a:bodyPr>
          <a:lstStyle/>
          <a:p>
            <a:pPr>
              <a:buNone/>
            </a:pPr>
            <a:r>
              <a:rPr lang="en-GB" dirty="0" smtClean="0"/>
              <a:t>	</a:t>
            </a:r>
            <a:r>
              <a:rPr lang="en-GB" sz="2000" dirty="0" smtClean="0"/>
              <a:t>In your groups, and based on your experiences, discuss and agree an example of one type of change and:</a:t>
            </a:r>
          </a:p>
          <a:p>
            <a:pPr lvl="1"/>
            <a:r>
              <a:rPr lang="en-GB" sz="2000" dirty="0" smtClean="0"/>
              <a:t>Describe the change</a:t>
            </a:r>
          </a:p>
          <a:p>
            <a:pPr lvl="1"/>
            <a:r>
              <a:rPr lang="en-GB" sz="2000" dirty="0" smtClean="0"/>
              <a:t>Advise the most appropriate tactic(s) for overcoming resistance – i.e. The approach(s) to be adopted in managing the change</a:t>
            </a:r>
          </a:p>
          <a:p>
            <a:pPr lvl="1"/>
            <a:r>
              <a:rPr lang="en-GB" sz="2000" dirty="0" smtClean="0"/>
              <a:t>Apply </a:t>
            </a:r>
            <a:r>
              <a:rPr lang="en-GB" sz="2000" dirty="0" err="1" smtClean="0"/>
              <a:t>Lewin’s</a:t>
            </a:r>
            <a:r>
              <a:rPr lang="en-GB" sz="2000" dirty="0" smtClean="0"/>
              <a:t> three-step approach and outline what would be involved in each stage to:</a:t>
            </a:r>
          </a:p>
          <a:p>
            <a:pPr lvl="2"/>
            <a:r>
              <a:rPr lang="en-GB" sz="2000" dirty="0" smtClean="0"/>
              <a:t>Unfreeze current behaviour</a:t>
            </a:r>
          </a:p>
          <a:p>
            <a:pPr lvl="2"/>
            <a:r>
              <a:rPr lang="en-GB" sz="2000" dirty="0" smtClean="0"/>
              <a:t>Change behaviour</a:t>
            </a:r>
          </a:p>
          <a:p>
            <a:pPr lvl="2"/>
            <a:r>
              <a:rPr lang="en-GB" sz="2000" dirty="0" smtClean="0"/>
              <a:t>Refreeze new behaviour</a:t>
            </a:r>
            <a:endParaRPr lang="en-GB" sz="20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Techniques to effectively manage change</a:t>
            </a:r>
            <a:endParaRPr lang="en-GB" dirty="0"/>
          </a:p>
        </p:txBody>
      </p:sp>
      <p:sp>
        <p:nvSpPr>
          <p:cNvPr id="3" name="Content Placeholder 2"/>
          <p:cNvSpPr>
            <a:spLocks noGrp="1"/>
          </p:cNvSpPr>
          <p:nvPr>
            <p:ph sz="half" idx="1"/>
          </p:nvPr>
        </p:nvSpPr>
        <p:spPr/>
        <p:txBody>
          <a:bodyPr/>
          <a:lstStyle/>
          <a:p>
            <a:r>
              <a:rPr lang="en-GB" dirty="0"/>
              <a:t>Predict and plan</a:t>
            </a:r>
          </a:p>
          <a:p>
            <a:r>
              <a:rPr lang="en-GB" dirty="0"/>
              <a:t>Provide information</a:t>
            </a:r>
          </a:p>
          <a:p>
            <a:r>
              <a:rPr lang="en-GB" dirty="0"/>
              <a:t>Encourage queries</a:t>
            </a:r>
          </a:p>
          <a:p>
            <a:r>
              <a:rPr lang="en-GB" dirty="0"/>
              <a:t>Provide reassurances</a:t>
            </a:r>
          </a:p>
          <a:p>
            <a:r>
              <a:rPr lang="en-GB" dirty="0"/>
              <a:t>Encourage participation</a:t>
            </a:r>
          </a:p>
          <a:p>
            <a:endParaRPr lang="en-GB" dirty="0"/>
          </a:p>
        </p:txBody>
      </p:sp>
      <p:sp>
        <p:nvSpPr>
          <p:cNvPr id="4" name="Content Placeholder 3"/>
          <p:cNvSpPr>
            <a:spLocks noGrp="1"/>
          </p:cNvSpPr>
          <p:nvPr>
            <p:ph sz="half" idx="2"/>
          </p:nvPr>
        </p:nvSpPr>
        <p:spPr/>
        <p:txBody>
          <a:bodyPr/>
          <a:lstStyle/>
          <a:p>
            <a:r>
              <a:rPr lang="en-GB" dirty="0"/>
              <a:t>Maintain existing work groups, where possible</a:t>
            </a:r>
          </a:p>
          <a:p>
            <a:r>
              <a:rPr lang="en-GB" dirty="0"/>
              <a:t>Delegate</a:t>
            </a:r>
          </a:p>
          <a:p>
            <a:r>
              <a:rPr lang="en-GB" dirty="0"/>
              <a:t>Stress similarities</a:t>
            </a:r>
          </a:p>
          <a:p>
            <a:r>
              <a:rPr lang="en-GB" dirty="0"/>
              <a:t>Use open language</a:t>
            </a:r>
          </a:p>
          <a:p>
            <a:r>
              <a:rPr lang="en-GB" dirty="0"/>
              <a:t>Allow time</a:t>
            </a:r>
          </a:p>
          <a:p>
            <a:r>
              <a:rPr lang="en-GB" dirty="0"/>
              <a:t>Have empathy.</a:t>
            </a:r>
          </a:p>
          <a:p>
            <a:endParaRPr lang="en-GB" dirty="0"/>
          </a:p>
        </p:txBody>
      </p:sp>
    </p:spTree>
    <p:extLst>
      <p:ext uri="{BB962C8B-B14F-4D97-AF65-F5344CB8AC3E}">
        <p14:creationId xmlns:p14="http://schemas.microsoft.com/office/powerpoint/2010/main" val="2162144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04664"/>
            <a:ext cx="7772400" cy="1143000"/>
          </a:xfrm>
        </p:spPr>
        <p:txBody>
          <a:bodyPr>
            <a:normAutofit/>
          </a:bodyPr>
          <a:lstStyle/>
          <a:p>
            <a:r>
              <a:rPr lang="en-GB" b="1" dirty="0" smtClean="0"/>
              <a:t>RECAP</a:t>
            </a:r>
            <a:endParaRPr lang="en-GB" b="1" dirty="0"/>
          </a:p>
        </p:txBody>
      </p:sp>
      <p:sp>
        <p:nvSpPr>
          <p:cNvPr id="3" name="Content Placeholder 2"/>
          <p:cNvSpPr>
            <a:spLocks noGrp="1"/>
          </p:cNvSpPr>
          <p:nvPr>
            <p:ph idx="1"/>
          </p:nvPr>
        </p:nvSpPr>
        <p:spPr>
          <a:xfrm>
            <a:off x="914400" y="1988840"/>
            <a:ext cx="7772400" cy="4030960"/>
          </a:xfrm>
        </p:spPr>
        <p:txBody>
          <a:bodyPr/>
          <a:lstStyle/>
          <a:p>
            <a:r>
              <a:rPr lang="en-GB" dirty="0" smtClean="0">
                <a:hlinkClick r:id="rId3"/>
              </a:rPr>
              <a:t>http://www.youtube.com/watch?NR=1&amp;v=__IlYNMdV9E&amp;feature=endscreen</a:t>
            </a:r>
            <a:endParaRPr lang="en-GB" dirty="0" smtClean="0"/>
          </a:p>
          <a:p>
            <a:endParaRPr lang="en-GB" dirty="0" smtClean="0"/>
          </a:p>
          <a:p>
            <a:r>
              <a:rPr lang="en-GB" sz="3600" dirty="0" smtClean="0"/>
              <a:t>Corporate Lessons</a:t>
            </a:r>
            <a:endParaRPr lang="en-GB" sz="36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budgeting ihm</Template>
  <TotalTime>910</TotalTime>
  <Words>1362</Words>
  <Application>Microsoft Office PowerPoint</Application>
  <PresentationFormat>On-screen Show (4:3)</PresentationFormat>
  <Paragraphs>350</Paragraphs>
  <Slides>34</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Gill Sans MT</vt:lpstr>
      <vt:lpstr>Perpetua</vt:lpstr>
      <vt:lpstr>Gallery</vt:lpstr>
      <vt:lpstr>The Management of Change</vt:lpstr>
      <vt:lpstr>PowerPoint Presentation</vt:lpstr>
      <vt:lpstr>PowerPoint Presentation</vt:lpstr>
      <vt:lpstr>Solution</vt:lpstr>
      <vt:lpstr>There are numerous forces that bring about change</vt:lpstr>
      <vt:lpstr>Forces that stimulate change</vt:lpstr>
      <vt:lpstr>Forces that Stimulate change</vt:lpstr>
      <vt:lpstr>Forces that Stimulate Change</vt:lpstr>
      <vt:lpstr>Forces that Stimulate Change</vt:lpstr>
      <vt:lpstr>Forces that Stimulate Change</vt:lpstr>
      <vt:lpstr>Forces that Stimulate Change</vt:lpstr>
      <vt:lpstr>Resistance to Change</vt:lpstr>
      <vt:lpstr>Activity</vt:lpstr>
      <vt:lpstr>Activity Solution</vt:lpstr>
      <vt:lpstr>Change: Sequence of Events</vt:lpstr>
      <vt:lpstr>How many times have you changed jobs?</vt:lpstr>
      <vt:lpstr>Why is it important to ‘manage’ change?</vt:lpstr>
      <vt:lpstr>People tend to resist change, even when the benefits of change are evident</vt:lpstr>
      <vt:lpstr>Why do people resist change?</vt:lpstr>
      <vt:lpstr>Resistance to Change (Hannigan, 2008)</vt:lpstr>
      <vt:lpstr>Managing Change: Transition</vt:lpstr>
      <vt:lpstr>Force-Field Theory (Lewin, 1951)</vt:lpstr>
      <vt:lpstr>How to use the force field analysis</vt:lpstr>
      <vt:lpstr>Applying Force-Field Analysis</vt:lpstr>
      <vt:lpstr>Lewin’s Three-Step Model to changing behaviour</vt:lpstr>
      <vt:lpstr>Lewin’s Three-Step Model</vt:lpstr>
      <vt:lpstr>Unfreezing can be achieved by:</vt:lpstr>
      <vt:lpstr>Roles in organisational change (Angle &amp; Van De Ven, 1982)</vt:lpstr>
      <vt:lpstr>Tactics for overcoming resistance</vt:lpstr>
      <vt:lpstr>Types of Organisational Change (Leavitt, 1964)</vt:lpstr>
      <vt:lpstr>PowerPoint Presentation</vt:lpstr>
      <vt:lpstr>Activity</vt:lpstr>
      <vt:lpstr>Techniques to effectively manage change</vt:lpstr>
      <vt:lpstr>RECAP</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And Everyone else xD</dc:creator>
  <cp:lastModifiedBy>Marie Pitson</cp:lastModifiedBy>
  <cp:revision>103</cp:revision>
  <cp:lastPrinted>2017-02-23T10:47:49Z</cp:lastPrinted>
  <dcterms:created xsi:type="dcterms:W3CDTF">2009-10-31T21:49:07Z</dcterms:created>
  <dcterms:modified xsi:type="dcterms:W3CDTF">2017-02-23T16:04:01Z</dcterms:modified>
</cp:coreProperties>
</file>