
<file path=[Content_Types].xml><?xml version="1.0" encoding="utf-8"?>
<Types xmlns="http://schemas.openxmlformats.org/package/2006/content-types">
  <Default Extension="bin" ContentType="application/vnd.openxmlformats-officedocument.presentationml.printerSettings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docProps/app.xml" ContentType="application/vnd.openxmlformats-officedocument.extended-properties+xml"/>
  <Override PartName="/docProps/core.xml" ContentType="application/vnd.openxmlformats-package.core-properties+xml"/>
  <Override PartName="/ppt/presProps.xml" ContentType="application/vnd.openxmlformats-officedocument.presentationml.presProps+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heme/theme1.xml" ContentType="application/vnd.openxmlformats-officedocument.theme+xml"/>
  <Override PartName="/ppt/viewProps.xml" ContentType="application/vnd.openxmlformats-officedocument.presentationml.viewProps+xml"/>
</Types>
</file>

<file path=_rels/.rels><?xml version='1.0' encoding='UTF-8' standalone='yes'?>
<Relationships xmlns="http://schemas.openxmlformats.org/package/2006/relationships"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7"/>
    <p:sldId id="257" r:id="rId8"/>
    <p:sldId id="258" r:id="rId9"/>
    <p:sldId id="259" r:id="rId10"/>
    <p:sldId id="260" r:id="rId11"/>
    <p:sldId id="261" r:id="rId12"/>
    <p:sldId id="262" r:id="rId13"/>
    <p:sldId id="263" r:id="rId14"/>
    <p:sldId id="264" r:id="rId15"/>
    <p:sldId id="265" r:id="rId16"/>
    <p:sldId id="266" r:id="rId17"/>
  </p:sldIdLst>
  <p:sldSz cx="12191695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 snapToObjects="1">
      <p:cViewPr varScale="1">
        <p:scale>
          <a:sx n="124" d="100"/>
          <a:sy n="124" d="100"/>
        </p:scale>
        <p:origin x="-1512" y="-11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'1.0' encoding='UTF-8' standalone='yes'?>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printerSettings" Target="printerSettings/printerSettings1.bin"/><Relationship Id="rId3" Type="http://schemas.openxmlformats.org/officeDocument/2006/relationships/presProps" Target="presProps.xml"/><Relationship Id="rId4" Type="http://schemas.openxmlformats.org/officeDocument/2006/relationships/viewProps" Target="viewProps.xml"/><Relationship Id="rId5" Type="http://schemas.openxmlformats.org/officeDocument/2006/relationships/theme" Target="theme/theme1.xml"/><Relationship Id="rId6" Type="http://schemas.openxmlformats.org/officeDocument/2006/relationships/tableStyles" Target="tableStyles.xml"/><Relationship Id="rId7" Type="http://schemas.openxmlformats.org/officeDocument/2006/relationships/slide" Target="slides/slide1.xml"/><Relationship Id="rId8" Type="http://schemas.openxmlformats.org/officeDocument/2006/relationships/slide" Target="slides/slide2.xml"/><Relationship Id="rId9" Type="http://schemas.openxmlformats.org/officeDocument/2006/relationships/slide" Target="slides/slide3.xml"/><Relationship Id="rId10" Type="http://schemas.openxmlformats.org/officeDocument/2006/relationships/slide" Target="slides/slide4.xml"/><Relationship Id="rId11" Type="http://schemas.openxmlformats.org/officeDocument/2006/relationships/slide" Target="slides/slide5.xml"/><Relationship Id="rId12" Type="http://schemas.openxmlformats.org/officeDocument/2006/relationships/slide" Target="slides/slide6.xml"/><Relationship Id="rId13" Type="http://schemas.openxmlformats.org/officeDocument/2006/relationships/slide" Target="slides/slide7.xml"/><Relationship Id="rId14" Type="http://schemas.openxmlformats.org/officeDocument/2006/relationships/slide" Target="slides/slide8.xml"/><Relationship Id="rId15" Type="http://schemas.openxmlformats.org/officeDocument/2006/relationships/slide" Target="slides/slide9.xml"/><Relationship Id="rId16" Type="http://schemas.openxmlformats.org/officeDocument/2006/relationships/slide" Target="slides/slide10.xml"/><Relationship Id="rId17" Type="http://schemas.openxmlformats.org/officeDocument/2006/relationships/slide" Target="slides/slide11.xml"/></Relationships>
</file>

<file path=ppt/slideLayouts/_rels/slideLayout1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80755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43142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06483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2449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1587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0277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29998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07265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2369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9279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2223792"/>
      </p:ext>
    </p:extLst>
  </p:cSld>
  <p:clrMapOvr>
    <a:masterClrMapping/>
  </p:clrMapOvr>
</p:sldLayout>
</file>

<file path=ppt/slideMasters/_rels/slideMaster1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Relationship Id="rId11" Type="http://schemas.openxmlformats.org/officeDocument/2006/relationships/slideLayout" Target="../slideLayouts/slideLayout11.xml"/><Relationship Id="rId1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9977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1.jpg"/></Relationships>
</file>

<file path=ppt/slides/_rels/slide2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2.jpg"/></Relationships>
</file>

<file path=ppt/slides/_rels/slide3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3.jpg"/></Relationships>
</file>

<file path=ppt/slides/_rels/slide4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4.png"/></Relationships>
</file>

<file path=ppt/slides/_rels/slide5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5.jpg"/></Relationships>
</file>

<file path=ppt/slides/_rels/slide6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6.jpg"/></Relationships>
</file>

<file path=ppt/slides/_rels/slide7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7.png"/></Relationships>
</file>

<file path=ppt/slides/_rels/slide8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8.jpg"/></Relationships>
</file>

<file path=ppt/slides/_rels/slide10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6.jpg"/></Relationships>
</file>

<file path=ppt/slides/_rels/slide11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/>
      <p:sp>
        <p:nvSpPr>
          <p:cNvPr id="2" name="Rectangle 1"/>
          <p:cNvSpPr/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F1F6FB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pic>
        <p:nvPicPr>
          <p:cNvPr id="3" name="Picture 2" descr="image1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909560" y="0"/>
            <a:ext cx="4279392" cy="6858000"/>
          </a:xfrm>
          <a:prstGeom prst="rect">
            <a:avLst/>
          </a:prstGeom>
        </p:spPr>
      </p:pic>
      <p:sp>
        <p:nvSpPr>
          <p:cNvPr id="4" name="Rectangle 3"/>
          <p:cNvSpPr/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F1F6FB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5" name="Rectangle 4"/>
          <p:cNvSpPr/>
          <p:nvPr/>
        </p:nvSpPr>
        <p:spPr>
          <a:xfrm>
            <a:off x="0" y="0"/>
            <a:ext cx="8138160" cy="6858000"/>
          </a:xfrm>
          <a:prstGeom prst="rect">
            <a:avLst/>
          </a:prstGeom>
          <a:solidFill>
            <a:srgbClr val="F1F6FB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6" name="Rectangle 5"/>
          <p:cNvSpPr/>
          <p:nvPr/>
        </p:nvSpPr>
        <p:spPr>
          <a:xfrm>
            <a:off x="640080" y="914400"/>
            <a:ext cx="109728" cy="4206240"/>
          </a:xfrm>
          <a:prstGeom prst="rect">
            <a:avLst/>
          </a:prstGeom>
          <a:solidFill>
            <a:srgbClr val="3063A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7" name="TextBox 6"/>
          <p:cNvSpPr txBox="1"/>
          <p:nvPr/>
        </p:nvSpPr>
        <p:spPr>
          <a:xfrm>
            <a:off x="960120" y="914400"/>
            <a:ext cx="6583680" cy="21031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3400" b="1">
                <a:solidFill>
                  <a:srgbClr val="182A48"/>
                </a:solidFill>
                <a:latin typeface="Aptos Display"/>
              </a:defRPr>
            </a:pPr>
            <a:r>
              <a:t>HOW CAN TECHNOLOGY</a:t>
            </a:r>
            <a:br/>
            <a:r>
              <a:t>IMPROVE WORKPLACE</a:t>
            </a:r>
            <a:br/>
            <a:r>
              <a:t>EFFICIENCY?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960120" y="3703320"/>
            <a:ext cx="6217920" cy="146304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spcAft>
                <a:spcPts val="900"/>
              </a:spcAft>
              <a:defRPr sz="1500">
                <a:solidFill>
                  <a:srgbClr val="26303D"/>
                </a:solidFill>
                <a:latin typeface="Aptos"/>
              </a:defRPr>
            </a:pPr>
            <a:r>
              <a:t>Programme: Certificate of Higher Education Skills for the Workplace</a:t>
            </a:r>
          </a:p>
          <a:p>
            <a:pPr>
              <a:spcAft>
                <a:spcPts val="900"/>
              </a:spcAft>
              <a:defRPr sz="1400">
                <a:solidFill>
                  <a:srgbClr val="26303D"/>
                </a:solidFill>
                <a:latin typeface="Aptos"/>
              </a:defRPr>
            </a:pPr>
            <a:r>
              <a:t>Module: Digital Skills and Research Methods • LCHS4007</a:t>
            </a:r>
          </a:p>
          <a:p>
            <a:pPr>
              <a:spcAft>
                <a:spcPts val="900"/>
              </a:spcAft>
              <a:defRPr sz="1400">
                <a:solidFill>
                  <a:srgbClr val="26303D"/>
                </a:solidFill>
                <a:latin typeface="Aptos"/>
              </a:defRPr>
            </a:pPr>
            <a:r>
              <a:t>Student: Daniel paun • Student number: 2607958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960120" y="5989320"/>
            <a:ext cx="6217920" cy="32004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000">
                <a:solidFill>
                  <a:srgbClr val="5C6A7A"/>
                </a:solidFill>
              </a:defRPr>
            </a:pPr>
            <a:r>
              <a:t>LCHS4007 – Digital Skills and Research Methods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/>
      <p:sp>
        <p:nvSpPr>
          <p:cNvPr id="2" name="Rectangle 1"/>
          <p:cNvSpPr/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3" name="Rectangle 2"/>
          <p:cNvSpPr/>
          <p:nvPr/>
        </p:nvSpPr>
        <p:spPr>
          <a:xfrm>
            <a:off x="0" y="0"/>
            <a:ext cx="12191695" cy="109728"/>
          </a:xfrm>
          <a:prstGeom prst="rect">
            <a:avLst/>
          </a:prstGeom>
          <a:solidFill>
            <a:srgbClr val="3063A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4" name="TextBox 3"/>
          <p:cNvSpPr txBox="1"/>
          <p:nvPr/>
        </p:nvSpPr>
        <p:spPr>
          <a:xfrm>
            <a:off x="594360" y="347472"/>
            <a:ext cx="10698480" cy="59436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800" b="1">
                <a:solidFill>
                  <a:srgbClr val="182A48"/>
                </a:solidFill>
                <a:latin typeface="Aptos Display"/>
              </a:defRPr>
            </a:pPr>
            <a:r>
              <a:t>Overview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11109960" y="384048"/>
            <a:ext cx="502920" cy="32004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r">
              <a:defRPr sz="1200">
                <a:solidFill>
                  <a:srgbClr val="5C6A7A"/>
                </a:solidFill>
                <a:latin typeface="Aptos"/>
              </a:defRPr>
            </a:pPr>
            <a:r>
              <a:t>2</a:t>
            </a:r>
          </a:p>
        </p:txBody>
      </p:sp>
      <p:sp>
        <p:nvSpPr>
          <p:cNvPr id="6" name="Rectangle 5"/>
          <p:cNvSpPr/>
          <p:nvPr/>
        </p:nvSpPr>
        <p:spPr>
          <a:xfrm>
            <a:off x="594360" y="6510528"/>
            <a:ext cx="10972800" cy="13716"/>
          </a:xfrm>
          <a:prstGeom prst="rect">
            <a:avLst/>
          </a:prstGeom>
          <a:solidFill>
            <a:srgbClr val="DCE2E9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7" name="TextBox 6"/>
          <p:cNvSpPr txBox="1"/>
          <p:nvPr/>
        </p:nvSpPr>
        <p:spPr>
          <a:xfrm>
            <a:off x="594360" y="6556248"/>
            <a:ext cx="7315200" cy="1828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850">
                <a:solidFill>
                  <a:srgbClr val="5C6A7A"/>
                </a:solidFill>
                <a:latin typeface="Aptos"/>
              </a:defRPr>
            </a:pPr>
            <a:r>
              <a:t>LCHS4007 • Digital Skills and Research Methods</a:t>
            </a:r>
          </a:p>
        </p:txBody>
      </p:sp>
      <p:pic>
        <p:nvPicPr>
          <p:cNvPr id="8" name="Picture 7" descr="image4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863840" y="1325880"/>
            <a:ext cx="3383280" cy="951548"/>
          </a:xfrm>
          <a:prstGeom prst="rect">
            <a:avLst/>
          </a:prstGeom>
        </p:spPr>
      </p:pic>
      <p:sp>
        <p:nvSpPr>
          <p:cNvPr id="9" name="TextBox 8"/>
          <p:cNvSpPr txBox="1"/>
          <p:nvPr/>
        </p:nvSpPr>
        <p:spPr>
          <a:xfrm>
            <a:off x="822960" y="1325880"/>
            <a:ext cx="6400800" cy="44805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100"/>
              </a:spcAft>
              <a:defRPr sz="1900">
                <a:solidFill>
                  <a:srgbClr val="26303D"/>
                </a:solidFill>
                <a:latin typeface="Aptos"/>
              </a:defRPr>
            </a:pPr>
            <a:r>
              <a:t>• Introduction to workplace technology</a:t>
            </a:r>
          </a:p>
          <a:p>
            <a:pPr>
              <a:spcAft>
                <a:spcPts val="1100"/>
              </a:spcAft>
              <a:defRPr sz="1900">
                <a:solidFill>
                  <a:srgbClr val="26303D"/>
                </a:solidFill>
                <a:latin typeface="Aptos"/>
              </a:defRPr>
            </a:pPr>
            <a:r>
              <a:t>• Microsoft Teams and its main functions</a:t>
            </a:r>
          </a:p>
          <a:p>
            <a:pPr>
              <a:spcAft>
                <a:spcPts val="1100"/>
              </a:spcAft>
              <a:defRPr sz="1900">
                <a:solidFill>
                  <a:srgbClr val="26303D"/>
                </a:solidFill>
                <a:latin typeface="Aptos"/>
              </a:defRPr>
            </a:pPr>
            <a:r>
              <a:t>• How technology can improve efficiency</a:t>
            </a:r>
          </a:p>
          <a:p>
            <a:pPr>
              <a:spcAft>
                <a:spcPts val="1100"/>
              </a:spcAft>
              <a:defRPr sz="1900">
                <a:solidFill>
                  <a:srgbClr val="26303D"/>
                </a:solidFill>
                <a:latin typeface="Aptos"/>
              </a:defRPr>
            </a:pPr>
            <a:r>
              <a:t>• Digital security in health and social care</a:t>
            </a:r>
          </a:p>
          <a:p>
            <a:pPr>
              <a:spcAft>
                <a:spcPts val="1100"/>
              </a:spcAft>
              <a:defRPr sz="1900">
                <a:solidFill>
                  <a:srgbClr val="26303D"/>
                </a:solidFill>
                <a:latin typeface="Aptos"/>
              </a:defRPr>
            </a:pPr>
            <a:r>
              <a:t>• Benefits and limitations of Microsoft Teams</a:t>
            </a:r>
          </a:p>
          <a:p>
            <a:pPr>
              <a:spcAft>
                <a:spcPts val="1100"/>
              </a:spcAft>
              <a:defRPr sz="1900">
                <a:solidFill>
                  <a:srgbClr val="26303D"/>
                </a:solidFill>
                <a:latin typeface="Aptos"/>
              </a:defRPr>
            </a:pPr>
            <a:r>
              <a:t>• Guidance for people who are new to Teams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/>
      <p:sp>
        <p:nvSpPr>
          <p:cNvPr id="2" name="Rectangle 1"/>
          <p:cNvSpPr/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F1F6FB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3" name="Rectangle 2"/>
          <p:cNvSpPr/>
          <p:nvPr/>
        </p:nvSpPr>
        <p:spPr>
          <a:xfrm>
            <a:off x="0" y="0"/>
            <a:ext cx="12191695" cy="109728"/>
          </a:xfrm>
          <a:prstGeom prst="rect">
            <a:avLst/>
          </a:prstGeom>
          <a:solidFill>
            <a:srgbClr val="3063A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4" name="TextBox 3"/>
          <p:cNvSpPr txBox="1"/>
          <p:nvPr/>
        </p:nvSpPr>
        <p:spPr>
          <a:xfrm>
            <a:off x="594360" y="347472"/>
            <a:ext cx="10698480" cy="59436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800" b="1">
                <a:solidFill>
                  <a:srgbClr val="182A48"/>
                </a:solidFill>
                <a:latin typeface="Aptos Display"/>
              </a:defRPr>
            </a:pPr>
            <a:r>
              <a:t>Introduction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11109960" y="384048"/>
            <a:ext cx="502920" cy="32004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r">
              <a:defRPr sz="1200">
                <a:solidFill>
                  <a:srgbClr val="5C6A7A"/>
                </a:solidFill>
                <a:latin typeface="Aptos"/>
              </a:defRPr>
            </a:pPr>
            <a:r>
              <a:t>3</a:t>
            </a:r>
          </a:p>
        </p:txBody>
      </p:sp>
      <p:sp>
        <p:nvSpPr>
          <p:cNvPr id="6" name="Rectangle 5"/>
          <p:cNvSpPr/>
          <p:nvPr/>
        </p:nvSpPr>
        <p:spPr>
          <a:xfrm>
            <a:off x="594360" y="6510528"/>
            <a:ext cx="10972800" cy="13716"/>
          </a:xfrm>
          <a:prstGeom prst="rect">
            <a:avLst/>
          </a:prstGeom>
          <a:solidFill>
            <a:srgbClr val="DCE2E9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7" name="TextBox 6"/>
          <p:cNvSpPr txBox="1"/>
          <p:nvPr/>
        </p:nvSpPr>
        <p:spPr>
          <a:xfrm>
            <a:off x="594360" y="6556248"/>
            <a:ext cx="7315200" cy="1828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850">
                <a:solidFill>
                  <a:srgbClr val="5C6A7A"/>
                </a:solidFill>
                <a:latin typeface="Aptos"/>
              </a:defRPr>
            </a:pPr>
            <a:r>
              <a:t>LCHS4007 • Digital Skills and Research Methods</a:t>
            </a:r>
          </a:p>
        </p:txBody>
      </p:sp>
      <p:pic>
        <p:nvPicPr>
          <p:cNvPr id="8" name="Picture 7" descr="image3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543800" y="1325880"/>
            <a:ext cx="3886200" cy="3533563"/>
          </a:xfrm>
          <a:prstGeom prst="rect">
            <a:avLst/>
          </a:prstGeom>
        </p:spPr>
      </p:pic>
      <p:sp>
        <p:nvSpPr>
          <p:cNvPr id="9" name="TextBox 8"/>
          <p:cNvSpPr txBox="1"/>
          <p:nvPr/>
        </p:nvSpPr>
        <p:spPr>
          <a:xfrm>
            <a:off x="777240" y="1325880"/>
            <a:ext cx="6309360" cy="452628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000"/>
              </a:spcAft>
              <a:defRPr sz="1800">
                <a:solidFill>
                  <a:srgbClr val="26303D"/>
                </a:solidFill>
                <a:latin typeface="Aptos"/>
              </a:defRPr>
            </a:pPr>
            <a:r>
              <a:t>Digital technology enables staff to communicate quickly and work together even when they are in different locations.</a:t>
            </a:r>
          </a:p>
          <a:p>
            <a:pPr>
              <a:spcAft>
                <a:spcPts val="1000"/>
              </a:spcAft>
              <a:defRPr sz="1800">
                <a:solidFill>
                  <a:srgbClr val="26303D"/>
                </a:solidFill>
                <a:latin typeface="Aptos"/>
              </a:defRPr>
            </a:pPr>
          </a:p>
          <a:p>
            <a:pPr>
              <a:spcAft>
                <a:spcPts val="1000"/>
              </a:spcAft>
              <a:defRPr sz="1800">
                <a:solidFill>
                  <a:srgbClr val="26303D"/>
                </a:solidFill>
                <a:latin typeface="Aptos"/>
              </a:defRPr>
            </a:pPr>
            <a:r>
              <a:t>In health and social care, effective digital communication can support coordinated working, shared objectives and more efficient services.</a:t>
            </a:r>
          </a:p>
          <a:p>
            <a:pPr>
              <a:spcAft>
                <a:spcPts val="1000"/>
              </a:spcAft>
              <a:defRPr sz="1800">
                <a:solidFill>
                  <a:srgbClr val="26303D"/>
                </a:solidFill>
                <a:latin typeface="Aptos"/>
              </a:defRPr>
            </a:pPr>
          </a:p>
          <a:p>
            <a:pPr>
              <a:spcAft>
                <a:spcPts val="1000"/>
              </a:spcAft>
              <a:defRPr sz="1800">
                <a:solidFill>
                  <a:srgbClr val="26303D"/>
                </a:solidFill>
                <a:latin typeface="Aptos"/>
              </a:defRPr>
            </a:pPr>
            <a:r>
              <a:t>Technology can therefore help teams organise information and maintain communication across different workplaces (Tapscott, 2020).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/>
      <p:sp>
        <p:nvSpPr>
          <p:cNvPr id="2" name="Rectangle 1"/>
          <p:cNvSpPr/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3" name="Rectangle 2"/>
          <p:cNvSpPr/>
          <p:nvPr/>
        </p:nvSpPr>
        <p:spPr>
          <a:xfrm>
            <a:off x="0" y="0"/>
            <a:ext cx="12191695" cy="109728"/>
          </a:xfrm>
          <a:prstGeom prst="rect">
            <a:avLst/>
          </a:prstGeom>
          <a:solidFill>
            <a:srgbClr val="3063A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4" name="TextBox 3"/>
          <p:cNvSpPr txBox="1"/>
          <p:nvPr/>
        </p:nvSpPr>
        <p:spPr>
          <a:xfrm>
            <a:off x="594360" y="347472"/>
            <a:ext cx="10698480" cy="59436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800" b="1">
                <a:solidFill>
                  <a:srgbClr val="182A48"/>
                </a:solidFill>
                <a:latin typeface="Aptos Display"/>
              </a:defRPr>
            </a:pPr>
            <a:r>
              <a:t>Overview of Microsoft Teams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11109960" y="384048"/>
            <a:ext cx="502920" cy="32004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r">
              <a:defRPr sz="1200">
                <a:solidFill>
                  <a:srgbClr val="5C6A7A"/>
                </a:solidFill>
                <a:latin typeface="Aptos"/>
              </a:defRPr>
            </a:pPr>
            <a:r>
              <a:t>4</a:t>
            </a:r>
          </a:p>
        </p:txBody>
      </p:sp>
      <p:sp>
        <p:nvSpPr>
          <p:cNvPr id="6" name="Rectangle 5"/>
          <p:cNvSpPr/>
          <p:nvPr/>
        </p:nvSpPr>
        <p:spPr>
          <a:xfrm>
            <a:off x="594360" y="6510528"/>
            <a:ext cx="10972800" cy="13716"/>
          </a:xfrm>
          <a:prstGeom prst="rect">
            <a:avLst/>
          </a:prstGeom>
          <a:solidFill>
            <a:srgbClr val="DCE2E9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7" name="TextBox 6"/>
          <p:cNvSpPr txBox="1"/>
          <p:nvPr/>
        </p:nvSpPr>
        <p:spPr>
          <a:xfrm>
            <a:off x="594360" y="6556248"/>
            <a:ext cx="7315200" cy="1828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850">
                <a:solidFill>
                  <a:srgbClr val="5C6A7A"/>
                </a:solidFill>
                <a:latin typeface="Aptos"/>
              </a:defRPr>
            </a:pPr>
            <a:r>
              <a:t>LCHS4007 • Digital Skills and Research Methods</a:t>
            </a:r>
          </a:p>
        </p:txBody>
      </p:sp>
      <p:pic>
        <p:nvPicPr>
          <p:cNvPr id="8" name="Picture 7" descr="image2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7240" y="1508760"/>
            <a:ext cx="2926080" cy="2660073"/>
          </a:xfrm>
          <a:prstGeom prst="rect">
            <a:avLst/>
          </a:prstGeom>
        </p:spPr>
      </p:pic>
      <p:sp>
        <p:nvSpPr>
          <p:cNvPr id="9" name="TextBox 8"/>
          <p:cNvSpPr txBox="1"/>
          <p:nvPr/>
        </p:nvSpPr>
        <p:spPr>
          <a:xfrm>
            <a:off x="4069080" y="1508760"/>
            <a:ext cx="7040880" cy="420624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100"/>
              </a:spcAft>
              <a:defRPr sz="1900">
                <a:solidFill>
                  <a:srgbClr val="26303D"/>
                </a:solidFill>
                <a:latin typeface="Aptos"/>
              </a:defRPr>
            </a:pPr>
            <a:r>
              <a:t>• Microsoft Teams is a digital collaboration platform.</a:t>
            </a:r>
          </a:p>
          <a:p>
            <a:pPr>
              <a:spcAft>
                <a:spcPts val="1100"/>
              </a:spcAft>
              <a:defRPr sz="1900">
                <a:solidFill>
                  <a:srgbClr val="26303D"/>
                </a:solidFill>
                <a:latin typeface="Aptos"/>
              </a:defRPr>
            </a:pPr>
            <a:r>
              <a:t>• It provides messaging, meetings and file sharing.</a:t>
            </a:r>
          </a:p>
          <a:p>
            <a:pPr>
              <a:spcAft>
                <a:spcPts val="1100"/>
              </a:spcAft>
              <a:defRPr sz="1900">
                <a:solidFill>
                  <a:srgbClr val="26303D"/>
                </a:solidFill>
                <a:latin typeface="Aptos"/>
              </a:defRPr>
            </a:pPr>
            <a:r>
              <a:t>• Teams can connect with other Microsoft applications and workplace software.</a:t>
            </a:r>
          </a:p>
          <a:p>
            <a:pPr>
              <a:spcAft>
                <a:spcPts val="1100"/>
              </a:spcAft>
              <a:defRPr sz="1900">
                <a:solidFill>
                  <a:srgbClr val="26303D"/>
                </a:solidFill>
                <a:latin typeface="Aptos"/>
              </a:defRPr>
            </a:pPr>
            <a:r>
              <a:t>• Its features can be adapted to the needs of different organisations.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/>
      <p:sp>
        <p:nvSpPr>
          <p:cNvPr id="2" name="Rectangle 1"/>
          <p:cNvSpPr/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F1F6FB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3" name="Rectangle 2"/>
          <p:cNvSpPr/>
          <p:nvPr/>
        </p:nvSpPr>
        <p:spPr>
          <a:xfrm>
            <a:off x="0" y="0"/>
            <a:ext cx="12191695" cy="109728"/>
          </a:xfrm>
          <a:prstGeom prst="rect">
            <a:avLst/>
          </a:prstGeom>
          <a:solidFill>
            <a:srgbClr val="3063A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4" name="TextBox 3"/>
          <p:cNvSpPr txBox="1"/>
          <p:nvPr/>
        </p:nvSpPr>
        <p:spPr>
          <a:xfrm>
            <a:off x="594360" y="347472"/>
            <a:ext cx="10698480" cy="59436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800" b="1">
                <a:solidFill>
                  <a:srgbClr val="182A48"/>
                </a:solidFill>
                <a:latin typeface="Aptos Display"/>
              </a:defRPr>
            </a:pPr>
            <a:r>
              <a:t>Use in Health and Social Care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11109960" y="384048"/>
            <a:ext cx="502920" cy="32004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r">
              <a:defRPr sz="1200">
                <a:solidFill>
                  <a:srgbClr val="5C6A7A"/>
                </a:solidFill>
                <a:latin typeface="Aptos"/>
              </a:defRPr>
            </a:pPr>
            <a:r>
              <a:t>5</a:t>
            </a:r>
          </a:p>
        </p:txBody>
      </p:sp>
      <p:sp>
        <p:nvSpPr>
          <p:cNvPr id="6" name="Rectangle 5"/>
          <p:cNvSpPr/>
          <p:nvPr/>
        </p:nvSpPr>
        <p:spPr>
          <a:xfrm>
            <a:off x="594360" y="6510528"/>
            <a:ext cx="10972800" cy="13716"/>
          </a:xfrm>
          <a:prstGeom prst="rect">
            <a:avLst/>
          </a:prstGeom>
          <a:solidFill>
            <a:srgbClr val="DCE2E9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7" name="TextBox 6"/>
          <p:cNvSpPr txBox="1"/>
          <p:nvPr/>
        </p:nvSpPr>
        <p:spPr>
          <a:xfrm>
            <a:off x="594360" y="6556248"/>
            <a:ext cx="7315200" cy="1828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850">
                <a:solidFill>
                  <a:srgbClr val="5C6A7A"/>
                </a:solidFill>
                <a:latin typeface="Aptos"/>
              </a:defRPr>
            </a:pPr>
            <a:r>
              <a:t>LCHS4007 • Digital Skills and Research Methods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822960" y="1325880"/>
            <a:ext cx="6583680" cy="44805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100"/>
              </a:spcAft>
              <a:defRPr sz="1800">
                <a:solidFill>
                  <a:srgbClr val="26303D"/>
                </a:solidFill>
                <a:latin typeface="Aptos"/>
              </a:defRPr>
            </a:pPr>
            <a:r>
              <a:t>• Hospitals can use Teams to support communication between staff.</a:t>
            </a:r>
          </a:p>
          <a:p>
            <a:pPr>
              <a:spcAft>
                <a:spcPts val="1100"/>
              </a:spcAft>
              <a:defRPr sz="1800">
                <a:solidFill>
                  <a:srgbClr val="26303D"/>
                </a:solidFill>
                <a:latin typeface="Aptos"/>
              </a:defRPr>
            </a:pPr>
            <a:r>
              <a:t>• Community care teams can share information and coordinate activities.</a:t>
            </a:r>
          </a:p>
          <a:p>
            <a:pPr>
              <a:spcAft>
                <a:spcPts val="1100"/>
              </a:spcAft>
              <a:defRPr sz="1800">
                <a:solidFill>
                  <a:srgbClr val="26303D"/>
                </a:solidFill>
                <a:latin typeface="Aptos"/>
              </a:defRPr>
            </a:pPr>
            <a:r>
              <a:t>• Hospices can use digital communication to support multidisciplinary working.</a:t>
            </a:r>
          </a:p>
          <a:p>
            <a:pPr>
              <a:spcAft>
                <a:spcPts val="1100"/>
              </a:spcAft>
              <a:defRPr sz="1800">
                <a:solidFill>
                  <a:srgbClr val="26303D"/>
                </a:solidFill>
                <a:latin typeface="Aptos"/>
              </a:defRPr>
            </a:pPr>
            <a:r>
              <a:t>• Walk-in and other health centres can use online meetings and shared resources to improve coordination.</a:t>
            </a:r>
          </a:p>
        </p:txBody>
      </p:sp>
      <p:pic>
        <p:nvPicPr>
          <p:cNvPr id="9" name="Picture 8" descr="image5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818120" y="1554480"/>
            <a:ext cx="3429000" cy="1930096"/>
          </a:xfrm>
          <a:prstGeom prst="rect">
            <a:avLst/>
          </a:prstGeom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/>
      <p:sp>
        <p:nvSpPr>
          <p:cNvPr id="2" name="Rectangle 1"/>
          <p:cNvSpPr/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3" name="Rectangle 2"/>
          <p:cNvSpPr/>
          <p:nvPr/>
        </p:nvSpPr>
        <p:spPr>
          <a:xfrm>
            <a:off x="0" y="0"/>
            <a:ext cx="12191695" cy="109728"/>
          </a:xfrm>
          <a:prstGeom prst="rect">
            <a:avLst/>
          </a:prstGeom>
          <a:solidFill>
            <a:srgbClr val="3063A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4" name="TextBox 3"/>
          <p:cNvSpPr txBox="1"/>
          <p:nvPr/>
        </p:nvSpPr>
        <p:spPr>
          <a:xfrm>
            <a:off x="594360" y="347472"/>
            <a:ext cx="10698480" cy="59436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800" b="1">
                <a:solidFill>
                  <a:srgbClr val="182A48"/>
                </a:solidFill>
                <a:latin typeface="Aptos Display"/>
              </a:defRPr>
            </a:pPr>
            <a:r>
              <a:t>How Technology Can Make Work More Efficient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11109960" y="384048"/>
            <a:ext cx="502920" cy="32004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r">
              <a:defRPr sz="1200">
                <a:solidFill>
                  <a:srgbClr val="5C6A7A"/>
                </a:solidFill>
                <a:latin typeface="Aptos"/>
              </a:defRPr>
            </a:pPr>
            <a:r>
              <a:t>6</a:t>
            </a:r>
          </a:p>
        </p:txBody>
      </p:sp>
      <p:sp>
        <p:nvSpPr>
          <p:cNvPr id="6" name="Rectangle 5"/>
          <p:cNvSpPr/>
          <p:nvPr/>
        </p:nvSpPr>
        <p:spPr>
          <a:xfrm>
            <a:off x="594360" y="6510528"/>
            <a:ext cx="10972800" cy="13716"/>
          </a:xfrm>
          <a:prstGeom prst="rect">
            <a:avLst/>
          </a:prstGeom>
          <a:solidFill>
            <a:srgbClr val="DCE2E9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7" name="TextBox 6"/>
          <p:cNvSpPr txBox="1"/>
          <p:nvPr/>
        </p:nvSpPr>
        <p:spPr>
          <a:xfrm>
            <a:off x="594360" y="6556248"/>
            <a:ext cx="7315200" cy="1828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850">
                <a:solidFill>
                  <a:srgbClr val="5C6A7A"/>
                </a:solidFill>
                <a:latin typeface="Aptos"/>
              </a:defRPr>
            </a:pPr>
            <a:r>
              <a:t>LCHS4007 • Digital Skills and Research Methods</a:t>
            </a:r>
          </a:p>
        </p:txBody>
      </p:sp>
      <p:pic>
        <p:nvPicPr>
          <p:cNvPr id="8" name="Picture 7" descr="image8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595360" y="1234440"/>
            <a:ext cx="2423160" cy="3570973"/>
          </a:xfrm>
          <a:prstGeom prst="rect">
            <a:avLst/>
          </a:prstGeom>
        </p:spPr>
      </p:pic>
      <p:sp>
        <p:nvSpPr>
          <p:cNvPr id="9" name="TextBox 8"/>
          <p:cNvSpPr txBox="1"/>
          <p:nvPr/>
        </p:nvSpPr>
        <p:spPr>
          <a:xfrm>
            <a:off x="822960" y="1325880"/>
            <a:ext cx="7132320" cy="44805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100"/>
              </a:spcAft>
              <a:defRPr sz="1900">
                <a:solidFill>
                  <a:srgbClr val="26303D"/>
                </a:solidFill>
                <a:latin typeface="Aptos"/>
              </a:defRPr>
            </a:pPr>
            <a:r>
              <a:t>• Staff can communicate immediately through online messages and meetings.</a:t>
            </a:r>
          </a:p>
          <a:p>
            <a:pPr>
              <a:spcAft>
                <a:spcPts val="1100"/>
              </a:spcAft>
              <a:defRPr sz="1900">
                <a:solidFill>
                  <a:srgbClr val="26303D"/>
                </a:solidFill>
                <a:latin typeface="Aptos"/>
              </a:defRPr>
            </a:pPr>
            <a:r>
              <a:t>• Shared files make important documents easier for authorised colleagues to access.</a:t>
            </a:r>
          </a:p>
          <a:p>
            <a:pPr>
              <a:spcAft>
                <a:spcPts val="1100"/>
              </a:spcAft>
              <a:defRPr sz="1900">
                <a:solidFill>
                  <a:srgbClr val="26303D"/>
                </a:solidFill>
                <a:latin typeface="Aptos"/>
              </a:defRPr>
            </a:pPr>
            <a:r>
              <a:t>• Teams can support planning, task coordination and joint decision-making.</a:t>
            </a:r>
          </a:p>
          <a:p>
            <a:pPr>
              <a:spcAft>
                <a:spcPts val="1100"/>
              </a:spcAft>
              <a:defRPr sz="1900">
                <a:solidFill>
                  <a:srgbClr val="26303D"/>
                </a:solidFill>
                <a:latin typeface="Aptos"/>
              </a:defRPr>
            </a:pPr>
            <a:r>
              <a:t>• Integrating communication and documents in one place can reduce unnecessary delays.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/>
      <p:sp>
        <p:nvSpPr>
          <p:cNvPr id="2" name="Rectangle 1"/>
          <p:cNvSpPr/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F1F6FB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3" name="Rectangle 2"/>
          <p:cNvSpPr/>
          <p:nvPr/>
        </p:nvSpPr>
        <p:spPr>
          <a:xfrm>
            <a:off x="0" y="0"/>
            <a:ext cx="12191695" cy="109728"/>
          </a:xfrm>
          <a:prstGeom prst="rect">
            <a:avLst/>
          </a:prstGeom>
          <a:solidFill>
            <a:srgbClr val="3063A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4" name="TextBox 3"/>
          <p:cNvSpPr txBox="1"/>
          <p:nvPr/>
        </p:nvSpPr>
        <p:spPr>
          <a:xfrm>
            <a:off x="594360" y="347472"/>
            <a:ext cx="10698480" cy="59436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800" b="1">
                <a:solidFill>
                  <a:srgbClr val="182A48"/>
                </a:solidFill>
                <a:latin typeface="Aptos Display"/>
              </a:defRPr>
            </a:pPr>
            <a:r>
              <a:t>Digital Safety in Health and Social Care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11109960" y="384048"/>
            <a:ext cx="502920" cy="32004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r">
              <a:defRPr sz="1200">
                <a:solidFill>
                  <a:srgbClr val="5C6A7A"/>
                </a:solidFill>
                <a:latin typeface="Aptos"/>
              </a:defRPr>
            </a:pPr>
            <a:r>
              <a:t>7</a:t>
            </a:r>
          </a:p>
        </p:txBody>
      </p:sp>
      <p:sp>
        <p:nvSpPr>
          <p:cNvPr id="6" name="Rectangle 5"/>
          <p:cNvSpPr/>
          <p:nvPr/>
        </p:nvSpPr>
        <p:spPr>
          <a:xfrm>
            <a:off x="594360" y="6510528"/>
            <a:ext cx="10972800" cy="13716"/>
          </a:xfrm>
          <a:prstGeom prst="rect">
            <a:avLst/>
          </a:prstGeom>
          <a:solidFill>
            <a:srgbClr val="DCE2E9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7" name="TextBox 6"/>
          <p:cNvSpPr txBox="1"/>
          <p:nvPr/>
        </p:nvSpPr>
        <p:spPr>
          <a:xfrm>
            <a:off x="594360" y="6556248"/>
            <a:ext cx="7315200" cy="1828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850">
                <a:solidFill>
                  <a:srgbClr val="5C6A7A"/>
                </a:solidFill>
                <a:latin typeface="Aptos"/>
              </a:defRPr>
            </a:pPr>
            <a:r>
              <a:t>LCHS4007 • Digital Skills and Research Methods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822960" y="1234440"/>
            <a:ext cx="7406640" cy="49377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100"/>
              </a:spcAft>
              <a:defRPr sz="1700">
                <a:solidFill>
                  <a:srgbClr val="26303D"/>
                </a:solidFill>
                <a:latin typeface="Aptos"/>
              </a:defRPr>
            </a:pPr>
            <a:r>
              <a:t>• Protecting confidential patient information is an essential part of digital working.</a:t>
            </a:r>
          </a:p>
          <a:p>
            <a:pPr>
              <a:spcAft>
                <a:spcPts val="1100"/>
              </a:spcAft>
              <a:defRPr sz="1700">
                <a:solidFill>
                  <a:srgbClr val="26303D"/>
                </a:solidFill>
                <a:latin typeface="Aptos"/>
              </a:defRPr>
            </a:pPr>
            <a:r>
              <a:t>• Strong security helps reduce the risk of unauthorised access or inappropriate disclosure.</a:t>
            </a:r>
          </a:p>
          <a:p>
            <a:pPr>
              <a:spcAft>
                <a:spcPts val="1100"/>
              </a:spcAft>
              <a:defRPr sz="1700">
                <a:solidFill>
                  <a:srgbClr val="26303D"/>
                </a:solidFill>
                <a:latin typeface="Aptos"/>
              </a:defRPr>
            </a:pPr>
            <a:r>
              <a:t>• Organisations must follow relevant data-protection and regulatory requirements.</a:t>
            </a:r>
          </a:p>
          <a:p>
            <a:pPr>
              <a:spcAft>
                <a:spcPts val="1100"/>
              </a:spcAft>
              <a:defRPr sz="1700">
                <a:solidFill>
                  <a:srgbClr val="26303D"/>
                </a:solidFill>
                <a:latin typeface="Aptos"/>
              </a:defRPr>
            </a:pPr>
            <a:r>
              <a:t>• Security features can include encryption and two-factor authentication.</a:t>
            </a:r>
          </a:p>
          <a:p>
            <a:pPr>
              <a:spcAft>
                <a:spcPts val="1100"/>
              </a:spcAft>
              <a:defRPr sz="1700">
                <a:solidFill>
                  <a:srgbClr val="26303D"/>
                </a:solidFill>
                <a:latin typeface="Aptos"/>
              </a:defRPr>
            </a:pPr>
            <a:r>
              <a:t>• Using approved systems and following organisational policies supports safe digital practice.</a:t>
            </a:r>
          </a:p>
        </p:txBody>
      </p:sp>
      <p:pic>
        <p:nvPicPr>
          <p:cNvPr id="9" name="Picture 8" descr="image7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823960" y="1920240"/>
            <a:ext cx="1828800" cy="2033135"/>
          </a:xfrm>
          <a:prstGeom prst="rect">
            <a:avLst/>
          </a:prstGeom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/>
      <p:sp>
        <p:nvSpPr>
          <p:cNvPr id="2" name="Rectangle 1"/>
          <p:cNvSpPr/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3" name="Rectangle 2"/>
          <p:cNvSpPr/>
          <p:nvPr/>
        </p:nvSpPr>
        <p:spPr>
          <a:xfrm>
            <a:off x="0" y="0"/>
            <a:ext cx="12191695" cy="109728"/>
          </a:xfrm>
          <a:prstGeom prst="rect">
            <a:avLst/>
          </a:prstGeom>
          <a:solidFill>
            <a:srgbClr val="3063A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4" name="TextBox 3"/>
          <p:cNvSpPr txBox="1"/>
          <p:nvPr/>
        </p:nvSpPr>
        <p:spPr>
          <a:xfrm>
            <a:off x="594360" y="347472"/>
            <a:ext cx="10698480" cy="59436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800" b="1">
                <a:solidFill>
                  <a:srgbClr val="182A48"/>
                </a:solidFill>
                <a:latin typeface="Aptos Display"/>
              </a:defRPr>
            </a:pPr>
            <a:r>
              <a:t>Advantages and Limitations of Microsoft Teams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11109960" y="384048"/>
            <a:ext cx="502920" cy="32004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r">
              <a:defRPr sz="1200">
                <a:solidFill>
                  <a:srgbClr val="5C6A7A"/>
                </a:solidFill>
                <a:latin typeface="Aptos"/>
              </a:defRPr>
            </a:pPr>
            <a:r>
              <a:t>8</a:t>
            </a:r>
          </a:p>
        </p:txBody>
      </p:sp>
      <p:sp>
        <p:nvSpPr>
          <p:cNvPr id="6" name="Rectangle 5"/>
          <p:cNvSpPr/>
          <p:nvPr/>
        </p:nvSpPr>
        <p:spPr>
          <a:xfrm>
            <a:off x="594360" y="6510528"/>
            <a:ext cx="10972800" cy="13716"/>
          </a:xfrm>
          <a:prstGeom prst="rect">
            <a:avLst/>
          </a:prstGeom>
          <a:solidFill>
            <a:srgbClr val="DCE2E9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7" name="TextBox 6"/>
          <p:cNvSpPr txBox="1"/>
          <p:nvPr/>
        </p:nvSpPr>
        <p:spPr>
          <a:xfrm>
            <a:off x="594360" y="6556248"/>
            <a:ext cx="7315200" cy="1828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850">
                <a:solidFill>
                  <a:srgbClr val="5C6A7A"/>
                </a:solidFill>
                <a:latin typeface="Aptos"/>
              </a:defRPr>
            </a:pPr>
            <a:r>
              <a:t>LCHS4007 • Digital Skills and Research Methods</a:t>
            </a:r>
          </a:p>
        </p:txBody>
      </p:sp>
      <p:sp>
        <p:nvSpPr>
          <p:cNvPr id="8" name="Rounded Rectangle 7"/>
          <p:cNvSpPr/>
          <p:nvPr/>
        </p:nvSpPr>
        <p:spPr>
          <a:xfrm>
            <a:off x="777240" y="1325880"/>
            <a:ext cx="5074920" cy="4480560"/>
          </a:xfrm>
          <a:prstGeom prst="roundRect">
            <a:avLst/>
          </a:prstGeom>
          <a:solidFill>
            <a:srgbClr val="F1F6FB"/>
          </a:solidFill>
          <a:ln>
            <a:solidFill>
              <a:srgbClr val="DCE2E9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9" name="TextBox 8"/>
          <p:cNvSpPr txBox="1"/>
          <p:nvPr/>
        </p:nvSpPr>
        <p:spPr>
          <a:xfrm>
            <a:off x="1097280" y="1600200"/>
            <a:ext cx="4434840" cy="5029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200" b="1">
                <a:solidFill>
                  <a:srgbClr val="182A48"/>
                </a:solidFill>
              </a:defRPr>
            </a:pPr>
            <a:r>
              <a:t>Advantages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1097280" y="2240280"/>
            <a:ext cx="4389120" cy="30175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100"/>
              </a:spcAft>
              <a:defRPr sz="1700">
                <a:solidFill>
                  <a:srgbClr val="26303D"/>
                </a:solidFill>
                <a:latin typeface="Aptos"/>
              </a:defRPr>
            </a:pPr>
            <a:r>
              <a:t>• Faster communication and improved collaboration</a:t>
            </a:r>
          </a:p>
          <a:p>
            <a:pPr>
              <a:spcAft>
                <a:spcPts val="1100"/>
              </a:spcAft>
              <a:defRPr sz="1700">
                <a:solidFill>
                  <a:srgbClr val="26303D"/>
                </a:solidFill>
                <a:latin typeface="Aptos"/>
              </a:defRPr>
            </a:pPr>
            <a:r>
              <a:t>• One central place for sharing resources and information</a:t>
            </a:r>
          </a:p>
          <a:p>
            <a:pPr>
              <a:spcAft>
                <a:spcPts val="1100"/>
              </a:spcAft>
              <a:defRPr sz="1700">
                <a:solidFill>
                  <a:srgbClr val="26303D"/>
                </a:solidFill>
                <a:latin typeface="Aptos"/>
              </a:defRPr>
            </a:pPr>
            <a:r>
              <a:t>• Integration with other software and workplace tools</a:t>
            </a:r>
          </a:p>
        </p:txBody>
      </p:sp>
      <p:sp>
        <p:nvSpPr>
          <p:cNvPr id="11" name="Rounded Rectangle 10"/>
          <p:cNvSpPr/>
          <p:nvPr/>
        </p:nvSpPr>
        <p:spPr>
          <a:xfrm>
            <a:off x="6309360" y="1325880"/>
            <a:ext cx="5074920" cy="4480560"/>
          </a:xfrm>
          <a:prstGeom prst="roundRect">
            <a:avLst/>
          </a:prstGeom>
          <a:solidFill>
            <a:srgbClr val="F8F4F0"/>
          </a:solidFill>
          <a:ln>
            <a:solidFill>
              <a:srgbClr val="DCE2E9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12" name="TextBox 11"/>
          <p:cNvSpPr txBox="1"/>
          <p:nvPr/>
        </p:nvSpPr>
        <p:spPr>
          <a:xfrm>
            <a:off x="6629400" y="1600200"/>
            <a:ext cx="4434840" cy="5029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200" b="1">
                <a:solidFill>
                  <a:srgbClr val="182A48"/>
                </a:solidFill>
              </a:defRPr>
            </a:pPr>
            <a:r>
              <a:t>Limitations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6629400" y="2240280"/>
            <a:ext cx="4389120" cy="30175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100"/>
              </a:spcAft>
              <a:defRPr sz="1700">
                <a:solidFill>
                  <a:srgbClr val="26303D"/>
                </a:solidFill>
                <a:latin typeface="Aptos"/>
              </a:defRPr>
            </a:pPr>
            <a:r>
              <a:t>• New users may need time and training to become confident</a:t>
            </a:r>
          </a:p>
          <a:p>
            <a:pPr>
              <a:spcAft>
                <a:spcPts val="1100"/>
              </a:spcAft>
              <a:defRPr sz="1700">
                <a:solidFill>
                  <a:srgbClr val="26303D"/>
                </a:solidFill>
                <a:latin typeface="Aptos"/>
              </a:defRPr>
            </a:pPr>
            <a:r>
              <a:t>• Large amounts of messages and information can become difficult to manage</a:t>
            </a:r>
          </a:p>
          <a:p>
            <a:pPr>
              <a:spcAft>
                <a:spcPts val="1100"/>
              </a:spcAft>
              <a:defRPr sz="1700">
                <a:solidFill>
                  <a:srgbClr val="26303D"/>
                </a:solidFill>
                <a:latin typeface="Aptos"/>
              </a:defRPr>
            </a:pPr>
            <a:r>
              <a:t>• Effective use depends on reliable internet access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/>
      <p:sp>
        <p:nvSpPr>
          <p:cNvPr id="2" name="Rectangle 1"/>
          <p:cNvSpPr/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3" name="Rectangle 2"/>
          <p:cNvSpPr/>
          <p:nvPr/>
        </p:nvSpPr>
        <p:spPr>
          <a:xfrm>
            <a:off x="0" y="0"/>
            <a:ext cx="12191695" cy="109728"/>
          </a:xfrm>
          <a:prstGeom prst="rect">
            <a:avLst/>
          </a:prstGeom>
          <a:solidFill>
            <a:srgbClr val="3063A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4" name="TextBox 3"/>
          <p:cNvSpPr txBox="1"/>
          <p:nvPr/>
        </p:nvSpPr>
        <p:spPr>
          <a:xfrm>
            <a:off x="594360" y="347472"/>
            <a:ext cx="10698480" cy="59436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800" b="1">
                <a:solidFill>
                  <a:srgbClr val="182A48"/>
                </a:solidFill>
                <a:latin typeface="Aptos Display"/>
              </a:defRPr>
            </a:pPr>
            <a:r>
              <a:t>Guidance for New Users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11109960" y="384048"/>
            <a:ext cx="502920" cy="32004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r">
              <a:defRPr sz="1200">
                <a:solidFill>
                  <a:srgbClr val="5C6A7A"/>
                </a:solidFill>
                <a:latin typeface="Aptos"/>
              </a:defRPr>
            </a:pPr>
            <a:r>
              <a:t>9</a:t>
            </a:r>
          </a:p>
        </p:txBody>
      </p:sp>
      <p:sp>
        <p:nvSpPr>
          <p:cNvPr id="6" name="Rectangle 5"/>
          <p:cNvSpPr/>
          <p:nvPr/>
        </p:nvSpPr>
        <p:spPr>
          <a:xfrm>
            <a:off x="594360" y="6510528"/>
            <a:ext cx="10972800" cy="13716"/>
          </a:xfrm>
          <a:prstGeom prst="rect">
            <a:avLst/>
          </a:prstGeom>
          <a:solidFill>
            <a:srgbClr val="DCE2E9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7" name="TextBox 6"/>
          <p:cNvSpPr txBox="1"/>
          <p:nvPr/>
        </p:nvSpPr>
        <p:spPr>
          <a:xfrm>
            <a:off x="594360" y="6556248"/>
            <a:ext cx="7315200" cy="1828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850">
                <a:solidFill>
                  <a:srgbClr val="5C6A7A"/>
                </a:solidFill>
                <a:latin typeface="Aptos"/>
              </a:defRPr>
            </a:pPr>
            <a:r>
              <a:t>LCHS4007 • Digital Skills and Research Methods</a:t>
            </a:r>
          </a:p>
        </p:txBody>
      </p:sp>
      <p:pic>
        <p:nvPicPr>
          <p:cNvPr id="8" name="Picture 7" descr="image6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26679" y="1417320"/>
            <a:ext cx="3566160" cy="3245671"/>
          </a:xfrm>
          <a:prstGeom prst="rect">
            <a:avLst/>
          </a:prstGeom>
        </p:spPr>
      </p:pic>
      <p:sp>
        <p:nvSpPr>
          <p:cNvPr id="9" name="TextBox 8"/>
          <p:cNvSpPr txBox="1"/>
          <p:nvPr/>
        </p:nvSpPr>
        <p:spPr>
          <a:xfrm>
            <a:off x="822960" y="1325880"/>
            <a:ext cx="6492240" cy="45720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100"/>
              </a:spcAft>
              <a:defRPr sz="1800">
                <a:solidFill>
                  <a:srgbClr val="26303D"/>
                </a:solidFill>
                <a:latin typeface="Aptos"/>
              </a:defRPr>
            </a:pPr>
            <a:r>
              <a:t>• Complete online training to learn the main Teams functions step by step.</a:t>
            </a:r>
          </a:p>
          <a:p>
            <a:pPr>
              <a:spcAft>
                <a:spcPts val="1100"/>
              </a:spcAft>
              <a:defRPr sz="1800">
                <a:solidFill>
                  <a:srgbClr val="26303D"/>
                </a:solidFill>
                <a:latin typeface="Aptos"/>
              </a:defRPr>
            </a:pPr>
            <a:r>
              <a:t>• Managers can introduce clear guidance and workplace rules for using Teams safely and effectively (Busko, 2022).</a:t>
            </a:r>
          </a:p>
          <a:p>
            <a:pPr>
              <a:spcAft>
                <a:spcPts val="1100"/>
              </a:spcAft>
              <a:defRPr sz="1800">
                <a:solidFill>
                  <a:srgbClr val="26303D"/>
                </a:solidFill>
                <a:latin typeface="Aptos"/>
              </a:defRPr>
            </a:pPr>
            <a:r>
              <a:t>• Tutorials, support resources and relevant Teams channels can help staff develop confidence.</a:t>
            </a:r>
          </a:p>
          <a:p>
            <a:pPr>
              <a:spcAft>
                <a:spcPts val="1100"/>
              </a:spcAft>
              <a:defRPr sz="1800">
                <a:solidFill>
                  <a:srgbClr val="26303D"/>
                </a:solidFill>
                <a:latin typeface="Aptos"/>
              </a:defRPr>
            </a:pPr>
            <a:r>
              <a:t>• Regular support can encourage better communication, cooperation and productivity.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/>
      <p:sp>
        <p:nvSpPr>
          <p:cNvPr id="2" name="Rectangle 1"/>
          <p:cNvSpPr/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F1F6FB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3" name="Rectangle 2"/>
          <p:cNvSpPr/>
          <p:nvPr/>
        </p:nvSpPr>
        <p:spPr>
          <a:xfrm>
            <a:off x="0" y="0"/>
            <a:ext cx="12191695" cy="109728"/>
          </a:xfrm>
          <a:prstGeom prst="rect">
            <a:avLst/>
          </a:prstGeom>
          <a:solidFill>
            <a:srgbClr val="3063A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4" name="TextBox 3"/>
          <p:cNvSpPr txBox="1"/>
          <p:nvPr/>
        </p:nvSpPr>
        <p:spPr>
          <a:xfrm>
            <a:off x="594360" y="347472"/>
            <a:ext cx="10698480" cy="59436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800" b="1">
                <a:solidFill>
                  <a:srgbClr val="182A48"/>
                </a:solidFill>
                <a:latin typeface="Aptos Display"/>
              </a:defRPr>
            </a:pPr>
            <a:r>
              <a:t>Conclusion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11109960" y="384048"/>
            <a:ext cx="502920" cy="32004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r">
              <a:defRPr sz="1200">
                <a:solidFill>
                  <a:srgbClr val="5C6A7A"/>
                </a:solidFill>
                <a:latin typeface="Aptos"/>
              </a:defRPr>
            </a:pPr>
            <a:r>
              <a:t>10</a:t>
            </a:r>
          </a:p>
        </p:txBody>
      </p:sp>
      <p:sp>
        <p:nvSpPr>
          <p:cNvPr id="6" name="Rectangle 5"/>
          <p:cNvSpPr/>
          <p:nvPr/>
        </p:nvSpPr>
        <p:spPr>
          <a:xfrm>
            <a:off x="594360" y="6510528"/>
            <a:ext cx="10972800" cy="13716"/>
          </a:xfrm>
          <a:prstGeom prst="rect">
            <a:avLst/>
          </a:prstGeom>
          <a:solidFill>
            <a:srgbClr val="DCE2E9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7" name="TextBox 6"/>
          <p:cNvSpPr txBox="1"/>
          <p:nvPr/>
        </p:nvSpPr>
        <p:spPr>
          <a:xfrm>
            <a:off x="594360" y="6556248"/>
            <a:ext cx="7315200" cy="1828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850">
                <a:solidFill>
                  <a:srgbClr val="5C6A7A"/>
                </a:solidFill>
                <a:latin typeface="Aptos"/>
              </a:defRPr>
            </a:pPr>
            <a:r>
              <a:t>LCHS4007 • Digital Skills and Research Methods</a:t>
            </a:r>
          </a:p>
        </p:txBody>
      </p:sp>
      <p:pic>
        <p:nvPicPr>
          <p:cNvPr id="8" name="Picture 7" descr="image8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823960" y="1417320"/>
            <a:ext cx="1920240" cy="2829827"/>
          </a:xfrm>
          <a:prstGeom prst="rect">
            <a:avLst/>
          </a:prstGeom>
        </p:spPr>
      </p:pic>
      <p:sp>
        <p:nvSpPr>
          <p:cNvPr id="9" name="TextBox 8"/>
          <p:cNvSpPr txBox="1"/>
          <p:nvPr/>
        </p:nvSpPr>
        <p:spPr>
          <a:xfrm>
            <a:off x="822960" y="1234440"/>
            <a:ext cx="7406640" cy="49377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100"/>
              </a:spcAft>
              <a:defRPr sz="1600">
                <a:solidFill>
                  <a:srgbClr val="26303D"/>
                </a:solidFill>
                <a:latin typeface="Aptos"/>
              </a:defRPr>
            </a:pPr>
            <a:r>
              <a:t>• Digital technology can help health and social care employees communicate and coordinate their work more effectively.</a:t>
            </a:r>
          </a:p>
          <a:p>
            <a:pPr>
              <a:spcAft>
                <a:spcPts val="1100"/>
              </a:spcAft>
              <a:defRPr sz="1600">
                <a:solidFill>
                  <a:srgbClr val="26303D"/>
                </a:solidFill>
                <a:latin typeface="Aptos"/>
              </a:defRPr>
            </a:pPr>
            <a:r>
              <a:t>• Microsoft Teams brings meetings, messages and document sharing together, supporting collaboration across different settings.</a:t>
            </a:r>
          </a:p>
          <a:p>
            <a:pPr>
              <a:spcAft>
                <a:spcPts val="1100"/>
              </a:spcAft>
              <a:defRPr sz="1600">
                <a:solidFill>
                  <a:srgbClr val="26303D"/>
                </a:solidFill>
                <a:latin typeface="Aptos"/>
              </a:defRPr>
            </a:pPr>
            <a:r>
              <a:t>• Safe digital practice is essential because health and social care staff handle sensitive information and must meet data-protection requirements.</a:t>
            </a:r>
          </a:p>
          <a:p>
            <a:pPr>
              <a:spcAft>
                <a:spcPts val="1100"/>
              </a:spcAft>
              <a:defRPr sz="1600">
                <a:solidFill>
                  <a:srgbClr val="26303D"/>
                </a:solidFill>
                <a:latin typeface="Aptos"/>
              </a:defRPr>
            </a:pPr>
            <a:r>
              <a:t>• Challenges can include information overload, training needs and reliance on internet connectivity.</a:t>
            </a:r>
          </a:p>
          <a:p>
            <a:pPr>
              <a:spcAft>
                <a:spcPts val="1100"/>
              </a:spcAft>
              <a:defRPr sz="1600">
                <a:solidFill>
                  <a:srgbClr val="26303D"/>
                </a:solidFill>
                <a:latin typeface="Aptos"/>
              </a:defRPr>
            </a:pPr>
            <a:r>
              <a:t>• Training, clear guidance and appropriate support can help staff use digital tools effectively.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/>
      <p:sp>
        <p:nvSpPr>
          <p:cNvPr id="2" name="Rectangle 1"/>
          <p:cNvSpPr/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3" name="Rectangle 2"/>
          <p:cNvSpPr/>
          <p:nvPr/>
        </p:nvSpPr>
        <p:spPr>
          <a:xfrm>
            <a:off x="0" y="0"/>
            <a:ext cx="12191695" cy="109728"/>
          </a:xfrm>
          <a:prstGeom prst="rect">
            <a:avLst/>
          </a:prstGeom>
          <a:solidFill>
            <a:srgbClr val="3063A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4" name="TextBox 3"/>
          <p:cNvSpPr txBox="1"/>
          <p:nvPr/>
        </p:nvSpPr>
        <p:spPr>
          <a:xfrm>
            <a:off x="594360" y="347472"/>
            <a:ext cx="10698480" cy="59436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800" b="1">
                <a:solidFill>
                  <a:srgbClr val="182A48"/>
                </a:solidFill>
                <a:latin typeface="Aptos Display"/>
              </a:defRPr>
            </a:pPr>
            <a:r>
              <a:t>References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11109960" y="384048"/>
            <a:ext cx="502920" cy="32004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r">
              <a:defRPr sz="1200">
                <a:solidFill>
                  <a:srgbClr val="5C6A7A"/>
                </a:solidFill>
                <a:latin typeface="Aptos"/>
              </a:defRPr>
            </a:pPr>
            <a:r>
              <a:t>11</a:t>
            </a:r>
          </a:p>
        </p:txBody>
      </p:sp>
      <p:sp>
        <p:nvSpPr>
          <p:cNvPr id="6" name="Rectangle 5"/>
          <p:cNvSpPr/>
          <p:nvPr/>
        </p:nvSpPr>
        <p:spPr>
          <a:xfrm>
            <a:off x="594360" y="6510528"/>
            <a:ext cx="10972800" cy="13716"/>
          </a:xfrm>
          <a:prstGeom prst="rect">
            <a:avLst/>
          </a:prstGeom>
          <a:solidFill>
            <a:srgbClr val="DCE2E9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7" name="TextBox 6"/>
          <p:cNvSpPr txBox="1"/>
          <p:nvPr/>
        </p:nvSpPr>
        <p:spPr>
          <a:xfrm>
            <a:off x="594360" y="6556248"/>
            <a:ext cx="7315200" cy="1828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850">
                <a:solidFill>
                  <a:srgbClr val="5C6A7A"/>
                </a:solidFill>
                <a:latin typeface="Aptos"/>
              </a:defRPr>
            </a:pPr>
            <a:r>
              <a:t>LCHS4007 • Digital Skills and Research Methods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822960" y="1234440"/>
            <a:ext cx="10515600" cy="50292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300"/>
              </a:spcAft>
              <a:defRPr sz="1450">
                <a:solidFill>
                  <a:srgbClr val="26303D"/>
                </a:solidFill>
                <a:latin typeface="Aptos"/>
              </a:defRPr>
            </a:pPr>
            <a:r>
              <a:t>Alexander, J. (2021). Digital Skills: Unlocking the Information Society. Palgrave Macmillan.</a:t>
            </a:r>
          </a:p>
          <a:p>
            <a:pPr>
              <a:spcAft>
                <a:spcPts val="1300"/>
              </a:spcAft>
              <a:defRPr sz="1450">
                <a:solidFill>
                  <a:srgbClr val="26303D"/>
                </a:solidFill>
                <a:latin typeface="Aptos"/>
              </a:defRPr>
            </a:pPr>
            <a:r>
              <a:t>Busko, M. (2022). Personal Data Protection in MS Teams. System analysis &amp; mathematical modeling, 4(1), pp.5–10.</a:t>
            </a:r>
          </a:p>
          <a:p>
            <a:pPr>
              <a:spcAft>
                <a:spcPts val="1300"/>
              </a:spcAft>
              <a:defRPr sz="1450">
                <a:solidFill>
                  <a:srgbClr val="26303D"/>
                </a:solidFill>
                <a:latin typeface="Aptos"/>
              </a:defRPr>
            </a:pPr>
            <a:r>
              <a:t>NHS England (2023/2024). Microsoft Teams and remote working. NHS England.</a:t>
            </a:r>
          </a:p>
          <a:p>
            <a:pPr>
              <a:spcAft>
                <a:spcPts val="1300"/>
              </a:spcAft>
              <a:defRPr sz="1450">
                <a:solidFill>
                  <a:srgbClr val="26303D"/>
                </a:solidFill>
                <a:latin typeface="Aptos"/>
              </a:defRPr>
            </a:pPr>
            <a:r>
              <a:t>Pollard, K.C., Miers, M.E. and Gilchrist, M. (2023). Collaborative learning for collaborative working? Health and Social Care in the Community, 12(4), pp.346–358.</a:t>
            </a:r>
          </a:p>
          <a:p>
            <a:pPr>
              <a:spcAft>
                <a:spcPts val="1300"/>
              </a:spcAft>
              <a:defRPr sz="1450">
                <a:solidFill>
                  <a:srgbClr val="26303D"/>
                </a:solidFill>
                <a:latin typeface="Aptos"/>
              </a:defRPr>
            </a:pPr>
            <a:r>
              <a:t>Rodrigues, J., de la Torre, I., Fernandez, G. and López-Coronado, M. (2023). Analysis of the Security and Privacy Requirements of Cloud-Based Electronic Health Records Systems. Journal of Medical Internet Research, 15(8), e186.</a:t>
            </a:r>
          </a:p>
          <a:p>
            <a:pPr>
              <a:spcAft>
                <a:spcPts val="1300"/>
              </a:spcAft>
              <a:defRPr sz="1450">
                <a:solidFill>
                  <a:srgbClr val="26303D"/>
                </a:solidFill>
                <a:latin typeface="Aptos"/>
              </a:defRPr>
            </a:pPr>
            <a:r>
              <a:t>Schmitz, P.W. (2022). Workplace surveillance, privacy protection, and efficiency wages. Labour Economics, 12(6), pp.727–738.</a:t>
            </a:r>
          </a:p>
          <a:p>
            <a:pPr>
              <a:spcAft>
                <a:spcPts val="1300"/>
              </a:spcAft>
              <a:defRPr sz="1450">
                <a:solidFill>
                  <a:srgbClr val="26303D"/>
                </a:solidFill>
                <a:latin typeface="Aptos"/>
              </a:defRPr>
            </a:pPr>
            <a:r>
              <a:t>Tapscott, D. (2020). Grown-up Digital: How the Net Generation Is Changing Your World. McGraw-Hill.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</TotalTime>
  <Words>0</Words>
  <Application>Microsoft Macintosh PowerPoint</Application>
  <PresentationFormat>On-screen Show (4:3)</PresentationFormat>
  <Paragraphs>0</Paragraphs>
  <Slides>0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0</vt:i4>
      </vt:variant>
    </vt:vector>
  </HeadingPairs>
  <TitlesOfParts>
    <vt:vector size="1" baseType="lpstr">
      <vt:lpstr>Office Theme</vt:lpstr>
    </vt:vector>
  </TitlesOfParts>
  <Manager/>
  <Company/>
  <LinksUpToDate>false</LinksUpToDate>
  <SharedDoc>false</SharedDoc>
  <HyperlinkBase/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/>
  <cp:keywords/>
  <dc:description>generated using python-pptx</dc:description>
  <cp:lastModifiedBy>Steve Canny</cp:lastModifiedBy>
  <cp:revision>1</cp:revision>
  <dcterms:created xsi:type="dcterms:W3CDTF">2013-01-27T09:14:16Z</dcterms:created>
  <dcterms:modified xsi:type="dcterms:W3CDTF">2013-01-27T09:15:58Z</dcterms:modified>
  <cp:category/>
</cp:coreProperties>
</file>