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0" name="Google Shape;15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" name="Google Shape;15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" name="Google Shape;16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" name="Google Shape;17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" name="Google Shape;18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" name="Google Shape;18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8" name="Google Shape;19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" name="Google Shape;20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" name="Google Shape;21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" name="Google Shape;23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6" name="Google Shape;24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" name="Google Shape;25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4" name="Google Shape;26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2" name="Google Shape;27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2"/>
          <p:cNvGrpSpPr/>
          <p:nvPr/>
        </p:nvGrpSpPr>
        <p:grpSpPr>
          <a:xfrm>
            <a:off x="0" y="-8467"/>
            <a:ext cx="12192133" cy="6866580"/>
            <a:chOff x="0" y="-8467"/>
            <a:chExt cx="12192133" cy="6866580"/>
          </a:xfrm>
        </p:grpSpPr>
        <p:sp>
          <p:nvSpPr>
            <p:cNvPr id="24" name="Google Shape;24;p2"/>
            <p:cNvSpPr/>
            <p:nvPr/>
          </p:nvSpPr>
          <p:spPr>
            <a:xfrm>
              <a:off x="0" y="-7862"/>
              <a:ext cx="863600" cy="5698067"/>
            </a:xfrm>
            <a:custGeom>
              <a:rect b="b" l="l" r="r" t="t"/>
              <a:pathLst>
                <a:path extrusionOk="0" h="5698067" w="86360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cxnSp>
          <p:nvCxnSpPr>
            <p:cNvPr id="25" name="Google Shape;25;p2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26" name="Google Shape;26;p2"/>
            <p:cNvCxnSpPr/>
            <p:nvPr/>
          </p:nvCxnSpPr>
          <p:spPr>
            <a:xfrm flipH="1">
              <a:off x="7425125" y="3681413"/>
              <a:ext cx="4763700" cy="31767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sp>
          <p:nvSpPr>
            <p:cNvPr id="27" name="Google Shape;27;p2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9603442" y="-8467"/>
              <a:ext cx="258617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8932333" y="3048000"/>
              <a:ext cx="3259800" cy="3810000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9334500" y="-8467"/>
              <a:ext cx="2850868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10898730" y="-8467"/>
              <a:ext cx="1290094" cy="6858000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10938999" y="-8467"/>
              <a:ext cx="1249825" cy="6858000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10371666" y="3589867"/>
              <a:ext cx="1817100" cy="3268200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507067" y="2404534"/>
            <a:ext cx="7767000" cy="1646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507067" y="4050833"/>
            <a:ext cx="7767000" cy="109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"/>
          <p:cNvSpPr txBox="1"/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"/>
          <p:cNvSpPr txBox="1"/>
          <p:nvPr>
            <p:ph idx="1" type="body"/>
          </p:nvPr>
        </p:nvSpPr>
        <p:spPr>
          <a:xfrm>
            <a:off x="415600" y="1536633"/>
            <a:ext cx="53331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925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►"/>
              <a:defRPr sz="1900"/>
            </a:lvl1pPr>
            <a:lvl2pPr indent="-3302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2pPr>
            <a:lvl3pPr indent="-3302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3pPr>
            <a:lvl4pPr indent="-3302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9pPr>
          </a:lstStyle>
          <a:p/>
        </p:txBody>
      </p:sp>
      <p:sp>
        <p:nvSpPr>
          <p:cNvPr id="42" name="Google Shape;42;p3"/>
          <p:cNvSpPr txBox="1"/>
          <p:nvPr>
            <p:ph idx="2" type="body"/>
          </p:nvPr>
        </p:nvSpPr>
        <p:spPr>
          <a:xfrm>
            <a:off x="6443200" y="1536633"/>
            <a:ext cx="53331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925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►"/>
              <a:defRPr sz="1900"/>
            </a:lvl1pPr>
            <a:lvl2pPr indent="-3302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2pPr>
            <a:lvl3pPr indent="-3302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3pPr>
            <a:lvl4pPr indent="-3302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9pPr>
          </a:lstStyle>
          <a:p/>
        </p:txBody>
      </p:sp>
      <p:sp>
        <p:nvSpPr>
          <p:cNvPr id="43" name="Google Shape;43;p3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4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4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4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4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4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4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5"/>
          <p:cNvSpPr txBox="1"/>
          <p:nvPr>
            <p:ph type="title"/>
          </p:nvPr>
        </p:nvSpPr>
        <p:spPr>
          <a:xfrm>
            <a:off x="677335" y="2700867"/>
            <a:ext cx="8596800" cy="1826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5"/>
          <p:cNvSpPr txBox="1"/>
          <p:nvPr>
            <p:ph idx="1" type="body"/>
          </p:nvPr>
        </p:nvSpPr>
        <p:spPr>
          <a:xfrm>
            <a:off x="677335" y="4527448"/>
            <a:ext cx="8596800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3" name="Google Shape;53;p5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5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5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6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6"/>
          <p:cNvSpPr txBox="1"/>
          <p:nvPr>
            <p:ph idx="1" type="body"/>
          </p:nvPr>
        </p:nvSpPr>
        <p:spPr>
          <a:xfrm>
            <a:off x="677334" y="2160589"/>
            <a:ext cx="41841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4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4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4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4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4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9" name="Google Shape;59;p6"/>
          <p:cNvSpPr txBox="1"/>
          <p:nvPr>
            <p:ph idx="2" type="body"/>
          </p:nvPr>
        </p:nvSpPr>
        <p:spPr>
          <a:xfrm>
            <a:off x="5089970" y="2160589"/>
            <a:ext cx="41841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4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4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4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4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4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0" name="Google Shape;60;p6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6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6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7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7"/>
          <p:cNvSpPr txBox="1"/>
          <p:nvPr>
            <p:ph idx="1" type="body"/>
          </p:nvPr>
        </p:nvSpPr>
        <p:spPr>
          <a:xfrm>
            <a:off x="675745" y="2160983"/>
            <a:ext cx="4185600" cy="576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6" name="Google Shape;66;p7"/>
          <p:cNvSpPr txBox="1"/>
          <p:nvPr>
            <p:ph idx="2" type="body"/>
          </p:nvPr>
        </p:nvSpPr>
        <p:spPr>
          <a:xfrm>
            <a:off x="675745" y="2737245"/>
            <a:ext cx="4185600" cy="330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4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4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4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4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4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7" name="Google Shape;67;p7"/>
          <p:cNvSpPr txBox="1"/>
          <p:nvPr>
            <p:ph idx="3" type="body"/>
          </p:nvPr>
        </p:nvSpPr>
        <p:spPr>
          <a:xfrm>
            <a:off x="5088383" y="2160983"/>
            <a:ext cx="4185600" cy="576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8" name="Google Shape;68;p7"/>
          <p:cNvSpPr txBox="1"/>
          <p:nvPr>
            <p:ph idx="4" type="body"/>
          </p:nvPr>
        </p:nvSpPr>
        <p:spPr>
          <a:xfrm>
            <a:off x="5088384" y="2737245"/>
            <a:ext cx="4185600" cy="330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4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4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4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4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4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9" name="Google Shape;69;p7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7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7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8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8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8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8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9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9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0"/>
          <p:cNvSpPr txBox="1"/>
          <p:nvPr>
            <p:ph type="title"/>
          </p:nvPr>
        </p:nvSpPr>
        <p:spPr>
          <a:xfrm>
            <a:off x="677334" y="1498604"/>
            <a:ext cx="3854400" cy="1278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0"/>
          <p:cNvSpPr txBox="1"/>
          <p:nvPr>
            <p:ph idx="1" type="body"/>
          </p:nvPr>
        </p:nvSpPr>
        <p:spPr>
          <a:xfrm>
            <a:off x="4760461" y="514924"/>
            <a:ext cx="4513500" cy="552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4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4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4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4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4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84" name="Google Shape;84;p10"/>
          <p:cNvSpPr txBox="1"/>
          <p:nvPr>
            <p:ph idx="2" type="body"/>
          </p:nvPr>
        </p:nvSpPr>
        <p:spPr>
          <a:xfrm>
            <a:off x="677334" y="2777069"/>
            <a:ext cx="3854400" cy="258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5" name="Google Shape;85;p10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0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0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1"/>
          <p:cNvSpPr txBox="1"/>
          <p:nvPr>
            <p:ph type="title"/>
          </p:nvPr>
        </p:nvSpPr>
        <p:spPr>
          <a:xfrm>
            <a:off x="677334" y="4800600"/>
            <a:ext cx="8596800" cy="566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1"/>
          <p:cNvSpPr/>
          <p:nvPr>
            <p:ph idx="2" type="pic"/>
          </p:nvPr>
        </p:nvSpPr>
        <p:spPr>
          <a:xfrm>
            <a:off x="677334" y="609600"/>
            <a:ext cx="8596800" cy="3845700"/>
          </a:xfrm>
          <a:prstGeom prst="rect">
            <a:avLst/>
          </a:prstGeom>
          <a:noFill/>
          <a:ln>
            <a:noFill/>
          </a:ln>
        </p:spPr>
      </p:sp>
      <p:sp>
        <p:nvSpPr>
          <p:cNvPr id="91" name="Google Shape;91;p11"/>
          <p:cNvSpPr txBox="1"/>
          <p:nvPr>
            <p:ph idx="1" type="body"/>
          </p:nvPr>
        </p:nvSpPr>
        <p:spPr>
          <a:xfrm>
            <a:off x="677334" y="5367338"/>
            <a:ext cx="8596800" cy="67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92" name="Google Shape;92;p11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1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4" name="Google Shape;94;p11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2"/>
          <p:cNvSpPr txBox="1"/>
          <p:nvPr>
            <p:ph type="title"/>
          </p:nvPr>
        </p:nvSpPr>
        <p:spPr>
          <a:xfrm>
            <a:off x="677335" y="609600"/>
            <a:ext cx="8596800" cy="340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2"/>
          <p:cNvSpPr txBox="1"/>
          <p:nvPr>
            <p:ph idx="1" type="body"/>
          </p:nvPr>
        </p:nvSpPr>
        <p:spPr>
          <a:xfrm>
            <a:off x="677335" y="4470400"/>
            <a:ext cx="8596800" cy="1571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8" name="Google Shape;98;p12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12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12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3"/>
          <p:cNvSpPr txBox="1"/>
          <p:nvPr>
            <p:ph type="title"/>
          </p:nvPr>
        </p:nvSpPr>
        <p:spPr>
          <a:xfrm>
            <a:off x="931334" y="609600"/>
            <a:ext cx="8094000" cy="302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13"/>
          <p:cNvSpPr txBox="1"/>
          <p:nvPr>
            <p:ph idx="1" type="body"/>
          </p:nvPr>
        </p:nvSpPr>
        <p:spPr>
          <a:xfrm>
            <a:off x="1366139" y="3632200"/>
            <a:ext cx="72246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4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4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04" name="Google Shape;104;p13"/>
          <p:cNvSpPr txBox="1"/>
          <p:nvPr>
            <p:ph idx="2" type="body"/>
          </p:nvPr>
        </p:nvSpPr>
        <p:spPr>
          <a:xfrm>
            <a:off x="677335" y="4470400"/>
            <a:ext cx="8596800" cy="1571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5" name="Google Shape;105;p13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13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13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8" name="Google Shape;108;p13"/>
          <p:cNvSpPr txBox="1"/>
          <p:nvPr/>
        </p:nvSpPr>
        <p:spPr>
          <a:xfrm>
            <a:off x="541870" y="790378"/>
            <a:ext cx="6096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3"/>
          <p:cNvSpPr txBox="1"/>
          <p:nvPr/>
        </p:nvSpPr>
        <p:spPr>
          <a:xfrm>
            <a:off x="8893011" y="2886556"/>
            <a:ext cx="6096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4"/>
          <p:cNvSpPr txBox="1"/>
          <p:nvPr>
            <p:ph type="title"/>
          </p:nvPr>
        </p:nvSpPr>
        <p:spPr>
          <a:xfrm>
            <a:off x="677335" y="1931988"/>
            <a:ext cx="8596800" cy="2595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14"/>
          <p:cNvSpPr txBox="1"/>
          <p:nvPr>
            <p:ph idx="1" type="body"/>
          </p:nvPr>
        </p:nvSpPr>
        <p:spPr>
          <a:xfrm>
            <a:off x="677335" y="4527448"/>
            <a:ext cx="8596800" cy="151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3" name="Google Shape;113;p14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14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14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5"/>
          <p:cNvSpPr txBox="1"/>
          <p:nvPr>
            <p:ph type="title"/>
          </p:nvPr>
        </p:nvSpPr>
        <p:spPr>
          <a:xfrm>
            <a:off x="931334" y="609600"/>
            <a:ext cx="8094000" cy="302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15"/>
          <p:cNvSpPr txBox="1"/>
          <p:nvPr>
            <p:ph idx="1" type="body"/>
          </p:nvPr>
        </p:nvSpPr>
        <p:spPr>
          <a:xfrm>
            <a:off x="677332" y="4013200"/>
            <a:ext cx="8596800" cy="514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4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4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9" name="Google Shape;119;p15"/>
          <p:cNvSpPr txBox="1"/>
          <p:nvPr>
            <p:ph idx="2" type="body"/>
          </p:nvPr>
        </p:nvSpPr>
        <p:spPr>
          <a:xfrm>
            <a:off x="677335" y="4527448"/>
            <a:ext cx="8596800" cy="151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0" name="Google Shape;120;p15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15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15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3" name="Google Shape;123;p15"/>
          <p:cNvSpPr txBox="1"/>
          <p:nvPr/>
        </p:nvSpPr>
        <p:spPr>
          <a:xfrm>
            <a:off x="541870" y="790378"/>
            <a:ext cx="6096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15"/>
          <p:cNvSpPr txBox="1"/>
          <p:nvPr/>
        </p:nvSpPr>
        <p:spPr>
          <a:xfrm>
            <a:off x="8893011" y="2886556"/>
            <a:ext cx="6096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6"/>
          <p:cNvSpPr txBox="1"/>
          <p:nvPr>
            <p:ph type="title"/>
          </p:nvPr>
        </p:nvSpPr>
        <p:spPr>
          <a:xfrm>
            <a:off x="685799" y="609600"/>
            <a:ext cx="8588100" cy="302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16"/>
          <p:cNvSpPr txBox="1"/>
          <p:nvPr>
            <p:ph idx="1" type="body"/>
          </p:nvPr>
        </p:nvSpPr>
        <p:spPr>
          <a:xfrm>
            <a:off x="677332" y="4013200"/>
            <a:ext cx="8596800" cy="514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4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4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8" name="Google Shape;128;p16"/>
          <p:cNvSpPr txBox="1"/>
          <p:nvPr>
            <p:ph idx="2" type="body"/>
          </p:nvPr>
        </p:nvSpPr>
        <p:spPr>
          <a:xfrm>
            <a:off x="677335" y="4527448"/>
            <a:ext cx="8596800" cy="151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9" name="Google Shape;129;p16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16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16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7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17"/>
          <p:cNvSpPr txBox="1"/>
          <p:nvPr>
            <p:ph idx="1" type="body"/>
          </p:nvPr>
        </p:nvSpPr>
        <p:spPr>
          <a:xfrm rot="5400000">
            <a:off x="3035202" y="-197411"/>
            <a:ext cx="3880800" cy="859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4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4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4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4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4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5" name="Google Shape;135;p17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17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17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8"/>
          <p:cNvSpPr txBox="1"/>
          <p:nvPr>
            <p:ph type="title"/>
          </p:nvPr>
        </p:nvSpPr>
        <p:spPr>
          <a:xfrm rot="5400000">
            <a:off x="5994316" y="2582999"/>
            <a:ext cx="5251500" cy="130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18"/>
          <p:cNvSpPr txBox="1"/>
          <p:nvPr>
            <p:ph idx="1" type="body"/>
          </p:nvPr>
        </p:nvSpPr>
        <p:spPr>
          <a:xfrm rot="5400000">
            <a:off x="1581635" y="-294750"/>
            <a:ext cx="5251500" cy="706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4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4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4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4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4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41" name="Google Shape;141;p18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18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18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9"/>
          <p:cNvSpPr txBox="1"/>
          <p:nvPr>
            <p:ph type="title"/>
          </p:nvPr>
        </p:nvSpPr>
        <p:spPr>
          <a:xfrm>
            <a:off x="415600" y="740800"/>
            <a:ext cx="3744000" cy="100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146" name="Google Shape;146;p19"/>
          <p:cNvSpPr txBox="1"/>
          <p:nvPr>
            <p:ph idx="1" type="body"/>
          </p:nvPr>
        </p:nvSpPr>
        <p:spPr>
          <a:xfrm>
            <a:off x="415600" y="1852800"/>
            <a:ext cx="3744000" cy="423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02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1pPr>
            <a:lvl2pPr indent="-3302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2pPr>
            <a:lvl3pPr indent="-3302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3pPr>
            <a:lvl4pPr indent="-3302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1600"/>
            </a:lvl9pPr>
          </a:lstStyle>
          <a:p/>
        </p:txBody>
      </p:sp>
      <p:sp>
        <p:nvSpPr>
          <p:cNvPr id="147" name="Google Shape;147;p19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DADADA"/>
            </a:gs>
          </a:gsLst>
          <a:path path="circle">
            <a:fillToRect b="100%" l="0%" r="100%" t="0%"/>
          </a:path>
          <a:tileRect b="0%" l="-100%" r="0%" t="-100%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-8467"/>
            <a:ext cx="12192133" cy="6866580"/>
            <a:chOff x="0" y="-8467"/>
            <a:chExt cx="12192133" cy="6866580"/>
          </a:xfrm>
        </p:grpSpPr>
        <p:cxnSp>
          <p:nvCxnSpPr>
            <p:cNvPr id="7" name="Google Shape;7;p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8" name="Google Shape;8;p1"/>
            <p:cNvCxnSpPr/>
            <p:nvPr/>
          </p:nvCxnSpPr>
          <p:spPr>
            <a:xfrm flipH="1">
              <a:off x="7425125" y="3681413"/>
              <a:ext cx="4763700" cy="31767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sp>
          <p:nvSpPr>
            <p:cNvPr id="9" name="Google Shape;9;p1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0" name="Google Shape;10;p1"/>
            <p:cNvSpPr/>
            <p:nvPr/>
          </p:nvSpPr>
          <p:spPr>
            <a:xfrm>
              <a:off x="9603442" y="-8467"/>
              <a:ext cx="258617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8932333" y="3048000"/>
              <a:ext cx="3259800" cy="3810000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9334500" y="-8467"/>
              <a:ext cx="2850868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10898730" y="-8467"/>
              <a:ext cx="1290094" cy="6858000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4" name="Google Shape;14;p1"/>
            <p:cNvSpPr/>
            <p:nvPr/>
          </p:nvSpPr>
          <p:spPr>
            <a:xfrm>
              <a:off x="10938999" y="-8467"/>
              <a:ext cx="1249825" cy="6858000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5" name="Google Shape;15;p1"/>
            <p:cNvSpPr/>
            <p:nvPr/>
          </p:nvSpPr>
          <p:spPr>
            <a:xfrm>
              <a:off x="10371666" y="3589867"/>
              <a:ext cx="1817100" cy="3268200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0" y="4013200"/>
              <a:ext cx="448800" cy="28449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sp>
        <p:nvSpPr>
          <p:cNvPr id="17" name="Google Shape;17;p1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p1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20" lvl="2" marL="1371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60" lvl="7" marL="3657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60" lvl="8" marL="41148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1"/>
          <p:cNvSpPr txBox="1"/>
          <p:nvPr>
            <p:ph idx="10" type="dt"/>
          </p:nvPr>
        </p:nvSpPr>
        <p:spPr>
          <a:xfrm>
            <a:off x="7205133" y="6041362"/>
            <a:ext cx="91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1"/>
          <p:cNvSpPr txBox="1"/>
          <p:nvPr>
            <p:ph idx="11" type="ftr"/>
          </p:nvPr>
        </p:nvSpPr>
        <p:spPr>
          <a:xfrm>
            <a:off x="677334" y="6041362"/>
            <a:ext cx="6297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1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0"/>
          <p:cNvSpPr txBox="1"/>
          <p:nvPr>
            <p:ph idx="1" type="subTitle"/>
          </p:nvPr>
        </p:nvSpPr>
        <p:spPr>
          <a:xfrm>
            <a:off x="760225" y="1691125"/>
            <a:ext cx="10740300" cy="534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8108"/>
              <a:buNone/>
            </a:pPr>
            <a:r>
              <a:rPr lang="en-GB" sz="37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       </a:t>
            </a:r>
            <a:r>
              <a:rPr b="1" lang="en-GB" sz="37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Psychology in Health and Social Care</a:t>
            </a:r>
            <a:r>
              <a:rPr lang="en-GB" sz="37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 sz="37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3333"/>
              <a:buNone/>
            </a:pPr>
            <a:r>
              <a:rPr lang="en-GB" sz="30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                                  (LCHS4010)</a:t>
            </a:r>
            <a:endParaRPr b="1" sz="30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3333"/>
              <a:buFont typeface="Arial"/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3333"/>
              <a:buFont typeface="Arial"/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3333"/>
              <a:buFont typeface="Arial"/>
              <a:buNone/>
            </a:pPr>
            <a:r>
              <a:t/>
            </a:r>
            <a:endParaRPr sz="3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3333"/>
              <a:buFont typeface="Arial"/>
              <a:buNone/>
            </a:pPr>
            <a:r>
              <a:rPr lang="en-GB" sz="30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Assessment 1:       Individual presentation</a:t>
            </a:r>
            <a:endParaRPr sz="3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0000"/>
              <a:buFont typeface="Arial"/>
              <a:buNone/>
            </a:pPr>
            <a:r>
              <a:rPr lang="en-GB" sz="30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Programme   :       </a:t>
            </a: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Certificate of Higher Education in </a:t>
            </a:r>
            <a:r>
              <a:rPr lang="en-GB" sz="2300">
                <a:solidFill>
                  <a:schemeClr val="dk1"/>
                </a:solidFill>
              </a:rPr>
              <a:t>H &amp; C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2174"/>
              <a:buFont typeface="Arial"/>
              <a:buNone/>
            </a:pPr>
            <a:r>
              <a:t/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Muhammad Zubair Hamayo : 2514993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Lecturer name:</a:t>
            </a:r>
            <a:r>
              <a:rPr b="1" lang="en-GB" sz="24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  </a:t>
            </a:r>
            <a:r>
              <a:rPr b="1" lang="en-GB" sz="2400">
                <a:solidFill>
                  <a:schemeClr val="dk1"/>
                </a:solidFill>
              </a:rPr>
              <a:t>Dr. Shepherd Ziko</a:t>
            </a:r>
            <a:r>
              <a:rPr b="1" lang="en-GB" sz="24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                                            Date:  </a:t>
            </a:r>
            <a:r>
              <a:rPr b="1" lang="en-GB" sz="2400">
                <a:solidFill>
                  <a:schemeClr val="dk1"/>
                </a:solidFill>
              </a:rPr>
              <a:t>09/07/2026</a:t>
            </a:r>
            <a:r>
              <a:rPr b="1" lang="en-GB" sz="24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                                                                       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2174"/>
              <a:buFont typeface="Arial"/>
              <a:buNone/>
            </a:pPr>
            <a:r>
              <a:t/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73333"/>
              <a:buFont typeface="Arial"/>
              <a:buNone/>
            </a:pPr>
            <a:r>
              <a:rPr lang="en-GB" sz="1500">
                <a:solidFill>
                  <a:srgbClr val="222222"/>
                </a:solidFill>
                <a:latin typeface="Trebuchet MS"/>
                <a:ea typeface="Trebuchet MS"/>
                <a:cs typeface="Trebuchet MS"/>
                <a:sym typeface="Trebuchet MS"/>
              </a:rPr>
              <a:t>   </a:t>
            </a:r>
            <a:endParaRPr sz="1500">
              <a:solidFill>
                <a:srgbClr val="22222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ctr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0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-GB" sz="9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‹#›</a:t>
            </a:fld>
            <a:endParaRPr sz="9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54" name="Google Shape;15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72884" y="151521"/>
            <a:ext cx="3277057" cy="10002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1"/>
          <p:cNvSpPr txBox="1"/>
          <p:nvPr>
            <p:ph idx="1" type="subTitle"/>
          </p:nvPr>
        </p:nvSpPr>
        <p:spPr>
          <a:xfrm>
            <a:off x="73200" y="1021000"/>
            <a:ext cx="5926800" cy="5757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>
                <a:solidFill>
                  <a:schemeClr val="dk1"/>
                </a:solidFill>
              </a:rPr>
              <a:t>Isaac is four years old and attends a Children's Centre in London.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>
                <a:solidFill>
                  <a:schemeClr val="dk1"/>
                </a:solidFill>
              </a:rPr>
              <a:t>Lives with his mother, who suffers from postnatal depression and has limited social support.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>
                <a:solidFill>
                  <a:schemeClr val="dk1"/>
                </a:solidFill>
              </a:rPr>
              <a:t>The family just relocated, resulting in disturbed childcare </a:t>
            </a:r>
            <a:endParaRPr>
              <a:solidFill>
                <a:schemeClr val="dk1"/>
              </a:solidFill>
            </a:endParaRPr>
          </a:p>
          <a:p>
            <a:pPr indent="0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>
                <a:solidFill>
                  <a:schemeClr val="dk1"/>
                </a:solidFill>
              </a:rPr>
              <a:t>Arrangements.</a:t>
            </a:r>
            <a:endParaRPr>
              <a:solidFill>
                <a:schemeClr val="dk1"/>
              </a:solidFill>
            </a:endParaRPr>
          </a:p>
          <a:p>
            <a:pPr indent="0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</a:pPr>
            <a:r>
              <a:rPr b="1" i="1" lang="en-GB">
                <a:solidFill>
                  <a:schemeClr val="dk1"/>
                </a:solidFill>
              </a:rPr>
              <a:t>Observed Concerns</a:t>
            </a:r>
            <a:endParaRPr b="1" i="1">
              <a:solidFill>
                <a:schemeClr val="dk1"/>
              </a:solidFill>
            </a:endParaRPr>
          </a:p>
          <a:p>
            <a:pPr indent="-330200" lvl="0" marL="457200" rtl="0" algn="just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>
                <a:solidFill>
                  <a:schemeClr val="dk1"/>
                </a:solidFill>
              </a:rPr>
              <a:t>Quiet  behaviour.</a:t>
            </a:r>
            <a:endParaRPr>
              <a:solidFill>
                <a:schemeClr val="dk1"/>
              </a:solidFill>
            </a:endParaRPr>
          </a:p>
          <a:p>
            <a:pPr indent="-330200" lvl="0" marL="4572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>
                <a:solidFill>
                  <a:schemeClr val="dk1"/>
                </a:solidFill>
              </a:rPr>
              <a:t>Separation distress.</a:t>
            </a:r>
            <a:endParaRPr>
              <a:solidFill>
                <a:schemeClr val="dk1"/>
              </a:solidFill>
            </a:endParaRPr>
          </a:p>
          <a:p>
            <a:pPr indent="-330200" lvl="0" marL="4572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>
                <a:solidFill>
                  <a:schemeClr val="dk1"/>
                </a:solidFill>
              </a:rPr>
              <a:t>Language delay</a:t>
            </a:r>
            <a:endParaRPr>
              <a:solidFill>
                <a:schemeClr val="dk1"/>
              </a:solidFill>
            </a:endParaRPr>
          </a:p>
          <a:p>
            <a:pPr indent="-330200" lvl="0" marL="4572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>
                <a:solidFill>
                  <a:schemeClr val="dk1"/>
                </a:solidFill>
              </a:rPr>
              <a:t>Difficulty to join group activities.</a:t>
            </a:r>
            <a:endParaRPr>
              <a:solidFill>
                <a:schemeClr val="dk1"/>
              </a:solidFill>
            </a:endParaRPr>
          </a:p>
          <a:p>
            <a:pPr indent="-330200" lvl="0" marL="4572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>
                <a:solidFill>
                  <a:schemeClr val="dk1"/>
                </a:solidFill>
              </a:rPr>
              <a:t>Sleep difficulties </a:t>
            </a:r>
            <a:endParaRPr b="1" i="1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</a:pPr>
            <a:r>
              <a:rPr b="1" i="1" lang="en-GB">
                <a:solidFill>
                  <a:schemeClr val="dk1"/>
                </a:solidFill>
              </a:rPr>
              <a:t>Purpose</a:t>
            </a:r>
            <a:endParaRPr b="1" i="1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440"/>
              <a:buNone/>
            </a:pPr>
            <a:r>
              <a:rPr lang="en-GB">
                <a:solidFill>
                  <a:schemeClr val="dk1"/>
                </a:solidFill>
              </a:rPr>
              <a:t>To analyse Isaac’s development by using </a:t>
            </a:r>
            <a:r>
              <a:rPr b="1" lang="en-GB">
                <a:solidFill>
                  <a:schemeClr val="dk1"/>
                </a:solidFill>
              </a:rPr>
              <a:t>Vygotsky’s Sociocultural Theory </a:t>
            </a:r>
            <a:r>
              <a:rPr lang="en-GB">
                <a:solidFill>
                  <a:schemeClr val="dk1"/>
                </a:solidFill>
              </a:rPr>
              <a:t>and discuss  support plan  </a:t>
            </a:r>
            <a:endParaRPr>
              <a:solidFill>
                <a:schemeClr val="dk1"/>
              </a:solidFill>
            </a:endParaRPr>
          </a:p>
          <a:p>
            <a:pPr indent="0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60" name="Google Shape;160;p21"/>
          <p:cNvSpPr/>
          <p:nvPr/>
        </p:nvSpPr>
        <p:spPr>
          <a:xfrm>
            <a:off x="2689300" y="244951"/>
            <a:ext cx="5477868" cy="605340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rgbClr val="000000"/>
              </a:buClr>
              <a:buSzPts val="4300"/>
              <a:buFont typeface="Arial"/>
              <a:buNone/>
            </a:pPr>
            <a:r>
              <a:rPr b="0" i="0" lang="en-GB" sz="4300" u="none" cap="none" strike="noStrike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        </a:t>
            </a:r>
            <a:r>
              <a:rPr b="0" i="0" lang="en-GB" sz="3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Introduction</a:t>
            </a:r>
            <a:endParaRPr b="0" i="0" sz="37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1" name="Google Shape;161;p21" title="IMG_3526.jp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0" y="928750"/>
            <a:ext cx="6023902" cy="5757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2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67" name="Google Shape;167;p22" title="IMG_3274.jpg"/>
          <p:cNvPicPr preferRelativeResize="0"/>
          <p:nvPr/>
        </p:nvPicPr>
        <p:blipFill rotWithShape="1">
          <a:blip r:embed="rId3">
            <a:alphaModFix/>
          </a:blip>
          <a:srcRect b="0" l="-1742" r="-3821" t="0"/>
          <a:stretch/>
        </p:blipFill>
        <p:spPr>
          <a:xfrm>
            <a:off x="112000" y="916275"/>
            <a:ext cx="12296276" cy="5941727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2"/>
          <p:cNvSpPr/>
          <p:nvPr/>
        </p:nvSpPr>
        <p:spPr>
          <a:xfrm>
            <a:off x="998825" y="230900"/>
            <a:ext cx="8549226" cy="534978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-GB" sz="2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            </a:t>
            </a:r>
            <a:r>
              <a:rPr b="0" i="0" lang="en-GB" sz="2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Lev Vygotsky ( 1896-1934 )</a:t>
            </a:r>
            <a:endParaRPr b="0" i="0" sz="29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22"/>
          <p:cNvSpPr txBox="1"/>
          <p:nvPr/>
        </p:nvSpPr>
        <p:spPr>
          <a:xfrm>
            <a:off x="421725" y="1200350"/>
            <a:ext cx="3474600" cy="53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Born in 1896 in  Russian 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Studied in Law,Literature and psychology at Moscow state university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Worked as teacher and psychologist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Introduced the cognitive development theory known as Sociocultural Theory of Cognitive Development (1926)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 died from TB in 1934 at age 37 in Moscow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3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75" name="Google Shape;175;p23"/>
          <p:cNvSpPr txBox="1"/>
          <p:nvPr/>
        </p:nvSpPr>
        <p:spPr>
          <a:xfrm>
            <a:off x="6767500" y="1948025"/>
            <a:ext cx="2972400" cy="393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marR="0" rtl="0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According to Vygotsky, social interaction,and cultural experiences are the greatest ways for children learning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marR="0" rtl="0" algn="just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Languages and other’s supports are essential for children cognitive development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3"/>
          <p:cNvSpPr/>
          <p:nvPr/>
        </p:nvSpPr>
        <p:spPr>
          <a:xfrm>
            <a:off x="850350" y="216450"/>
            <a:ext cx="8503434" cy="674082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0" i="0" lang="en-GB" sz="31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  Vygotsky’s Sociocultural Theory          </a:t>
            </a:r>
            <a:r>
              <a:rPr b="1" i="1" lang="en-GB" sz="2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  </a:t>
            </a:r>
            <a:endParaRPr b="1" i="0" sz="29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7" name="Google Shape;177;p23" title="IMG_3380.jp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4125" y="1618075"/>
            <a:ext cx="6011527" cy="45902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4"/>
          <p:cNvSpPr txBox="1"/>
          <p:nvPr>
            <p:ph idx="12" type="sldNum"/>
          </p:nvPr>
        </p:nvSpPr>
        <p:spPr>
          <a:xfrm>
            <a:off x="11314313" y="6424737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83" name="Google Shape;183;p24"/>
          <p:cNvSpPr/>
          <p:nvPr/>
        </p:nvSpPr>
        <p:spPr>
          <a:xfrm>
            <a:off x="714250" y="162200"/>
            <a:ext cx="9006498" cy="725598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0" i="0" lang="en-GB" sz="31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 </a:t>
            </a:r>
            <a:r>
              <a:rPr b="0" i="0" lang="en-GB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Key points of Vygotsky’s Sociocultural Theory   </a:t>
            </a:r>
            <a:r>
              <a:rPr b="0" i="0" lang="en-GB" sz="31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b="1" i="1" lang="en-GB" sz="2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  </a:t>
            </a:r>
            <a:endParaRPr b="1" i="0" sz="29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4"/>
          <p:cNvSpPr/>
          <p:nvPr/>
        </p:nvSpPr>
        <p:spPr>
          <a:xfrm>
            <a:off x="84450" y="6356526"/>
            <a:ext cx="12023100" cy="501498"/>
          </a:xfrm>
          <a:prstGeom prst="flowChartTerminator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Scaffolding allows children to develop beyond their current skills through directed engagement (Wood </a:t>
            </a:r>
            <a:r>
              <a:rPr b="0" i="1" lang="en-GB" sz="16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et al</a:t>
            </a:r>
            <a:r>
              <a:rPr b="0" i="0" lang="en-GB" sz="16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., 1976)</a:t>
            </a:r>
            <a:endParaRPr b="0" i="0" sz="1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5" name="Google Shape;185;p24"/>
          <p:cNvSpPr txBox="1"/>
          <p:nvPr/>
        </p:nvSpPr>
        <p:spPr>
          <a:xfrm>
            <a:off x="714250" y="1480900"/>
            <a:ext cx="5358000" cy="45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through  social interaction</a:t>
            </a:r>
            <a:r>
              <a:rPr b="0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Children learn knowledge through social contact.</a:t>
            </a:r>
            <a:endParaRPr b="0" i="0" sz="1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More Knowledgeable Other (MKO)</a:t>
            </a:r>
            <a:r>
              <a:rPr b="0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Learning is supported by someone else  who have more knowledge or experience (e.g., teacher, parent, or peer).</a:t>
            </a:r>
            <a:endParaRPr b="0" i="0" sz="1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Zone of Proximal Development (ZPD)</a:t>
            </a:r>
            <a:r>
              <a:rPr b="0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The gap between what children can do alone and what they can do with help.</a:t>
            </a:r>
            <a:endParaRPr b="0" i="0" sz="1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Scaffolding</a:t>
            </a:r>
            <a:r>
              <a:rPr b="0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–Vygotsky defined scaffolding instruction as a teacher's and others' involvement important in promoting a child's learning and growth.</a:t>
            </a:r>
            <a:endParaRPr b="0" i="0" sz="1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Language is important</a:t>
            </a:r>
            <a:r>
              <a:rPr b="0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Speaking and communication help children think, solve problems, and learn.</a:t>
            </a:r>
            <a:endParaRPr b="0" i="0" sz="1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Culture influences learning</a:t>
            </a:r>
            <a:r>
              <a:rPr b="0" i="0" lang="en-GB" sz="1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</a:t>
            </a: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child's cognitive development is influenced by their surroundings and culture.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6" name="Google Shape;186;p24" title="IMG_3288.jp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22600" y="1329100"/>
            <a:ext cx="5575127" cy="4800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5"/>
          <p:cNvSpPr txBox="1"/>
          <p:nvPr>
            <p:ph type="ctrTitle"/>
          </p:nvPr>
        </p:nvSpPr>
        <p:spPr>
          <a:xfrm>
            <a:off x="415650" y="115875"/>
            <a:ext cx="11360700" cy="1644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18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18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18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18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18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                                                                                                                                 </a:t>
            </a:r>
            <a:endParaRPr b="1" sz="18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2650"/>
          </a:p>
        </p:txBody>
      </p:sp>
      <p:sp>
        <p:nvSpPr>
          <p:cNvPr id="192" name="Google Shape;192;p25"/>
          <p:cNvSpPr txBox="1"/>
          <p:nvPr>
            <p:ph idx="1" type="subTitle"/>
          </p:nvPr>
        </p:nvSpPr>
        <p:spPr>
          <a:xfrm>
            <a:off x="886200" y="1342800"/>
            <a:ext cx="8197200" cy="55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The ideas about how kids learn, grow, and change over time.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100">
                <a:solidFill>
                  <a:schemeClr val="dk1"/>
                </a:solidFill>
              </a:rPr>
              <a:t>Key Assumptions</a:t>
            </a:r>
            <a:endParaRPr b="1" sz="2100">
              <a:solidFill>
                <a:schemeClr val="dk1"/>
              </a:solidFill>
            </a:endParaRPr>
          </a:p>
          <a:p>
            <a:pPr indent="-342900" lvl="0" marL="457200" rtl="0" algn="just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solidFill>
                  <a:schemeClr val="dk1"/>
                </a:solidFill>
              </a:rPr>
              <a:t>Kids</a:t>
            </a:r>
            <a:r>
              <a:rPr lang="en-GB">
                <a:solidFill>
                  <a:schemeClr val="dk1"/>
                </a:solidFill>
              </a:rPr>
              <a:t> </a:t>
            </a:r>
            <a:r>
              <a:rPr lang="en-GB" sz="1800">
                <a:solidFill>
                  <a:schemeClr val="dk1"/>
                </a:solidFill>
              </a:rPr>
              <a:t>grow at different rates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solidFill>
                  <a:schemeClr val="dk1"/>
                </a:solidFill>
              </a:rPr>
              <a:t>physical, cognitive, language, social, and emotional development </a:t>
            </a:r>
            <a:endParaRPr sz="1800">
              <a:solidFill>
                <a:schemeClr val="dk1"/>
              </a:solidFill>
            </a:endParaRPr>
          </a:p>
          <a:p>
            <a:pPr indent="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40"/>
              <a:buNone/>
            </a:pPr>
            <a:r>
              <a:rPr lang="en-GB" sz="1800">
                <a:solidFill>
                  <a:schemeClr val="dk1"/>
                </a:solidFill>
              </a:rPr>
              <a:t>is comprehensive.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solidFill>
                  <a:schemeClr val="dk1"/>
                </a:solidFill>
              </a:rPr>
              <a:t>Development is influenced by both genetics and environment.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solidFill>
                  <a:schemeClr val="dk1"/>
                </a:solidFill>
              </a:rPr>
              <a:t>Positive relationships support healthy development.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solidFill>
                  <a:schemeClr val="dk1"/>
                </a:solidFill>
              </a:rPr>
              <a:t>Play is essential for learning.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solidFill>
                  <a:schemeClr val="dk1"/>
                </a:solidFill>
              </a:rPr>
              <a:t>Future development is shaped by early experiences.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40"/>
              <a:buNone/>
            </a:pPr>
            <a:r>
              <a:rPr lang="en-GB" sz="1800">
                <a:solidFill>
                  <a:schemeClr val="dk1"/>
                </a:solidFill>
              </a:rPr>
              <a:t>Isaac's mother's postnatal depression, limited social support and moving home may have affected his  emotional, language, and social development,the </a:t>
            </a:r>
            <a:r>
              <a:rPr lang="en-GB">
                <a:solidFill>
                  <a:schemeClr val="dk1"/>
                </a:solidFill>
              </a:rPr>
              <a:t>theory</a:t>
            </a:r>
            <a:r>
              <a:rPr lang="en-GB" sz="1800">
                <a:solidFill>
                  <a:schemeClr val="dk1"/>
                </a:solidFill>
              </a:rPr>
              <a:t>  emphasising the importance of stable connections and focused early intervention.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193" name="Google Shape;193;p25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-GB" sz="9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‹#›</a:t>
            </a:fld>
            <a:endParaRPr sz="9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4" name="Google Shape;194;p25"/>
          <p:cNvSpPr/>
          <p:nvPr/>
        </p:nvSpPr>
        <p:spPr>
          <a:xfrm>
            <a:off x="1012900" y="315350"/>
            <a:ext cx="8549226" cy="647622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31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   Developmental Assumptions</a:t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1" i="1" lang="en-GB" sz="2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          </a:t>
            </a:r>
            <a:endParaRPr b="1" i="0" sz="29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5" name="Google Shape;195;p25" title="IMG_3268.jp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23225" y="1441650"/>
            <a:ext cx="3716372" cy="4094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6"/>
          <p:cNvSpPr txBox="1"/>
          <p:nvPr>
            <p:ph idx="1" type="subTitle"/>
          </p:nvPr>
        </p:nvSpPr>
        <p:spPr>
          <a:xfrm>
            <a:off x="0" y="1019275"/>
            <a:ext cx="3057900" cy="5772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b="1" lang="en-GB" sz="9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GB" sz="3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Isaac situation    </a:t>
            </a:r>
            <a:r>
              <a:rPr b="1" lang="en-GB" sz="9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</a:t>
            </a:r>
            <a:r>
              <a:rPr b="1" lang="en-GB" sz="5050">
                <a:solidFill>
                  <a:schemeClr val="dk1"/>
                </a:solidFill>
              </a:rPr>
              <a:t>                           </a:t>
            </a:r>
            <a:endParaRPr b="1" sz="505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40736"/>
              <a:buNone/>
            </a:pPr>
            <a:r>
              <a:t/>
            </a:r>
            <a:endParaRPr b="1" sz="5050">
              <a:solidFill>
                <a:schemeClr val="dk1"/>
              </a:solidFill>
            </a:endParaRPr>
          </a:p>
          <a:p>
            <a:pPr indent="-348442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2886"/>
              <a:buAutoNum type="arabicPeriod"/>
            </a:pPr>
            <a:r>
              <a:rPr lang="en-GB" sz="262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Quite behaviour</a:t>
            </a:r>
            <a:r>
              <a:rPr lang="en-GB" sz="21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GB" sz="348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→</a:t>
            </a:r>
            <a:r>
              <a:rPr lang="en-GB" sz="183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endParaRPr sz="1839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59816"/>
              <a:buFont typeface="Arial"/>
              <a:buNone/>
            </a:pPr>
            <a:r>
              <a:t/>
            </a:r>
            <a:endParaRPr sz="1839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59816"/>
              <a:buFont typeface="Arial"/>
              <a:buNone/>
            </a:pPr>
            <a:r>
              <a:t/>
            </a:r>
            <a:endParaRPr sz="1839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59816"/>
              <a:buFont typeface="Arial"/>
              <a:buNone/>
            </a:pPr>
            <a:r>
              <a:t/>
            </a:r>
            <a:endParaRPr sz="1839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8442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5729"/>
              <a:buAutoNum type="arabicPeriod"/>
            </a:pPr>
            <a:r>
              <a:rPr lang="en-GB" sz="25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Language delay </a:t>
            </a:r>
            <a:r>
              <a:rPr lang="en-GB" sz="386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→</a:t>
            </a:r>
            <a:r>
              <a:rPr lang="en-GB" sz="24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endParaRPr sz="24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3965"/>
              <a:buNone/>
            </a:pPr>
            <a:r>
              <a:t/>
            </a:r>
            <a:endParaRPr sz="24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11862"/>
              <a:buNone/>
            </a:pPr>
            <a:r>
              <a:t/>
            </a:r>
            <a:endParaRPr sz="1839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11862"/>
              <a:buNone/>
            </a:pPr>
            <a:r>
              <a:t/>
            </a:r>
            <a:endParaRPr sz="1839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8455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-GB" sz="269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Separation distress</a:t>
            </a:r>
            <a:r>
              <a:rPr lang="en-GB" sz="4217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→</a:t>
            </a:r>
            <a:endParaRPr sz="4217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11862"/>
              <a:buNone/>
            </a:pPr>
            <a:r>
              <a:t/>
            </a:r>
            <a:endParaRPr sz="1839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11862"/>
              <a:buNone/>
            </a:pPr>
            <a:r>
              <a:t/>
            </a:r>
            <a:endParaRPr sz="1839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14286"/>
              <a:buNone/>
            </a:pPr>
            <a:r>
              <a:t/>
            </a:r>
            <a:endParaRPr/>
          </a:p>
        </p:txBody>
      </p:sp>
      <p:sp>
        <p:nvSpPr>
          <p:cNvPr id="201" name="Google Shape;201;p26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-GB" sz="9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‹#›</a:t>
            </a:fld>
            <a:endParaRPr sz="9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2" name="Google Shape;202;p26"/>
          <p:cNvSpPr txBox="1"/>
          <p:nvPr>
            <p:ph idx="1" type="subTitle"/>
          </p:nvPr>
        </p:nvSpPr>
        <p:spPr>
          <a:xfrm>
            <a:off x="3057900" y="1019275"/>
            <a:ext cx="4857000" cy="57723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b="1" lang="en-GB" sz="2100">
                <a:solidFill>
                  <a:schemeClr val="dk1"/>
                </a:solidFill>
              </a:rPr>
              <a:t>               Applied theory</a:t>
            </a:r>
            <a:endParaRPr b="1" sz="2700">
              <a:solidFill>
                <a:schemeClr val="dk1"/>
              </a:solidFill>
            </a:endParaRPr>
          </a:p>
          <a:p>
            <a:pPr indent="0" lvl="0" marL="0" rt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-330200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 sz="1600">
                <a:solidFill>
                  <a:schemeClr val="dk1"/>
                </a:solidFill>
              </a:rPr>
              <a:t>By using Vygotsky's theory of social learning Isaac should be gradually encouraged and improve social skill to participate in group interactions like play activities</a:t>
            </a:r>
            <a:endParaRPr sz="16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 sz="1600">
                <a:solidFill>
                  <a:schemeClr val="dk1"/>
                </a:solidFill>
              </a:rPr>
              <a:t>Vygotsky believed language develops through interaction with others like  encouraging to speech that helps Isaac to develop thinking skills and  will able to communicate independently.</a:t>
            </a:r>
            <a:endParaRPr sz="1600">
              <a:solidFill>
                <a:schemeClr val="dk1"/>
              </a:solidFill>
            </a:endParaRPr>
          </a:p>
          <a:p>
            <a:pPr indent="0" lvl="0" marL="9144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600"/>
              <a:buChar char="●"/>
            </a:pPr>
            <a:r>
              <a:rPr lang="en-GB" sz="1600">
                <a:solidFill>
                  <a:schemeClr val="dk1"/>
                </a:solidFill>
              </a:rPr>
              <a:t>Vygotsky believed strong focus on learning through supported independence that help Isaac to create safe connections and  Isaac can build confidence 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203" name="Google Shape;203;p26"/>
          <p:cNvSpPr/>
          <p:nvPr/>
        </p:nvSpPr>
        <p:spPr>
          <a:xfrm>
            <a:off x="714250" y="162200"/>
            <a:ext cx="9368784" cy="725598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GB" sz="3000" u="none" cap="none" strike="noStrike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</a:t>
            </a:r>
            <a:r>
              <a:rPr b="0" i="0" lang="en-GB" sz="3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Applying the Theory to Isaac’s Experiences</a:t>
            </a:r>
            <a:endParaRPr b="0" i="0" sz="3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4" name="Google Shape;204;p26" title="IMG_3372.jp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14900" y="1624650"/>
            <a:ext cx="4277100" cy="4195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7"/>
          <p:cNvSpPr txBox="1"/>
          <p:nvPr>
            <p:ph type="ctrTitle"/>
          </p:nvPr>
        </p:nvSpPr>
        <p:spPr>
          <a:xfrm>
            <a:off x="113675" y="728850"/>
            <a:ext cx="3221400" cy="54003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rPr b="1" lang="en-GB" sz="2000"/>
              <a:t>   </a:t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rPr lang="en-GB" sz="33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rPr b="1" lang="en-GB" sz="2000"/>
              <a:t>  </a:t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0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rPr b="1" lang="en-GB" sz="2000">
                <a:solidFill>
                  <a:schemeClr val="dk1"/>
                </a:solidFill>
              </a:rPr>
              <a:t>       </a:t>
            </a:r>
            <a:r>
              <a:rPr b="1" lang="en-GB" sz="2200">
                <a:solidFill>
                  <a:schemeClr val="dk1"/>
                </a:solidFill>
              </a:rPr>
              <a:t>Isaac situation</a:t>
            </a:r>
            <a:r>
              <a:rPr lang="en-GB" sz="2200">
                <a:solidFill>
                  <a:schemeClr val="dk1"/>
                </a:solidFill>
              </a:rPr>
              <a:t>                     </a:t>
            </a:r>
            <a:r>
              <a:rPr b="1" lang="en-GB" sz="2200">
                <a:solidFill>
                  <a:schemeClr val="dk1"/>
                </a:solidFill>
              </a:rPr>
              <a:t>    </a:t>
            </a:r>
            <a:endParaRPr b="1" sz="22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22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rPr b="1" lang="en-GB" sz="1800">
                <a:solidFill>
                  <a:schemeClr val="dk1"/>
                </a:solidFill>
              </a:rPr>
              <a:t>4</a:t>
            </a:r>
            <a:r>
              <a:rPr lang="en-GB" sz="1800">
                <a:solidFill>
                  <a:schemeClr val="dk1"/>
                </a:solidFill>
              </a:rPr>
              <a:t>. Limited social support </a:t>
            </a:r>
            <a:r>
              <a:rPr lang="en-GB" sz="3000">
                <a:solidFill>
                  <a:schemeClr val="dk1"/>
                </a:solidFill>
              </a:rPr>
              <a:t>→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rPr b="1" lang="en-GB" sz="1800">
                <a:solidFill>
                  <a:schemeClr val="dk1"/>
                </a:solidFill>
              </a:rPr>
              <a:t>5</a:t>
            </a:r>
            <a:r>
              <a:rPr lang="en-GB" sz="1800">
                <a:solidFill>
                  <a:schemeClr val="dk1"/>
                </a:solidFill>
              </a:rPr>
              <a:t>. Disrupted childcare </a:t>
            </a:r>
            <a:r>
              <a:rPr lang="en-GB" sz="3000">
                <a:solidFill>
                  <a:schemeClr val="dk1"/>
                </a:solidFill>
              </a:rPr>
              <a:t>→</a:t>
            </a:r>
            <a:r>
              <a:rPr lang="en-GB" sz="1800">
                <a:solidFill>
                  <a:schemeClr val="dk1"/>
                </a:solidFill>
              </a:rPr>
              <a:t>    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/>
          </a:p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t/>
            </a:r>
            <a:endParaRPr sz="1800"/>
          </a:p>
        </p:txBody>
      </p:sp>
      <p:sp>
        <p:nvSpPr>
          <p:cNvPr id="210" name="Google Shape;210;p27"/>
          <p:cNvSpPr txBox="1"/>
          <p:nvPr>
            <p:ph idx="1" type="subTitle"/>
          </p:nvPr>
        </p:nvSpPr>
        <p:spPr>
          <a:xfrm>
            <a:off x="3320725" y="762300"/>
            <a:ext cx="4289100" cy="53334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400">
                <a:solidFill>
                  <a:schemeClr val="dk1"/>
                </a:solidFill>
              </a:rPr>
              <a:t>            Applied Theory</a:t>
            </a:r>
            <a:endParaRPr b="1" sz="2400">
              <a:solidFill>
                <a:schemeClr val="dk1"/>
              </a:solidFill>
            </a:endParaRPr>
          </a:p>
          <a:p>
            <a:pPr indent="-34290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solidFill>
                  <a:schemeClr val="dk1"/>
                </a:solidFill>
              </a:rPr>
              <a:t>Vygotsky mentioned importance of a More Knowledgeable Other (MKO), if assign key worker for Isaac and increase parents involvement session will improve his  learning opportunities 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solidFill>
                  <a:schemeClr val="dk1"/>
                </a:solidFill>
              </a:rPr>
              <a:t>Vygotsky believed that learning depends on consistent guidance,effective scaffolding is made possible by consistency, allowing Isaac to gradually </a:t>
            </a:r>
            <a:r>
              <a:rPr lang="en-GB" sz="1900">
                <a:solidFill>
                  <a:schemeClr val="dk1"/>
                </a:solidFill>
              </a:rPr>
              <a:t>progress through his ZPD.</a:t>
            </a:r>
            <a:endParaRPr sz="1900">
              <a:solidFill>
                <a:schemeClr val="dk1"/>
              </a:solidFill>
            </a:endParaRPr>
          </a:p>
          <a:p>
            <a:pPr indent="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1900">
              <a:solidFill>
                <a:schemeClr val="dk1"/>
              </a:solidFill>
            </a:endParaRPr>
          </a:p>
          <a:p>
            <a:pPr indent="0" lvl="0" marL="0" rtl="0" algn="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1800"/>
          </a:p>
        </p:txBody>
      </p:sp>
      <p:sp>
        <p:nvSpPr>
          <p:cNvPr id="211" name="Google Shape;211;p27"/>
          <p:cNvSpPr txBox="1"/>
          <p:nvPr>
            <p:ph idx="12" type="sldNum"/>
          </p:nvPr>
        </p:nvSpPr>
        <p:spPr>
          <a:xfrm>
            <a:off x="11280985" y="6326897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-GB" sz="9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‹#›</a:t>
            </a:fld>
            <a:endParaRPr sz="9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12" name="Google Shape;212;p27"/>
          <p:cNvSpPr txBox="1"/>
          <p:nvPr>
            <p:ph idx="10" type="dt"/>
          </p:nvPr>
        </p:nvSpPr>
        <p:spPr>
          <a:xfrm flipH="1" rot="-1359">
            <a:off x="563778" y="6219591"/>
            <a:ext cx="10626001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400"/>
              <a:buNone/>
            </a:pPr>
            <a:r>
              <a:rPr lang="en-GB" sz="1800">
                <a:solidFill>
                  <a:srgbClr val="222222"/>
                </a:solidFill>
              </a:rPr>
              <a:t>Social interactions are important for the development of cognition and emotions (Daniels, 2016).</a:t>
            </a:r>
            <a:endParaRPr sz="1800"/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r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3" name="Google Shape;213;p27"/>
          <p:cNvSpPr/>
          <p:nvPr/>
        </p:nvSpPr>
        <p:spPr>
          <a:xfrm>
            <a:off x="988325" y="0"/>
            <a:ext cx="8953902" cy="528876"/>
          </a:xfrm>
          <a:prstGeom prst="flowChartTerminator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31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Applying the Theory to Isaac’s Experiences</a:t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4" name="Google Shape;214;p27" title="IMG_3461.jp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14925" y="1331800"/>
            <a:ext cx="4023649" cy="44094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8"/>
          <p:cNvSpPr txBox="1"/>
          <p:nvPr>
            <p:ph idx="1" type="subTitle"/>
          </p:nvPr>
        </p:nvSpPr>
        <p:spPr>
          <a:xfrm>
            <a:off x="273325" y="1300850"/>
            <a:ext cx="3671400" cy="5076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1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100">
                <a:solidFill>
                  <a:srgbClr val="222222"/>
                </a:solidFill>
              </a:rPr>
              <a:t>Vygotsky’s View of Language</a:t>
            </a:r>
            <a:endParaRPr b="1" sz="21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rgbClr val="222222"/>
                </a:solidFill>
              </a:rPr>
              <a:t>Language is developed through interaction with others.</a:t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2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100">
                <a:solidFill>
                  <a:srgbClr val="222222"/>
                </a:solidFill>
              </a:rPr>
              <a:t>Isaac’s Language \Delay</a:t>
            </a:r>
            <a:endParaRPr b="1" sz="21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rgbClr val="222222"/>
                </a:solidFill>
              </a:rPr>
              <a:t>Possible contributing factors: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</a:rPr>
              <a:t>Reduced opportunities for communication.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</a:rPr>
              <a:t>Social withdrawal.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</a:rPr>
              <a:t>Instability and frequent shifts</a:t>
            </a:r>
            <a:r>
              <a:rPr lang="en-GB">
                <a:solidFill>
                  <a:srgbClr val="222222"/>
                </a:solidFill>
              </a:rPr>
              <a:t> of key worker </a:t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9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/>
          </a:p>
        </p:txBody>
      </p:sp>
      <p:sp>
        <p:nvSpPr>
          <p:cNvPr id="220" name="Google Shape;220;p28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-GB" sz="9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‹#›</a:t>
            </a:fld>
            <a:endParaRPr sz="9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1" name="Google Shape;221;p28"/>
          <p:cNvSpPr txBox="1"/>
          <p:nvPr>
            <p:ph idx="1" type="subTitle"/>
          </p:nvPr>
        </p:nvSpPr>
        <p:spPr>
          <a:xfrm>
            <a:off x="472375" y="6377050"/>
            <a:ext cx="11352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rgbClr val="222222"/>
                </a:solidFill>
              </a:rPr>
              <a:t>Children's thinking and learning are shaped by language, that  acts as a cultural tool.(Vygotsky, 1978).</a:t>
            </a:r>
            <a:endParaRPr sz="1800"/>
          </a:p>
          <a:p>
            <a:pPr indent="0" lvl="0" marL="0" rtl="0" algn="l">
              <a:lnSpc>
                <a:spcPct val="9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1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1100"/>
              </a:spcBef>
              <a:spcAft>
                <a:spcPts val="9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/>
          </a:p>
        </p:txBody>
      </p:sp>
      <p:sp>
        <p:nvSpPr>
          <p:cNvPr id="222" name="Google Shape;222;p28"/>
          <p:cNvSpPr txBox="1"/>
          <p:nvPr>
            <p:ph idx="1" type="subTitle"/>
          </p:nvPr>
        </p:nvSpPr>
        <p:spPr>
          <a:xfrm>
            <a:off x="4015200" y="1300850"/>
            <a:ext cx="4040400" cy="49419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1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100">
                <a:solidFill>
                  <a:srgbClr val="222222"/>
                </a:solidFill>
              </a:rPr>
              <a:t>Language Impact on Development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</a:rPr>
              <a:t>connections with others.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</a:rPr>
              <a:t>Emotional expression.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</a:rPr>
              <a:t>Participation in learning activities.</a:t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8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100">
                <a:solidFill>
                  <a:srgbClr val="222222"/>
                </a:solidFill>
              </a:rPr>
              <a:t>Early Years Implications</a:t>
            </a:r>
            <a:endParaRPr b="1" sz="21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1100"/>
              </a:spcBef>
              <a:spcAft>
                <a:spcPts val="9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rgbClr val="222222"/>
                </a:solidFill>
              </a:rPr>
              <a:t>Language-rich environments are important for supporting progress.</a:t>
            </a:r>
            <a:endParaRPr sz="1800"/>
          </a:p>
        </p:txBody>
      </p:sp>
      <p:sp>
        <p:nvSpPr>
          <p:cNvPr id="223" name="Google Shape;223;p28"/>
          <p:cNvSpPr/>
          <p:nvPr/>
        </p:nvSpPr>
        <p:spPr>
          <a:xfrm>
            <a:off x="206700" y="404075"/>
            <a:ext cx="9912402" cy="762912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33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Language Development and communication</a:t>
            </a:r>
            <a:endParaRPr b="0" i="0" sz="33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4" name="Google Shape;224;p28" title="IMG_3463.jp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60075" y="1509100"/>
            <a:ext cx="4589425" cy="452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9"/>
          <p:cNvSpPr txBox="1"/>
          <p:nvPr>
            <p:ph idx="1" type="subTitle"/>
          </p:nvPr>
        </p:nvSpPr>
        <p:spPr>
          <a:xfrm>
            <a:off x="500950" y="1489500"/>
            <a:ext cx="4795500" cy="502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b="1" lang="en-GB" sz="72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Biological Factors</a:t>
            </a:r>
            <a:endParaRPr b="1" sz="72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Font typeface="Arial"/>
              <a:buChar char="●"/>
            </a:pPr>
            <a:r>
              <a:rPr lang="en-GB" sz="72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Possible individual temperament.</a:t>
            </a:r>
            <a:endParaRPr sz="72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Font typeface="Arial"/>
              <a:buChar char="●"/>
            </a:pPr>
            <a:r>
              <a:rPr lang="en-GB" sz="72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Early brain development.</a:t>
            </a:r>
            <a:endParaRPr sz="72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Font typeface="Arial"/>
              <a:buChar char="●"/>
            </a:pPr>
            <a:r>
              <a:rPr lang="en-GB" sz="72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Genetic influences on emotional regulation.</a:t>
            </a:r>
            <a:endParaRPr sz="72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b="1" lang="en-GB" sz="72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Environmental Factors</a:t>
            </a:r>
            <a:endParaRPr b="1" sz="72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Font typeface="Arial"/>
              <a:buChar char="●"/>
            </a:pPr>
            <a:r>
              <a:rPr lang="en-GB" sz="72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Maternal mental health.</a:t>
            </a:r>
            <a:endParaRPr sz="72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Font typeface="Arial"/>
              <a:buChar char="●"/>
            </a:pPr>
            <a:r>
              <a:rPr lang="en-GB" sz="72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Quality of caregiving.</a:t>
            </a:r>
            <a:endParaRPr sz="72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Font typeface="Arial"/>
              <a:buChar char="●"/>
            </a:pPr>
            <a:r>
              <a:rPr lang="en-GB" sz="72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Social experiences.</a:t>
            </a:r>
            <a:endParaRPr sz="72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Font typeface="Arial"/>
              <a:buChar char="●"/>
            </a:pPr>
            <a:r>
              <a:rPr lang="en-GB" sz="72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Childcare disruptions.</a:t>
            </a:r>
            <a:endParaRPr sz="72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Font typeface="Arial"/>
              <a:buChar char="●"/>
            </a:pPr>
            <a:r>
              <a:rPr lang="en-GB" sz="72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Recent relocation and transitions.</a:t>
            </a:r>
            <a:endParaRPr sz="72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 sz="7200"/>
          </a:p>
        </p:txBody>
      </p:sp>
      <p:sp>
        <p:nvSpPr>
          <p:cNvPr id="230" name="Google Shape;230;p29"/>
          <p:cNvSpPr txBox="1"/>
          <p:nvPr>
            <p:ph idx="12" type="sldNum"/>
          </p:nvPr>
        </p:nvSpPr>
        <p:spPr>
          <a:xfrm>
            <a:off x="8590663" y="6041362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-GB" sz="9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‹#›</a:t>
            </a:fld>
            <a:endParaRPr sz="9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1" name="Google Shape;231;p29"/>
          <p:cNvSpPr/>
          <p:nvPr/>
        </p:nvSpPr>
        <p:spPr>
          <a:xfrm>
            <a:off x="756950" y="292000"/>
            <a:ext cx="8835696" cy="743310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33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Nature and Nature Considerations</a:t>
            </a:r>
            <a:endParaRPr b="0" i="0" sz="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29"/>
          <p:cNvSpPr txBox="1"/>
          <p:nvPr>
            <p:ph idx="1" type="subTitle"/>
          </p:nvPr>
        </p:nvSpPr>
        <p:spPr>
          <a:xfrm>
            <a:off x="4916225" y="4158800"/>
            <a:ext cx="7053300" cy="262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57895"/>
              <a:buFont typeface="Arial"/>
              <a:buNone/>
            </a:pPr>
            <a:r>
              <a:t/>
            </a:r>
            <a:endParaRPr b="1" sz="19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57895"/>
              <a:buFont typeface="Arial"/>
              <a:buNone/>
            </a:pPr>
            <a:r>
              <a:t/>
            </a:r>
            <a:endParaRPr b="1" sz="19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57895"/>
              <a:buFont typeface="Arial"/>
              <a:buNone/>
            </a:pPr>
            <a:r>
              <a:t/>
            </a:r>
            <a:endParaRPr b="1" sz="19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57895"/>
              <a:buFont typeface="Arial"/>
              <a:buNone/>
            </a:pPr>
            <a:r>
              <a:t/>
            </a:r>
            <a:endParaRPr b="1" sz="19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57895"/>
              <a:buFont typeface="Arial"/>
              <a:buNone/>
            </a:pPr>
            <a:r>
              <a:t/>
            </a:r>
            <a:endParaRPr b="1" sz="19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57895"/>
              <a:buFont typeface="Arial"/>
              <a:buNone/>
            </a:pPr>
            <a:r>
              <a:t/>
            </a:r>
            <a:endParaRPr sz="19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57895"/>
              <a:buFont typeface="Arial"/>
              <a:buNone/>
            </a:pPr>
            <a:r>
              <a:t/>
            </a:r>
            <a:endParaRPr sz="19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57895"/>
              <a:buFont typeface="Arial"/>
              <a:buNone/>
            </a:pPr>
            <a:r>
              <a:t/>
            </a:r>
            <a:endParaRPr sz="19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r>
              <a:t/>
            </a:r>
            <a:endParaRPr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r>
              <a:t/>
            </a:r>
            <a:endParaRPr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r>
              <a:t/>
            </a:r>
            <a:endParaRPr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GB" sz="7338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According to recent study, both biological and environmental factors influence development(Shonkoff &amp; Phillips, 2000).</a:t>
            </a:r>
            <a:endParaRPr sz="7338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 sz="7200"/>
          </a:p>
        </p:txBody>
      </p:sp>
      <p:pic>
        <p:nvPicPr>
          <p:cNvPr id="233" name="Google Shape;233;p29" title="IMG_3474.jp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64375" y="1314400"/>
            <a:ext cx="5718226" cy="4576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0"/>
          <p:cNvSpPr txBox="1"/>
          <p:nvPr>
            <p:ph idx="1" type="body"/>
          </p:nvPr>
        </p:nvSpPr>
        <p:spPr>
          <a:xfrm>
            <a:off x="102450" y="1536625"/>
            <a:ext cx="41802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Attachment-Based Approaches                                       </a:t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Allocate a key person.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Consistent daily routines.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Gradual separation strategies.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    Play-Based Learning</a:t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Small-group play sessions.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Adult-supported role play.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22222"/>
              </a:buClr>
              <a:buSzPts val="19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Peer buddy syste</a:t>
            </a:r>
            <a:r>
              <a:rPr lang="en-GB">
                <a:solidFill>
                  <a:srgbClr val="222222"/>
                </a:solidFill>
              </a:rPr>
              <a:t>ms.</a:t>
            </a:r>
            <a:endParaRPr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1900"/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</p:txBody>
      </p:sp>
      <p:sp>
        <p:nvSpPr>
          <p:cNvPr id="239" name="Google Shape;239;p30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40" name="Google Shape;240;p30"/>
          <p:cNvSpPr txBox="1"/>
          <p:nvPr>
            <p:ph idx="2" type="body"/>
          </p:nvPr>
        </p:nvSpPr>
        <p:spPr>
          <a:xfrm>
            <a:off x="7562975" y="1445875"/>
            <a:ext cx="43329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1900"/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Language-Rich Environment</a:t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Shared reading.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Storytelling activities.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Modelling and extending language.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Emotional Regulation Support</a:t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Emotion coaching.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Visual timetables.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Feelings cards and social stories.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30"/>
          <p:cNvSpPr txBox="1"/>
          <p:nvPr>
            <p:ph idx="1" type="body"/>
          </p:nvPr>
        </p:nvSpPr>
        <p:spPr>
          <a:xfrm>
            <a:off x="606000" y="6217625"/>
            <a:ext cx="10980000" cy="640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9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>
                <a:solidFill>
                  <a:srgbClr val="222222"/>
                </a:solidFill>
              </a:rPr>
              <a:t>These strategies provide scaffolding within Isaac’s Zone of Proximal Development.</a:t>
            </a:r>
            <a:endParaRPr sz="2000">
              <a:solidFill>
                <a:srgbClr val="000000"/>
              </a:solidFill>
            </a:endParaRPr>
          </a:p>
        </p:txBody>
      </p:sp>
      <p:sp>
        <p:nvSpPr>
          <p:cNvPr id="242" name="Google Shape;242;p30"/>
          <p:cNvSpPr/>
          <p:nvPr/>
        </p:nvSpPr>
        <p:spPr>
          <a:xfrm>
            <a:off x="102450" y="546375"/>
            <a:ext cx="9532890" cy="682938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33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Vygotsky’s  Theory Support Plan strategies </a:t>
            </a:r>
            <a:endParaRPr b="0" i="0" sz="33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3" name="Google Shape;243;p30" title="IMG_3477.jp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5850" y="1691450"/>
            <a:ext cx="3787126" cy="4075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1"/>
          <p:cNvSpPr txBox="1"/>
          <p:nvPr>
            <p:ph idx="2" type="body"/>
          </p:nvPr>
        </p:nvSpPr>
        <p:spPr>
          <a:xfrm>
            <a:off x="5113325" y="5473725"/>
            <a:ext cx="6915000" cy="126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440"/>
              <a:buNone/>
            </a:pPr>
            <a:r>
              <a:t/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rgbClr val="222222"/>
                </a:solidFill>
              </a:rPr>
              <a:t>Collaborative support improves outcomes for vulnerable children and families (Department for Education, 2024).</a:t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t/>
            </a:r>
            <a:endParaRPr sz="1800"/>
          </a:p>
        </p:txBody>
      </p:sp>
      <p:sp>
        <p:nvSpPr>
          <p:cNvPr id="249" name="Google Shape;249;p31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en-GB" sz="9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‹#›</a:t>
            </a:fld>
            <a:endParaRPr sz="9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0" name="Google Shape;250;p31"/>
          <p:cNvSpPr txBox="1"/>
          <p:nvPr>
            <p:ph idx="1" type="body"/>
          </p:nvPr>
        </p:nvSpPr>
        <p:spPr>
          <a:xfrm>
            <a:off x="457825" y="1362799"/>
            <a:ext cx="5333100" cy="4940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Working with Parents</a:t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Parenting support programmes.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Modelling communication techniques.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Encouraging play at home.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Encourage to speech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Multi-Agency Collaboration</a:t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Health Visitor.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Speech and Language Therapist.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Family Support Worker.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Early Years practitioners.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GP and mental health services.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900"/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Expected Outcomes</a:t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Improved language skills.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Increased confidence.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Better emotional regulation.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►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Stronger social relationships.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31"/>
          <p:cNvSpPr/>
          <p:nvPr/>
        </p:nvSpPr>
        <p:spPr>
          <a:xfrm>
            <a:off x="206700" y="404075"/>
            <a:ext cx="9400212" cy="695466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b="1" i="0" lang="en-GB" sz="33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</a:t>
            </a:r>
            <a:r>
              <a:rPr b="0" i="0" lang="en-GB" sz="33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Multi-Agency and Parental Support  </a:t>
            </a:r>
            <a:endParaRPr b="0" i="0" sz="33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31" title="pictures of children develop through multi agencies and parental support - Google Search.jpeg"/>
          <p:cNvPicPr preferRelativeResize="0"/>
          <p:nvPr/>
        </p:nvPicPr>
        <p:blipFill rotWithShape="1">
          <a:blip r:embed="rId3">
            <a:alphaModFix/>
          </a:blip>
          <a:srcRect b="0" l="0" r="0" t="-21197"/>
          <a:stretch/>
        </p:blipFill>
        <p:spPr>
          <a:xfrm>
            <a:off x="5282375" y="528500"/>
            <a:ext cx="6839226" cy="502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2"/>
          <p:cNvSpPr txBox="1"/>
          <p:nvPr>
            <p:ph idx="1" type="body"/>
          </p:nvPr>
        </p:nvSpPr>
        <p:spPr>
          <a:xfrm>
            <a:off x="415600" y="989075"/>
            <a:ext cx="5333100" cy="603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r>
              <a:t/>
            </a:r>
            <a:endParaRPr b="1" sz="18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ct val="90390"/>
              <a:buNone/>
            </a:pPr>
            <a:r>
              <a:rPr b="1" lang="en-GB" sz="8408">
                <a:solidFill>
                  <a:srgbClr val="222222"/>
                </a:solidFill>
              </a:rPr>
              <a:t>Strengths</a:t>
            </a:r>
            <a:endParaRPr b="1" sz="8408">
              <a:solidFill>
                <a:srgbClr val="222222"/>
              </a:solidFill>
            </a:endParaRPr>
          </a:p>
          <a:p>
            <a:pPr indent="-349372" lvl="0" marL="45720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7608">
                <a:solidFill>
                  <a:srgbClr val="222222"/>
                </a:solidFill>
              </a:rPr>
              <a:t>Emphasises importance of social interaction.</a:t>
            </a:r>
            <a:endParaRPr sz="7608">
              <a:solidFill>
                <a:srgbClr val="222222"/>
              </a:solidFill>
            </a:endParaRPr>
          </a:p>
          <a:p>
            <a:pPr indent="-349372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7608">
                <a:solidFill>
                  <a:srgbClr val="222222"/>
                </a:solidFill>
              </a:rPr>
              <a:t>Focus on early years practice.</a:t>
            </a:r>
            <a:endParaRPr sz="7608">
              <a:solidFill>
                <a:srgbClr val="222222"/>
              </a:solidFill>
            </a:endParaRPr>
          </a:p>
          <a:p>
            <a:pPr indent="-349372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7608">
                <a:solidFill>
                  <a:srgbClr val="222222"/>
                </a:solidFill>
              </a:rPr>
              <a:t>Supports inclusive and collaborative interventions.</a:t>
            </a:r>
            <a:endParaRPr sz="7608">
              <a:solidFill>
                <a:srgbClr val="222222"/>
              </a:solidFill>
            </a:endParaRPr>
          </a:p>
          <a:p>
            <a:pPr indent="-349372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7608">
                <a:solidFill>
                  <a:srgbClr val="222222"/>
                </a:solidFill>
              </a:rPr>
              <a:t>Importance of scaffolding ,Mko,ZPD</a:t>
            </a:r>
            <a:endParaRPr sz="7608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ct val="90390"/>
              <a:buNone/>
            </a:pPr>
            <a:r>
              <a:rPr b="1" lang="en-GB" sz="8408">
                <a:solidFill>
                  <a:srgbClr val="222222"/>
                </a:solidFill>
              </a:rPr>
              <a:t>Limitations</a:t>
            </a:r>
            <a:endParaRPr b="1" sz="8408">
              <a:solidFill>
                <a:srgbClr val="222222"/>
              </a:solidFill>
            </a:endParaRPr>
          </a:p>
          <a:p>
            <a:pPr indent="-349372" lvl="0" marL="45720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7608">
                <a:solidFill>
                  <a:srgbClr val="222222"/>
                </a:solidFill>
              </a:rPr>
              <a:t>May underestimate biological influences.</a:t>
            </a:r>
            <a:endParaRPr sz="7608">
              <a:solidFill>
                <a:srgbClr val="222222"/>
              </a:solidFill>
            </a:endParaRPr>
          </a:p>
          <a:p>
            <a:pPr indent="-349372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7608">
                <a:solidFill>
                  <a:srgbClr val="222222"/>
                </a:solidFill>
              </a:rPr>
              <a:t>Limited explanation of attachment and emotional development. </a:t>
            </a:r>
            <a:endParaRPr sz="7608">
              <a:solidFill>
                <a:srgbClr val="222222"/>
              </a:solidFill>
            </a:endParaRPr>
          </a:p>
          <a:p>
            <a:pPr indent="-349372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7608">
                <a:solidFill>
                  <a:srgbClr val="222222"/>
                </a:solidFill>
              </a:rPr>
              <a:t>Difficult to measure concepts such as ZPD precisely.</a:t>
            </a:r>
            <a:endParaRPr sz="7608">
              <a:solidFill>
                <a:srgbClr val="222222"/>
              </a:solidFill>
            </a:endParaRPr>
          </a:p>
          <a:p>
            <a:pPr indent="-349372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7608">
                <a:solidFill>
                  <a:srgbClr val="222222"/>
                </a:solidFill>
              </a:rPr>
              <a:t>Minimised role of genetics</a:t>
            </a:r>
            <a:endParaRPr sz="7608">
              <a:solidFill>
                <a:srgbClr val="222222"/>
              </a:solidFill>
            </a:endParaRPr>
          </a:p>
          <a:p>
            <a:pPr indent="-349372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7608">
                <a:solidFill>
                  <a:srgbClr val="222222"/>
                </a:solidFill>
              </a:rPr>
              <a:t>Limited focus to individual differences</a:t>
            </a:r>
            <a:endParaRPr sz="7608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900"/>
              </a:spcBef>
              <a:spcAft>
                <a:spcPts val="1100"/>
              </a:spcAft>
              <a:buSzPct val="99895"/>
              <a:buNone/>
            </a:pPr>
            <a:r>
              <a:rPr lang="en-GB" sz="7608">
                <a:solidFill>
                  <a:srgbClr val="222222"/>
                </a:solidFill>
              </a:rPr>
              <a:t>.</a:t>
            </a:r>
            <a:endParaRPr sz="7608"/>
          </a:p>
        </p:txBody>
      </p:sp>
      <p:sp>
        <p:nvSpPr>
          <p:cNvPr id="258" name="Google Shape;258;p32"/>
          <p:cNvSpPr txBox="1"/>
          <p:nvPr>
            <p:ph idx="2" type="body"/>
          </p:nvPr>
        </p:nvSpPr>
        <p:spPr>
          <a:xfrm>
            <a:off x="5748700" y="1220900"/>
            <a:ext cx="6027600" cy="22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52381"/>
              <a:buFont typeface="Arial"/>
              <a:buNone/>
            </a:pPr>
            <a:r>
              <a:rPr b="1" lang="en-GB" sz="2100">
                <a:solidFill>
                  <a:srgbClr val="222222"/>
                </a:solidFill>
              </a:rPr>
              <a:t>Cultural Considerations</a:t>
            </a:r>
            <a:endParaRPr b="1" sz="2100">
              <a:solidFill>
                <a:srgbClr val="222222"/>
              </a:solidFill>
            </a:endParaRPr>
          </a:p>
          <a:p>
            <a:pPr indent="-340233" lvl="0" marL="4572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>
                <a:solidFill>
                  <a:srgbClr val="222222"/>
                </a:solidFill>
              </a:rPr>
              <a:t>Values cultural diversity.</a:t>
            </a:r>
            <a:endParaRPr>
              <a:solidFill>
                <a:srgbClr val="222222"/>
              </a:solidFill>
            </a:endParaRPr>
          </a:p>
          <a:p>
            <a:pPr indent="-340233" lvl="0" marL="4572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>
                <a:solidFill>
                  <a:srgbClr val="222222"/>
                </a:solidFill>
              </a:rPr>
              <a:t>Relevant to London’s multicultural communities.</a:t>
            </a:r>
            <a:endParaRPr>
              <a:solidFill>
                <a:srgbClr val="222222"/>
              </a:solidFill>
            </a:endParaRPr>
          </a:p>
          <a:p>
            <a:pPr indent="-340233" lvl="0" marL="4572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>
                <a:solidFill>
                  <a:srgbClr val="222222"/>
                </a:solidFill>
              </a:rPr>
              <a:t>Encourages practitioners to recognise different family practices and experiences.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8108"/>
              <a:buNone/>
            </a:pPr>
            <a:r>
              <a:t/>
            </a:r>
            <a:endParaRPr/>
          </a:p>
        </p:txBody>
      </p:sp>
      <p:sp>
        <p:nvSpPr>
          <p:cNvPr id="259" name="Google Shape;259;p32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en-GB" sz="9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‹#›</a:t>
            </a:fld>
            <a:endParaRPr sz="9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0" name="Google Shape;260;p32"/>
          <p:cNvSpPr/>
          <p:nvPr/>
        </p:nvSpPr>
        <p:spPr>
          <a:xfrm>
            <a:off x="415600" y="405826"/>
            <a:ext cx="9717732" cy="726732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rgbClr val="000000"/>
              </a:buClr>
              <a:buSzPts val="4300"/>
              <a:buFont typeface="Arial"/>
              <a:buNone/>
            </a:pPr>
            <a:r>
              <a:rPr b="0" i="0" lang="en-GB" sz="4300" u="none" cap="none" strike="noStrike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     </a:t>
            </a:r>
            <a:r>
              <a:rPr b="0" i="0" lang="en-GB" sz="33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Critical Evaluation of Vygotsky’s Theory</a:t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1" name="Google Shape;261;p32" title="pictures of children with biological factors and environmental factor - Google Search.jpe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91675" y="3212550"/>
            <a:ext cx="4461951" cy="36454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3"/>
          <p:cNvSpPr txBox="1"/>
          <p:nvPr>
            <p:ph idx="1" type="body"/>
          </p:nvPr>
        </p:nvSpPr>
        <p:spPr>
          <a:xfrm>
            <a:off x="1573800" y="1603325"/>
            <a:ext cx="5560200" cy="477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r>
              <a:t/>
            </a:r>
            <a:endParaRPr b="1" sz="18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ct val="68750"/>
              <a:buFont typeface="Arial"/>
              <a:buNone/>
            </a:pPr>
            <a:r>
              <a:t/>
            </a:r>
            <a:endParaRPr b="1" sz="16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7345" lvl="0" marL="457200" rtl="0" algn="just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3400">
                <a:solidFill>
                  <a:srgbClr val="222222"/>
                </a:solidFill>
              </a:rPr>
              <a:t>Isaac’s development has been influenced by social and environmental experiences.</a:t>
            </a:r>
            <a:endParaRPr sz="3400">
              <a:solidFill>
                <a:srgbClr val="222222"/>
              </a:solidFill>
            </a:endParaRPr>
          </a:p>
          <a:p>
            <a:pPr indent="-347345" lvl="0" marL="457200" rtl="0" algn="just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3400">
                <a:solidFill>
                  <a:srgbClr val="222222"/>
                </a:solidFill>
              </a:rPr>
              <a:t>Vygotsky’s Sociocultural Theory highlights the importance of relationships, language and social interaction.</a:t>
            </a:r>
            <a:endParaRPr sz="3400">
              <a:solidFill>
                <a:srgbClr val="222222"/>
              </a:solidFill>
            </a:endParaRPr>
          </a:p>
          <a:p>
            <a:pPr indent="-347345" lvl="0" marL="457200" rtl="0" algn="just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3400">
                <a:solidFill>
                  <a:srgbClr val="222222"/>
                </a:solidFill>
              </a:rPr>
              <a:t>Practical interventions should focus on scaffolding, communication and supportive relationships.</a:t>
            </a:r>
            <a:endParaRPr sz="3400">
              <a:solidFill>
                <a:srgbClr val="222222"/>
              </a:solidFill>
            </a:endParaRPr>
          </a:p>
          <a:p>
            <a:pPr indent="-347345" lvl="0" marL="457200" rtl="0" algn="just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ct val="100000"/>
              <a:buChar char="►"/>
            </a:pPr>
            <a:r>
              <a:rPr lang="en-GB" sz="3400">
                <a:solidFill>
                  <a:srgbClr val="222222"/>
                </a:solidFill>
              </a:rPr>
              <a:t>Multi-agency working can help improve outcomes for Isaac and his family.</a:t>
            </a:r>
            <a:endParaRPr sz="3400">
              <a:solidFill>
                <a:srgbClr val="222222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1604"/>
              <a:buNone/>
            </a:pPr>
            <a:r>
              <a:t/>
            </a:r>
            <a:endParaRPr sz="34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4257"/>
              <a:buNone/>
            </a:pPr>
            <a:r>
              <a:t/>
            </a:r>
            <a:endParaRPr sz="4100">
              <a:solidFill>
                <a:srgbClr val="000000"/>
              </a:solidFill>
            </a:endParaRPr>
          </a:p>
        </p:txBody>
      </p:sp>
      <p:sp>
        <p:nvSpPr>
          <p:cNvPr id="267" name="Google Shape;267;p33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en-GB" sz="9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‹#›</a:t>
            </a:fld>
            <a:endParaRPr sz="9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8" name="Google Shape;268;p33"/>
          <p:cNvSpPr/>
          <p:nvPr/>
        </p:nvSpPr>
        <p:spPr>
          <a:xfrm>
            <a:off x="2763125" y="574825"/>
            <a:ext cx="4965624" cy="626022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4300" u="none" cap="none" strike="noStrike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b="0" i="0" lang="en-GB" sz="43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b="0" i="0" sz="43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9" name="Google Shape;269;p33" title="IMG_3489.jp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28750" y="1200850"/>
            <a:ext cx="4463250" cy="517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4"/>
          <p:cNvSpPr txBox="1"/>
          <p:nvPr>
            <p:ph idx="1" type="body"/>
          </p:nvPr>
        </p:nvSpPr>
        <p:spPr>
          <a:xfrm>
            <a:off x="415600" y="1536625"/>
            <a:ext cx="11111400" cy="496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b="1" sz="18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222222"/>
              </a:buClr>
              <a:buSzPts val="1800"/>
              <a:buChar char="➢"/>
            </a:pPr>
            <a:r>
              <a:rPr lang="en-GB" sz="1800">
                <a:solidFill>
                  <a:srgbClr val="222222"/>
                </a:solidFill>
              </a:rPr>
              <a:t>Daniels, H. (2016) </a:t>
            </a:r>
            <a:r>
              <a:rPr i="1" lang="en-GB" sz="1800">
                <a:solidFill>
                  <a:srgbClr val="222222"/>
                </a:solidFill>
              </a:rPr>
              <a:t>Vygotsky and Pedagogy</a:t>
            </a:r>
            <a:r>
              <a:rPr lang="en-GB" sz="1800">
                <a:solidFill>
                  <a:srgbClr val="222222"/>
                </a:solidFill>
              </a:rPr>
              <a:t>. 2nd edn. London: Routledge.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ts val="1800"/>
              <a:buChar char="➢"/>
            </a:pPr>
            <a:r>
              <a:rPr lang="en-GB" sz="1800">
                <a:solidFill>
                  <a:srgbClr val="222222"/>
                </a:solidFill>
              </a:rPr>
              <a:t>Department for Education (2024) </a:t>
            </a:r>
            <a:r>
              <a:rPr i="1" lang="en-GB" sz="1800">
                <a:solidFill>
                  <a:srgbClr val="222222"/>
                </a:solidFill>
              </a:rPr>
              <a:t>Working Together to Safeguard Children</a:t>
            </a:r>
            <a:r>
              <a:rPr lang="en-GB" sz="1800">
                <a:solidFill>
                  <a:srgbClr val="222222"/>
                </a:solidFill>
              </a:rPr>
              <a:t>. London: HMSO.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ts val="1800"/>
              <a:buChar char="➢"/>
            </a:pPr>
            <a:r>
              <a:rPr lang="en-GB" sz="1800">
                <a:solidFill>
                  <a:srgbClr val="222222"/>
                </a:solidFill>
              </a:rPr>
              <a:t>Pound, L. (2019) </a:t>
            </a:r>
            <a:r>
              <a:rPr i="1" lang="en-GB" sz="1800">
                <a:solidFill>
                  <a:srgbClr val="222222"/>
                </a:solidFill>
              </a:rPr>
              <a:t>How Children Learn</a:t>
            </a:r>
            <a:r>
              <a:rPr lang="en-GB" sz="1800">
                <a:solidFill>
                  <a:srgbClr val="222222"/>
                </a:solidFill>
              </a:rPr>
              <a:t>. 3rd edn. London: Practical Pre-School Books.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ts val="1800"/>
              <a:buChar char="➢"/>
            </a:pPr>
            <a:r>
              <a:rPr lang="en-GB" sz="1800">
                <a:solidFill>
                  <a:srgbClr val="222222"/>
                </a:solidFill>
              </a:rPr>
              <a:t>Shonkoff, J.P. and Phillips, D.A. (2000) </a:t>
            </a:r>
            <a:r>
              <a:rPr i="1" lang="en-GB" sz="1800">
                <a:solidFill>
                  <a:srgbClr val="222222"/>
                </a:solidFill>
              </a:rPr>
              <a:t>From Neurons to Neighborhoods: The Science of Early Childhood Development</a:t>
            </a:r>
            <a:r>
              <a:rPr lang="en-GB" sz="1800">
                <a:solidFill>
                  <a:srgbClr val="222222"/>
                </a:solidFill>
              </a:rPr>
              <a:t>. Washington DC: National Academy Press.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ts val="1800"/>
              <a:buChar char="➢"/>
            </a:pPr>
            <a:r>
              <a:rPr lang="en-GB" sz="1800">
                <a:solidFill>
                  <a:srgbClr val="222222"/>
                </a:solidFill>
              </a:rPr>
              <a:t>Vygotsky, L.S. (1978) </a:t>
            </a:r>
            <a:r>
              <a:rPr i="1" lang="en-GB" sz="1800">
                <a:solidFill>
                  <a:srgbClr val="222222"/>
                </a:solidFill>
              </a:rPr>
              <a:t>Mind in Society: The Development of Higher Psychological Processes</a:t>
            </a:r>
            <a:r>
              <a:rPr lang="en-GB" sz="1800">
                <a:solidFill>
                  <a:srgbClr val="222222"/>
                </a:solidFill>
              </a:rPr>
              <a:t>. Cambridge, MA: Harvard University Press.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ts val="1800"/>
              <a:buChar char="➢"/>
            </a:pPr>
            <a:r>
              <a:rPr lang="en-GB" sz="1800">
                <a:solidFill>
                  <a:srgbClr val="222222"/>
                </a:solidFill>
              </a:rPr>
              <a:t>Wood, D., Bruner, J.S. and Ross, G. (1976) ‘The role of tutoring in problem solving’, </a:t>
            </a:r>
            <a:r>
              <a:rPr i="1" lang="en-GB" sz="1800">
                <a:solidFill>
                  <a:srgbClr val="222222"/>
                </a:solidFill>
              </a:rPr>
              <a:t>Journal of Child Psychology and Psychiatry</a:t>
            </a:r>
            <a:r>
              <a:rPr lang="en-GB" sz="1800">
                <a:solidFill>
                  <a:srgbClr val="222222"/>
                </a:solidFill>
              </a:rPr>
              <a:t>, 17(2), pp. 89–100.</a:t>
            </a:r>
            <a:endParaRPr sz="1800">
              <a:solidFill>
                <a:srgbClr val="222222"/>
              </a:solidFill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22222"/>
              </a:buClr>
              <a:buSzPts val="1800"/>
              <a:buChar char="➢"/>
            </a:pPr>
            <a:r>
              <a:rPr lang="en-GB" sz="1800">
                <a:solidFill>
                  <a:srgbClr val="222222"/>
                </a:solidFill>
              </a:rPr>
              <a:t>Bruce, T. (2021) </a:t>
            </a:r>
            <a:r>
              <a:rPr i="1" lang="en-GB" sz="1800">
                <a:solidFill>
                  <a:srgbClr val="222222"/>
                </a:solidFill>
              </a:rPr>
              <a:t>Early Childhood Education</a:t>
            </a:r>
            <a:r>
              <a:rPr lang="en-GB" sz="1800">
                <a:solidFill>
                  <a:srgbClr val="222222"/>
                </a:solidFill>
              </a:rPr>
              <a:t>. 6th edn. London: Hodder Education.</a:t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/>
          </a:p>
        </p:txBody>
      </p:sp>
      <p:sp>
        <p:nvSpPr>
          <p:cNvPr id="275" name="Google Shape;275;p34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en-GB" sz="9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‹#›</a:t>
            </a:fld>
            <a:endParaRPr sz="9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6" name="Google Shape;276;p34"/>
          <p:cNvSpPr/>
          <p:nvPr/>
        </p:nvSpPr>
        <p:spPr>
          <a:xfrm>
            <a:off x="2763125" y="574825"/>
            <a:ext cx="4965624" cy="626022"/>
          </a:xfrm>
          <a:prstGeom prst="flowChartTerminator">
            <a:avLst/>
          </a:prstGeom>
          <a:solidFill>
            <a:srgbClr val="3D85C6"/>
          </a:solidFill>
          <a:ln cap="flat" cmpd="sng" w="28575">
            <a:solidFill>
              <a:srgbClr val="16B0E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600"/>
              </a:spcBef>
              <a:spcAft>
                <a:spcPts val="1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       </a:t>
            </a:r>
            <a:r>
              <a:rPr b="1" i="0" lang="en-GB" sz="3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References</a:t>
            </a:r>
            <a:r>
              <a:rPr b="0" i="0" lang="en-GB" sz="3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