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webextensions/webextension1.xml" ContentType="application/vnd.ms-office.webextension+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7"/>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49776" autoAdjust="0"/>
  </p:normalViewPr>
  <p:slideViewPr>
    <p:cSldViewPr snapToGrid="0">
      <p:cViewPr>
        <p:scale>
          <a:sx n="45" d="100"/>
          <a:sy n="45" d="100"/>
        </p:scale>
        <p:origin x="1506"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F43020-C6F3-4178-A266-E8B323FE238C}" type="datetimeFigureOut">
              <a:rPr lang="en-GB" smtClean="0"/>
              <a:t>22/04/2021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B4FF00-72E2-4185-AB57-E0C99B08E049}" type="slidenum">
              <a:rPr lang="en-GB" smtClean="0"/>
              <a:t>‹#›</a:t>
            </a:fld>
            <a:endParaRPr lang="en-GB"/>
          </a:p>
        </p:txBody>
      </p:sp>
    </p:spTree>
    <p:extLst>
      <p:ext uri="{BB962C8B-B14F-4D97-AF65-F5344CB8AC3E}">
        <p14:creationId xmlns:p14="http://schemas.microsoft.com/office/powerpoint/2010/main" val="2562981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en.wikipedia.org/wiki/Sophist#cite_note-13" TargetMode="External"/><Relationship Id="rId13" Type="http://schemas.openxmlformats.org/officeDocument/2006/relationships/hyperlink" Target="https://en.wikipedia.org/wiki/Sophist#cite_note-16" TargetMode="External"/><Relationship Id="rId18" Type="http://schemas.openxmlformats.org/officeDocument/2006/relationships/hyperlink" Target="https://en.wikipedia.org/wiki/Justice" TargetMode="External"/><Relationship Id="rId26" Type="http://schemas.openxmlformats.org/officeDocument/2006/relationships/hyperlink" Target="https://en.wikipedia.org/wiki/Law" TargetMode="External"/><Relationship Id="rId3" Type="http://schemas.openxmlformats.org/officeDocument/2006/relationships/hyperlink" Target="https://en.wikipedia.org/wiki/Socrates" TargetMode="External"/><Relationship Id="rId21" Type="http://schemas.openxmlformats.org/officeDocument/2006/relationships/hyperlink" Target="https://en.wikipedia.org/wiki/Relativism" TargetMode="External"/><Relationship Id="rId7" Type="http://schemas.openxmlformats.org/officeDocument/2006/relationships/hyperlink" Target="https://en.wikipedia.org/wiki/Sophist#cite_note-12" TargetMode="External"/><Relationship Id="rId12" Type="http://schemas.openxmlformats.org/officeDocument/2006/relationships/hyperlink" Target="https://en.wikipedia.org/wiki/Sophist_(dialogue)" TargetMode="External"/><Relationship Id="rId17" Type="http://schemas.openxmlformats.org/officeDocument/2006/relationships/hyperlink" Target="https://en.wikipedia.org/wiki/Truth" TargetMode="External"/><Relationship Id="rId25" Type="http://schemas.openxmlformats.org/officeDocument/2006/relationships/hyperlink" Target="https://en.wikipedia.org/wiki/Religion" TargetMode="External"/><Relationship Id="rId2" Type="http://schemas.openxmlformats.org/officeDocument/2006/relationships/slide" Target="../slides/slide8.xml"/><Relationship Id="rId16" Type="http://schemas.openxmlformats.org/officeDocument/2006/relationships/hyperlink" Target="https://en.wikipedia.org/wiki/Sophist#cite_note-17" TargetMode="External"/><Relationship Id="rId20" Type="http://schemas.openxmlformats.org/officeDocument/2006/relationships/hyperlink" Target="https://en.wikipedia.org/wiki/Sophist#cite_note-18" TargetMode="External"/><Relationship Id="rId29" Type="http://schemas.openxmlformats.org/officeDocument/2006/relationships/hyperlink" Target="https://en.wikipedia.org/wiki/Agnosticism" TargetMode="External"/><Relationship Id="rId1" Type="http://schemas.openxmlformats.org/officeDocument/2006/relationships/notesMaster" Target="../notesMasters/notesMaster1.xml"/><Relationship Id="rId6" Type="http://schemas.openxmlformats.org/officeDocument/2006/relationships/hyperlink" Target="https://en.wikipedia.org/wiki/Diogenes_La%C3%ABrtius" TargetMode="External"/><Relationship Id="rId11" Type="http://schemas.openxmlformats.org/officeDocument/2006/relationships/hyperlink" Target="https://en.wikipedia.org/wiki/W._K._C._Guthrie" TargetMode="External"/><Relationship Id="rId24" Type="http://schemas.openxmlformats.org/officeDocument/2006/relationships/hyperlink" Target="https://en.wikipedia.org/wiki/Doxa" TargetMode="External"/><Relationship Id="rId5" Type="http://schemas.openxmlformats.org/officeDocument/2006/relationships/hyperlink" Target="https://en.wikipedia.org/wiki/Socratic_method" TargetMode="External"/><Relationship Id="rId15" Type="http://schemas.openxmlformats.org/officeDocument/2006/relationships/hyperlink" Target="https://en.wikipedia.org/wiki/Protagoras_(dialogue)" TargetMode="External"/><Relationship Id="rId23" Type="http://schemas.openxmlformats.org/officeDocument/2006/relationships/hyperlink" Target="https://en.wikipedia.org/wiki/Knowledge" TargetMode="External"/><Relationship Id="rId28" Type="http://schemas.openxmlformats.org/officeDocument/2006/relationships/hyperlink" Target="https://en.wikipedia.org/wiki/Atheism" TargetMode="External"/><Relationship Id="rId10" Type="http://schemas.openxmlformats.org/officeDocument/2006/relationships/hyperlink" Target="https://en.wikipedia.org/wiki/Sophist#cite_note-a-15" TargetMode="External"/><Relationship Id="rId19" Type="http://schemas.openxmlformats.org/officeDocument/2006/relationships/hyperlink" Target="https://en.wikipedia.org/wiki/Political_power" TargetMode="External"/><Relationship Id="rId31" Type="http://schemas.openxmlformats.org/officeDocument/2006/relationships/hyperlink" Target="https://en.wikipedia.org/wiki/Diagoras_of_Melos" TargetMode="External"/><Relationship Id="rId4" Type="http://schemas.openxmlformats.org/officeDocument/2006/relationships/hyperlink" Target="https://en.wikipedia.org/wiki/Sophist#cite_note-11" TargetMode="External"/><Relationship Id="rId9" Type="http://schemas.openxmlformats.org/officeDocument/2006/relationships/hyperlink" Target="https://en.wikipedia.org/wiki/Sophist#cite_note-14" TargetMode="External"/><Relationship Id="rId14" Type="http://schemas.openxmlformats.org/officeDocument/2006/relationships/hyperlink" Target="https://en.wikipedia.org/wiki/Plato" TargetMode="External"/><Relationship Id="rId22" Type="http://schemas.openxmlformats.org/officeDocument/2006/relationships/hyperlink" Target="https://en.wikipedia.org/wiki/Cognition" TargetMode="External"/><Relationship Id="rId27" Type="http://schemas.openxmlformats.org/officeDocument/2006/relationships/hyperlink" Target="https://en.wikipedia.org/wiki/Ethics" TargetMode="External"/><Relationship Id="rId30" Type="http://schemas.openxmlformats.org/officeDocument/2006/relationships/hyperlink" Target="https://en.wikipedia.org/wiki/Protagora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What were the objectives of education in Ancient Athens, and how did education prepare students for their roles in society?</a:t>
            </a:r>
          </a:p>
          <a:p>
            <a:r>
              <a:rPr lang="en-GB" sz="1200" b="0" i="0" kern="1200" dirty="0" smtClean="0">
                <a:solidFill>
                  <a:schemeClr val="tx1"/>
                </a:solidFill>
                <a:effectLst/>
                <a:latin typeface="+mn-lt"/>
                <a:ea typeface="+mn-ea"/>
                <a:cs typeface="+mn-cs"/>
              </a:rPr>
              <a:t>Athens was the main educational, intellectual and cultural </a:t>
            </a:r>
            <a:r>
              <a:rPr lang="en-GB" sz="1200" b="0" i="0" kern="1200" dirty="0" err="1" smtClean="0">
                <a:solidFill>
                  <a:schemeClr val="tx1"/>
                </a:solidFill>
                <a:effectLst/>
                <a:latin typeface="+mn-lt"/>
                <a:ea typeface="+mn-ea"/>
                <a:cs typeface="+mn-cs"/>
              </a:rPr>
              <a:t>center</a:t>
            </a:r>
            <a:r>
              <a:rPr lang="en-GB" sz="1200" b="0" i="0" kern="1200" dirty="0" smtClean="0">
                <a:solidFill>
                  <a:schemeClr val="tx1"/>
                </a:solidFill>
                <a:effectLst/>
                <a:latin typeface="+mn-lt"/>
                <a:ea typeface="+mn-ea"/>
                <a:cs typeface="+mn-cs"/>
              </a:rPr>
              <a:t> of Ancient Greece. The main purpose of education in Ancient Athens was to make citizens trained in the arts, and to prepare them for both peace and war. It was aimed at the cultivation of the students' physical, mental, and moral qualities.   From Athens we get the motto: </a:t>
            </a:r>
            <a:r>
              <a:rPr lang="en-GB" sz="1200" b="0" i="1" kern="1200" dirty="0" smtClean="0">
                <a:solidFill>
                  <a:schemeClr val="tx1"/>
                </a:solidFill>
                <a:effectLst/>
                <a:latin typeface="+mn-lt"/>
                <a:ea typeface="+mn-ea"/>
                <a:cs typeface="+mn-cs"/>
              </a:rPr>
              <a:t>A sound mind in a sound body. </a:t>
            </a:r>
            <a:r>
              <a:rPr lang="en-GB" sz="1200" b="0" i="0" kern="1200" dirty="0" smtClean="0">
                <a:solidFill>
                  <a:schemeClr val="tx1"/>
                </a:solidFill>
                <a:effectLst/>
                <a:latin typeface="+mn-lt"/>
                <a:ea typeface="+mn-ea"/>
                <a:cs typeface="+mn-cs"/>
              </a:rPr>
              <a:t>All schools were very small private schools, and education was very valued.</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
            </a:r>
            <a:br>
              <a:rPr lang="en-GB" sz="1200" b="0" i="0" kern="1200" dirty="0" smtClean="0">
                <a:solidFill>
                  <a:schemeClr val="tx1"/>
                </a:solidFill>
                <a:effectLst/>
                <a:latin typeface="+mn-lt"/>
                <a:ea typeface="+mn-ea"/>
                <a:cs typeface="+mn-cs"/>
              </a:rPr>
            </a:br>
            <a:r>
              <a:rPr lang="en-GB" sz="1200" b="1" i="0" kern="1200" dirty="0" smtClean="0">
                <a:solidFill>
                  <a:schemeClr val="tx1"/>
                </a:solidFill>
                <a:effectLst/>
                <a:latin typeface="+mn-lt"/>
                <a:ea typeface="+mn-ea"/>
                <a:cs typeface="+mn-cs"/>
              </a:rPr>
              <a:t>Boys</a:t>
            </a:r>
            <a:r>
              <a:rPr lang="en-GB" sz="1200" b="0" i="0" kern="1200" dirty="0" smtClean="0">
                <a:solidFill>
                  <a:schemeClr val="tx1"/>
                </a:solidFill>
                <a:effectLst/>
                <a:latin typeface="+mn-lt"/>
                <a:ea typeface="+mn-ea"/>
                <a:cs typeface="+mn-cs"/>
              </a:rPr>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Until age six, boys were taught at home by their mother or a male slave. Age six to 14 was primary school. The teacher in school was always a male. Once the youths were 16, their 'basic education' was complete. The boys who didn't have to work could now study the sciences and philosophy. From the ages of 18 to 20, able bodied young men had to take military </a:t>
            </a:r>
            <a:r>
              <a:rPr lang="en-GB" sz="1200" b="0" i="0" kern="1200" dirty="0" err="1" smtClean="0">
                <a:solidFill>
                  <a:schemeClr val="tx1"/>
                </a:solidFill>
                <a:effectLst/>
                <a:latin typeface="+mn-lt"/>
                <a:ea typeface="+mn-ea"/>
                <a:cs typeface="+mn-cs"/>
              </a:rPr>
              <a:t>trainging</a:t>
            </a:r>
            <a:r>
              <a:rPr lang="en-GB" sz="1200" b="0" i="0" kern="1200" dirty="0" smtClean="0">
                <a:solidFill>
                  <a:schemeClr val="tx1"/>
                </a:solidFill>
                <a:effectLst/>
                <a:latin typeface="+mn-lt"/>
                <a:ea typeface="+mn-ea"/>
                <a:cs typeface="+mn-cs"/>
              </a:rPr>
              <a:t> for the army or the navy. Athenians wanted their sons to have a well rounded education so that they would know a variety of things and appreciate lots of things.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
            </a:r>
            <a:br>
              <a:rPr lang="en-GB" sz="1200" b="0" i="0" kern="1200" dirty="0" smtClean="0">
                <a:solidFill>
                  <a:schemeClr val="tx1"/>
                </a:solidFill>
                <a:effectLst/>
                <a:latin typeface="+mn-lt"/>
                <a:ea typeface="+mn-ea"/>
                <a:cs typeface="+mn-cs"/>
              </a:rPr>
            </a:br>
            <a:r>
              <a:rPr lang="en-GB" sz="1200" b="1" i="0" kern="1200" dirty="0" smtClean="0">
                <a:solidFill>
                  <a:schemeClr val="tx1"/>
                </a:solidFill>
                <a:effectLst/>
                <a:latin typeface="+mn-lt"/>
                <a:ea typeface="+mn-ea"/>
                <a:cs typeface="+mn-cs"/>
              </a:rPr>
              <a:t>Girls</a:t>
            </a:r>
            <a:r>
              <a:rPr lang="en-GB" sz="1200" b="0" i="0" kern="1200" dirty="0" smtClean="0">
                <a:solidFill>
                  <a:schemeClr val="tx1"/>
                </a:solidFill>
                <a:effectLst/>
                <a:latin typeface="+mn-lt"/>
                <a:ea typeface="+mn-ea"/>
                <a:cs typeface="+mn-cs"/>
              </a:rPr>
              <a:t/>
            </a:r>
            <a:br>
              <a:rPr lang="en-GB" sz="1200" b="0" i="0" kern="1200" dirty="0" smtClean="0">
                <a:solidFill>
                  <a:schemeClr val="tx1"/>
                </a:solidFill>
                <a:effectLst/>
                <a:latin typeface="+mn-lt"/>
                <a:ea typeface="+mn-ea"/>
                <a:cs typeface="+mn-cs"/>
              </a:rPr>
            </a:br>
            <a:r>
              <a:rPr lang="en-GB" sz="1200" b="0" i="0" kern="1200" dirty="0" err="1" smtClean="0">
                <a:solidFill>
                  <a:schemeClr val="tx1"/>
                </a:solidFill>
                <a:effectLst/>
                <a:latin typeface="+mn-lt"/>
                <a:ea typeface="+mn-ea"/>
                <a:cs typeface="+mn-cs"/>
              </a:rPr>
              <a:t>Girls</a:t>
            </a:r>
            <a:r>
              <a:rPr lang="en-GB" sz="1200" b="0" i="0" kern="1200" dirty="0" smtClean="0">
                <a:solidFill>
                  <a:schemeClr val="tx1"/>
                </a:solidFill>
                <a:effectLst/>
                <a:latin typeface="+mn-lt"/>
                <a:ea typeface="+mn-ea"/>
                <a:cs typeface="+mn-cs"/>
              </a:rPr>
              <a:t> were taught at home by their mothers or a private tutor. The objective was to prepare girls for being a stay-at-home mum, to look after and educate their children just as they had been educated. </a:t>
            </a:r>
            <a:r>
              <a:rPr lang="en-GB" sz="1200" b="1" i="0" kern="1200" dirty="0" smtClean="0">
                <a:solidFill>
                  <a:schemeClr val="tx1"/>
                </a:solidFill>
                <a:effectLst/>
                <a:latin typeface="+mn-lt"/>
                <a:ea typeface="+mn-ea"/>
                <a:cs typeface="+mn-cs"/>
              </a:rPr>
              <a:t/>
            </a:r>
            <a:br>
              <a:rPr lang="en-GB" sz="1200" b="1" i="0" kern="1200" dirty="0" smtClean="0">
                <a:solidFill>
                  <a:schemeClr val="tx1"/>
                </a:solidFill>
                <a:effectLst/>
                <a:latin typeface="+mn-lt"/>
                <a:ea typeface="+mn-ea"/>
                <a:cs typeface="+mn-cs"/>
              </a:rPr>
            </a:br>
            <a:r>
              <a:rPr lang="en-GB" sz="1200" b="1" i="0" kern="1200" dirty="0" smtClean="0">
                <a:solidFill>
                  <a:schemeClr val="tx1"/>
                </a:solidFill>
                <a:effectLst/>
                <a:latin typeface="+mn-lt"/>
                <a:ea typeface="+mn-ea"/>
                <a:cs typeface="+mn-cs"/>
              </a:rPr>
              <a:t/>
            </a:r>
            <a:br>
              <a:rPr lang="en-GB" sz="1200" b="1" i="0" kern="1200" dirty="0" smtClean="0">
                <a:solidFill>
                  <a:schemeClr val="tx1"/>
                </a:solidFill>
                <a:effectLst/>
                <a:latin typeface="+mn-lt"/>
                <a:ea typeface="+mn-ea"/>
                <a:cs typeface="+mn-cs"/>
              </a:rPr>
            </a:br>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What subjects did students take in Ancient Athens and why?</a:t>
            </a:r>
          </a:p>
          <a:p>
            <a:r>
              <a:rPr lang="en-GB" sz="1200" b="1" i="0" kern="1200" dirty="0" smtClean="0">
                <a:solidFill>
                  <a:schemeClr val="tx1"/>
                </a:solidFill>
                <a:effectLst/>
                <a:latin typeface="+mn-lt"/>
                <a:ea typeface="+mn-ea"/>
                <a:cs typeface="+mn-cs"/>
              </a:rPr>
              <a:t>Boys</a:t>
            </a:r>
            <a:r>
              <a:rPr lang="en-GB" sz="1200" b="0" i="0" kern="1200" dirty="0" smtClean="0">
                <a:solidFill>
                  <a:schemeClr val="tx1"/>
                </a:solidFill>
                <a:effectLst/>
                <a:latin typeface="+mn-lt"/>
                <a:ea typeface="+mn-ea"/>
                <a:cs typeface="+mn-cs"/>
              </a:rPr>
              <a:t>' education in Ancient Athens consisted of three main courses: </a:t>
            </a:r>
            <a:r>
              <a:rPr lang="en-GB" sz="1200" b="0" i="0" kern="1200" dirty="0" err="1" smtClean="0">
                <a:solidFill>
                  <a:schemeClr val="tx1"/>
                </a:solidFill>
                <a:effectLst/>
                <a:latin typeface="+mn-lt"/>
                <a:ea typeface="+mn-ea"/>
                <a:cs typeface="+mn-cs"/>
              </a:rPr>
              <a:t>Grammata</a:t>
            </a:r>
            <a:r>
              <a:rPr lang="en-GB" sz="1200" b="0" i="0" kern="1200" dirty="0" smtClean="0">
                <a:solidFill>
                  <a:schemeClr val="tx1"/>
                </a:solidFill>
                <a:effectLst/>
                <a:latin typeface="+mn-lt"/>
                <a:ea typeface="+mn-ea"/>
                <a:cs typeface="+mn-cs"/>
              </a:rPr>
              <a:t> , Music, and Physical Education. </a:t>
            </a:r>
            <a:r>
              <a:rPr lang="en-GB" sz="1200" b="0" i="0" kern="1200" dirty="0" err="1" smtClean="0">
                <a:solidFill>
                  <a:schemeClr val="tx1"/>
                </a:solidFill>
                <a:effectLst/>
                <a:latin typeface="+mn-lt"/>
                <a:ea typeface="+mn-ea"/>
                <a:cs typeface="+mn-cs"/>
              </a:rPr>
              <a:t>Grammata</a:t>
            </a:r>
            <a:r>
              <a:rPr lang="en-GB" sz="1200" b="0" i="0" kern="1200" dirty="0" smtClean="0">
                <a:solidFill>
                  <a:schemeClr val="tx1"/>
                </a:solidFill>
                <a:effectLst/>
                <a:latin typeface="+mn-lt"/>
                <a:ea typeface="+mn-ea"/>
                <a:cs typeface="+mn-cs"/>
              </a:rPr>
              <a:t> included reading, writing, and arithmetic. The literal translation of '</a:t>
            </a:r>
            <a:r>
              <a:rPr lang="en-GB" sz="1200" b="0" i="0" kern="1200" dirty="0" err="1" smtClean="0">
                <a:solidFill>
                  <a:schemeClr val="tx1"/>
                </a:solidFill>
                <a:effectLst/>
                <a:latin typeface="+mn-lt"/>
                <a:ea typeface="+mn-ea"/>
                <a:cs typeface="+mn-cs"/>
              </a:rPr>
              <a:t>grammata</a:t>
            </a:r>
            <a:r>
              <a:rPr lang="en-GB" sz="1200" b="0" i="0" kern="1200" dirty="0" smtClean="0">
                <a:solidFill>
                  <a:schemeClr val="tx1"/>
                </a:solidFill>
                <a:effectLst/>
                <a:latin typeface="+mn-lt"/>
                <a:ea typeface="+mn-ea"/>
                <a:cs typeface="+mn-cs"/>
              </a:rPr>
              <a:t>' is 'letters.' After the students had learnt their letters, they went onto learning the words of famous poets such as Homer. The second course, music , consisted of singing, playing the lyre and the flute, reciting, and musical performance of poetry. Through this students learnt history, geography, and ethics. The third course, physical education, was when the children practiced wrestling, jumping, running and throwing of discus and javelin. They also played team games such as early forms of field hockey and soccer. This was to make their body 'strong and courageous.' The aim was not to produce athletes, or soldiers like in Sparta, but young men who were graceful, fit, and attractive, and it was hoped they would develop habits of fitness that they took with them their whole lives.</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Teachers also added whatever else they knew to the school course.</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
            </a:r>
            <a:br>
              <a:rPr lang="en-GB" sz="1200" b="0" i="0" kern="1200" dirty="0" smtClean="0">
                <a:solidFill>
                  <a:schemeClr val="tx1"/>
                </a:solidFill>
                <a:effectLst/>
                <a:latin typeface="+mn-lt"/>
                <a:ea typeface="+mn-ea"/>
                <a:cs typeface="+mn-cs"/>
              </a:rPr>
            </a:br>
            <a:r>
              <a:rPr lang="en-GB" sz="1200" b="1" i="0" kern="1200" dirty="0" smtClean="0">
                <a:solidFill>
                  <a:schemeClr val="tx1"/>
                </a:solidFill>
                <a:effectLst/>
                <a:latin typeface="+mn-lt"/>
                <a:ea typeface="+mn-ea"/>
                <a:cs typeface="+mn-cs"/>
              </a:rPr>
              <a:t>Girls</a:t>
            </a:r>
            <a:r>
              <a:rPr lang="en-GB" sz="1200" b="0" i="0" kern="1200" dirty="0" smtClean="0">
                <a:solidFill>
                  <a:schemeClr val="tx1"/>
                </a:solidFill>
                <a:effectLst/>
                <a:latin typeface="+mn-lt"/>
                <a:ea typeface="+mn-ea"/>
                <a:cs typeface="+mn-cs"/>
              </a:rPr>
              <a:t> were mostly taught by their mothers in the comfort of their own homes. They learnt things like motherhood and housekeeping. Girls were also allowed to take part in sports such as wrestling. This was because parents were afraid girls would be spoiled if they learnt how to read. In later life, their husband would be the one doing all the work, so he would need the subjects he did at school, and a girl would stay at home and raise the children, doing housework. This was how the separate schooling systems for boys and girls worked and fitted in with what they needed to know for later life. However, some families employed a private tutor, so some Athenian women were very well educated.</a:t>
            </a:r>
          </a:p>
          <a:p>
            <a:endParaRPr lang="en-GB" dirty="0"/>
          </a:p>
        </p:txBody>
      </p:sp>
      <p:sp>
        <p:nvSpPr>
          <p:cNvPr id="4" name="Slide Number Placeholder 3"/>
          <p:cNvSpPr>
            <a:spLocks noGrp="1"/>
          </p:cNvSpPr>
          <p:nvPr>
            <p:ph type="sldNum" sz="quarter" idx="10"/>
          </p:nvPr>
        </p:nvSpPr>
        <p:spPr/>
        <p:txBody>
          <a:bodyPr/>
          <a:lstStyle/>
          <a:p>
            <a:fld id="{04B4FF00-72E2-4185-AB57-E0C99B08E049}" type="slidenum">
              <a:rPr lang="en-GB" smtClean="0"/>
              <a:t>5</a:t>
            </a:fld>
            <a:endParaRPr lang="en-GB"/>
          </a:p>
        </p:txBody>
      </p:sp>
    </p:spTree>
    <p:extLst>
      <p:ext uri="{BB962C8B-B14F-4D97-AF65-F5344CB8AC3E}">
        <p14:creationId xmlns:p14="http://schemas.microsoft.com/office/powerpoint/2010/main" val="1715323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the second half of the 5th century BC, particularly in Athens, "sophist" came to denote a class of mostly itinerant intellectuals who taught courses in various subjects, speculated about the nature of language and culture, and employed rhetoric to achieve their purposes, generally to persuade or convince others. "Sophists did, however, have one important thing in common: whatever else they did or did not claim to know, they characteristically had a great understanding of what words would entertain or impress or persuade an audience."[3] Sophists went to Athens to teach because the city was flourishing at the time. It was good employment for those good at debate, which was a speciality of the first sophists, and they received the fame and fortune they were seeking. Protagoras is generally regarded as the first of these professional sophists. Others include Gorgias, </a:t>
            </a:r>
            <a:r>
              <a:rPr lang="en-GB" dirty="0" err="1" smtClean="0"/>
              <a:t>Prodicus</a:t>
            </a:r>
            <a:r>
              <a:rPr lang="en-GB" dirty="0" smtClean="0"/>
              <a:t>, Hippias, </a:t>
            </a:r>
            <a:r>
              <a:rPr lang="en-GB" dirty="0" err="1" smtClean="0"/>
              <a:t>Thrasymachus</a:t>
            </a:r>
            <a:r>
              <a:rPr lang="en-GB" dirty="0" smtClean="0"/>
              <a:t>, </a:t>
            </a:r>
            <a:r>
              <a:rPr lang="en-GB" dirty="0" err="1" smtClean="0"/>
              <a:t>Lycophron</a:t>
            </a:r>
            <a:r>
              <a:rPr lang="en-GB" dirty="0" smtClean="0"/>
              <a:t>, </a:t>
            </a:r>
            <a:r>
              <a:rPr lang="en-GB" dirty="0" err="1" smtClean="0"/>
              <a:t>Callicles</a:t>
            </a:r>
            <a:r>
              <a:rPr lang="en-GB" dirty="0" smtClean="0"/>
              <a:t>, Antiphon, and </a:t>
            </a:r>
            <a:r>
              <a:rPr lang="en-GB" dirty="0" err="1" smtClean="0"/>
              <a:t>Cratylus</a:t>
            </a:r>
            <a:r>
              <a:rPr lang="en-GB" dirty="0" smtClean="0"/>
              <a:t>. A few sophists claimed that they could find the answers to all questions. Most of these sophists are known today primarily through the writings of their opponents (particularly Plato and Aristotle), which makes it difficult to assemble an unbiased view of their practices and teachings. In some cases, such as Gorgias, original rhetorical works are extant, allowing the author to be judged on his own terms, but in most cases, knowledge about what individual sophists wrote or said comes from fragmentary quotations that lack context and are usually hostile.</a:t>
            </a:r>
          </a:p>
          <a:p>
            <a:endParaRPr lang="en-GB" dirty="0" smtClean="0"/>
          </a:p>
          <a:p>
            <a:r>
              <a:rPr lang="en-GB" dirty="0" smtClean="0"/>
              <a:t>Sophists could be described both as teachers and philosophers, having travelled about in Greece teaching their students various life skills, particularly rhetoric and public speaking. These were useful qualities of the time, during which persuasive ability had a large influence on one's political power and economic wealth. Athens became the </a:t>
            </a:r>
            <a:r>
              <a:rPr lang="en-GB" dirty="0" err="1" smtClean="0"/>
              <a:t>center</a:t>
            </a:r>
            <a:r>
              <a:rPr lang="en-GB" dirty="0" smtClean="0"/>
              <a:t> of the sophists' activity, due to the city's freedom of speech for non-slave citizens and its wealth of resources. The sophists as a group had no set teachings, and they lectured on subjects that were as diverse as semantics and rhetoric, to ontology, and epistemology. Most sophists claimed to teach </a:t>
            </a:r>
            <a:r>
              <a:rPr lang="en-GB" dirty="0" err="1" smtClean="0"/>
              <a:t>arete</a:t>
            </a:r>
            <a:r>
              <a:rPr lang="en-GB" dirty="0" smtClean="0"/>
              <a:t> ("excellence" or "virtue") in the management and administration of not only one's affairs, but the city's as well. Before the 5th century BC, it was believed that aristocratic birth qualified a person for </a:t>
            </a:r>
            <a:r>
              <a:rPr lang="en-GB" dirty="0" err="1" smtClean="0"/>
              <a:t>arete</a:t>
            </a:r>
            <a:r>
              <a:rPr lang="en-GB" dirty="0" smtClean="0"/>
              <a:t> and politics. However, Protagoras, who is regarded as the first sophist, argued that </a:t>
            </a:r>
            <a:r>
              <a:rPr lang="en-GB" dirty="0" err="1" smtClean="0"/>
              <a:t>arete</a:t>
            </a:r>
            <a:r>
              <a:rPr lang="en-GB" dirty="0" smtClean="0"/>
              <a:t> was the result of training rather than birth.</a:t>
            </a:r>
            <a:endParaRPr lang="en-GB" dirty="0"/>
          </a:p>
        </p:txBody>
      </p:sp>
      <p:sp>
        <p:nvSpPr>
          <p:cNvPr id="4" name="Slide Number Placeholder 3"/>
          <p:cNvSpPr>
            <a:spLocks noGrp="1"/>
          </p:cNvSpPr>
          <p:nvPr>
            <p:ph type="sldNum" sz="quarter" idx="10"/>
          </p:nvPr>
        </p:nvSpPr>
        <p:spPr/>
        <p:txBody>
          <a:bodyPr/>
          <a:lstStyle/>
          <a:p>
            <a:fld id="{04B4FF00-72E2-4185-AB57-E0C99B08E049}" type="slidenum">
              <a:rPr lang="en-GB" smtClean="0"/>
              <a:t>6</a:t>
            </a:fld>
            <a:endParaRPr lang="en-GB"/>
          </a:p>
        </p:txBody>
      </p:sp>
    </p:spTree>
    <p:extLst>
      <p:ext uri="{BB962C8B-B14F-4D97-AF65-F5344CB8AC3E}">
        <p14:creationId xmlns:p14="http://schemas.microsoft.com/office/powerpoint/2010/main" val="33718694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An ongoing debate is </a:t>
            </a:r>
            <a:r>
              <a:rPr lang="en-GB" sz="1200" b="0" i="0" kern="1200" dirty="0" err="1" smtClean="0">
                <a:solidFill>
                  <a:schemeClr val="tx1"/>
                </a:solidFill>
                <a:effectLst/>
                <a:latin typeface="+mn-lt"/>
                <a:ea typeface="+mn-ea"/>
                <a:cs typeface="+mn-cs"/>
              </a:rPr>
              <a:t>centered</a:t>
            </a:r>
            <a:r>
              <a:rPr lang="en-GB" sz="1200" b="0" i="0" kern="1200" dirty="0" smtClean="0">
                <a:solidFill>
                  <a:schemeClr val="tx1"/>
                </a:solidFill>
                <a:effectLst/>
                <a:latin typeface="+mn-lt"/>
                <a:ea typeface="+mn-ea"/>
                <a:cs typeface="+mn-cs"/>
              </a:rPr>
              <a:t> on the difference between the sophists, who charged for their services, and </a:t>
            </a:r>
            <a:r>
              <a:rPr lang="en-GB" sz="1200" b="0" i="0" u="none" strike="noStrike" kern="1200" dirty="0" smtClean="0">
                <a:solidFill>
                  <a:schemeClr val="tx1"/>
                </a:solidFill>
                <a:effectLst/>
                <a:latin typeface="+mn-lt"/>
                <a:ea typeface="+mn-ea"/>
                <a:cs typeface="+mn-cs"/>
                <a:hlinkClick r:id="rId3" tooltip="Socrates"/>
              </a:rPr>
              <a:t>Socrates</a:t>
            </a:r>
            <a:r>
              <a:rPr lang="en-GB" sz="1200" b="0" i="0" kern="1200" dirty="0" smtClean="0">
                <a:solidFill>
                  <a:schemeClr val="tx1"/>
                </a:solidFill>
                <a:effectLst/>
                <a:latin typeface="+mn-lt"/>
                <a:ea typeface="+mn-ea"/>
                <a:cs typeface="+mn-cs"/>
              </a:rPr>
              <a:t>, who did not.</a:t>
            </a:r>
            <a:r>
              <a:rPr lang="en-GB" sz="1200" b="0" i="0" u="none" strike="noStrike" kern="1200" baseline="30000" dirty="0" smtClean="0">
                <a:solidFill>
                  <a:schemeClr val="tx1"/>
                </a:solidFill>
                <a:effectLst/>
                <a:latin typeface="+mn-lt"/>
                <a:ea typeface="+mn-ea"/>
                <a:cs typeface="+mn-cs"/>
                <a:hlinkClick r:id="rId4"/>
              </a:rPr>
              <a:t>[11]</a:t>
            </a:r>
            <a:r>
              <a:rPr lang="en-GB" sz="1200" b="0" i="0" kern="1200" dirty="0" smtClean="0">
                <a:solidFill>
                  <a:schemeClr val="tx1"/>
                </a:solidFill>
                <a:effectLst/>
                <a:latin typeface="+mn-lt"/>
                <a:ea typeface="+mn-ea"/>
                <a:cs typeface="+mn-cs"/>
              </a:rPr>
              <a:t> Instead of giving instruction Socrates professed a self-effacing and questioning posture, exemplified by what is known as the </a:t>
            </a:r>
            <a:r>
              <a:rPr lang="en-GB" sz="1200" b="0" i="0" u="none" strike="noStrike" kern="1200" dirty="0" smtClean="0">
                <a:solidFill>
                  <a:schemeClr val="tx1"/>
                </a:solidFill>
                <a:effectLst/>
                <a:latin typeface="+mn-lt"/>
                <a:ea typeface="+mn-ea"/>
                <a:cs typeface="+mn-cs"/>
                <a:hlinkClick r:id="rId5" tooltip="Socratic method"/>
              </a:rPr>
              <a:t>Socratic method</a:t>
            </a:r>
            <a:r>
              <a:rPr lang="en-GB" sz="1200" b="0" i="0" kern="1200" dirty="0" smtClean="0">
                <a:solidFill>
                  <a:schemeClr val="tx1"/>
                </a:solidFill>
                <a:effectLst/>
                <a:latin typeface="+mn-lt"/>
                <a:ea typeface="+mn-ea"/>
                <a:cs typeface="+mn-cs"/>
              </a:rPr>
              <a:t> (although </a:t>
            </a:r>
            <a:r>
              <a:rPr lang="en-GB" sz="1200" b="0" i="0" u="none" strike="noStrike" kern="1200" dirty="0" smtClean="0">
                <a:solidFill>
                  <a:schemeClr val="tx1"/>
                </a:solidFill>
                <a:effectLst/>
                <a:latin typeface="+mn-lt"/>
                <a:ea typeface="+mn-ea"/>
                <a:cs typeface="+mn-cs"/>
                <a:hlinkClick r:id="rId6" tooltip="Diogenes Laërtius"/>
              </a:rPr>
              <a:t>Diogenes </a:t>
            </a:r>
            <a:r>
              <a:rPr lang="en-GB" sz="1200" b="0" i="0" u="none" strike="noStrike" kern="1200" dirty="0" err="1" smtClean="0">
                <a:solidFill>
                  <a:schemeClr val="tx1"/>
                </a:solidFill>
                <a:effectLst/>
                <a:latin typeface="+mn-lt"/>
                <a:ea typeface="+mn-ea"/>
                <a:cs typeface="+mn-cs"/>
                <a:hlinkClick r:id="rId6" tooltip="Diogenes Laërtius"/>
              </a:rPr>
              <a:t>Laërtius</a:t>
            </a:r>
            <a:r>
              <a:rPr lang="en-GB" sz="1200" b="0" i="0" kern="1200" dirty="0" smtClean="0">
                <a:solidFill>
                  <a:schemeClr val="tx1"/>
                </a:solidFill>
                <a:effectLst/>
                <a:latin typeface="+mn-lt"/>
                <a:ea typeface="+mn-ea"/>
                <a:cs typeface="+mn-cs"/>
              </a:rPr>
              <a:t> wrote that Protagoras—a sophist—invented this method</a:t>
            </a:r>
            <a:r>
              <a:rPr lang="en-GB" sz="1200" b="0" i="0" u="none" strike="noStrike" kern="1200" baseline="30000" dirty="0" smtClean="0">
                <a:solidFill>
                  <a:schemeClr val="tx1"/>
                </a:solidFill>
                <a:effectLst/>
                <a:latin typeface="+mn-lt"/>
                <a:ea typeface="+mn-ea"/>
                <a:cs typeface="+mn-cs"/>
                <a:hlinkClick r:id="rId7"/>
              </a:rPr>
              <a:t>[12]</a:t>
            </a:r>
            <a:r>
              <a:rPr lang="en-GB" sz="1200" b="0" i="0" u="none" strike="noStrike" kern="1200" baseline="30000" dirty="0" smtClean="0">
                <a:solidFill>
                  <a:schemeClr val="tx1"/>
                </a:solidFill>
                <a:effectLst/>
                <a:latin typeface="+mn-lt"/>
                <a:ea typeface="+mn-ea"/>
                <a:cs typeface="+mn-cs"/>
                <a:hlinkClick r:id="rId8"/>
              </a:rPr>
              <a:t>[13]</a:t>
            </a:r>
            <a:r>
              <a:rPr lang="en-GB" sz="1200" b="0" i="0" kern="1200" dirty="0" smtClean="0">
                <a:solidFill>
                  <a:schemeClr val="tx1"/>
                </a:solidFill>
                <a:effectLst/>
                <a:latin typeface="+mn-lt"/>
                <a:ea typeface="+mn-ea"/>
                <a:cs typeface="+mn-cs"/>
              </a:rPr>
              <a:t>). Socrates' attitude towards the sophists was not entirely oppositional. In one dialogue Socrates even stated that the sophists were better educators than he was,</a:t>
            </a:r>
            <a:r>
              <a:rPr lang="en-GB" sz="1200" b="0" i="0" u="none" strike="noStrike" kern="1200" baseline="30000" dirty="0" smtClean="0">
                <a:solidFill>
                  <a:schemeClr val="tx1"/>
                </a:solidFill>
                <a:effectLst/>
                <a:latin typeface="+mn-lt"/>
                <a:ea typeface="+mn-ea"/>
                <a:cs typeface="+mn-cs"/>
                <a:hlinkClick r:id="rId9"/>
              </a:rPr>
              <a:t>[14]</a:t>
            </a:r>
            <a:r>
              <a:rPr lang="en-GB" sz="1200" b="0" i="0" kern="1200" dirty="0" smtClean="0">
                <a:solidFill>
                  <a:schemeClr val="tx1"/>
                </a:solidFill>
                <a:effectLst/>
                <a:latin typeface="+mn-lt"/>
                <a:ea typeface="+mn-ea"/>
                <a:cs typeface="+mn-cs"/>
              </a:rPr>
              <a:t> which he validated by sending one of his students to study under a sophist.</a:t>
            </a:r>
            <a:r>
              <a:rPr lang="en-GB" sz="1200" b="0" i="0" u="none" strike="noStrike" kern="1200" baseline="30000" dirty="0" smtClean="0">
                <a:solidFill>
                  <a:schemeClr val="tx1"/>
                </a:solidFill>
                <a:effectLst/>
                <a:latin typeface="+mn-lt"/>
                <a:ea typeface="+mn-ea"/>
                <a:cs typeface="+mn-cs"/>
                <a:hlinkClick r:id="rId10"/>
              </a:rPr>
              <a:t>[15]</a:t>
            </a:r>
            <a:r>
              <a:rPr lang="en-GB" sz="1200" b="0" i="0" kern="1200" dirty="0" smtClean="0">
                <a:solidFill>
                  <a:schemeClr val="tx1"/>
                </a:solidFill>
                <a:effectLst/>
                <a:latin typeface="+mn-lt"/>
                <a:ea typeface="+mn-ea"/>
                <a:cs typeface="+mn-cs"/>
              </a:rPr>
              <a:t> </a:t>
            </a:r>
            <a:r>
              <a:rPr lang="en-GB" sz="1200" b="0" i="0" u="none" strike="noStrike" kern="1200" dirty="0" smtClean="0">
                <a:solidFill>
                  <a:schemeClr val="tx1"/>
                </a:solidFill>
                <a:effectLst/>
                <a:latin typeface="+mn-lt"/>
                <a:ea typeface="+mn-ea"/>
                <a:cs typeface="+mn-cs"/>
                <a:hlinkClick r:id="rId11" tooltip="W. K. C. Guthrie"/>
              </a:rPr>
              <a:t>W. K. C. Guthrie</a:t>
            </a:r>
            <a:r>
              <a:rPr lang="en-GB" sz="1200" b="0" i="0" kern="1200" dirty="0" smtClean="0">
                <a:solidFill>
                  <a:schemeClr val="tx1"/>
                </a:solidFill>
                <a:effectLst/>
                <a:latin typeface="+mn-lt"/>
                <a:ea typeface="+mn-ea"/>
                <a:cs typeface="+mn-cs"/>
              </a:rPr>
              <a:t> classified Socrates as a sophist in his </a:t>
            </a:r>
            <a:r>
              <a:rPr lang="en-GB" sz="1200" b="0" i="1" kern="1200" dirty="0" smtClean="0">
                <a:solidFill>
                  <a:schemeClr val="tx1"/>
                </a:solidFill>
                <a:effectLst/>
                <a:latin typeface="+mn-lt"/>
                <a:ea typeface="+mn-ea"/>
                <a:cs typeface="+mn-cs"/>
              </a:rPr>
              <a:t>History of Greek Philosophy</a:t>
            </a:r>
            <a:r>
              <a:rPr lang="en-GB" sz="1200" b="0" i="0" kern="1200" dirty="0" smtClean="0">
                <a:solidFill>
                  <a:schemeClr val="tx1"/>
                </a:solidFill>
                <a:effectLst/>
                <a:latin typeface="+mn-lt"/>
                <a:ea typeface="+mn-ea"/>
                <a:cs typeface="+mn-cs"/>
              </a:rPr>
              <a:t>.</a:t>
            </a:r>
            <a:r>
              <a:rPr lang="en-GB" sz="1200" b="0" i="0" u="none" strike="noStrike" kern="1200" baseline="30000" dirty="0" smtClean="0">
                <a:solidFill>
                  <a:schemeClr val="tx1"/>
                </a:solidFill>
                <a:effectLst/>
                <a:latin typeface="+mn-lt"/>
                <a:ea typeface="+mn-ea"/>
                <a:cs typeface="+mn-cs"/>
                <a:hlinkClick r:id="rId10"/>
              </a:rPr>
              <a:t>[15]</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Before Plato, the word "sophist" could be used as either a respectful or contemptuous title. It was in Plato's dialogue, </a:t>
            </a:r>
            <a:r>
              <a:rPr lang="en-GB" sz="1200" b="0" i="1" u="none" strike="noStrike" kern="1200" dirty="0" smtClean="0">
                <a:solidFill>
                  <a:schemeClr val="tx1"/>
                </a:solidFill>
                <a:effectLst/>
                <a:latin typeface="+mn-lt"/>
                <a:ea typeface="+mn-ea"/>
                <a:cs typeface="+mn-cs"/>
                <a:hlinkClick r:id="rId12" tooltip="Sophist (dialogue)"/>
              </a:rPr>
              <a:t>Sophist</a:t>
            </a:r>
            <a:r>
              <a:rPr lang="en-GB" sz="1200" b="0" i="0" kern="1200" dirty="0" smtClean="0">
                <a:solidFill>
                  <a:schemeClr val="tx1"/>
                </a:solidFill>
                <a:effectLst/>
                <a:latin typeface="+mn-lt"/>
                <a:ea typeface="+mn-ea"/>
                <a:cs typeface="+mn-cs"/>
              </a:rPr>
              <a:t>, that the first record of an attempt to answer the question "what is a sophist?" is made. Plato described sophists as paid hunters after the young and wealthy, as merchants of knowledge, as athletes in a contest of words, and </a:t>
            </a:r>
            <a:r>
              <a:rPr lang="en-GB" sz="1200" b="0" i="0" kern="1200" dirty="0" err="1" smtClean="0">
                <a:solidFill>
                  <a:schemeClr val="tx1"/>
                </a:solidFill>
                <a:effectLst/>
                <a:latin typeface="+mn-lt"/>
                <a:ea typeface="+mn-ea"/>
                <a:cs typeface="+mn-cs"/>
              </a:rPr>
              <a:t>purgers</a:t>
            </a:r>
            <a:r>
              <a:rPr lang="en-GB" sz="1200" b="0" i="0" kern="1200" dirty="0" smtClean="0">
                <a:solidFill>
                  <a:schemeClr val="tx1"/>
                </a:solidFill>
                <a:effectLst/>
                <a:latin typeface="+mn-lt"/>
                <a:ea typeface="+mn-ea"/>
                <a:cs typeface="+mn-cs"/>
              </a:rPr>
              <a:t> of souls. From Plato's assessment of sophists it could be concluded that sophists do not offer true knowledge, but only an opinion of things. Plato describes them as shadows of the true, saying, "the art of contradiction making, descended from an insincere kind of conceited mimicry, of the semblance-making breed, derived from image making, distinguished as portion, not divine but human, of production, that presents, a shadow play of words—such are the blood and the lineage which can, with perfect truth, be assigned to the authentic sophist". Plato sought to distinguish sophists from philosophers, arguing that a sophist was a person who made his living through deception, whereas a philosopher was a lover of wisdom who sought the truth. To give the philosophers greater credence, Plato gave the sophists a negative connotation.</a:t>
            </a:r>
            <a:r>
              <a:rPr lang="en-GB" sz="1200" b="0" i="0" u="none" strike="noStrike" kern="1200" baseline="30000" dirty="0" smtClean="0">
                <a:solidFill>
                  <a:schemeClr val="tx1"/>
                </a:solidFill>
                <a:effectLst/>
                <a:latin typeface="+mn-lt"/>
                <a:ea typeface="+mn-ea"/>
                <a:cs typeface="+mn-cs"/>
                <a:hlinkClick r:id="rId13"/>
              </a:rPr>
              <a:t>[16]</a:t>
            </a:r>
            <a:endParaRPr lang="en-GB" sz="1200" b="0" i="0"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hlinkClick r:id="rId14" tooltip="Plato"/>
              </a:rPr>
              <a:t>Plato</a:t>
            </a:r>
            <a:r>
              <a:rPr lang="en-GB" sz="1200" b="0" i="0" kern="1200" dirty="0" smtClean="0">
                <a:solidFill>
                  <a:schemeClr val="tx1"/>
                </a:solidFill>
                <a:effectLst/>
                <a:latin typeface="+mn-lt"/>
                <a:ea typeface="+mn-ea"/>
                <a:cs typeface="+mn-cs"/>
              </a:rPr>
              <a:t> depicts Socrates as refuting sophists in several dialogues. These texts often depict the sophists in an unflattering light, and it is unclear how accurate or fair Plato's representation of them may be; however, Protagoras and </a:t>
            </a:r>
            <a:r>
              <a:rPr lang="en-GB" sz="1200" b="0" i="0" kern="1200" dirty="0" err="1" smtClean="0">
                <a:solidFill>
                  <a:schemeClr val="tx1"/>
                </a:solidFill>
                <a:effectLst/>
                <a:latin typeface="+mn-lt"/>
                <a:ea typeface="+mn-ea"/>
                <a:cs typeface="+mn-cs"/>
              </a:rPr>
              <a:t>Prodicus</a:t>
            </a:r>
            <a:r>
              <a:rPr lang="en-GB" sz="1200" b="0" i="0" kern="1200" dirty="0" smtClean="0">
                <a:solidFill>
                  <a:schemeClr val="tx1"/>
                </a:solidFill>
                <a:effectLst/>
                <a:latin typeface="+mn-lt"/>
                <a:ea typeface="+mn-ea"/>
                <a:cs typeface="+mn-cs"/>
              </a:rPr>
              <a:t> are portrayed in a largely positive light in </a:t>
            </a:r>
            <a:r>
              <a:rPr lang="en-GB" sz="1200" b="0" i="1" u="none" strike="noStrike" kern="1200" dirty="0" smtClean="0">
                <a:solidFill>
                  <a:schemeClr val="tx1"/>
                </a:solidFill>
                <a:effectLst/>
                <a:latin typeface="+mn-lt"/>
                <a:ea typeface="+mn-ea"/>
                <a:cs typeface="+mn-cs"/>
                <a:hlinkClick r:id="rId15" tooltip="Protagoras (dialogue)"/>
              </a:rPr>
              <a:t>Protagoras</a:t>
            </a:r>
            <a:r>
              <a:rPr lang="en-GB" sz="1200" b="0" i="1" kern="1200" dirty="0" smtClean="0">
                <a:solidFill>
                  <a:schemeClr val="tx1"/>
                </a:solidFill>
                <a:effectLst/>
                <a:latin typeface="+mn-lt"/>
                <a:ea typeface="+mn-ea"/>
                <a:cs typeface="+mn-cs"/>
              </a:rPr>
              <a:t>.</a:t>
            </a:r>
            <a:r>
              <a:rPr lang="en-GB" sz="1200" b="0" i="0" kern="1200" dirty="0" smtClean="0">
                <a:solidFill>
                  <a:schemeClr val="tx1"/>
                </a:solidFill>
                <a:effectLst/>
                <a:latin typeface="+mn-lt"/>
                <a:ea typeface="+mn-ea"/>
                <a:cs typeface="+mn-cs"/>
              </a:rPr>
              <a:t> Protagoras argued that "man is the measure of all things", meaning man decides for himself what he is going to believe.</a:t>
            </a:r>
            <a:r>
              <a:rPr lang="en-GB" sz="1200" b="0" i="0" u="none" strike="noStrike" kern="1200" baseline="30000" dirty="0" smtClean="0">
                <a:solidFill>
                  <a:schemeClr val="tx1"/>
                </a:solidFill>
                <a:effectLst/>
                <a:latin typeface="+mn-lt"/>
                <a:ea typeface="+mn-ea"/>
                <a:cs typeface="+mn-cs"/>
                <a:hlinkClick r:id="rId16"/>
              </a:rPr>
              <a:t>[17]</a:t>
            </a:r>
            <a:r>
              <a:rPr lang="en-GB" sz="1200" b="0" i="0" kern="1200" dirty="0" smtClean="0">
                <a:solidFill>
                  <a:schemeClr val="tx1"/>
                </a:solidFill>
                <a:effectLst/>
                <a:latin typeface="+mn-lt"/>
                <a:ea typeface="+mn-ea"/>
                <a:cs typeface="+mn-cs"/>
              </a:rPr>
              <a:t> The works of Plato and Aristotle have had much influence on the modern view of the "sophist" as a greedy instructor who uses rhetorical sleight-of-hand and ambiguities of language in order to deceive, or to support fallacious reasoning. In this view, the sophist is not concerned with </a:t>
            </a:r>
            <a:r>
              <a:rPr lang="en-GB" sz="1200" b="0" i="0" u="none" strike="noStrike" kern="1200" dirty="0" smtClean="0">
                <a:solidFill>
                  <a:schemeClr val="tx1"/>
                </a:solidFill>
                <a:effectLst/>
                <a:latin typeface="+mn-lt"/>
                <a:ea typeface="+mn-ea"/>
                <a:cs typeface="+mn-cs"/>
                <a:hlinkClick r:id="rId17" tooltip="Truth"/>
              </a:rPr>
              <a:t>truth</a:t>
            </a:r>
            <a:r>
              <a:rPr lang="en-GB" sz="1200" b="0" i="0" kern="1200" dirty="0" smtClean="0">
                <a:solidFill>
                  <a:schemeClr val="tx1"/>
                </a:solidFill>
                <a:effectLst/>
                <a:latin typeface="+mn-lt"/>
                <a:ea typeface="+mn-ea"/>
                <a:cs typeface="+mn-cs"/>
              </a:rPr>
              <a:t> and </a:t>
            </a:r>
            <a:r>
              <a:rPr lang="en-GB" sz="1200" b="0" i="0" u="none" strike="noStrike" kern="1200" dirty="0" smtClean="0">
                <a:solidFill>
                  <a:schemeClr val="tx1"/>
                </a:solidFill>
                <a:effectLst/>
                <a:latin typeface="+mn-lt"/>
                <a:ea typeface="+mn-ea"/>
                <a:cs typeface="+mn-cs"/>
                <a:hlinkClick r:id="rId18" tooltip="Justice"/>
              </a:rPr>
              <a:t>justice</a:t>
            </a:r>
            <a:r>
              <a:rPr lang="en-GB" sz="1200" b="0" i="0" kern="1200" dirty="0" smtClean="0">
                <a:solidFill>
                  <a:schemeClr val="tx1"/>
                </a:solidFill>
                <a:effectLst/>
                <a:latin typeface="+mn-lt"/>
                <a:ea typeface="+mn-ea"/>
                <a:cs typeface="+mn-cs"/>
              </a:rPr>
              <a:t>, but instead seeks </a:t>
            </a:r>
            <a:r>
              <a:rPr lang="en-GB" sz="1200" b="0" i="0" u="none" strike="noStrike" kern="1200" dirty="0" smtClean="0">
                <a:solidFill>
                  <a:schemeClr val="tx1"/>
                </a:solidFill>
                <a:effectLst/>
                <a:latin typeface="+mn-lt"/>
                <a:ea typeface="+mn-ea"/>
                <a:cs typeface="+mn-cs"/>
                <a:hlinkClick r:id="rId19" tooltip="Political power"/>
              </a:rPr>
              <a:t>power</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Some scholars, such as Ugo </a:t>
            </a:r>
            <a:r>
              <a:rPr lang="en-GB" sz="1200" b="0" i="0" kern="1200" dirty="0" err="1" smtClean="0">
                <a:solidFill>
                  <a:schemeClr val="tx1"/>
                </a:solidFill>
                <a:effectLst/>
                <a:latin typeface="+mn-lt"/>
                <a:ea typeface="+mn-ea"/>
                <a:cs typeface="+mn-cs"/>
              </a:rPr>
              <a:t>Zilioli</a:t>
            </a:r>
            <a:r>
              <a:rPr lang="en-GB" sz="1200" b="0" i="0" u="none" strike="noStrike" kern="1200" baseline="30000" dirty="0" smtClean="0">
                <a:solidFill>
                  <a:schemeClr val="tx1"/>
                </a:solidFill>
                <a:effectLst/>
                <a:latin typeface="+mn-lt"/>
                <a:ea typeface="+mn-ea"/>
                <a:cs typeface="+mn-cs"/>
                <a:hlinkClick r:id="rId20"/>
              </a:rPr>
              <a:t>[18]</a:t>
            </a:r>
            <a:r>
              <a:rPr lang="en-GB" sz="1200" b="0" i="0" kern="1200" dirty="0" smtClean="0">
                <a:solidFill>
                  <a:schemeClr val="tx1"/>
                </a:solidFill>
                <a:effectLst/>
                <a:latin typeface="+mn-lt"/>
                <a:ea typeface="+mn-ea"/>
                <a:cs typeface="+mn-cs"/>
              </a:rPr>
              <a:t> argue that the sophists held a </a:t>
            </a:r>
            <a:r>
              <a:rPr lang="en-GB" sz="1200" b="0" i="0" u="none" strike="noStrike" kern="1200" dirty="0" smtClean="0">
                <a:solidFill>
                  <a:schemeClr val="tx1"/>
                </a:solidFill>
                <a:effectLst/>
                <a:latin typeface="+mn-lt"/>
                <a:ea typeface="+mn-ea"/>
                <a:cs typeface="+mn-cs"/>
                <a:hlinkClick r:id="rId21" tooltip="Relativism"/>
              </a:rPr>
              <a:t>relativistic</a:t>
            </a:r>
            <a:r>
              <a:rPr lang="en-GB" sz="1200" b="0" i="0" kern="1200" dirty="0" smtClean="0">
                <a:solidFill>
                  <a:schemeClr val="tx1"/>
                </a:solidFill>
                <a:effectLst/>
                <a:latin typeface="+mn-lt"/>
                <a:ea typeface="+mn-ea"/>
                <a:cs typeface="+mn-cs"/>
              </a:rPr>
              <a:t> view on </a:t>
            </a:r>
            <a:r>
              <a:rPr lang="en-GB" sz="1200" b="0" i="0" u="none" strike="noStrike" kern="1200" dirty="0" smtClean="0">
                <a:solidFill>
                  <a:schemeClr val="tx1"/>
                </a:solidFill>
                <a:effectLst/>
                <a:latin typeface="+mn-lt"/>
                <a:ea typeface="+mn-ea"/>
                <a:cs typeface="+mn-cs"/>
                <a:hlinkClick r:id="rId22" tooltip="Cognition"/>
              </a:rPr>
              <a:t>cognition</a:t>
            </a:r>
            <a:r>
              <a:rPr lang="en-GB" sz="1200" b="0" i="0" kern="1200" dirty="0" smtClean="0">
                <a:solidFill>
                  <a:schemeClr val="tx1"/>
                </a:solidFill>
                <a:effectLst/>
                <a:latin typeface="+mn-lt"/>
                <a:ea typeface="+mn-ea"/>
                <a:cs typeface="+mn-cs"/>
              </a:rPr>
              <a:t> and </a:t>
            </a:r>
            <a:r>
              <a:rPr lang="en-GB" sz="1200" b="0" i="0" u="none" strike="noStrike" kern="1200" dirty="0" smtClean="0">
                <a:solidFill>
                  <a:schemeClr val="tx1"/>
                </a:solidFill>
                <a:effectLst/>
                <a:latin typeface="+mn-lt"/>
                <a:ea typeface="+mn-ea"/>
                <a:cs typeface="+mn-cs"/>
                <a:hlinkClick r:id="rId23" tooltip="Knowledge"/>
              </a:rPr>
              <a:t>knowledge</a:t>
            </a:r>
            <a:r>
              <a:rPr lang="en-GB" sz="1200" b="0" i="0" kern="1200" dirty="0" smtClean="0">
                <a:solidFill>
                  <a:schemeClr val="tx1"/>
                </a:solidFill>
                <a:effectLst/>
                <a:latin typeface="+mn-lt"/>
                <a:ea typeface="+mn-ea"/>
                <a:cs typeface="+mn-cs"/>
              </a:rPr>
              <a:t>. However, this may involve the Greek word "</a:t>
            </a:r>
            <a:r>
              <a:rPr lang="en-GB" sz="1200" b="0" i="0" u="none" strike="noStrike" kern="1200" dirty="0" err="1" smtClean="0">
                <a:solidFill>
                  <a:schemeClr val="tx1"/>
                </a:solidFill>
                <a:effectLst/>
                <a:latin typeface="+mn-lt"/>
                <a:ea typeface="+mn-ea"/>
                <a:cs typeface="+mn-cs"/>
                <a:hlinkClick r:id="rId24" tooltip="Doxa"/>
              </a:rPr>
              <a:t>doxa</a:t>
            </a:r>
            <a:r>
              <a:rPr lang="en-GB" sz="1200" b="0" i="0" kern="1200" dirty="0" smtClean="0">
                <a:solidFill>
                  <a:schemeClr val="tx1"/>
                </a:solidFill>
                <a:effectLst/>
                <a:latin typeface="+mn-lt"/>
                <a:ea typeface="+mn-ea"/>
                <a:cs typeface="+mn-cs"/>
              </a:rPr>
              <a:t>", which means "culturally shared belief" rather than "individual opinion". The sophists' philosophy contains criticisms of </a:t>
            </a:r>
            <a:r>
              <a:rPr lang="en-GB" sz="1200" b="0" i="0" u="none" strike="noStrike" kern="1200" dirty="0" smtClean="0">
                <a:solidFill>
                  <a:schemeClr val="tx1"/>
                </a:solidFill>
                <a:effectLst/>
                <a:latin typeface="+mn-lt"/>
                <a:ea typeface="+mn-ea"/>
                <a:cs typeface="+mn-cs"/>
                <a:hlinkClick r:id="rId25" tooltip="Religion"/>
              </a:rPr>
              <a:t>religion</a:t>
            </a:r>
            <a:r>
              <a:rPr lang="en-GB" sz="1200" b="0" i="0" kern="1200" dirty="0" smtClean="0">
                <a:solidFill>
                  <a:schemeClr val="tx1"/>
                </a:solidFill>
                <a:effectLst/>
                <a:latin typeface="+mn-lt"/>
                <a:ea typeface="+mn-ea"/>
                <a:cs typeface="+mn-cs"/>
              </a:rPr>
              <a:t>, </a:t>
            </a:r>
            <a:r>
              <a:rPr lang="en-GB" sz="1200" b="0" i="0" u="none" strike="noStrike" kern="1200" dirty="0" smtClean="0">
                <a:solidFill>
                  <a:schemeClr val="tx1"/>
                </a:solidFill>
                <a:effectLst/>
                <a:latin typeface="+mn-lt"/>
                <a:ea typeface="+mn-ea"/>
                <a:cs typeface="+mn-cs"/>
                <a:hlinkClick r:id="rId26" tooltip="Law"/>
              </a:rPr>
              <a:t>law</a:t>
            </a:r>
            <a:r>
              <a:rPr lang="en-GB" sz="1200" b="0" i="0" kern="1200" dirty="0" smtClean="0">
                <a:solidFill>
                  <a:schemeClr val="tx1"/>
                </a:solidFill>
                <a:effectLst/>
                <a:latin typeface="+mn-lt"/>
                <a:ea typeface="+mn-ea"/>
                <a:cs typeface="+mn-cs"/>
              </a:rPr>
              <a:t>, and </a:t>
            </a:r>
            <a:r>
              <a:rPr lang="en-GB" sz="1200" b="0" i="0" u="none" strike="noStrike" kern="1200" dirty="0" smtClean="0">
                <a:solidFill>
                  <a:schemeClr val="tx1"/>
                </a:solidFill>
                <a:effectLst/>
                <a:latin typeface="+mn-lt"/>
                <a:ea typeface="+mn-ea"/>
                <a:cs typeface="+mn-cs"/>
                <a:hlinkClick r:id="rId27" tooltip="Ethics"/>
              </a:rPr>
              <a:t>ethics</a:t>
            </a:r>
            <a:r>
              <a:rPr lang="en-GB" sz="1200" b="0" i="0" kern="1200" dirty="0" smtClean="0">
                <a:solidFill>
                  <a:schemeClr val="tx1"/>
                </a:solidFill>
                <a:effectLst/>
                <a:latin typeface="+mn-lt"/>
                <a:ea typeface="+mn-ea"/>
                <a:cs typeface="+mn-cs"/>
              </a:rPr>
              <a:t>. Although many sophists were apparently as religious as their contemporaries, some held </a:t>
            </a:r>
            <a:r>
              <a:rPr lang="en-GB" sz="1200" b="0" i="0" u="none" strike="noStrike" kern="1200" dirty="0" smtClean="0">
                <a:solidFill>
                  <a:schemeClr val="tx1"/>
                </a:solidFill>
                <a:effectLst/>
                <a:latin typeface="+mn-lt"/>
                <a:ea typeface="+mn-ea"/>
                <a:cs typeface="+mn-cs"/>
                <a:hlinkClick r:id="rId28" tooltip="Atheism"/>
              </a:rPr>
              <a:t>atheistic</a:t>
            </a:r>
            <a:r>
              <a:rPr lang="en-GB" sz="1200" b="0" i="0" kern="1200" dirty="0" smtClean="0">
                <a:solidFill>
                  <a:schemeClr val="tx1"/>
                </a:solidFill>
                <a:effectLst/>
                <a:latin typeface="+mn-lt"/>
                <a:ea typeface="+mn-ea"/>
                <a:cs typeface="+mn-cs"/>
              </a:rPr>
              <a:t> or </a:t>
            </a:r>
            <a:r>
              <a:rPr lang="en-GB" sz="1200" b="0" i="0" u="none" strike="noStrike" kern="1200" dirty="0" smtClean="0">
                <a:solidFill>
                  <a:schemeClr val="tx1"/>
                </a:solidFill>
                <a:effectLst/>
                <a:latin typeface="+mn-lt"/>
                <a:ea typeface="+mn-ea"/>
                <a:cs typeface="+mn-cs"/>
                <a:hlinkClick r:id="rId29" tooltip="Agnosticism"/>
              </a:rPr>
              <a:t>agnostic</a:t>
            </a:r>
            <a:r>
              <a:rPr lang="en-GB" sz="1200" b="0" i="0" kern="1200" dirty="0" smtClean="0">
                <a:solidFill>
                  <a:schemeClr val="tx1"/>
                </a:solidFill>
                <a:effectLst/>
                <a:latin typeface="+mn-lt"/>
                <a:ea typeface="+mn-ea"/>
                <a:cs typeface="+mn-cs"/>
              </a:rPr>
              <a:t> views (for example, </a:t>
            </a:r>
            <a:r>
              <a:rPr lang="en-GB" sz="1200" b="0" i="0" u="none" strike="noStrike" kern="1200" dirty="0" smtClean="0">
                <a:solidFill>
                  <a:schemeClr val="tx1"/>
                </a:solidFill>
                <a:effectLst/>
                <a:latin typeface="+mn-lt"/>
                <a:ea typeface="+mn-ea"/>
                <a:cs typeface="+mn-cs"/>
                <a:hlinkClick r:id="rId30" tooltip="Protagoras"/>
              </a:rPr>
              <a:t>Protagoras</a:t>
            </a:r>
            <a:r>
              <a:rPr lang="en-GB" sz="1200" b="0" i="0" kern="1200" dirty="0" smtClean="0">
                <a:solidFill>
                  <a:schemeClr val="tx1"/>
                </a:solidFill>
                <a:effectLst/>
                <a:latin typeface="+mn-lt"/>
                <a:ea typeface="+mn-ea"/>
                <a:cs typeface="+mn-cs"/>
              </a:rPr>
              <a:t> and </a:t>
            </a:r>
            <a:r>
              <a:rPr lang="en-GB" sz="1200" b="0" i="0" u="none" strike="noStrike" kern="1200" dirty="0" err="1" smtClean="0">
                <a:solidFill>
                  <a:schemeClr val="tx1"/>
                </a:solidFill>
                <a:effectLst/>
                <a:latin typeface="+mn-lt"/>
                <a:ea typeface="+mn-ea"/>
                <a:cs typeface="+mn-cs"/>
                <a:hlinkClick r:id="rId31" tooltip="Diagoras of Melos"/>
              </a:rPr>
              <a:t>Diagoras</a:t>
            </a:r>
            <a:r>
              <a:rPr lang="en-GB" sz="1200" b="0" i="0" u="none" strike="noStrike" kern="1200" dirty="0" smtClean="0">
                <a:solidFill>
                  <a:schemeClr val="tx1"/>
                </a:solidFill>
                <a:effectLst/>
                <a:latin typeface="+mn-lt"/>
                <a:ea typeface="+mn-ea"/>
                <a:cs typeface="+mn-cs"/>
                <a:hlinkClick r:id="rId31" tooltip="Diagoras of Melos"/>
              </a:rPr>
              <a:t> of Melos</a:t>
            </a:r>
            <a:r>
              <a:rPr lang="en-GB" sz="1200" b="0" i="0" kern="1200" dirty="0" smtClean="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04B4FF00-72E2-4185-AB57-E0C99B08E049}" type="slidenum">
              <a:rPr lang="en-GB" smtClean="0"/>
              <a:t>8</a:t>
            </a:fld>
            <a:endParaRPr lang="en-GB"/>
          </a:p>
        </p:txBody>
      </p:sp>
    </p:spTree>
    <p:extLst>
      <p:ext uri="{BB962C8B-B14F-4D97-AF65-F5344CB8AC3E}">
        <p14:creationId xmlns:p14="http://schemas.microsoft.com/office/powerpoint/2010/main" val="2919666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Add </a:t>
            </a:r>
            <a:r>
              <a:rPr lang="en-GB" dirty="0" err="1" smtClean="0"/>
              <a:t>menti</a:t>
            </a:r>
            <a:r>
              <a:rPr lang="en-GB" dirty="0" smtClean="0"/>
              <a:t> closer to date</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4B4FF00-72E2-4185-AB57-E0C99B08E049}" type="slidenum">
              <a:rPr lang="en-GB" smtClean="0"/>
              <a:t>17</a:t>
            </a:fld>
            <a:endParaRPr lang="en-GB"/>
          </a:p>
        </p:txBody>
      </p:sp>
    </p:spTree>
    <p:extLst>
      <p:ext uri="{BB962C8B-B14F-4D97-AF65-F5344CB8AC3E}">
        <p14:creationId xmlns:p14="http://schemas.microsoft.com/office/powerpoint/2010/main" val="2616933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smtClean="0">
                <a:solidFill>
                  <a:schemeClr val="tx1"/>
                </a:solidFill>
                <a:effectLst/>
                <a:latin typeface="+mn-lt"/>
                <a:ea typeface="+mn-ea"/>
                <a:cs typeface="+mn-cs"/>
              </a:rPr>
              <a:t>Episteme  </a:t>
            </a:r>
            <a:r>
              <a:rPr lang="en-GB" sz="1200" b="0" i="0" kern="1200" dirty="0" smtClean="0">
                <a:solidFill>
                  <a:schemeClr val="tx1"/>
                </a:solidFill>
                <a:effectLst/>
                <a:latin typeface="+mn-lt"/>
                <a:ea typeface="+mn-ea"/>
                <a:cs typeface="+mn-cs"/>
              </a:rPr>
              <a:t>Scientific knowledge.  Universal, invariable, context-independent.  Based on general analytical rationality.  The original concept is known today from the terms "epistemology" and "epistemic."</a:t>
            </a:r>
            <a:r>
              <a:rPr lang="en-GB" dirty="0" smtClean="0"/>
              <a:t/>
            </a:r>
            <a:br>
              <a:rPr lang="en-GB" dirty="0" smtClean="0"/>
            </a:br>
            <a:r>
              <a:rPr lang="en-GB" sz="1200" b="0" i="1" kern="1200" dirty="0" err="1" smtClean="0">
                <a:solidFill>
                  <a:schemeClr val="tx1"/>
                </a:solidFill>
                <a:effectLst/>
                <a:latin typeface="+mn-lt"/>
                <a:ea typeface="+mn-ea"/>
                <a:cs typeface="+mn-cs"/>
              </a:rPr>
              <a:t>Techne</a:t>
            </a:r>
            <a:r>
              <a:rPr lang="en-GB" sz="1200" b="0" i="1" kern="120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Craft art.  Pragmatic, variable, context-dependent.  Oriented toward production.  Based on practical instrumental rationality governed by a conscious goal.  the original concept appears today in terms such as "technique," technical," and "technology."</a:t>
            </a:r>
            <a:r>
              <a:rPr lang="en-GB" dirty="0" smtClean="0"/>
              <a:t/>
            </a:r>
            <a:br>
              <a:rPr lang="en-GB" dirty="0" smtClean="0"/>
            </a:br>
            <a:r>
              <a:rPr lang="en-GB" sz="1200" b="0" i="1" kern="1200" dirty="0" err="1" smtClean="0">
                <a:solidFill>
                  <a:schemeClr val="tx1"/>
                </a:solidFill>
                <a:effectLst/>
                <a:latin typeface="+mn-lt"/>
                <a:ea typeface="+mn-ea"/>
                <a:cs typeface="+mn-cs"/>
              </a:rPr>
              <a:t>Phronesis</a:t>
            </a:r>
            <a:r>
              <a:rPr lang="en-GB" sz="1200" b="0" i="1" kern="120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Ethics.  Deliberation about values with reference to praxis.  Pragmatic, variable, context dependent.  Oriented toward action.  Based on practical value-rationality.  The original concept has no analogous contemporary term.  [Terms that are similar are "applied ethics" or "policy studies.“</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What science [</a:t>
            </a:r>
            <a:r>
              <a:rPr lang="en-GB" sz="1200" b="0" i="1" kern="1200" dirty="0" smtClean="0">
                <a:solidFill>
                  <a:schemeClr val="tx1"/>
                </a:solidFill>
                <a:effectLst/>
                <a:latin typeface="+mn-lt"/>
                <a:ea typeface="+mn-ea"/>
                <a:cs typeface="+mn-cs"/>
              </a:rPr>
              <a:t>episteme</a:t>
            </a:r>
            <a:r>
              <a:rPr lang="en-GB" sz="1200" b="0" i="0" kern="1200" dirty="0" smtClean="0">
                <a:solidFill>
                  <a:schemeClr val="tx1"/>
                </a:solidFill>
                <a:effectLst/>
                <a:latin typeface="+mn-lt"/>
                <a:ea typeface="+mn-ea"/>
                <a:cs typeface="+mn-cs"/>
              </a:rPr>
              <a:t>] is...will be clear from the following argument.  We all assume that what we know cannot be otherwise than it is, whereas in the case of things that may be otherwise, when they have passed out of our view we can no longer tell whether they exist or not.  Therefore, the object of scientific knowledge is of necessity.  Therefore it is eternal...  Induction introduces us to first principles and universals, while deduction starts from universals... Thus scientific knowledge is a demonstrative state, (i.e., a state of mind capable of demonstrating what it known)...i.e., a person has scientific knowledge when his belief is conditioned in a certain way, and the first principles are known to him;  because if they are not better known to him than the conclusion drawn from them, he will have knowledge only incidentally. [N.E. 1139b18-36].</a:t>
            </a:r>
          </a:p>
          <a:p>
            <a:r>
              <a:rPr lang="en-GB" sz="1200" b="0" i="0" kern="1200" dirty="0" smtClean="0">
                <a:solidFill>
                  <a:schemeClr val="tx1"/>
                </a:solidFill>
                <a:effectLst/>
                <a:latin typeface="+mn-lt"/>
                <a:ea typeface="+mn-ea"/>
                <a:cs typeface="+mn-cs"/>
              </a:rPr>
              <a:t>Since building is an art [</a:t>
            </a:r>
            <a:r>
              <a:rPr lang="en-GB" sz="1200" b="0" i="1" kern="1200" dirty="0" err="1" smtClean="0">
                <a:solidFill>
                  <a:schemeClr val="tx1"/>
                </a:solidFill>
                <a:effectLst/>
                <a:latin typeface="+mn-lt"/>
                <a:ea typeface="+mn-ea"/>
                <a:cs typeface="+mn-cs"/>
              </a:rPr>
              <a:t>techne</a:t>
            </a:r>
            <a:r>
              <a:rPr lang="en-GB" sz="1200" b="0" i="0" kern="1200" dirty="0" smtClean="0">
                <a:solidFill>
                  <a:schemeClr val="tx1"/>
                </a:solidFill>
                <a:effectLst/>
                <a:latin typeface="+mn-lt"/>
                <a:ea typeface="+mn-ea"/>
                <a:cs typeface="+mn-cs"/>
              </a:rPr>
              <a:t>] and is essentially a reasoned productive state, and since there is no art that is not a state of this kind, and no state of this kind that is not an art, it follows that art is the same as a productive state that is truly reasoned.  Every art is concerned with bringing something into being, and the practice of an art is the study of how to bring into being something that is capable either of being or of not being...For it is not with things that are or come to be </a:t>
            </a:r>
            <a:r>
              <a:rPr lang="en-GB" sz="1200" b="0" i="1" kern="1200" dirty="0" smtClean="0">
                <a:solidFill>
                  <a:schemeClr val="tx1"/>
                </a:solidFill>
                <a:effectLst/>
                <a:latin typeface="+mn-lt"/>
                <a:ea typeface="+mn-ea"/>
                <a:cs typeface="+mn-cs"/>
              </a:rPr>
              <a:t>of necessity </a:t>
            </a:r>
            <a:r>
              <a:rPr lang="en-GB" sz="1200" b="0" i="0" kern="1200" dirty="0" smtClean="0">
                <a:solidFill>
                  <a:schemeClr val="tx1"/>
                </a:solidFill>
                <a:effectLst/>
                <a:latin typeface="+mn-lt"/>
                <a:ea typeface="+mn-ea"/>
                <a:cs typeface="+mn-cs"/>
              </a:rPr>
              <a:t>that art is concerned [this is the domain of </a:t>
            </a:r>
            <a:r>
              <a:rPr lang="en-GB" sz="1200" b="0" i="1" kern="1200" dirty="0" smtClean="0">
                <a:solidFill>
                  <a:schemeClr val="tx1"/>
                </a:solidFill>
                <a:effectLst/>
                <a:latin typeface="+mn-lt"/>
                <a:ea typeface="+mn-ea"/>
                <a:cs typeface="+mn-cs"/>
              </a:rPr>
              <a:t>episteme</a:t>
            </a:r>
            <a:r>
              <a:rPr lang="en-GB" sz="1200" b="0" i="0" kern="1200" dirty="0" smtClean="0">
                <a:solidFill>
                  <a:schemeClr val="tx1"/>
                </a:solidFill>
                <a:effectLst/>
                <a:latin typeface="+mn-lt"/>
                <a:ea typeface="+mn-ea"/>
                <a:cs typeface="+mn-cs"/>
              </a:rPr>
              <a:t>] nor with natural objects (because these have their origin in themselves)...Art...operates in the sphere of the variable.  [N.E. 1140a1-23].</a:t>
            </a:r>
          </a:p>
          <a:p>
            <a:r>
              <a:rPr lang="en-GB" sz="1200" b="0" i="0" kern="1200" dirty="0" smtClean="0">
                <a:solidFill>
                  <a:schemeClr val="tx1"/>
                </a:solidFill>
                <a:effectLst/>
                <a:latin typeface="+mn-lt"/>
                <a:ea typeface="+mn-ea"/>
                <a:cs typeface="+mn-cs"/>
              </a:rPr>
              <a:t>We may grasp the nature of prudence [</a:t>
            </a:r>
            <a:r>
              <a:rPr lang="en-GB" sz="1200" b="0" i="1" kern="1200" dirty="0" err="1" smtClean="0">
                <a:solidFill>
                  <a:schemeClr val="tx1"/>
                </a:solidFill>
                <a:effectLst/>
                <a:latin typeface="+mn-lt"/>
                <a:ea typeface="+mn-ea"/>
                <a:cs typeface="+mn-cs"/>
              </a:rPr>
              <a:t>phronesis</a:t>
            </a:r>
            <a:r>
              <a:rPr lang="en-GB" sz="1200" b="0" i="0" kern="1200" dirty="0" smtClean="0">
                <a:solidFill>
                  <a:schemeClr val="tx1"/>
                </a:solidFill>
                <a:effectLst/>
                <a:latin typeface="+mn-lt"/>
                <a:ea typeface="+mn-ea"/>
                <a:cs typeface="+mn-cs"/>
              </a:rPr>
              <a:t>] if we consider what sort of people we call prudent.  Well, it is thought to be the mark of a prudent man to be able to deliberate rightly about what is good and advantageous...But nobody deliberates about things that are invariable...</a:t>
            </a:r>
            <a:r>
              <a:rPr lang="en-GB" sz="1200" b="0" i="0" kern="1200" dirty="0" err="1" smtClean="0">
                <a:solidFill>
                  <a:schemeClr val="tx1"/>
                </a:solidFill>
                <a:effectLst/>
                <a:latin typeface="+mn-lt"/>
                <a:ea typeface="+mn-ea"/>
                <a:cs typeface="+mn-cs"/>
              </a:rPr>
              <a:t>So.</a:t>
            </a:r>
            <a:r>
              <a:rPr lang="en-GB" sz="1200" b="0" i="0" kern="1200" dirty="0" smtClean="0">
                <a:solidFill>
                  <a:schemeClr val="tx1"/>
                </a:solidFill>
                <a:effectLst/>
                <a:latin typeface="+mn-lt"/>
                <a:ea typeface="+mn-ea"/>
                <a:cs typeface="+mn-cs"/>
              </a:rPr>
              <a:t>..prudence cannot be science or art;  not science [</a:t>
            </a:r>
            <a:r>
              <a:rPr lang="en-GB" sz="1200" b="0" i="1" kern="1200" dirty="0" smtClean="0">
                <a:solidFill>
                  <a:schemeClr val="tx1"/>
                </a:solidFill>
                <a:effectLst/>
                <a:latin typeface="+mn-lt"/>
                <a:ea typeface="+mn-ea"/>
                <a:cs typeface="+mn-cs"/>
              </a:rPr>
              <a:t>episteme</a:t>
            </a:r>
            <a:r>
              <a:rPr lang="en-GB" sz="1200" b="0" i="0" kern="1200" dirty="0" smtClean="0">
                <a:solidFill>
                  <a:schemeClr val="tx1"/>
                </a:solidFill>
                <a:effectLst/>
                <a:latin typeface="+mn-lt"/>
                <a:ea typeface="+mn-ea"/>
                <a:cs typeface="+mn-cs"/>
              </a:rPr>
              <a:t>] because what can be done is a variable (it may be done in different ways, or not done at all), and not an art [</a:t>
            </a:r>
            <a:r>
              <a:rPr lang="en-GB" sz="1200" b="0" i="1" kern="1200" dirty="0" err="1" smtClean="0">
                <a:solidFill>
                  <a:schemeClr val="tx1"/>
                </a:solidFill>
                <a:effectLst/>
                <a:latin typeface="+mn-lt"/>
                <a:ea typeface="+mn-ea"/>
                <a:cs typeface="+mn-cs"/>
              </a:rPr>
              <a:t>techne</a:t>
            </a:r>
            <a:r>
              <a:rPr lang="en-GB" sz="1200" b="0" i="0" kern="1200" dirty="0" smtClean="0">
                <a:solidFill>
                  <a:schemeClr val="tx1"/>
                </a:solidFill>
                <a:effectLst/>
                <a:latin typeface="+mn-lt"/>
                <a:ea typeface="+mn-ea"/>
                <a:cs typeface="+mn-cs"/>
              </a:rPr>
              <a:t>] because action and production are generically different.  For production aims at an end other than itself;  but this is impossible in the case of action, because the end is merely doing </a:t>
            </a:r>
            <a:r>
              <a:rPr lang="en-GB" sz="1200" b="0" i="1" kern="1200" dirty="0" smtClean="0">
                <a:solidFill>
                  <a:schemeClr val="tx1"/>
                </a:solidFill>
                <a:effectLst/>
                <a:latin typeface="+mn-lt"/>
                <a:ea typeface="+mn-ea"/>
                <a:cs typeface="+mn-cs"/>
              </a:rPr>
              <a:t>well</a:t>
            </a:r>
            <a:r>
              <a:rPr lang="en-GB" sz="1200" b="0" i="0" kern="1200" dirty="0" smtClean="0">
                <a:solidFill>
                  <a:schemeClr val="tx1"/>
                </a:solidFill>
                <a:effectLst/>
                <a:latin typeface="+mn-lt"/>
                <a:ea typeface="+mn-ea"/>
                <a:cs typeface="+mn-cs"/>
              </a:rPr>
              <a:t>.  What remains, then is that it is a true state, reasoned, and capable of action with regard to things that are good or bad for man.  We consider that this quality belongs to those who understand the management of households or states.  [N.E. 1140a24-1140b12].</a:t>
            </a:r>
          </a:p>
          <a:p>
            <a:endParaRPr lang="en-GB" dirty="0"/>
          </a:p>
        </p:txBody>
      </p:sp>
      <p:sp>
        <p:nvSpPr>
          <p:cNvPr id="4" name="Slide Number Placeholder 3"/>
          <p:cNvSpPr>
            <a:spLocks noGrp="1"/>
          </p:cNvSpPr>
          <p:nvPr>
            <p:ph type="sldNum" sz="quarter" idx="10"/>
          </p:nvPr>
        </p:nvSpPr>
        <p:spPr/>
        <p:txBody>
          <a:bodyPr/>
          <a:lstStyle/>
          <a:p>
            <a:fld id="{04B4FF00-72E2-4185-AB57-E0C99B08E049}" type="slidenum">
              <a:rPr lang="en-GB" smtClean="0"/>
              <a:t>24</a:t>
            </a:fld>
            <a:endParaRPr lang="en-GB"/>
          </a:p>
        </p:txBody>
      </p:sp>
    </p:spTree>
    <p:extLst>
      <p:ext uri="{BB962C8B-B14F-4D97-AF65-F5344CB8AC3E}">
        <p14:creationId xmlns:p14="http://schemas.microsoft.com/office/powerpoint/2010/main" val="39909630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22/04/2021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551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65377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5063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22/04/2021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70157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22/04/2021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8503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22/04/2021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6308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29063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5394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64007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86385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1661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969849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361831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49223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3988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7320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4615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22/04/2021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93133391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video" Target="https://www.youtube.com/embed/zQ1_IbFFbzA" TargetMode="External"/></Relationships>
</file>

<file path=ppt/slides/_rels/slide17.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7.xml"/><Relationship Id="rId1" Type="http://schemas.openxmlformats.org/officeDocument/2006/relationships/video" Target="https://www.youtube.com/embed/1RWOpQXTltA"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Greeks</a:t>
            </a:r>
            <a:endParaRPr lang="en-GB" dirty="0"/>
          </a:p>
        </p:txBody>
      </p:sp>
      <p:sp>
        <p:nvSpPr>
          <p:cNvPr id="3" name="Subtitle 2"/>
          <p:cNvSpPr>
            <a:spLocks noGrp="1"/>
          </p:cNvSpPr>
          <p:nvPr>
            <p:ph type="subTitle" idx="1"/>
          </p:nvPr>
        </p:nvSpPr>
        <p:spPr/>
        <p:txBody>
          <a:bodyPr/>
          <a:lstStyle/>
          <a:p>
            <a:r>
              <a:rPr lang="en-GB" dirty="0" smtClean="0"/>
              <a:t>What have the Greeks ever done for us?</a:t>
            </a:r>
            <a:endParaRPr lang="en-GB" dirty="0"/>
          </a:p>
        </p:txBody>
      </p:sp>
      <p:pic>
        <p:nvPicPr>
          <p:cNvPr id="5" name="Picture 4"/>
          <p:cNvPicPr>
            <a:picLocks noChangeAspect="1"/>
          </p:cNvPicPr>
          <p:nvPr/>
        </p:nvPicPr>
        <p:blipFill>
          <a:blip r:embed="rId2"/>
          <a:stretch>
            <a:fillRect/>
          </a:stretch>
        </p:blipFill>
        <p:spPr>
          <a:xfrm>
            <a:off x="8079317" y="1543047"/>
            <a:ext cx="1428750" cy="211455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Asynchronous Learning Recap</a:t>
            </a:r>
            <a:endParaRPr lang="en-GB" dirty="0"/>
          </a:p>
        </p:txBody>
      </p:sp>
      <p:sp>
        <p:nvSpPr>
          <p:cNvPr id="3" name="Content Placeholder 2"/>
          <p:cNvSpPr>
            <a:spLocks noGrp="1"/>
          </p:cNvSpPr>
          <p:nvPr>
            <p:ph idx="1"/>
          </p:nvPr>
        </p:nvSpPr>
        <p:spPr/>
        <p:txBody>
          <a:bodyPr/>
          <a:lstStyle/>
          <a:p>
            <a:r>
              <a:rPr lang="en-GB" dirty="0" smtClean="0"/>
              <a:t>Any questions regarding the assignment?</a:t>
            </a:r>
            <a:endParaRPr lang="en-GB" dirty="0"/>
          </a:p>
        </p:txBody>
      </p:sp>
    </p:spTree>
    <p:extLst>
      <p:ext uri="{BB962C8B-B14F-4D97-AF65-F5344CB8AC3E}">
        <p14:creationId xmlns:p14="http://schemas.microsoft.com/office/powerpoint/2010/main" val="1252167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a:t>To evaluate the impact of early Greek philosophers on our understanding of education </a:t>
            </a:r>
            <a:endParaRPr lang="en-GB" dirty="0" smtClean="0"/>
          </a:p>
          <a:p>
            <a:r>
              <a:rPr lang="en-GB" dirty="0" smtClean="0"/>
              <a:t>To </a:t>
            </a:r>
            <a:r>
              <a:rPr lang="en-GB" dirty="0"/>
              <a:t>consider the continuing relevance of their ideas on our own understanding of education </a:t>
            </a:r>
          </a:p>
        </p:txBody>
      </p:sp>
    </p:spTree>
    <p:extLst>
      <p:ext uri="{BB962C8B-B14F-4D97-AF65-F5344CB8AC3E}">
        <p14:creationId xmlns:p14="http://schemas.microsoft.com/office/powerpoint/2010/main" val="2394225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a:xfrm>
            <a:off x="1295401" y="2556932"/>
            <a:ext cx="5525218" cy="3318936"/>
          </a:xfrm>
        </p:spPr>
        <p:txBody>
          <a:bodyPr/>
          <a:lstStyle/>
          <a:p>
            <a:r>
              <a:rPr lang="en-GB" dirty="0"/>
              <a:t>What do you understand about the work of the Greek philosophers? </a:t>
            </a:r>
            <a:endParaRPr lang="en-GB" dirty="0" smtClean="0"/>
          </a:p>
          <a:p>
            <a:r>
              <a:rPr lang="en-GB" dirty="0" smtClean="0"/>
              <a:t>What </a:t>
            </a:r>
            <a:r>
              <a:rPr lang="en-GB" dirty="0"/>
              <a:t>were the key principles of their work? </a:t>
            </a:r>
            <a:endParaRPr lang="en-GB" dirty="0" smtClean="0"/>
          </a:p>
          <a:p>
            <a:r>
              <a:rPr lang="en-GB" dirty="0" smtClean="0"/>
              <a:t>What </a:t>
            </a:r>
            <a:r>
              <a:rPr lang="en-GB" dirty="0"/>
              <a:t>links can you make between the ideas of the philosophers in question and today’s educational practice? </a:t>
            </a:r>
          </a:p>
        </p:txBody>
      </p:sp>
      <p:pic>
        <p:nvPicPr>
          <p:cNvPr id="5" name="Picture 4"/>
          <p:cNvPicPr>
            <a:picLocks noChangeAspect="1"/>
          </p:cNvPicPr>
          <p:nvPr/>
        </p:nvPicPr>
        <p:blipFill>
          <a:blip r:embed="rId2"/>
          <a:stretch>
            <a:fillRect/>
          </a:stretch>
        </p:blipFill>
        <p:spPr>
          <a:xfrm>
            <a:off x="7533733" y="2600385"/>
            <a:ext cx="3232034" cy="3232030"/>
          </a:xfrm>
          <a:prstGeom prst="rect">
            <a:avLst/>
          </a:prstGeom>
        </p:spPr>
      </p:pic>
    </p:spTree>
    <p:extLst>
      <p:ext uri="{BB962C8B-B14F-4D97-AF65-F5344CB8AC3E}">
        <p14:creationId xmlns:p14="http://schemas.microsoft.com/office/powerpoint/2010/main" val="1453163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Education In Athens</a:t>
            </a:r>
            <a:endParaRPr lang="en-GB" dirty="0"/>
          </a:p>
        </p:txBody>
      </p:sp>
      <p:sp>
        <p:nvSpPr>
          <p:cNvPr id="3" name="Content Placeholder 2"/>
          <p:cNvSpPr>
            <a:spLocks noGrp="1"/>
          </p:cNvSpPr>
          <p:nvPr>
            <p:ph idx="1"/>
          </p:nvPr>
        </p:nvSpPr>
        <p:spPr/>
        <p:txBody>
          <a:bodyPr>
            <a:normAutofit fontScale="92500"/>
          </a:bodyPr>
          <a:lstStyle/>
          <a:p>
            <a:r>
              <a:rPr lang="en-GB" dirty="0"/>
              <a:t>Education very much divided along gender lines as well as according to social status </a:t>
            </a:r>
            <a:endParaRPr lang="en-GB" dirty="0" smtClean="0"/>
          </a:p>
          <a:p>
            <a:r>
              <a:rPr lang="en-GB" dirty="0" smtClean="0"/>
              <a:t>The </a:t>
            </a:r>
            <a:r>
              <a:rPr lang="en-GB" dirty="0"/>
              <a:t>significance of early education </a:t>
            </a:r>
            <a:endParaRPr lang="en-GB" dirty="0" smtClean="0"/>
          </a:p>
          <a:p>
            <a:r>
              <a:rPr lang="en-GB" dirty="0" smtClean="0"/>
              <a:t>Balance </a:t>
            </a:r>
            <a:r>
              <a:rPr lang="en-GB" dirty="0"/>
              <a:t>between body and soul </a:t>
            </a:r>
            <a:endParaRPr lang="en-GB" dirty="0" smtClean="0"/>
          </a:p>
          <a:p>
            <a:r>
              <a:rPr lang="en-GB" dirty="0" smtClean="0"/>
              <a:t>3 </a:t>
            </a:r>
            <a:r>
              <a:rPr lang="en-GB" dirty="0"/>
              <a:t>key areas of study </a:t>
            </a:r>
            <a:endParaRPr lang="en-GB" dirty="0" smtClean="0"/>
          </a:p>
          <a:p>
            <a:pPr lvl="1"/>
            <a:r>
              <a:rPr lang="en-GB" dirty="0" smtClean="0"/>
              <a:t>1</a:t>
            </a:r>
            <a:r>
              <a:rPr lang="en-GB" dirty="0"/>
              <a:t>. </a:t>
            </a:r>
            <a:r>
              <a:rPr lang="en-GB" dirty="0" err="1"/>
              <a:t>Grammata</a:t>
            </a:r>
            <a:r>
              <a:rPr lang="en-GB" dirty="0"/>
              <a:t> </a:t>
            </a:r>
            <a:endParaRPr lang="en-GB" dirty="0" smtClean="0"/>
          </a:p>
          <a:p>
            <a:pPr lvl="1"/>
            <a:r>
              <a:rPr lang="en-GB" dirty="0" smtClean="0"/>
              <a:t>2</a:t>
            </a:r>
            <a:r>
              <a:rPr lang="en-GB" dirty="0"/>
              <a:t>. Music </a:t>
            </a:r>
            <a:endParaRPr lang="en-GB" dirty="0" smtClean="0"/>
          </a:p>
          <a:p>
            <a:pPr lvl="1"/>
            <a:r>
              <a:rPr lang="en-GB" dirty="0" smtClean="0"/>
              <a:t>3</a:t>
            </a:r>
            <a:r>
              <a:rPr lang="en-GB" dirty="0"/>
              <a:t>. Physical education</a:t>
            </a:r>
          </a:p>
        </p:txBody>
      </p:sp>
      <p:pic>
        <p:nvPicPr>
          <p:cNvPr id="3074" name="Picture 2" descr="Social Networks in Ancient Athens: Clues to a Classical Creative Hotspot -  Smithsonian Associa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5388" y="3114677"/>
            <a:ext cx="3032126" cy="3032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6694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lstStyle/>
          <a:p>
            <a:r>
              <a:rPr lang="en-GB" dirty="0"/>
              <a:t>Basic education completed by16. </a:t>
            </a:r>
            <a:endParaRPr lang="en-GB" dirty="0" smtClean="0"/>
          </a:p>
          <a:p>
            <a:r>
              <a:rPr lang="en-GB" dirty="0" smtClean="0"/>
              <a:t>The </a:t>
            </a:r>
            <a:r>
              <a:rPr lang="en-GB" dirty="0"/>
              <a:t>role of the Sophists </a:t>
            </a:r>
            <a:endParaRPr lang="en-GB" dirty="0" smtClean="0"/>
          </a:p>
          <a:p>
            <a:r>
              <a:rPr lang="en-GB" dirty="0" smtClean="0"/>
              <a:t>Compulsory </a:t>
            </a:r>
            <a:r>
              <a:rPr lang="en-GB" dirty="0"/>
              <a:t>military service for 2 years from the age of 18 </a:t>
            </a:r>
          </a:p>
        </p:txBody>
      </p:sp>
    </p:spTree>
    <p:extLst>
      <p:ext uri="{BB962C8B-B14F-4D97-AF65-F5344CB8AC3E}">
        <p14:creationId xmlns:p14="http://schemas.microsoft.com/office/powerpoint/2010/main" val="2307037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Philosophers We Are Considering</a:t>
            </a:r>
            <a:endParaRPr lang="en-GB" dirty="0"/>
          </a:p>
        </p:txBody>
      </p:sp>
      <p:sp>
        <p:nvSpPr>
          <p:cNvPr id="3" name="Content Placeholder 2"/>
          <p:cNvSpPr>
            <a:spLocks noGrp="1"/>
          </p:cNvSpPr>
          <p:nvPr>
            <p:ph idx="1"/>
          </p:nvPr>
        </p:nvSpPr>
        <p:spPr/>
        <p:txBody>
          <a:bodyPr/>
          <a:lstStyle/>
          <a:p>
            <a:r>
              <a:rPr lang="en-GB" dirty="0"/>
              <a:t>Socrates</a:t>
            </a:r>
          </a:p>
          <a:p>
            <a:r>
              <a:rPr lang="en-GB" dirty="0"/>
              <a:t>Plato</a:t>
            </a:r>
          </a:p>
          <a:p>
            <a:r>
              <a:rPr lang="en-GB" dirty="0"/>
              <a:t>Aristotle</a:t>
            </a:r>
          </a:p>
        </p:txBody>
      </p:sp>
    </p:spTree>
    <p:extLst>
      <p:ext uri="{BB962C8B-B14F-4D97-AF65-F5344CB8AC3E}">
        <p14:creationId xmlns:p14="http://schemas.microsoft.com/office/powerpoint/2010/main" val="1258518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Socrates (470 – 399 BC)</a:t>
            </a:r>
            <a:endParaRPr lang="en-GB" dirty="0"/>
          </a:p>
        </p:txBody>
      </p:sp>
      <p:sp>
        <p:nvSpPr>
          <p:cNvPr id="3" name="Content Placeholder 2"/>
          <p:cNvSpPr>
            <a:spLocks noGrp="1"/>
          </p:cNvSpPr>
          <p:nvPr>
            <p:ph idx="1"/>
          </p:nvPr>
        </p:nvSpPr>
        <p:spPr/>
        <p:txBody>
          <a:bodyPr/>
          <a:lstStyle/>
          <a:p>
            <a:r>
              <a:rPr lang="en-GB" dirty="0"/>
              <a:t>The father of modern philosophy </a:t>
            </a:r>
            <a:endParaRPr lang="en-GB" dirty="0" smtClean="0"/>
          </a:p>
          <a:p>
            <a:r>
              <a:rPr lang="en-GB" dirty="0" smtClean="0"/>
              <a:t>Son of a Stonemason and Midwife</a:t>
            </a:r>
            <a:endParaRPr lang="en-GB" dirty="0" smtClean="0"/>
          </a:p>
          <a:p>
            <a:r>
              <a:rPr lang="en-GB" dirty="0" smtClean="0"/>
              <a:t>None </a:t>
            </a:r>
            <a:r>
              <a:rPr lang="en-GB" dirty="0"/>
              <a:t>of his philosophies exist in writing </a:t>
            </a:r>
            <a:endParaRPr lang="en-GB" dirty="0" smtClean="0"/>
          </a:p>
          <a:p>
            <a:r>
              <a:rPr lang="en-GB" dirty="0" smtClean="0"/>
              <a:t>His </a:t>
            </a:r>
            <a:r>
              <a:rPr lang="en-GB" dirty="0"/>
              <a:t>philosophy was a reaction against the Sophists </a:t>
            </a:r>
            <a:endParaRPr lang="en-GB" dirty="0" smtClean="0"/>
          </a:p>
          <a:p>
            <a:r>
              <a:rPr lang="en-GB" dirty="0" smtClean="0"/>
              <a:t>Sophists </a:t>
            </a:r>
            <a:r>
              <a:rPr lang="en-GB" dirty="0"/>
              <a:t>causes tension with their teaching </a:t>
            </a:r>
          </a:p>
        </p:txBody>
      </p:sp>
    </p:spTree>
    <p:extLst>
      <p:ext uri="{BB962C8B-B14F-4D97-AF65-F5344CB8AC3E}">
        <p14:creationId xmlns:p14="http://schemas.microsoft.com/office/powerpoint/2010/main" val="2695965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Socrates</a:t>
            </a:r>
            <a:endParaRPr lang="en-GB" dirty="0"/>
          </a:p>
        </p:txBody>
      </p:sp>
      <p:sp>
        <p:nvSpPr>
          <p:cNvPr id="3" name="Content Placeholder 2"/>
          <p:cNvSpPr>
            <a:spLocks noGrp="1"/>
          </p:cNvSpPr>
          <p:nvPr>
            <p:ph idx="1"/>
          </p:nvPr>
        </p:nvSpPr>
        <p:spPr/>
        <p:txBody>
          <a:bodyPr>
            <a:normAutofit/>
          </a:bodyPr>
          <a:lstStyle/>
          <a:p>
            <a:r>
              <a:rPr lang="en-GB" dirty="0"/>
              <a:t>Personal life – very poor</a:t>
            </a:r>
          </a:p>
          <a:p>
            <a:r>
              <a:rPr lang="en-GB" dirty="0"/>
              <a:t>Had great physical </a:t>
            </a:r>
            <a:r>
              <a:rPr lang="en-GB" dirty="0" smtClean="0"/>
              <a:t>power and </a:t>
            </a:r>
            <a:r>
              <a:rPr lang="en-GB" dirty="0"/>
              <a:t>was a </a:t>
            </a:r>
            <a:r>
              <a:rPr lang="en-GB" dirty="0" smtClean="0"/>
              <a:t>highly disciplined </a:t>
            </a:r>
            <a:r>
              <a:rPr lang="en-GB" dirty="0"/>
              <a:t>person</a:t>
            </a:r>
          </a:p>
          <a:p>
            <a:r>
              <a:rPr lang="en-GB" dirty="0"/>
              <a:t>Aimed to love a </a:t>
            </a:r>
            <a:r>
              <a:rPr lang="en-GB" dirty="0" smtClean="0"/>
              <a:t>virtuous life</a:t>
            </a:r>
            <a:endParaRPr lang="en-GB" dirty="0"/>
          </a:p>
          <a:p>
            <a:r>
              <a:rPr lang="en-GB" dirty="0"/>
              <a:t>Moral development </a:t>
            </a:r>
            <a:r>
              <a:rPr lang="en-GB" dirty="0" smtClean="0"/>
              <a:t>of character </a:t>
            </a:r>
            <a:r>
              <a:rPr lang="en-GB" dirty="0"/>
              <a:t>a key interest </a:t>
            </a:r>
            <a:r>
              <a:rPr lang="en-GB" dirty="0" smtClean="0"/>
              <a:t>of his</a:t>
            </a:r>
            <a:endParaRPr lang="en-GB" dirty="0"/>
          </a:p>
          <a:p>
            <a:endParaRPr lang="en-GB" dirty="0"/>
          </a:p>
        </p:txBody>
      </p:sp>
    </p:spTree>
    <p:extLst>
      <p:ext uri="{BB962C8B-B14F-4D97-AF65-F5344CB8AC3E}">
        <p14:creationId xmlns:p14="http://schemas.microsoft.com/office/powerpoint/2010/main" val="3883930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a:t>
            </a:r>
            <a:endParaRPr lang="en-GB" dirty="0"/>
          </a:p>
        </p:txBody>
      </p:sp>
      <p:sp>
        <p:nvSpPr>
          <p:cNvPr id="3" name="Content Placeholder 2"/>
          <p:cNvSpPr>
            <a:spLocks noGrp="1"/>
          </p:cNvSpPr>
          <p:nvPr>
            <p:ph idx="1"/>
          </p:nvPr>
        </p:nvSpPr>
        <p:spPr/>
        <p:txBody>
          <a:bodyPr>
            <a:normAutofit/>
          </a:bodyPr>
          <a:lstStyle/>
          <a:p>
            <a:r>
              <a:rPr lang="en-GB" dirty="0"/>
              <a:t>Believed in definite right </a:t>
            </a:r>
            <a:r>
              <a:rPr lang="en-GB" dirty="0" smtClean="0"/>
              <a:t>and wrong</a:t>
            </a:r>
            <a:endParaRPr lang="en-GB" dirty="0"/>
          </a:p>
          <a:p>
            <a:r>
              <a:rPr lang="en-GB" dirty="0"/>
              <a:t>It is for society to determine </a:t>
            </a:r>
            <a:r>
              <a:rPr lang="en-GB" dirty="0" smtClean="0"/>
              <a:t>what is </a:t>
            </a:r>
            <a:r>
              <a:rPr lang="en-GB" dirty="0"/>
              <a:t>right and wrong and </a:t>
            </a:r>
            <a:r>
              <a:rPr lang="en-GB" dirty="0" smtClean="0"/>
              <a:t>for people </a:t>
            </a:r>
            <a:r>
              <a:rPr lang="en-GB" dirty="0"/>
              <a:t>to apply this in their</a:t>
            </a:r>
          </a:p>
          <a:p>
            <a:r>
              <a:rPr lang="en-GB" dirty="0"/>
              <a:t>everyday lives</a:t>
            </a:r>
          </a:p>
          <a:p>
            <a:r>
              <a:rPr lang="en-GB" dirty="0"/>
              <a:t>Also concerned with justice </a:t>
            </a:r>
            <a:r>
              <a:rPr lang="en-GB" dirty="0" smtClean="0"/>
              <a:t>and fairness</a:t>
            </a:r>
            <a:endParaRPr lang="en-GB" dirty="0"/>
          </a:p>
          <a:p>
            <a:r>
              <a:rPr lang="en-GB" dirty="0"/>
              <a:t>He worked to find principles </a:t>
            </a:r>
            <a:r>
              <a:rPr lang="en-GB" dirty="0" smtClean="0"/>
              <a:t>by which </a:t>
            </a:r>
            <a:r>
              <a:rPr lang="en-GB" dirty="0"/>
              <a:t>people could lead </a:t>
            </a:r>
            <a:r>
              <a:rPr lang="en-GB" dirty="0" smtClean="0"/>
              <a:t>their lives </a:t>
            </a:r>
            <a:r>
              <a:rPr lang="en-GB" dirty="0"/>
              <a:t>as well as the standards </a:t>
            </a:r>
            <a:r>
              <a:rPr lang="en-GB" dirty="0" smtClean="0"/>
              <a:t>to lead </a:t>
            </a:r>
            <a:r>
              <a:rPr lang="en-GB" dirty="0"/>
              <a:t>a ‘good’ life</a:t>
            </a:r>
          </a:p>
        </p:txBody>
      </p:sp>
    </p:spTree>
    <p:extLst>
      <p:ext uri="{BB962C8B-B14F-4D97-AF65-F5344CB8AC3E}">
        <p14:creationId xmlns:p14="http://schemas.microsoft.com/office/powerpoint/2010/main" val="2943020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Socratic Method</a:t>
            </a:r>
            <a:endParaRPr lang="en-GB" dirty="0"/>
          </a:p>
        </p:txBody>
      </p:sp>
      <p:sp>
        <p:nvSpPr>
          <p:cNvPr id="3" name="Content Placeholder 2"/>
          <p:cNvSpPr>
            <a:spLocks noGrp="1"/>
          </p:cNvSpPr>
          <p:nvPr>
            <p:ph idx="1"/>
          </p:nvPr>
        </p:nvSpPr>
        <p:spPr/>
        <p:txBody>
          <a:bodyPr>
            <a:normAutofit/>
          </a:bodyPr>
          <a:lstStyle/>
          <a:p>
            <a:r>
              <a:rPr lang="en-GB" dirty="0"/>
              <a:t>Distinctive style and based </a:t>
            </a:r>
            <a:r>
              <a:rPr lang="en-GB" dirty="0" smtClean="0"/>
              <a:t>on dialogue </a:t>
            </a:r>
            <a:r>
              <a:rPr lang="en-GB" dirty="0"/>
              <a:t>– no lecturing</a:t>
            </a:r>
          </a:p>
          <a:p>
            <a:r>
              <a:rPr lang="en-GB" dirty="0"/>
              <a:t>The role of questions – cannot </a:t>
            </a:r>
            <a:r>
              <a:rPr lang="en-GB" dirty="0" smtClean="0"/>
              <a:t>be an </a:t>
            </a:r>
            <a:r>
              <a:rPr lang="en-GB" dirty="0"/>
              <a:t>expert of you do not have </a:t>
            </a:r>
            <a:r>
              <a:rPr lang="en-GB" dirty="0" smtClean="0"/>
              <a:t>the answers</a:t>
            </a:r>
            <a:endParaRPr lang="en-GB" dirty="0"/>
          </a:p>
          <a:p>
            <a:r>
              <a:rPr lang="en-GB" dirty="0"/>
              <a:t>Developed his own </a:t>
            </a:r>
            <a:r>
              <a:rPr lang="en-GB" dirty="0" smtClean="0"/>
              <a:t>philosophy using </a:t>
            </a:r>
            <a:r>
              <a:rPr lang="en-GB" dirty="0"/>
              <a:t>this method</a:t>
            </a:r>
          </a:p>
          <a:p>
            <a:r>
              <a:rPr lang="en-GB" dirty="0"/>
              <a:t>Encouraged people to </a:t>
            </a:r>
            <a:r>
              <a:rPr lang="en-GB" dirty="0" smtClean="0"/>
              <a:t>question everything</a:t>
            </a:r>
            <a:endParaRPr lang="en-GB" dirty="0"/>
          </a:p>
          <a:p>
            <a:r>
              <a:rPr lang="en-GB" dirty="0"/>
              <a:t>Recognise the learning that </a:t>
            </a:r>
            <a:r>
              <a:rPr lang="en-GB" dirty="0" smtClean="0"/>
              <a:t>the student </a:t>
            </a:r>
            <a:r>
              <a:rPr lang="en-GB" dirty="0"/>
              <a:t>has</a:t>
            </a:r>
          </a:p>
          <a:p>
            <a:endParaRPr lang="en-GB" dirty="0"/>
          </a:p>
        </p:txBody>
      </p:sp>
    </p:spTree>
    <p:extLst>
      <p:ext uri="{BB962C8B-B14F-4D97-AF65-F5344CB8AC3E}">
        <p14:creationId xmlns:p14="http://schemas.microsoft.com/office/powerpoint/2010/main" val="1976684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Plato (428 – 348 BC)</a:t>
            </a:r>
            <a:endParaRPr lang="en-GB" dirty="0"/>
          </a:p>
        </p:txBody>
      </p:sp>
      <p:sp>
        <p:nvSpPr>
          <p:cNvPr id="3" name="Content Placeholder 2"/>
          <p:cNvSpPr>
            <a:spLocks noGrp="1"/>
          </p:cNvSpPr>
          <p:nvPr>
            <p:ph idx="1"/>
          </p:nvPr>
        </p:nvSpPr>
        <p:spPr/>
        <p:txBody>
          <a:bodyPr>
            <a:normAutofit/>
          </a:bodyPr>
          <a:lstStyle/>
          <a:p>
            <a:r>
              <a:rPr lang="en-GB" dirty="0"/>
              <a:t>Wrote a number of dialogues with Socrates </a:t>
            </a:r>
            <a:r>
              <a:rPr lang="en-GB" dirty="0" smtClean="0"/>
              <a:t>as the </a:t>
            </a:r>
            <a:r>
              <a:rPr lang="en-GB" dirty="0"/>
              <a:t>main voice</a:t>
            </a:r>
          </a:p>
          <a:p>
            <a:r>
              <a:rPr lang="en-GB" dirty="0"/>
              <a:t>Established the Academy in 387 B.C</a:t>
            </a:r>
            <a:r>
              <a:rPr lang="en-GB" dirty="0" smtClean="0"/>
              <a:t>. </a:t>
            </a:r>
            <a:endParaRPr lang="en-GB" dirty="0"/>
          </a:p>
          <a:p>
            <a:r>
              <a:rPr lang="en-GB" dirty="0"/>
              <a:t>Believed in two types of knowledge</a:t>
            </a:r>
          </a:p>
          <a:p>
            <a:pPr lvl="1"/>
            <a:r>
              <a:rPr lang="en-GB" dirty="0"/>
              <a:t>1. Empirical knowledge – gained from </a:t>
            </a:r>
            <a:r>
              <a:rPr lang="en-GB" dirty="0" smtClean="0"/>
              <a:t>the senses</a:t>
            </a:r>
            <a:endParaRPr lang="en-GB" dirty="0"/>
          </a:p>
          <a:p>
            <a:pPr lvl="1"/>
            <a:r>
              <a:rPr lang="en-GB" dirty="0"/>
              <a:t>2. Innate knowledge – gained through </a:t>
            </a:r>
            <a:r>
              <a:rPr lang="en-GB" dirty="0" smtClean="0"/>
              <a:t>the mind</a:t>
            </a:r>
            <a:endParaRPr lang="en-GB" dirty="0"/>
          </a:p>
          <a:p>
            <a:endParaRPr lang="en-GB" dirty="0"/>
          </a:p>
        </p:txBody>
      </p:sp>
    </p:spTree>
    <p:extLst>
      <p:ext uri="{BB962C8B-B14F-4D97-AF65-F5344CB8AC3E}">
        <p14:creationId xmlns:p14="http://schemas.microsoft.com/office/powerpoint/2010/main" val="4101375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Plato’s Vision</a:t>
            </a:r>
            <a:endParaRPr lang="en-GB" dirty="0"/>
          </a:p>
        </p:txBody>
      </p:sp>
      <p:sp>
        <p:nvSpPr>
          <p:cNvPr id="3" name="Content Placeholder 2"/>
          <p:cNvSpPr>
            <a:spLocks noGrp="1"/>
          </p:cNvSpPr>
          <p:nvPr>
            <p:ph idx="1"/>
          </p:nvPr>
        </p:nvSpPr>
        <p:spPr/>
        <p:txBody>
          <a:bodyPr/>
          <a:lstStyle/>
          <a:p>
            <a:r>
              <a:rPr lang="en-GB" dirty="0"/>
              <a:t>Plato very much an </a:t>
            </a:r>
            <a:r>
              <a:rPr lang="en-GB" dirty="0" smtClean="0"/>
              <a:t>idealist </a:t>
            </a:r>
          </a:p>
          <a:p>
            <a:r>
              <a:rPr lang="en-GB" dirty="0" smtClean="0"/>
              <a:t>The Republic outlines his vision of an education </a:t>
            </a:r>
            <a:r>
              <a:rPr lang="en-GB" dirty="0"/>
              <a:t>system</a:t>
            </a:r>
          </a:p>
          <a:p>
            <a:r>
              <a:rPr lang="en-GB" dirty="0"/>
              <a:t>The ideal system ruled by the Guardians</a:t>
            </a:r>
            <a:r>
              <a:rPr lang="en-GB" dirty="0" smtClean="0"/>
              <a:t>, those </a:t>
            </a:r>
            <a:r>
              <a:rPr lang="en-GB" dirty="0"/>
              <a:t>lesser in society (slaves, artisans</a:t>
            </a:r>
            <a:r>
              <a:rPr lang="en-GB" dirty="0" smtClean="0"/>
              <a:t>, merchants</a:t>
            </a:r>
            <a:r>
              <a:rPr lang="en-GB" dirty="0"/>
              <a:t>) know their place</a:t>
            </a:r>
          </a:p>
        </p:txBody>
      </p:sp>
    </p:spTree>
    <p:extLst>
      <p:ext uri="{BB962C8B-B14F-4D97-AF65-F5344CB8AC3E}">
        <p14:creationId xmlns:p14="http://schemas.microsoft.com/office/powerpoint/2010/main" val="22935269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Ruler Education</a:t>
            </a:r>
            <a:endParaRPr lang="en-GB" dirty="0"/>
          </a:p>
        </p:txBody>
      </p:sp>
      <p:sp>
        <p:nvSpPr>
          <p:cNvPr id="3" name="Content Placeholder 2"/>
          <p:cNvSpPr>
            <a:spLocks noGrp="1"/>
          </p:cNvSpPr>
          <p:nvPr>
            <p:ph idx="1"/>
          </p:nvPr>
        </p:nvSpPr>
        <p:spPr/>
        <p:txBody>
          <a:bodyPr/>
          <a:lstStyle/>
          <a:p>
            <a:r>
              <a:rPr lang="en-GB" dirty="0"/>
              <a:t>Theory of forms</a:t>
            </a:r>
          </a:p>
          <a:p>
            <a:r>
              <a:rPr lang="en-GB" dirty="0"/>
              <a:t>How do we make comparative judgements?</a:t>
            </a:r>
          </a:p>
          <a:p>
            <a:r>
              <a:rPr lang="en-GB" dirty="0"/>
              <a:t>The Realm of Forms &amp; Realm of the Souls</a:t>
            </a:r>
          </a:p>
          <a:p>
            <a:r>
              <a:rPr lang="en-GB" dirty="0"/>
              <a:t>The Allegory of the Cave</a:t>
            </a:r>
          </a:p>
          <a:p>
            <a:r>
              <a:rPr lang="en-GB" dirty="0"/>
              <a:t>Mathematics &amp; philosophy allows </a:t>
            </a:r>
            <a:r>
              <a:rPr lang="en-GB" dirty="0" smtClean="0"/>
              <a:t>seeing beyond </a:t>
            </a:r>
            <a:r>
              <a:rPr lang="en-GB" dirty="0"/>
              <a:t>physical world – Form of the Good</a:t>
            </a:r>
          </a:p>
        </p:txBody>
      </p:sp>
    </p:spTree>
    <p:extLst>
      <p:ext uri="{BB962C8B-B14F-4D97-AF65-F5344CB8AC3E}">
        <p14:creationId xmlns:p14="http://schemas.microsoft.com/office/powerpoint/2010/main" val="1891299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About The Rest? …</a:t>
            </a:r>
            <a:endParaRPr lang="en-GB" dirty="0"/>
          </a:p>
        </p:txBody>
      </p:sp>
      <p:sp>
        <p:nvSpPr>
          <p:cNvPr id="3" name="Content Placeholder 2"/>
          <p:cNvSpPr>
            <a:spLocks noGrp="1"/>
          </p:cNvSpPr>
          <p:nvPr>
            <p:ph idx="1"/>
          </p:nvPr>
        </p:nvSpPr>
        <p:spPr/>
        <p:txBody>
          <a:bodyPr/>
          <a:lstStyle/>
          <a:p>
            <a:r>
              <a:rPr lang="en-GB" dirty="0"/>
              <a:t>Appropriate education</a:t>
            </a:r>
          </a:p>
          <a:p>
            <a:r>
              <a:rPr lang="en-GB" dirty="0"/>
              <a:t>A little bit of indoctrination...</a:t>
            </a:r>
          </a:p>
          <a:p>
            <a:r>
              <a:rPr lang="en-GB" dirty="0"/>
              <a:t>A caste system</a:t>
            </a:r>
          </a:p>
          <a:p>
            <a:r>
              <a:rPr lang="en-GB" dirty="0"/>
              <a:t>No favouritism</a:t>
            </a:r>
          </a:p>
          <a:p>
            <a:r>
              <a:rPr lang="en-GB" dirty="0"/>
              <a:t>Stability is the key</a:t>
            </a:r>
          </a:p>
        </p:txBody>
      </p:sp>
    </p:spTree>
    <p:extLst>
      <p:ext uri="{BB962C8B-B14F-4D97-AF65-F5344CB8AC3E}">
        <p14:creationId xmlns:p14="http://schemas.microsoft.com/office/powerpoint/2010/main" val="33831189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51953"/>
            <a:ext cx="9601196" cy="1303867"/>
          </a:xfrm>
        </p:spPr>
        <p:txBody>
          <a:bodyPr/>
          <a:lstStyle/>
          <a:p>
            <a:r>
              <a:rPr lang="en-GB" dirty="0" smtClean="0"/>
              <a:t>Red Pill or Blue Pill? Why?</a:t>
            </a:r>
            <a:endParaRPr lang="en-GB" dirty="0"/>
          </a:p>
        </p:txBody>
      </p:sp>
      <p:pic>
        <p:nvPicPr>
          <p:cNvPr id="4" name="zQ1_IbFFbzA"/>
          <p:cNvPicPr>
            <a:picLocks noGrp="1" noRot="1" noChangeAspect="1"/>
          </p:cNvPicPr>
          <p:nvPr>
            <p:ph idx="1"/>
            <a:videoFile r:link="rId1"/>
          </p:nvPr>
        </p:nvPicPr>
        <p:blipFill>
          <a:blip r:embed="rId3"/>
          <a:stretch>
            <a:fillRect/>
          </a:stretch>
        </p:blipFill>
        <p:spPr>
          <a:xfrm>
            <a:off x="1733732" y="1227221"/>
            <a:ext cx="8917042" cy="5015832"/>
          </a:xfrm>
          <a:prstGeom prst="rect">
            <a:avLst/>
          </a:prstGeom>
        </p:spPr>
      </p:pic>
    </p:spTree>
    <p:extLst>
      <p:ext uri="{BB962C8B-B14F-4D97-AF65-F5344CB8AC3E}">
        <p14:creationId xmlns:p14="http://schemas.microsoft.com/office/powerpoint/2010/main" val="29891232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Make Your Choice</a:t>
            </a:r>
            <a:endParaRPr lang="en-GB" dirty="0"/>
          </a:p>
        </p:txBody>
      </p:sp>
      <p:sp>
        <p:nvSpPr>
          <p:cNvPr id="4" name="Content Placeholder 3"/>
          <p:cNvSpPr>
            <a:spLocks noGrp="1"/>
          </p:cNvSpPr>
          <p:nvPr>
            <p:ph sz="half" idx="1"/>
          </p:nvPr>
        </p:nvSpPr>
        <p:spPr/>
        <p:txBody>
          <a:bodyPr/>
          <a:lstStyle/>
          <a:p>
            <a:r>
              <a:rPr lang="en-GB" dirty="0" smtClean="0"/>
              <a:t>Blue Pill – I was happier as I was thank you very much. Nothing to see here, everything is fine</a:t>
            </a:r>
          </a:p>
          <a:p>
            <a:endParaRPr lang="en-GB" dirty="0"/>
          </a:p>
          <a:p>
            <a:r>
              <a:rPr lang="en-GB" dirty="0" smtClean="0"/>
              <a:t>Red Pill – Bring it on sunshine, the truth is out there let’s go get it. Viva la resistance</a:t>
            </a:r>
            <a:endParaRPr lang="en-GB" dirty="0"/>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5" name="Content Placeholder 4" title="Mentimeter - Interactive Presentations"/>
              <p:cNvGraphicFramePr>
                <a:graphicFrameLocks noGrp="1"/>
              </p:cNvGraphicFramePr>
              <p:nvPr>
                <p:ph sz="half" idx="2"/>
                <p:extLst>
                  <p:ext uri="{D42A27DB-BD31-4B8C-83A1-F6EECF244321}">
                    <p14:modId xmlns:p14="http://schemas.microsoft.com/office/powerpoint/2010/main" val="990939636"/>
                  </p:ext>
                </p:extLst>
              </p:nvPr>
            </p:nvGraphicFramePr>
            <p:xfrm>
              <a:off x="6256153" y="2392326"/>
              <a:ext cx="4718050" cy="3902148"/>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5" name="Content Placeholder 4" title="Mentimeter - Interactive Presentations"/>
              <p:cNvPicPr>
                <a:picLocks noGrp="1" noRot="1" noChangeAspect="1" noMove="1" noResize="1" noEditPoints="1" noAdjustHandles="1" noChangeArrowheads="1" noChangeShapeType="1"/>
              </p:cNvPicPr>
              <p:nvPr/>
            </p:nvPicPr>
            <p:blipFill>
              <a:blip r:embed="rId4"/>
              <a:stretch>
                <a:fillRect/>
              </a:stretch>
            </p:blipFill>
            <p:spPr>
              <a:xfrm>
                <a:off x="6256153" y="2392326"/>
                <a:ext cx="4718050" cy="3902148"/>
              </a:xfrm>
              <a:prstGeom prst="rect">
                <a:avLst/>
              </a:prstGeom>
            </p:spPr>
          </p:pic>
        </mc:Fallback>
      </mc:AlternateContent>
    </p:spTree>
    <p:extLst>
      <p:ext uri="{BB962C8B-B14F-4D97-AF65-F5344CB8AC3E}">
        <p14:creationId xmlns:p14="http://schemas.microsoft.com/office/powerpoint/2010/main" val="3421400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Task</a:t>
            </a:r>
            <a:endParaRPr lang="en-GB" dirty="0"/>
          </a:p>
        </p:txBody>
      </p:sp>
      <p:sp>
        <p:nvSpPr>
          <p:cNvPr id="6" name="Content Placeholder 5"/>
          <p:cNvSpPr>
            <a:spLocks noGrp="1"/>
          </p:cNvSpPr>
          <p:nvPr>
            <p:ph idx="1"/>
          </p:nvPr>
        </p:nvSpPr>
        <p:spPr/>
        <p:txBody>
          <a:bodyPr/>
          <a:lstStyle/>
          <a:p>
            <a:r>
              <a:rPr lang="en-GB" dirty="0"/>
              <a:t>Watch </a:t>
            </a:r>
            <a:r>
              <a:rPr lang="en-GB" dirty="0" smtClean="0"/>
              <a:t>the video on the next slide</a:t>
            </a:r>
            <a:endParaRPr lang="en-GB" dirty="0"/>
          </a:p>
          <a:p>
            <a:r>
              <a:rPr lang="en-GB" dirty="0"/>
              <a:t>To what extent do you </a:t>
            </a:r>
            <a:r>
              <a:rPr lang="en-GB" dirty="0" smtClean="0"/>
              <a:t>view education </a:t>
            </a:r>
            <a:r>
              <a:rPr lang="en-GB" dirty="0"/>
              <a:t>today as </a:t>
            </a:r>
            <a:r>
              <a:rPr lang="en-GB" dirty="0" smtClean="0"/>
              <a:t>similar to </a:t>
            </a:r>
            <a:r>
              <a:rPr lang="en-GB" dirty="0"/>
              <a:t>Plato’s allegory?</a:t>
            </a:r>
          </a:p>
          <a:p>
            <a:endParaRPr lang="en-GB" dirty="0"/>
          </a:p>
        </p:txBody>
      </p:sp>
    </p:spTree>
    <p:extLst>
      <p:ext uri="{BB962C8B-B14F-4D97-AF65-F5344CB8AC3E}">
        <p14:creationId xmlns:p14="http://schemas.microsoft.com/office/powerpoint/2010/main" val="418173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1RWOpQXTltA"/>
          <p:cNvPicPr>
            <a:picLocks noRot="1" noChangeAspect="1"/>
          </p:cNvPicPr>
          <p:nvPr>
            <a:videoFile r:link="rId1"/>
          </p:nvPr>
        </p:nvPicPr>
        <p:blipFill>
          <a:blip r:embed="rId3"/>
          <a:stretch>
            <a:fillRect/>
          </a:stretch>
        </p:blipFill>
        <p:spPr>
          <a:xfrm>
            <a:off x="1219200" y="685802"/>
            <a:ext cx="9753600" cy="5486396"/>
          </a:xfrm>
          <a:prstGeom prst="rect">
            <a:avLst/>
          </a:prstGeom>
        </p:spPr>
      </p:pic>
    </p:spTree>
    <p:extLst>
      <p:ext uri="{BB962C8B-B14F-4D97-AF65-F5344CB8AC3E}">
        <p14:creationId xmlns:p14="http://schemas.microsoft.com/office/powerpoint/2010/main" val="2785072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Aristotle (384 – 322 BC)</a:t>
            </a:r>
            <a:endParaRPr lang="en-GB" dirty="0"/>
          </a:p>
        </p:txBody>
      </p:sp>
      <p:sp>
        <p:nvSpPr>
          <p:cNvPr id="3" name="Content Placeholder 2"/>
          <p:cNvSpPr>
            <a:spLocks noGrp="1"/>
          </p:cNvSpPr>
          <p:nvPr>
            <p:ph idx="1"/>
          </p:nvPr>
        </p:nvSpPr>
        <p:spPr/>
        <p:txBody>
          <a:bodyPr>
            <a:normAutofit/>
          </a:bodyPr>
          <a:lstStyle/>
          <a:p>
            <a:r>
              <a:rPr lang="en-GB" dirty="0"/>
              <a:t>Student of Plato – came to the Academy </a:t>
            </a:r>
            <a:r>
              <a:rPr lang="en-GB" dirty="0" smtClean="0"/>
              <a:t>in 367 </a:t>
            </a:r>
            <a:r>
              <a:rPr lang="en-GB" dirty="0"/>
              <a:t>B.C.</a:t>
            </a:r>
          </a:p>
          <a:p>
            <a:r>
              <a:rPr lang="en-GB" dirty="0"/>
              <a:t>Credited as being linked to the </a:t>
            </a:r>
            <a:r>
              <a:rPr lang="en-GB" dirty="0" smtClean="0"/>
              <a:t>development of </a:t>
            </a:r>
            <a:r>
              <a:rPr lang="en-GB" dirty="0"/>
              <a:t>realism</a:t>
            </a:r>
          </a:p>
          <a:p>
            <a:r>
              <a:rPr lang="en-GB" dirty="0"/>
              <a:t>Founded the Lyceum – his school of </a:t>
            </a:r>
            <a:r>
              <a:rPr lang="en-GB" dirty="0" smtClean="0"/>
              <a:t>natural sciences</a:t>
            </a:r>
            <a:endParaRPr lang="en-GB" dirty="0"/>
          </a:p>
          <a:p>
            <a:r>
              <a:rPr lang="en-GB" dirty="0"/>
              <a:t>Link between education and morality – </a:t>
            </a:r>
            <a:r>
              <a:rPr lang="en-GB" dirty="0" smtClean="0"/>
              <a:t>we need </a:t>
            </a:r>
            <a:r>
              <a:rPr lang="en-GB" dirty="0"/>
              <a:t>to build habits to become both </a:t>
            </a:r>
            <a:r>
              <a:rPr lang="en-GB" dirty="0" smtClean="0"/>
              <a:t>morally and </a:t>
            </a:r>
            <a:r>
              <a:rPr lang="en-GB" dirty="0"/>
              <a:t>intellectually virtuous</a:t>
            </a:r>
          </a:p>
        </p:txBody>
      </p:sp>
    </p:spTree>
    <p:extLst>
      <p:ext uri="{BB962C8B-B14F-4D97-AF65-F5344CB8AC3E}">
        <p14:creationId xmlns:p14="http://schemas.microsoft.com/office/powerpoint/2010/main" val="2469102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Knowledge Versus Belief</a:t>
            </a:r>
            <a:endParaRPr lang="en-GB" dirty="0"/>
          </a:p>
        </p:txBody>
      </p:sp>
      <p:sp>
        <p:nvSpPr>
          <p:cNvPr id="3" name="Content Placeholder 2"/>
          <p:cNvSpPr>
            <a:spLocks noGrp="1"/>
          </p:cNvSpPr>
          <p:nvPr>
            <p:ph idx="1"/>
          </p:nvPr>
        </p:nvSpPr>
        <p:spPr/>
        <p:txBody>
          <a:bodyPr>
            <a:normAutofit/>
          </a:bodyPr>
          <a:lstStyle/>
          <a:p>
            <a:r>
              <a:rPr lang="en-GB" dirty="0"/>
              <a:t>The difference between them </a:t>
            </a:r>
            <a:r>
              <a:rPr lang="en-GB" dirty="0" smtClean="0"/>
              <a:t>is that </a:t>
            </a:r>
            <a:r>
              <a:rPr lang="en-GB" dirty="0"/>
              <a:t>knowledge is the </a:t>
            </a:r>
            <a:r>
              <a:rPr lang="en-GB" dirty="0" smtClean="0"/>
              <a:t>beginning of </a:t>
            </a:r>
            <a:r>
              <a:rPr lang="en-GB" dirty="0"/>
              <a:t>dialectical reasoning</a:t>
            </a:r>
          </a:p>
          <a:p>
            <a:r>
              <a:rPr lang="en-GB" dirty="0"/>
              <a:t>If a judgement is not based </a:t>
            </a:r>
            <a:r>
              <a:rPr lang="en-GB" dirty="0" smtClean="0"/>
              <a:t>on reason </a:t>
            </a:r>
            <a:r>
              <a:rPr lang="en-GB" dirty="0"/>
              <a:t>then there can be </a:t>
            </a:r>
            <a:r>
              <a:rPr lang="en-GB" dirty="0" smtClean="0"/>
              <a:t>flaws If </a:t>
            </a:r>
            <a:r>
              <a:rPr lang="en-GB" dirty="0"/>
              <a:t>you have knowledge then </a:t>
            </a:r>
            <a:r>
              <a:rPr lang="en-GB" dirty="0" smtClean="0"/>
              <a:t>you do </a:t>
            </a:r>
            <a:r>
              <a:rPr lang="en-GB" dirty="0"/>
              <a:t>not make mistakes</a:t>
            </a:r>
          </a:p>
          <a:p>
            <a:r>
              <a:rPr lang="en-GB" dirty="0"/>
              <a:t>We need to be aware of </a:t>
            </a:r>
            <a:r>
              <a:rPr lang="en-GB" dirty="0" smtClean="0"/>
              <a:t>our own </a:t>
            </a:r>
            <a:r>
              <a:rPr lang="en-GB" dirty="0"/>
              <a:t>failings as individuals so </a:t>
            </a:r>
            <a:r>
              <a:rPr lang="en-GB" dirty="0" smtClean="0"/>
              <a:t>that we </a:t>
            </a:r>
            <a:r>
              <a:rPr lang="en-GB" dirty="0"/>
              <a:t>are aware of our </a:t>
            </a:r>
            <a:r>
              <a:rPr lang="en-GB" dirty="0" smtClean="0"/>
              <a:t>potential for </a:t>
            </a:r>
            <a:r>
              <a:rPr lang="en-GB" dirty="0"/>
              <a:t>making mistakes. </a:t>
            </a:r>
          </a:p>
        </p:txBody>
      </p:sp>
    </p:spTree>
    <p:extLst>
      <p:ext uri="{BB962C8B-B14F-4D97-AF65-F5344CB8AC3E}">
        <p14:creationId xmlns:p14="http://schemas.microsoft.com/office/powerpoint/2010/main" val="42263843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Education</a:t>
            </a:r>
            <a:endParaRPr lang="en-GB" dirty="0"/>
          </a:p>
        </p:txBody>
      </p:sp>
      <p:sp>
        <p:nvSpPr>
          <p:cNvPr id="3" name="Content Placeholder 2"/>
          <p:cNvSpPr>
            <a:spLocks noGrp="1"/>
          </p:cNvSpPr>
          <p:nvPr>
            <p:ph idx="1"/>
          </p:nvPr>
        </p:nvSpPr>
        <p:spPr/>
        <p:txBody>
          <a:bodyPr>
            <a:normAutofit/>
          </a:bodyPr>
          <a:lstStyle/>
          <a:p>
            <a:r>
              <a:rPr lang="en-GB" dirty="0"/>
              <a:t>Man is a rational animal </a:t>
            </a:r>
            <a:r>
              <a:rPr lang="en-GB" dirty="0" smtClean="0"/>
              <a:t>and gains </a:t>
            </a:r>
            <a:r>
              <a:rPr lang="en-GB" dirty="0"/>
              <a:t>skills and </a:t>
            </a:r>
            <a:r>
              <a:rPr lang="en-GB" dirty="0" smtClean="0"/>
              <a:t>knowledge through </a:t>
            </a:r>
            <a:r>
              <a:rPr lang="en-GB" dirty="0"/>
              <a:t>education</a:t>
            </a:r>
          </a:p>
          <a:p>
            <a:r>
              <a:rPr lang="en-GB" dirty="0"/>
              <a:t>A fulfilled person is </a:t>
            </a:r>
            <a:r>
              <a:rPr lang="en-GB" dirty="0" smtClean="0"/>
              <a:t>an educated person </a:t>
            </a:r>
          </a:p>
          <a:p>
            <a:r>
              <a:rPr lang="en-GB" dirty="0" smtClean="0"/>
              <a:t>Self-realisation </a:t>
            </a:r>
            <a:r>
              <a:rPr lang="en-GB" dirty="0"/>
              <a:t>is essential </a:t>
            </a:r>
            <a:r>
              <a:rPr lang="en-GB" dirty="0" smtClean="0"/>
              <a:t>and education </a:t>
            </a:r>
            <a:r>
              <a:rPr lang="en-GB" dirty="0"/>
              <a:t>is critical for </a:t>
            </a:r>
            <a:r>
              <a:rPr lang="en-GB" dirty="0" smtClean="0"/>
              <a:t>this School </a:t>
            </a:r>
            <a:r>
              <a:rPr lang="en-GB" dirty="0"/>
              <a:t>should </a:t>
            </a:r>
            <a:r>
              <a:rPr lang="en-GB" dirty="0" smtClean="0"/>
              <a:t>cultivate rationality </a:t>
            </a:r>
            <a:r>
              <a:rPr lang="en-GB" dirty="0"/>
              <a:t>and </a:t>
            </a:r>
            <a:r>
              <a:rPr lang="en-GB" dirty="0" smtClean="0"/>
              <a:t>education should </a:t>
            </a:r>
            <a:r>
              <a:rPr lang="en-GB" dirty="0"/>
              <a:t>be concerned </a:t>
            </a:r>
            <a:r>
              <a:rPr lang="en-GB" dirty="0" smtClean="0"/>
              <a:t>with disciplined </a:t>
            </a:r>
            <a:r>
              <a:rPr lang="en-GB" dirty="0"/>
              <a:t>inquiry </a:t>
            </a:r>
          </a:p>
        </p:txBody>
      </p:sp>
    </p:spTree>
    <p:extLst>
      <p:ext uri="{BB962C8B-B14F-4D97-AF65-F5344CB8AC3E}">
        <p14:creationId xmlns:p14="http://schemas.microsoft.com/office/powerpoint/2010/main" val="14351877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Responsibility For Education</a:t>
            </a:r>
            <a:endParaRPr lang="en-GB" dirty="0"/>
          </a:p>
        </p:txBody>
      </p:sp>
      <p:sp>
        <p:nvSpPr>
          <p:cNvPr id="3" name="Content Placeholder 2"/>
          <p:cNvSpPr>
            <a:spLocks noGrp="1"/>
          </p:cNvSpPr>
          <p:nvPr>
            <p:ph idx="1"/>
          </p:nvPr>
        </p:nvSpPr>
        <p:spPr/>
        <p:txBody>
          <a:bodyPr/>
          <a:lstStyle/>
          <a:p>
            <a:r>
              <a:rPr lang="en-GB" dirty="0"/>
              <a:t>Early education is </a:t>
            </a:r>
            <a:r>
              <a:rPr lang="en-GB" dirty="0" smtClean="0"/>
              <a:t>the responsibility </a:t>
            </a:r>
            <a:r>
              <a:rPr lang="en-GB" dirty="0"/>
              <a:t>of parents </a:t>
            </a:r>
            <a:r>
              <a:rPr lang="en-GB" dirty="0" smtClean="0"/>
              <a:t>as well </a:t>
            </a:r>
            <a:r>
              <a:rPr lang="en-GB" dirty="0"/>
              <a:t>as moral development</a:t>
            </a:r>
          </a:p>
          <a:p>
            <a:r>
              <a:rPr lang="en-GB" dirty="0"/>
              <a:t>Further education is </a:t>
            </a:r>
            <a:r>
              <a:rPr lang="en-GB" dirty="0" smtClean="0"/>
              <a:t>the responsibility </a:t>
            </a:r>
            <a:r>
              <a:rPr lang="en-GB" dirty="0"/>
              <a:t>of the state</a:t>
            </a:r>
          </a:p>
        </p:txBody>
      </p:sp>
    </p:spTree>
    <p:extLst>
      <p:ext uri="{BB962C8B-B14F-4D97-AF65-F5344CB8AC3E}">
        <p14:creationId xmlns:p14="http://schemas.microsoft.com/office/powerpoint/2010/main" val="4828039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Nature of Learning</a:t>
            </a:r>
            <a:endParaRPr lang="en-GB" dirty="0"/>
          </a:p>
        </p:txBody>
      </p:sp>
      <p:sp>
        <p:nvSpPr>
          <p:cNvPr id="3" name="Content Placeholder 2"/>
          <p:cNvSpPr>
            <a:spLocks noGrp="1"/>
          </p:cNvSpPr>
          <p:nvPr>
            <p:ph idx="1"/>
          </p:nvPr>
        </p:nvSpPr>
        <p:spPr/>
        <p:txBody>
          <a:bodyPr/>
          <a:lstStyle/>
          <a:p>
            <a:r>
              <a:rPr lang="en-GB" dirty="0"/>
              <a:t>Learning is achieved through practice and habituation</a:t>
            </a:r>
          </a:p>
          <a:p>
            <a:r>
              <a:rPr lang="en-GB" dirty="0"/>
              <a:t>Balance of theoretical and practical</a:t>
            </a:r>
          </a:p>
          <a:p>
            <a:r>
              <a:rPr lang="en-GB" dirty="0"/>
              <a:t>Episteme, </a:t>
            </a:r>
            <a:r>
              <a:rPr lang="en-GB" dirty="0" err="1"/>
              <a:t>Techne</a:t>
            </a:r>
            <a:r>
              <a:rPr lang="en-GB" dirty="0"/>
              <a:t> and </a:t>
            </a:r>
            <a:r>
              <a:rPr lang="en-GB" dirty="0" err="1"/>
              <a:t>Phronesis</a:t>
            </a:r>
            <a:endParaRPr lang="en-GB" dirty="0"/>
          </a:p>
        </p:txBody>
      </p:sp>
    </p:spTree>
    <p:extLst>
      <p:ext uri="{BB962C8B-B14F-4D97-AF65-F5344CB8AC3E}">
        <p14:creationId xmlns:p14="http://schemas.microsoft.com/office/powerpoint/2010/main" val="30277086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Learning Was To Be Organised</a:t>
            </a:r>
            <a:endParaRPr lang="en-GB" dirty="0"/>
          </a:p>
        </p:txBody>
      </p:sp>
      <p:sp>
        <p:nvSpPr>
          <p:cNvPr id="3" name="Content Placeholder 2"/>
          <p:cNvSpPr>
            <a:spLocks noGrp="1"/>
          </p:cNvSpPr>
          <p:nvPr>
            <p:ph idx="1"/>
          </p:nvPr>
        </p:nvSpPr>
        <p:spPr/>
        <p:txBody>
          <a:bodyPr>
            <a:normAutofit fontScale="92500" lnSpcReduction="20000"/>
          </a:bodyPr>
          <a:lstStyle/>
          <a:p>
            <a:r>
              <a:rPr lang="en-GB" dirty="0"/>
              <a:t>Men of noble intent</a:t>
            </a:r>
          </a:p>
          <a:p>
            <a:r>
              <a:rPr lang="en-GB" dirty="0"/>
              <a:t>No education provided for women </a:t>
            </a:r>
            <a:r>
              <a:rPr lang="en-GB" dirty="0" smtClean="0"/>
              <a:t>or slaves</a:t>
            </a:r>
            <a:endParaRPr lang="en-GB" dirty="0"/>
          </a:p>
          <a:p>
            <a:r>
              <a:rPr lang="en-GB" dirty="0"/>
              <a:t>The governing class and the </a:t>
            </a:r>
            <a:r>
              <a:rPr lang="en-GB" dirty="0" smtClean="0"/>
              <a:t>governed class</a:t>
            </a:r>
            <a:endParaRPr lang="en-GB" dirty="0"/>
          </a:p>
          <a:p>
            <a:r>
              <a:rPr lang="en-GB" dirty="0"/>
              <a:t>Learning through </a:t>
            </a:r>
            <a:r>
              <a:rPr lang="en-GB" dirty="0" smtClean="0"/>
              <a:t>doing </a:t>
            </a:r>
          </a:p>
          <a:p>
            <a:r>
              <a:rPr lang="en-GB" dirty="0" smtClean="0"/>
              <a:t>Education </a:t>
            </a:r>
            <a:r>
              <a:rPr lang="en-GB" dirty="0"/>
              <a:t>must begin with the care </a:t>
            </a:r>
            <a:r>
              <a:rPr lang="en-GB" dirty="0" smtClean="0"/>
              <a:t>of the </a:t>
            </a:r>
            <a:r>
              <a:rPr lang="en-GB" dirty="0"/>
              <a:t>body</a:t>
            </a:r>
          </a:p>
          <a:p>
            <a:r>
              <a:rPr lang="en-GB" dirty="0"/>
              <a:t>Up until age of 5 children should </a:t>
            </a:r>
            <a:r>
              <a:rPr lang="en-GB" dirty="0" smtClean="0"/>
              <a:t>be allowed </a:t>
            </a:r>
            <a:r>
              <a:rPr lang="en-GB" dirty="0"/>
              <a:t>to play and grow</a:t>
            </a:r>
          </a:p>
          <a:p>
            <a:r>
              <a:rPr lang="en-GB" dirty="0"/>
              <a:t>Age range – 0-7, 7-14, 14-21</a:t>
            </a:r>
          </a:p>
          <a:p>
            <a:r>
              <a:rPr lang="en-GB" dirty="0"/>
              <a:t>Music and culture</a:t>
            </a:r>
          </a:p>
        </p:txBody>
      </p:sp>
    </p:spTree>
    <p:extLst>
      <p:ext uri="{BB962C8B-B14F-4D97-AF65-F5344CB8AC3E}">
        <p14:creationId xmlns:p14="http://schemas.microsoft.com/office/powerpoint/2010/main" val="298031219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9.png"/></Relationships>
</file>

<file path=ppt/webextensions/webextension1.xml><?xml version="1.0" encoding="utf-8"?>
<we:webextension xmlns:we="http://schemas.microsoft.com/office/webextensions/webextension/2010/11" id="{E315E38C-F6D8-4917-8995-588C309EA336}">
  <we:reference id="wa104379261" version="3.0.2.2" store="en-US" storeType="OMEX"/>
  <we:alternateReferences>
    <we:reference id="wa104379261" version="3.0.2.2" store="wa104379261" storeType="OMEX"/>
  </we:alternateReferences>
  <we:properties>
    <we:property name="mentimeter-slide" value="{&quot;seriesId&quot;:&quot;afb841c4a18db954a2f86d47a85afa3f&quot;,&quot;questionId&quot;:&quot;e3a91ecc53c3&quot;,&quot;link&quot;:&quot;https://www.mentimeter.com/s/afb841c4a18db954a2f86d47a85afa3f/e3a91ecc53c3&quot;}"/>
  </we:properties>
  <we:bindings/>
  <we:snapshot xmlns:r="http://schemas.openxmlformats.org/officeDocument/2006/relationships" r:embed="rId1"/>
</we:webextension>
</file>

<file path=docProps/app.xml><?xml version="1.0" encoding="utf-8"?>
<Properties xmlns="http://schemas.openxmlformats.org/officeDocument/2006/extended-properties" xmlns:vt="http://schemas.openxmlformats.org/officeDocument/2006/docPropsVTypes">
  <Template>Organic</Template>
  <TotalTime>244</TotalTime>
  <Words>3246</Words>
  <Application>Microsoft Office PowerPoint</Application>
  <PresentationFormat>Widescreen</PresentationFormat>
  <Paragraphs>131</Paragraphs>
  <Slides>25</Slides>
  <Notes>5</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Garamond</vt:lpstr>
      <vt:lpstr>Organic</vt:lpstr>
      <vt:lpstr>The Greeks</vt:lpstr>
      <vt:lpstr>Asynchronous Learning Recap</vt:lpstr>
      <vt:lpstr>Aims</vt:lpstr>
      <vt:lpstr>Task</vt:lpstr>
      <vt:lpstr>Education In Athens</vt:lpstr>
      <vt:lpstr>Background</vt:lpstr>
      <vt:lpstr>Key Philosophers We Are Considering</vt:lpstr>
      <vt:lpstr>Socrates (470 – 399 BC)</vt:lpstr>
      <vt:lpstr>Socrates</vt:lpstr>
      <vt:lpstr>Ethics</vt:lpstr>
      <vt:lpstr>The Socratic Method</vt:lpstr>
      <vt:lpstr>Plato (428 – 348 BC)</vt:lpstr>
      <vt:lpstr>Plato’s Vision</vt:lpstr>
      <vt:lpstr>Ruler Education</vt:lpstr>
      <vt:lpstr>What About The Rest? …</vt:lpstr>
      <vt:lpstr>Red Pill or Blue Pill? Why?</vt:lpstr>
      <vt:lpstr>Make Your Choice</vt:lpstr>
      <vt:lpstr>Task</vt:lpstr>
      <vt:lpstr>PowerPoint Presentation</vt:lpstr>
      <vt:lpstr>Aristotle (384 – 322 BC)</vt:lpstr>
      <vt:lpstr>Knowledge Versus Belief</vt:lpstr>
      <vt:lpstr>The Importance of Education</vt:lpstr>
      <vt:lpstr>Responsibility For Education</vt:lpstr>
      <vt:lpstr>The Nature of Learning</vt:lpstr>
      <vt:lpstr>How Learning Was To Be Organised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14</cp:revision>
  <dcterms:created xsi:type="dcterms:W3CDTF">2021-03-18T11:34:33Z</dcterms:created>
  <dcterms:modified xsi:type="dcterms:W3CDTF">2021-04-22T08:15:20Z</dcterms:modified>
</cp:coreProperties>
</file>