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402" r:id="rId3"/>
    <p:sldId id="404" r:id="rId4"/>
    <p:sldId id="405" r:id="rId5"/>
    <p:sldId id="323" r:id="rId6"/>
    <p:sldId id="406" r:id="rId7"/>
    <p:sldId id="407" r:id="rId8"/>
    <p:sldId id="262" r:id="rId9"/>
    <p:sldId id="403" r:id="rId10"/>
    <p:sldId id="376" r:id="rId11"/>
    <p:sldId id="394" r:id="rId12"/>
    <p:sldId id="392" r:id="rId13"/>
    <p:sldId id="398" r:id="rId14"/>
    <p:sldId id="395" r:id="rId15"/>
    <p:sldId id="265" r:id="rId16"/>
    <p:sldId id="408" r:id="rId17"/>
    <p:sldId id="380" r:id="rId18"/>
    <p:sldId id="362" r:id="rId19"/>
    <p:sldId id="409" r:id="rId20"/>
    <p:sldId id="383" r:id="rId21"/>
    <p:sldId id="259" r:id="rId22"/>
    <p:sldId id="364" r:id="rId23"/>
    <p:sldId id="257" r:id="rId24"/>
    <p:sldId id="258" r:id="rId25"/>
    <p:sldId id="400" r:id="rId26"/>
    <p:sldId id="266" r:id="rId27"/>
    <p:sldId id="267" r:id="rId28"/>
    <p:sldId id="268" r:id="rId29"/>
    <p:sldId id="270" r:id="rId30"/>
    <p:sldId id="401" r:id="rId31"/>
    <p:sldId id="410" r:id="rId32"/>
    <p:sldId id="272" r:id="rId33"/>
    <p:sldId id="273" r:id="rId34"/>
    <p:sldId id="271" r:id="rId35"/>
    <p:sldId id="302" r:id="rId36"/>
    <p:sldId id="386" r:id="rId37"/>
    <p:sldId id="399" r:id="rId38"/>
    <p:sldId id="371" r:id="rId39"/>
    <p:sldId id="373" r:id="rId40"/>
    <p:sldId id="39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C08F30-29F4-4CBB-9325-FF0293826596}" v="5" dt="2023-02-15T20:03:14.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44" autoAdjust="0"/>
    <p:restoredTop sz="90079" autoAdjust="0"/>
  </p:normalViewPr>
  <p:slideViewPr>
    <p:cSldViewPr snapToGrid="0">
      <p:cViewPr varScale="1">
        <p:scale>
          <a:sx n="76" d="100"/>
          <a:sy n="76" d="100"/>
        </p:scale>
        <p:origin x="88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31DBEB-7EC6-4152-9CAF-4273F5A0F7A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35A7E99-0D9D-4E3D-9861-5F3712C56DAF}">
      <dgm:prSet/>
      <dgm:spPr/>
      <dgm:t>
        <a:bodyPr/>
        <a:lstStyle/>
        <a:p>
          <a:r>
            <a:rPr lang="en-US"/>
            <a:t>Allows the criminal justice system to succeed</a:t>
          </a:r>
        </a:p>
      </dgm:t>
    </dgm:pt>
    <dgm:pt modelId="{07F1AE1B-1CE9-48A2-8985-AEEA703694BF}" type="parTrans" cxnId="{7C3D3140-C8CC-4771-B36D-C1E1874378BF}">
      <dgm:prSet/>
      <dgm:spPr/>
      <dgm:t>
        <a:bodyPr/>
        <a:lstStyle/>
        <a:p>
          <a:endParaRPr lang="en-US"/>
        </a:p>
      </dgm:t>
    </dgm:pt>
    <dgm:pt modelId="{076E2C73-F7C6-471C-A431-9F669A0FBB2D}" type="sibTrans" cxnId="{7C3D3140-C8CC-4771-B36D-C1E1874378BF}">
      <dgm:prSet/>
      <dgm:spPr/>
      <dgm:t>
        <a:bodyPr/>
        <a:lstStyle/>
        <a:p>
          <a:endParaRPr lang="en-US"/>
        </a:p>
      </dgm:t>
    </dgm:pt>
    <dgm:pt modelId="{07B6BA69-32CE-4D77-B280-EE1C2BA57B56}">
      <dgm:prSet/>
      <dgm:spPr/>
      <dgm:t>
        <a:bodyPr/>
        <a:lstStyle/>
        <a:p>
          <a:r>
            <a:rPr lang="en-US"/>
            <a:t>Narrows the justice gap</a:t>
          </a:r>
        </a:p>
      </dgm:t>
    </dgm:pt>
    <dgm:pt modelId="{ADAB6BDB-3193-45C5-A242-89515B058D86}" type="parTrans" cxnId="{C025E441-3CD6-44DE-8E2A-2A6642EC170B}">
      <dgm:prSet/>
      <dgm:spPr/>
      <dgm:t>
        <a:bodyPr/>
        <a:lstStyle/>
        <a:p>
          <a:endParaRPr lang="en-US"/>
        </a:p>
      </dgm:t>
    </dgm:pt>
    <dgm:pt modelId="{63088049-D7E1-4924-AF54-AA41891A087C}" type="sibTrans" cxnId="{C025E441-3CD6-44DE-8E2A-2A6642EC170B}">
      <dgm:prSet/>
      <dgm:spPr/>
      <dgm:t>
        <a:bodyPr/>
        <a:lstStyle/>
        <a:p>
          <a:endParaRPr lang="en-US"/>
        </a:p>
      </dgm:t>
    </dgm:pt>
    <dgm:pt modelId="{34F21905-A8D8-40D6-B4D4-8502CC0EE8A8}">
      <dgm:prSet/>
      <dgm:spPr/>
      <dgm:t>
        <a:bodyPr/>
        <a:lstStyle/>
        <a:p>
          <a:r>
            <a:rPr lang="en-US"/>
            <a:t>Helps avoid ineffective trials</a:t>
          </a:r>
        </a:p>
      </dgm:t>
    </dgm:pt>
    <dgm:pt modelId="{A5FD48B9-1700-442A-B8A3-6488672CD736}" type="parTrans" cxnId="{28ACA655-36BF-4FB9-94DA-AB98D80CA6EC}">
      <dgm:prSet/>
      <dgm:spPr/>
      <dgm:t>
        <a:bodyPr/>
        <a:lstStyle/>
        <a:p>
          <a:endParaRPr lang="en-US"/>
        </a:p>
      </dgm:t>
    </dgm:pt>
    <dgm:pt modelId="{1ED26E1B-264F-4EE4-AF53-B08EB356C90A}" type="sibTrans" cxnId="{28ACA655-36BF-4FB9-94DA-AB98D80CA6EC}">
      <dgm:prSet/>
      <dgm:spPr/>
      <dgm:t>
        <a:bodyPr/>
        <a:lstStyle/>
        <a:p>
          <a:endParaRPr lang="en-US"/>
        </a:p>
      </dgm:t>
    </dgm:pt>
    <dgm:pt modelId="{C5CB7D14-2C85-47EB-A6F4-0905A91E8201}">
      <dgm:prSet/>
      <dgm:spPr/>
      <dgm:t>
        <a:bodyPr/>
        <a:lstStyle/>
        <a:p>
          <a:r>
            <a:rPr lang="en-US"/>
            <a:t>Government initiated changes</a:t>
          </a:r>
        </a:p>
      </dgm:t>
    </dgm:pt>
    <dgm:pt modelId="{D0EDB9B8-B774-4F24-B694-6949AB535A65}" type="parTrans" cxnId="{9AED9614-3E10-4825-9205-71C9F6F02578}">
      <dgm:prSet/>
      <dgm:spPr/>
      <dgm:t>
        <a:bodyPr/>
        <a:lstStyle/>
        <a:p>
          <a:endParaRPr lang="en-US"/>
        </a:p>
      </dgm:t>
    </dgm:pt>
    <dgm:pt modelId="{4E043959-B3A6-4D45-9B90-2784AA27E17F}" type="sibTrans" cxnId="{9AED9614-3E10-4825-9205-71C9F6F02578}">
      <dgm:prSet/>
      <dgm:spPr/>
      <dgm:t>
        <a:bodyPr/>
        <a:lstStyle/>
        <a:p>
          <a:endParaRPr lang="en-US"/>
        </a:p>
      </dgm:t>
    </dgm:pt>
    <dgm:pt modelId="{23128EDC-E3AA-464B-96E5-F1E28B4F3641}" type="pres">
      <dgm:prSet presAssocID="{2631DBEB-7EC6-4152-9CAF-4273F5A0F7A3}" presName="hierChild1" presStyleCnt="0">
        <dgm:presLayoutVars>
          <dgm:chPref val="1"/>
          <dgm:dir/>
          <dgm:animOne val="branch"/>
          <dgm:animLvl val="lvl"/>
          <dgm:resizeHandles/>
        </dgm:presLayoutVars>
      </dgm:prSet>
      <dgm:spPr/>
    </dgm:pt>
    <dgm:pt modelId="{FF2DAC30-D6B0-4F80-8CBC-9B0B71F902E8}" type="pres">
      <dgm:prSet presAssocID="{235A7E99-0D9D-4E3D-9861-5F3712C56DAF}" presName="hierRoot1" presStyleCnt="0"/>
      <dgm:spPr/>
    </dgm:pt>
    <dgm:pt modelId="{BCC634B9-D0B2-49CA-824F-28A8D272CC4C}" type="pres">
      <dgm:prSet presAssocID="{235A7E99-0D9D-4E3D-9861-5F3712C56DAF}" presName="composite" presStyleCnt="0"/>
      <dgm:spPr/>
    </dgm:pt>
    <dgm:pt modelId="{1523D10C-7B3E-49DF-8C35-DF2B5CFB2BC2}" type="pres">
      <dgm:prSet presAssocID="{235A7E99-0D9D-4E3D-9861-5F3712C56DAF}" presName="background" presStyleLbl="node0" presStyleIdx="0" presStyleCnt="4"/>
      <dgm:spPr/>
    </dgm:pt>
    <dgm:pt modelId="{F9D3345B-6628-46A3-90F8-AEC8D97F1430}" type="pres">
      <dgm:prSet presAssocID="{235A7E99-0D9D-4E3D-9861-5F3712C56DAF}" presName="text" presStyleLbl="fgAcc0" presStyleIdx="0" presStyleCnt="4">
        <dgm:presLayoutVars>
          <dgm:chPref val="3"/>
        </dgm:presLayoutVars>
      </dgm:prSet>
      <dgm:spPr/>
    </dgm:pt>
    <dgm:pt modelId="{964A43F6-1EA5-4DD4-BE1D-2F085C7C233E}" type="pres">
      <dgm:prSet presAssocID="{235A7E99-0D9D-4E3D-9861-5F3712C56DAF}" presName="hierChild2" presStyleCnt="0"/>
      <dgm:spPr/>
    </dgm:pt>
    <dgm:pt modelId="{D16D3390-F5D3-4171-BDAE-363541B603A2}" type="pres">
      <dgm:prSet presAssocID="{07B6BA69-32CE-4D77-B280-EE1C2BA57B56}" presName="hierRoot1" presStyleCnt="0"/>
      <dgm:spPr/>
    </dgm:pt>
    <dgm:pt modelId="{BD833CCB-2CBA-4FF2-ABA0-72C5DF16828A}" type="pres">
      <dgm:prSet presAssocID="{07B6BA69-32CE-4D77-B280-EE1C2BA57B56}" presName="composite" presStyleCnt="0"/>
      <dgm:spPr/>
    </dgm:pt>
    <dgm:pt modelId="{4FA836C8-EA5E-4E99-93A1-C1BD0A2DDC83}" type="pres">
      <dgm:prSet presAssocID="{07B6BA69-32CE-4D77-B280-EE1C2BA57B56}" presName="background" presStyleLbl="node0" presStyleIdx="1" presStyleCnt="4"/>
      <dgm:spPr/>
    </dgm:pt>
    <dgm:pt modelId="{8790E787-BB36-4E67-A29D-D66FC6623518}" type="pres">
      <dgm:prSet presAssocID="{07B6BA69-32CE-4D77-B280-EE1C2BA57B56}" presName="text" presStyleLbl="fgAcc0" presStyleIdx="1" presStyleCnt="4">
        <dgm:presLayoutVars>
          <dgm:chPref val="3"/>
        </dgm:presLayoutVars>
      </dgm:prSet>
      <dgm:spPr/>
    </dgm:pt>
    <dgm:pt modelId="{8D385AD0-78CC-4218-BECE-9F71544F4967}" type="pres">
      <dgm:prSet presAssocID="{07B6BA69-32CE-4D77-B280-EE1C2BA57B56}" presName="hierChild2" presStyleCnt="0"/>
      <dgm:spPr/>
    </dgm:pt>
    <dgm:pt modelId="{9C477D94-D4BD-4EEA-B663-65B10BA2C9EA}" type="pres">
      <dgm:prSet presAssocID="{34F21905-A8D8-40D6-B4D4-8502CC0EE8A8}" presName="hierRoot1" presStyleCnt="0"/>
      <dgm:spPr/>
    </dgm:pt>
    <dgm:pt modelId="{639EAF85-74D2-404B-9302-7D60D853C744}" type="pres">
      <dgm:prSet presAssocID="{34F21905-A8D8-40D6-B4D4-8502CC0EE8A8}" presName="composite" presStyleCnt="0"/>
      <dgm:spPr/>
    </dgm:pt>
    <dgm:pt modelId="{DCB419A3-B5BE-4AAF-A22C-EB208399DF49}" type="pres">
      <dgm:prSet presAssocID="{34F21905-A8D8-40D6-B4D4-8502CC0EE8A8}" presName="background" presStyleLbl="node0" presStyleIdx="2" presStyleCnt="4"/>
      <dgm:spPr/>
    </dgm:pt>
    <dgm:pt modelId="{758C999C-B856-442E-B9F3-6D608F8F34A3}" type="pres">
      <dgm:prSet presAssocID="{34F21905-A8D8-40D6-B4D4-8502CC0EE8A8}" presName="text" presStyleLbl="fgAcc0" presStyleIdx="2" presStyleCnt="4">
        <dgm:presLayoutVars>
          <dgm:chPref val="3"/>
        </dgm:presLayoutVars>
      </dgm:prSet>
      <dgm:spPr/>
    </dgm:pt>
    <dgm:pt modelId="{81CF52FB-832F-48A8-9B2A-C8568232195E}" type="pres">
      <dgm:prSet presAssocID="{34F21905-A8D8-40D6-B4D4-8502CC0EE8A8}" presName="hierChild2" presStyleCnt="0"/>
      <dgm:spPr/>
    </dgm:pt>
    <dgm:pt modelId="{0F229C97-5196-4EE1-9799-CDD3FA9BAF0B}" type="pres">
      <dgm:prSet presAssocID="{C5CB7D14-2C85-47EB-A6F4-0905A91E8201}" presName="hierRoot1" presStyleCnt="0"/>
      <dgm:spPr/>
    </dgm:pt>
    <dgm:pt modelId="{3EFC3DD3-AF05-4217-B410-F110F7F78C4D}" type="pres">
      <dgm:prSet presAssocID="{C5CB7D14-2C85-47EB-A6F4-0905A91E8201}" presName="composite" presStyleCnt="0"/>
      <dgm:spPr/>
    </dgm:pt>
    <dgm:pt modelId="{6CFD0F2D-4869-4B4A-87C3-13EFAE071223}" type="pres">
      <dgm:prSet presAssocID="{C5CB7D14-2C85-47EB-A6F4-0905A91E8201}" presName="background" presStyleLbl="node0" presStyleIdx="3" presStyleCnt="4"/>
      <dgm:spPr/>
    </dgm:pt>
    <dgm:pt modelId="{F6869B94-33B8-4775-9D95-972F28D583E6}" type="pres">
      <dgm:prSet presAssocID="{C5CB7D14-2C85-47EB-A6F4-0905A91E8201}" presName="text" presStyleLbl="fgAcc0" presStyleIdx="3" presStyleCnt="4">
        <dgm:presLayoutVars>
          <dgm:chPref val="3"/>
        </dgm:presLayoutVars>
      </dgm:prSet>
      <dgm:spPr/>
    </dgm:pt>
    <dgm:pt modelId="{AF934DBE-1DC0-425C-BEC0-C4CA422FB4CD}" type="pres">
      <dgm:prSet presAssocID="{C5CB7D14-2C85-47EB-A6F4-0905A91E8201}" presName="hierChild2" presStyleCnt="0"/>
      <dgm:spPr/>
    </dgm:pt>
  </dgm:ptLst>
  <dgm:cxnLst>
    <dgm:cxn modelId="{9AED9614-3E10-4825-9205-71C9F6F02578}" srcId="{2631DBEB-7EC6-4152-9CAF-4273F5A0F7A3}" destId="{C5CB7D14-2C85-47EB-A6F4-0905A91E8201}" srcOrd="3" destOrd="0" parTransId="{D0EDB9B8-B774-4F24-B694-6949AB535A65}" sibTransId="{4E043959-B3A6-4D45-9B90-2784AA27E17F}"/>
    <dgm:cxn modelId="{89E5DE22-50CE-405C-ACCE-89E73A36E2FB}" type="presOf" srcId="{235A7E99-0D9D-4E3D-9861-5F3712C56DAF}" destId="{F9D3345B-6628-46A3-90F8-AEC8D97F1430}" srcOrd="0" destOrd="0" presId="urn:microsoft.com/office/officeart/2005/8/layout/hierarchy1"/>
    <dgm:cxn modelId="{E0251B32-FCB4-4DB2-BD61-A18408181814}" type="presOf" srcId="{07B6BA69-32CE-4D77-B280-EE1C2BA57B56}" destId="{8790E787-BB36-4E67-A29D-D66FC6623518}" srcOrd="0" destOrd="0" presId="urn:microsoft.com/office/officeart/2005/8/layout/hierarchy1"/>
    <dgm:cxn modelId="{7C3D3140-C8CC-4771-B36D-C1E1874378BF}" srcId="{2631DBEB-7EC6-4152-9CAF-4273F5A0F7A3}" destId="{235A7E99-0D9D-4E3D-9861-5F3712C56DAF}" srcOrd="0" destOrd="0" parTransId="{07F1AE1B-1CE9-48A2-8985-AEEA703694BF}" sibTransId="{076E2C73-F7C6-471C-A431-9F669A0FBB2D}"/>
    <dgm:cxn modelId="{C025E441-3CD6-44DE-8E2A-2A6642EC170B}" srcId="{2631DBEB-7EC6-4152-9CAF-4273F5A0F7A3}" destId="{07B6BA69-32CE-4D77-B280-EE1C2BA57B56}" srcOrd="1" destOrd="0" parTransId="{ADAB6BDB-3193-45C5-A242-89515B058D86}" sibTransId="{63088049-D7E1-4924-AF54-AA41891A087C}"/>
    <dgm:cxn modelId="{28ACA655-36BF-4FB9-94DA-AB98D80CA6EC}" srcId="{2631DBEB-7EC6-4152-9CAF-4273F5A0F7A3}" destId="{34F21905-A8D8-40D6-B4D4-8502CC0EE8A8}" srcOrd="2" destOrd="0" parTransId="{A5FD48B9-1700-442A-B8A3-6488672CD736}" sibTransId="{1ED26E1B-264F-4EE4-AF53-B08EB356C90A}"/>
    <dgm:cxn modelId="{A761F794-7C28-45D7-8AD0-3E66D79CF92F}" type="presOf" srcId="{2631DBEB-7EC6-4152-9CAF-4273F5A0F7A3}" destId="{23128EDC-E3AA-464B-96E5-F1E28B4F3641}" srcOrd="0" destOrd="0" presId="urn:microsoft.com/office/officeart/2005/8/layout/hierarchy1"/>
    <dgm:cxn modelId="{BF7A09C5-52B2-40E5-A6E7-9FAA89BAF97B}" type="presOf" srcId="{34F21905-A8D8-40D6-B4D4-8502CC0EE8A8}" destId="{758C999C-B856-442E-B9F3-6D608F8F34A3}" srcOrd="0" destOrd="0" presId="urn:microsoft.com/office/officeart/2005/8/layout/hierarchy1"/>
    <dgm:cxn modelId="{F9753DDA-95DD-42B4-A110-74B37B30D24F}" type="presOf" srcId="{C5CB7D14-2C85-47EB-A6F4-0905A91E8201}" destId="{F6869B94-33B8-4775-9D95-972F28D583E6}" srcOrd="0" destOrd="0" presId="urn:microsoft.com/office/officeart/2005/8/layout/hierarchy1"/>
    <dgm:cxn modelId="{6827E270-FEAF-4136-AEF2-9BFA5A93CBE9}" type="presParOf" srcId="{23128EDC-E3AA-464B-96E5-F1E28B4F3641}" destId="{FF2DAC30-D6B0-4F80-8CBC-9B0B71F902E8}" srcOrd="0" destOrd="0" presId="urn:microsoft.com/office/officeart/2005/8/layout/hierarchy1"/>
    <dgm:cxn modelId="{A81AC722-B981-491A-A7EF-4802CAFE012B}" type="presParOf" srcId="{FF2DAC30-D6B0-4F80-8CBC-9B0B71F902E8}" destId="{BCC634B9-D0B2-49CA-824F-28A8D272CC4C}" srcOrd="0" destOrd="0" presId="urn:microsoft.com/office/officeart/2005/8/layout/hierarchy1"/>
    <dgm:cxn modelId="{955C23CC-F136-459A-AECC-4A10F180AFD8}" type="presParOf" srcId="{BCC634B9-D0B2-49CA-824F-28A8D272CC4C}" destId="{1523D10C-7B3E-49DF-8C35-DF2B5CFB2BC2}" srcOrd="0" destOrd="0" presId="urn:microsoft.com/office/officeart/2005/8/layout/hierarchy1"/>
    <dgm:cxn modelId="{424CB04B-F597-4BFD-B7BD-0ECA02093026}" type="presParOf" srcId="{BCC634B9-D0B2-49CA-824F-28A8D272CC4C}" destId="{F9D3345B-6628-46A3-90F8-AEC8D97F1430}" srcOrd="1" destOrd="0" presId="urn:microsoft.com/office/officeart/2005/8/layout/hierarchy1"/>
    <dgm:cxn modelId="{1F1D42BB-2FB7-4C26-8D5E-70A6A28194F6}" type="presParOf" srcId="{FF2DAC30-D6B0-4F80-8CBC-9B0B71F902E8}" destId="{964A43F6-1EA5-4DD4-BE1D-2F085C7C233E}" srcOrd="1" destOrd="0" presId="urn:microsoft.com/office/officeart/2005/8/layout/hierarchy1"/>
    <dgm:cxn modelId="{A9604381-7A54-44EF-BCD8-5D5069BF10E4}" type="presParOf" srcId="{23128EDC-E3AA-464B-96E5-F1E28B4F3641}" destId="{D16D3390-F5D3-4171-BDAE-363541B603A2}" srcOrd="1" destOrd="0" presId="urn:microsoft.com/office/officeart/2005/8/layout/hierarchy1"/>
    <dgm:cxn modelId="{29F399A5-7366-451E-8A2C-876678DC18ED}" type="presParOf" srcId="{D16D3390-F5D3-4171-BDAE-363541B603A2}" destId="{BD833CCB-2CBA-4FF2-ABA0-72C5DF16828A}" srcOrd="0" destOrd="0" presId="urn:microsoft.com/office/officeart/2005/8/layout/hierarchy1"/>
    <dgm:cxn modelId="{B3E12B50-CF27-4510-A6C4-F4D126996B7D}" type="presParOf" srcId="{BD833CCB-2CBA-4FF2-ABA0-72C5DF16828A}" destId="{4FA836C8-EA5E-4E99-93A1-C1BD0A2DDC83}" srcOrd="0" destOrd="0" presId="urn:microsoft.com/office/officeart/2005/8/layout/hierarchy1"/>
    <dgm:cxn modelId="{8F13157D-73D6-4348-B389-BD2AD8126358}" type="presParOf" srcId="{BD833CCB-2CBA-4FF2-ABA0-72C5DF16828A}" destId="{8790E787-BB36-4E67-A29D-D66FC6623518}" srcOrd="1" destOrd="0" presId="urn:microsoft.com/office/officeart/2005/8/layout/hierarchy1"/>
    <dgm:cxn modelId="{BFE166B8-F648-45AF-A192-F62B1887BFD2}" type="presParOf" srcId="{D16D3390-F5D3-4171-BDAE-363541B603A2}" destId="{8D385AD0-78CC-4218-BECE-9F71544F4967}" srcOrd="1" destOrd="0" presId="urn:microsoft.com/office/officeart/2005/8/layout/hierarchy1"/>
    <dgm:cxn modelId="{821DB870-15D5-43FF-9AD4-3E7E91ED3804}" type="presParOf" srcId="{23128EDC-E3AA-464B-96E5-F1E28B4F3641}" destId="{9C477D94-D4BD-4EEA-B663-65B10BA2C9EA}" srcOrd="2" destOrd="0" presId="urn:microsoft.com/office/officeart/2005/8/layout/hierarchy1"/>
    <dgm:cxn modelId="{CC4775F4-CFE7-40C5-A5D4-CAB0335DD0D3}" type="presParOf" srcId="{9C477D94-D4BD-4EEA-B663-65B10BA2C9EA}" destId="{639EAF85-74D2-404B-9302-7D60D853C744}" srcOrd="0" destOrd="0" presId="urn:microsoft.com/office/officeart/2005/8/layout/hierarchy1"/>
    <dgm:cxn modelId="{11A6E1E1-1BB7-4767-A432-2F18DA9896DC}" type="presParOf" srcId="{639EAF85-74D2-404B-9302-7D60D853C744}" destId="{DCB419A3-B5BE-4AAF-A22C-EB208399DF49}" srcOrd="0" destOrd="0" presId="urn:microsoft.com/office/officeart/2005/8/layout/hierarchy1"/>
    <dgm:cxn modelId="{5F71129A-2F3C-4C9D-856C-ED702EC7EC95}" type="presParOf" srcId="{639EAF85-74D2-404B-9302-7D60D853C744}" destId="{758C999C-B856-442E-B9F3-6D608F8F34A3}" srcOrd="1" destOrd="0" presId="urn:microsoft.com/office/officeart/2005/8/layout/hierarchy1"/>
    <dgm:cxn modelId="{479C7527-9EAD-4F46-B6AC-382897EDE3F2}" type="presParOf" srcId="{9C477D94-D4BD-4EEA-B663-65B10BA2C9EA}" destId="{81CF52FB-832F-48A8-9B2A-C8568232195E}" srcOrd="1" destOrd="0" presId="urn:microsoft.com/office/officeart/2005/8/layout/hierarchy1"/>
    <dgm:cxn modelId="{2F7186A5-813C-4407-BEF6-7523CB0D7887}" type="presParOf" srcId="{23128EDC-E3AA-464B-96E5-F1E28B4F3641}" destId="{0F229C97-5196-4EE1-9799-CDD3FA9BAF0B}" srcOrd="3" destOrd="0" presId="urn:microsoft.com/office/officeart/2005/8/layout/hierarchy1"/>
    <dgm:cxn modelId="{C1E3C38B-5C17-4C43-B785-55FBBD996718}" type="presParOf" srcId="{0F229C97-5196-4EE1-9799-CDD3FA9BAF0B}" destId="{3EFC3DD3-AF05-4217-B410-F110F7F78C4D}" srcOrd="0" destOrd="0" presId="urn:microsoft.com/office/officeart/2005/8/layout/hierarchy1"/>
    <dgm:cxn modelId="{1FCFAEC9-38E9-4E3B-9344-B34112845F5C}" type="presParOf" srcId="{3EFC3DD3-AF05-4217-B410-F110F7F78C4D}" destId="{6CFD0F2D-4869-4B4A-87C3-13EFAE071223}" srcOrd="0" destOrd="0" presId="urn:microsoft.com/office/officeart/2005/8/layout/hierarchy1"/>
    <dgm:cxn modelId="{502756EF-B8EE-4F35-9C7F-449BFEBA312C}" type="presParOf" srcId="{3EFC3DD3-AF05-4217-B410-F110F7F78C4D}" destId="{F6869B94-33B8-4775-9D95-972F28D583E6}" srcOrd="1" destOrd="0" presId="urn:microsoft.com/office/officeart/2005/8/layout/hierarchy1"/>
    <dgm:cxn modelId="{1576EDCD-AB98-4C73-8363-0BA85CD11D98}" type="presParOf" srcId="{0F229C97-5196-4EE1-9799-CDD3FA9BAF0B}" destId="{AF934DBE-1DC0-425C-BEC0-C4CA422FB4C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3D10C-7B3E-49DF-8C35-DF2B5CFB2BC2}">
      <dsp:nvSpPr>
        <dsp:cNvPr id="0" name=""/>
        <dsp:cNvSpPr/>
      </dsp:nvSpPr>
      <dsp:spPr>
        <a:xfrm>
          <a:off x="3040"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D3345B-6628-46A3-90F8-AEC8D97F1430}">
      <dsp:nvSpPr>
        <dsp:cNvPr id="0" name=""/>
        <dsp:cNvSpPr/>
      </dsp:nvSpPr>
      <dsp:spPr>
        <a:xfrm>
          <a:off x="244258"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Allows the criminal justice system to succeed</a:t>
          </a:r>
        </a:p>
      </dsp:txBody>
      <dsp:txXfrm>
        <a:off x="284635" y="1070626"/>
        <a:ext cx="2090204" cy="1297804"/>
      </dsp:txXfrm>
    </dsp:sp>
    <dsp:sp modelId="{4FA836C8-EA5E-4E99-93A1-C1BD0A2DDC83}">
      <dsp:nvSpPr>
        <dsp:cNvPr id="0" name=""/>
        <dsp:cNvSpPr/>
      </dsp:nvSpPr>
      <dsp:spPr>
        <a:xfrm>
          <a:off x="2656434"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90E787-BB36-4E67-A29D-D66FC6623518}">
      <dsp:nvSpPr>
        <dsp:cNvPr id="0" name=""/>
        <dsp:cNvSpPr/>
      </dsp:nvSpPr>
      <dsp:spPr>
        <a:xfrm>
          <a:off x="2897652"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Narrows the justice gap</a:t>
          </a:r>
        </a:p>
      </dsp:txBody>
      <dsp:txXfrm>
        <a:off x="2938029" y="1070626"/>
        <a:ext cx="2090204" cy="1297804"/>
      </dsp:txXfrm>
    </dsp:sp>
    <dsp:sp modelId="{DCB419A3-B5BE-4AAF-A22C-EB208399DF49}">
      <dsp:nvSpPr>
        <dsp:cNvPr id="0" name=""/>
        <dsp:cNvSpPr/>
      </dsp:nvSpPr>
      <dsp:spPr>
        <a:xfrm>
          <a:off x="5309828"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8C999C-B856-442E-B9F3-6D608F8F34A3}">
      <dsp:nvSpPr>
        <dsp:cNvPr id="0" name=""/>
        <dsp:cNvSpPr/>
      </dsp:nvSpPr>
      <dsp:spPr>
        <a:xfrm>
          <a:off x="5551046"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Helps avoid ineffective trials</a:t>
          </a:r>
        </a:p>
      </dsp:txBody>
      <dsp:txXfrm>
        <a:off x="5591423" y="1070626"/>
        <a:ext cx="2090204" cy="1297804"/>
      </dsp:txXfrm>
    </dsp:sp>
    <dsp:sp modelId="{6CFD0F2D-4869-4B4A-87C3-13EFAE071223}">
      <dsp:nvSpPr>
        <dsp:cNvPr id="0" name=""/>
        <dsp:cNvSpPr/>
      </dsp:nvSpPr>
      <dsp:spPr>
        <a:xfrm>
          <a:off x="7963222"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869B94-33B8-4775-9D95-972F28D583E6}">
      <dsp:nvSpPr>
        <dsp:cNvPr id="0" name=""/>
        <dsp:cNvSpPr/>
      </dsp:nvSpPr>
      <dsp:spPr>
        <a:xfrm>
          <a:off x="8204440"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Government initiated changes</a:t>
          </a:r>
        </a:p>
      </dsp:txBody>
      <dsp:txXfrm>
        <a:off x="8244817" y="1070626"/>
        <a:ext cx="2090204" cy="129780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BEDAE-FFEE-4428-AEB9-FEA7423E204A}" type="datetimeFigureOut">
              <a:rPr lang="en-GB" smtClean="0"/>
              <a:t>16/11/2023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A52B3B-D358-4351-B0E0-C86AA0D2A63E}" type="slidenum">
              <a:rPr lang="en-GB" smtClean="0"/>
              <a:t>‹#›</a:t>
            </a:fld>
            <a:endParaRPr lang="en-GB"/>
          </a:p>
        </p:txBody>
      </p:sp>
    </p:spTree>
    <p:extLst>
      <p:ext uri="{BB962C8B-B14F-4D97-AF65-F5344CB8AC3E}">
        <p14:creationId xmlns:p14="http://schemas.microsoft.com/office/powerpoint/2010/main" val="1195832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46930/victim-strategy.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theguardian.com/uk-news/2019/jul/10/parents-victim-statement-edited-to-spare-feelings-of-driver-who-killed-child"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independent.co.uk/news/world/americas/stanford-rape-case-judge-aaron-persky-brock-turner-latino-man-sentence-a7110586.html"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hampshiresab.org.uk/wp-content/uploads/2009-Fiona-Pilkington-Leicestershire.pdf"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a:t>
            </a:r>
            <a:r>
              <a:rPr lang="en-GB" baseline="0" dirty="0"/>
              <a:t> had a legal right to bring a prosecution.</a:t>
            </a:r>
          </a:p>
          <a:p>
            <a:r>
              <a:rPr lang="en-GB" baseline="0" dirty="0"/>
              <a:t>Few didn’t know about this right or could not afford it. Poor literature skills etc. </a:t>
            </a:r>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3</a:t>
            </a:fld>
            <a:endParaRPr lang="en-GB"/>
          </a:p>
        </p:txBody>
      </p:sp>
    </p:spTree>
    <p:extLst>
      <p:ext uri="{BB962C8B-B14F-4D97-AF65-F5344CB8AC3E}">
        <p14:creationId xmlns:p14="http://schemas.microsoft.com/office/powerpoint/2010/main" val="7202770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7</a:t>
            </a:fld>
            <a:endParaRPr lang="en-GB"/>
          </a:p>
        </p:txBody>
      </p:sp>
    </p:spTree>
    <p:extLst>
      <p:ext uri="{BB962C8B-B14F-4D97-AF65-F5344CB8AC3E}">
        <p14:creationId xmlns:p14="http://schemas.microsoft.com/office/powerpoint/2010/main" val="1700908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Victims Strategy (publishing.service.gov.uk)</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8</a:t>
            </a:fld>
            <a:endParaRPr lang="en-GB"/>
          </a:p>
        </p:txBody>
      </p:sp>
    </p:spTree>
    <p:extLst>
      <p:ext uri="{BB962C8B-B14F-4D97-AF65-F5344CB8AC3E}">
        <p14:creationId xmlns:p14="http://schemas.microsoft.com/office/powerpoint/2010/main" val="456263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Victims &amp; witnesses provide information, intelligence &amp; evidence which enables offenders to be brought to justice. The criminal justice system relies on them to help identify offenders and give evidence. They are essential to successful prosecutions. </a:t>
            </a:r>
          </a:p>
          <a:p>
            <a:r>
              <a:rPr lang="en-US" dirty="0"/>
              <a:t>A better level of service from the police means a victim is more likely to stay engaged with the system and help bring the offender to justice. </a:t>
            </a:r>
            <a:endParaRPr lang="en-US" dirty="0">
              <a:cs typeface="Calibri"/>
            </a:endParaRPr>
          </a:p>
          <a:p>
            <a:r>
              <a:rPr lang="en-US" b="1" dirty="0"/>
              <a:t>Justice gap - </a:t>
            </a:r>
            <a:r>
              <a:rPr lang="en-US" dirty="0"/>
              <a:t>the difference between the number of recorded crimes and the number of convictions.  </a:t>
            </a:r>
            <a:endParaRPr lang="en-US" dirty="0">
              <a:cs typeface="Calibri"/>
            </a:endParaRPr>
          </a:p>
          <a:p>
            <a:r>
              <a:rPr lang="en-US" b="1" dirty="0"/>
              <a:t>Ineffective trial </a:t>
            </a:r>
            <a:r>
              <a:rPr lang="en-US" dirty="0"/>
              <a:t>- Witness non attendance at court is the most common cause of an ineffective trial (ineffective trials are one reason that a case may not lead to a conviction). </a:t>
            </a:r>
            <a:endParaRPr lang="en-US" dirty="0">
              <a:cs typeface="Calibri"/>
            </a:endParaRPr>
          </a:p>
          <a:p>
            <a:r>
              <a:rPr lang="en-US" dirty="0"/>
              <a:t>A witness might decide not to give evidence in court for a variety of reasons, including:</a:t>
            </a:r>
            <a:endParaRPr lang="en-US" dirty="0">
              <a:cs typeface="Calibri"/>
            </a:endParaRPr>
          </a:p>
          <a:p>
            <a:r>
              <a:rPr lang="en-US" dirty="0"/>
              <a:t>•Intimidation</a:t>
            </a:r>
            <a:endParaRPr lang="en-US" dirty="0">
              <a:cs typeface="Calibri"/>
            </a:endParaRPr>
          </a:p>
          <a:p>
            <a:r>
              <a:rPr lang="en-US" dirty="0"/>
              <a:t>•Underestimating the importance of their evidence to the trial</a:t>
            </a:r>
            <a:endParaRPr lang="en-US" dirty="0">
              <a:cs typeface="Calibri"/>
            </a:endParaRPr>
          </a:p>
          <a:p>
            <a:r>
              <a:rPr lang="en-US" dirty="0"/>
              <a:t>•A lack of the support needed to enable them to attend court; or</a:t>
            </a:r>
            <a:endParaRPr lang="en-US" dirty="0">
              <a:cs typeface="Calibri"/>
            </a:endParaRPr>
          </a:p>
          <a:p>
            <a:r>
              <a:rPr lang="en-US" dirty="0"/>
              <a:t>•Unwillingness to be involved in the criminal justice system.</a:t>
            </a:r>
            <a:endParaRPr lang="en-US" dirty="0">
              <a:cs typeface="Calibri"/>
            </a:endParaRPr>
          </a:p>
          <a:p>
            <a:r>
              <a:rPr lang="en-US" dirty="0"/>
              <a:t>A better level of service from the police means a victim is more likely to stay engaged with the system and help bring the offender to justice. </a:t>
            </a:r>
            <a:endParaRPr lang="en-US" dirty="0">
              <a:cs typeface="Calibri"/>
            </a:endParaRPr>
          </a:p>
          <a:p>
            <a:r>
              <a:rPr lang="en-US" dirty="0"/>
              <a:t>•</a:t>
            </a:r>
            <a:endParaRPr lang="en-US" dirty="0">
              <a:cs typeface="Calibri"/>
            </a:endParaRPr>
          </a:p>
          <a:p>
            <a:r>
              <a:rPr lang="en-US" dirty="0"/>
              <a:t>In 2005, the government initiated changes to the criminal justice system to improve the level of care provided to victims and witnesses, bring more offenders to justice and so increase the delivery of justice by: </a:t>
            </a:r>
            <a:endParaRPr lang="en-US" dirty="0">
              <a:cs typeface="Calibri"/>
            </a:endParaRPr>
          </a:p>
          <a:p>
            <a:r>
              <a:rPr lang="en-US" dirty="0"/>
              <a:t>•Reducing the time between point of charge and trial </a:t>
            </a:r>
            <a:endParaRPr lang="en-US" dirty="0">
              <a:cs typeface="Calibri"/>
            </a:endParaRPr>
          </a:p>
          <a:p>
            <a:r>
              <a:rPr lang="en-US" dirty="0"/>
              <a:t>•Improving witness attendance at court </a:t>
            </a:r>
            <a:endParaRPr lang="en-US" dirty="0">
              <a:cs typeface="Calibri"/>
            </a:endParaRPr>
          </a:p>
          <a:p>
            <a:r>
              <a:rPr lang="en-US" dirty="0"/>
              <a:t>•Providing special measures, enabling witnesses to give the best evidence </a:t>
            </a:r>
            <a:endParaRPr lang="en-US" dirty="0">
              <a:cs typeface="Calibri"/>
            </a:endParaRPr>
          </a:p>
          <a:p>
            <a:r>
              <a:rPr lang="en-US" dirty="0"/>
              <a:t>•Setting up a single point of contact to provide </a:t>
            </a:r>
            <a:r>
              <a:rPr lang="en-US" dirty="0" err="1"/>
              <a:t>focussed</a:t>
            </a:r>
            <a:r>
              <a:rPr lang="en-US" dirty="0"/>
              <a:t> help and support for witnesses </a:t>
            </a:r>
            <a:endParaRPr lang="en-US" dirty="0">
              <a:cs typeface="Calibri"/>
            </a:endParaRPr>
          </a:p>
          <a:p>
            <a:r>
              <a:rPr lang="en-US" dirty="0"/>
              <a:t>•Improving victim and witness satisfaction with the criminal justice system.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t>11</a:t>
            </a:fld>
            <a:endParaRPr lang="en-US"/>
          </a:p>
        </p:txBody>
      </p:sp>
    </p:spTree>
    <p:extLst>
      <p:ext uri="{BB962C8B-B14F-4D97-AF65-F5344CB8AC3E}">
        <p14:creationId xmlns:p14="http://schemas.microsoft.com/office/powerpoint/2010/main" val="1811200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https://www.gov.uk/government/publications/victims-and-prisoners-bill/victims-code-fact-sheet</a:t>
            </a:r>
          </a:p>
        </p:txBody>
      </p:sp>
      <p:sp>
        <p:nvSpPr>
          <p:cNvPr id="4" name="Slide Number Placeholder 3"/>
          <p:cNvSpPr>
            <a:spLocks noGrp="1"/>
          </p:cNvSpPr>
          <p:nvPr>
            <p:ph type="sldNum" sz="quarter" idx="5"/>
          </p:nvPr>
        </p:nvSpPr>
        <p:spPr/>
        <p:txBody>
          <a:bodyPr/>
          <a:lstStyle/>
          <a:p>
            <a:fld id="{10A52B3B-D358-4351-B0E0-C86AA0D2A63E}" type="slidenum">
              <a:rPr lang="en-GB" smtClean="0"/>
              <a:t>12</a:t>
            </a:fld>
            <a:endParaRPr lang="en-GB"/>
          </a:p>
        </p:txBody>
      </p:sp>
    </p:spTree>
    <p:extLst>
      <p:ext uri="{BB962C8B-B14F-4D97-AF65-F5344CB8AC3E}">
        <p14:creationId xmlns:p14="http://schemas.microsoft.com/office/powerpoint/2010/main" val="1132688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Ministry of Justice (2022)</a:t>
            </a:r>
          </a:p>
          <a:p>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15</a:t>
            </a:fld>
            <a:endParaRPr lang="en-GB"/>
          </a:p>
        </p:txBody>
      </p:sp>
    </p:spTree>
    <p:extLst>
      <p:ext uri="{BB962C8B-B14F-4D97-AF65-F5344CB8AC3E}">
        <p14:creationId xmlns:p14="http://schemas.microsoft.com/office/powerpoint/2010/main" val="217851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17</a:t>
            </a:fld>
            <a:endParaRPr lang="en-GB"/>
          </a:p>
        </p:txBody>
      </p:sp>
    </p:spTree>
    <p:extLst>
      <p:ext uri="{BB962C8B-B14F-4D97-AF65-F5344CB8AC3E}">
        <p14:creationId xmlns:p14="http://schemas.microsoft.com/office/powerpoint/2010/main" val="3650974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Aidan </a:t>
            </a:r>
            <a:r>
              <a:rPr lang="en-GB" dirty="0" err="1"/>
              <a:t>Mcteer</a:t>
            </a:r>
            <a:r>
              <a:rPr lang="en-GB" dirty="0"/>
              <a:t>  2017</a:t>
            </a:r>
          </a:p>
          <a:p>
            <a:r>
              <a:rPr lang="en-GB" dirty="0"/>
              <a:t>https://www.bbc.co.uk/news/uk-england-merseyside-41345828</a:t>
            </a:r>
          </a:p>
        </p:txBody>
      </p:sp>
      <p:sp>
        <p:nvSpPr>
          <p:cNvPr id="4" name="Slide Number Placeholder 3"/>
          <p:cNvSpPr>
            <a:spLocks noGrp="1"/>
          </p:cNvSpPr>
          <p:nvPr>
            <p:ph type="sldNum" sz="quarter" idx="5"/>
          </p:nvPr>
        </p:nvSpPr>
        <p:spPr/>
        <p:txBody>
          <a:bodyPr/>
          <a:lstStyle/>
          <a:p>
            <a:fld id="{10A52B3B-D358-4351-B0E0-C86AA0D2A63E}" type="slidenum">
              <a:rPr lang="en-GB" smtClean="0"/>
              <a:t>20</a:t>
            </a:fld>
            <a:endParaRPr lang="en-GB"/>
          </a:p>
        </p:txBody>
      </p:sp>
    </p:spTree>
    <p:extLst>
      <p:ext uri="{BB962C8B-B14F-4D97-AF65-F5344CB8AC3E}">
        <p14:creationId xmlns:p14="http://schemas.microsoft.com/office/powerpoint/2010/main" val="38045076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https://www.theguardian.com/uk-news/2019/jul/10/parents-victim-statement-edited-to-spare-feelings-of-driver-who-killed-child</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21</a:t>
            </a:fld>
            <a:endParaRPr lang="en-GB"/>
          </a:p>
        </p:txBody>
      </p:sp>
    </p:spTree>
    <p:extLst>
      <p:ext uri="{BB962C8B-B14F-4D97-AF65-F5344CB8AC3E}">
        <p14:creationId xmlns:p14="http://schemas.microsoft.com/office/powerpoint/2010/main" val="1223703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https://www.independent.co.uk/news/world/americas/stanford-rape-case-judge-aaron-persky-brock-turner-latino-man-sentence-a7110586.html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24</a:t>
            </a:fld>
            <a:endParaRPr lang="en-GB"/>
          </a:p>
        </p:txBody>
      </p:sp>
    </p:spTree>
    <p:extLst>
      <p:ext uri="{BB962C8B-B14F-4D97-AF65-F5344CB8AC3E}">
        <p14:creationId xmlns:p14="http://schemas.microsoft.com/office/powerpoint/2010/main" val="3478491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Royal Borough of Kensington &amp; Chelsea RBKC one</a:t>
            </a:r>
            <a:r>
              <a:rPr lang="en-GB" baseline="0" dirty="0"/>
              <a:t> of the wealthiest in the area</a:t>
            </a:r>
          </a:p>
          <a:p>
            <a:r>
              <a:rPr lang="en-GB" baseline="0" dirty="0" err="1"/>
              <a:t>Rescuse</a:t>
            </a:r>
            <a:r>
              <a:rPr lang="en-GB" baseline="0" dirty="0"/>
              <a:t> centre – leisure centre with little sleeping bags, pillows etc.</a:t>
            </a:r>
            <a:endParaRPr lang="en-GB" dirty="0"/>
          </a:p>
        </p:txBody>
      </p:sp>
      <p:sp>
        <p:nvSpPr>
          <p:cNvPr id="4" name="Slide Number Placeholder 3"/>
          <p:cNvSpPr>
            <a:spLocks noGrp="1"/>
          </p:cNvSpPr>
          <p:nvPr>
            <p:ph type="sldNum" sz="quarter" idx="10"/>
          </p:nvPr>
        </p:nvSpPr>
        <p:spPr/>
        <p:txBody>
          <a:bodyPr/>
          <a:lstStyle/>
          <a:p>
            <a:fld id="{C6026FBE-6B9E-419C-8B68-E84F71133FB0}" type="slidenum">
              <a:rPr lang="en-GB" smtClean="0"/>
              <a:pPr/>
              <a:t>28</a:t>
            </a:fld>
            <a:endParaRPr lang="en-GB"/>
          </a:p>
        </p:txBody>
      </p:sp>
    </p:spTree>
    <p:extLst>
      <p:ext uri="{BB962C8B-B14F-4D97-AF65-F5344CB8AC3E}">
        <p14:creationId xmlns:p14="http://schemas.microsoft.com/office/powerpoint/2010/main" val="2446119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https://www.theguardian.com/uk-news/2022/nov/10/every-death-was-avoidable-grenfell-tower-inquiry-closes-after-400-days</a:t>
            </a:r>
          </a:p>
        </p:txBody>
      </p:sp>
      <p:sp>
        <p:nvSpPr>
          <p:cNvPr id="4" name="Slide Number Placeholder 3"/>
          <p:cNvSpPr>
            <a:spLocks noGrp="1"/>
          </p:cNvSpPr>
          <p:nvPr>
            <p:ph type="sldNum" sz="quarter" idx="5"/>
          </p:nvPr>
        </p:nvSpPr>
        <p:spPr/>
        <p:txBody>
          <a:bodyPr/>
          <a:lstStyle/>
          <a:p>
            <a:fld id="{10A52B3B-D358-4351-B0E0-C86AA0D2A63E}" type="slidenum">
              <a:rPr lang="en-GB" smtClean="0"/>
              <a:t>31</a:t>
            </a:fld>
            <a:endParaRPr lang="en-GB"/>
          </a:p>
        </p:txBody>
      </p:sp>
    </p:spTree>
    <p:extLst>
      <p:ext uri="{BB962C8B-B14F-4D97-AF65-F5344CB8AC3E}">
        <p14:creationId xmlns:p14="http://schemas.microsoft.com/office/powerpoint/2010/main" val="42824172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66688" indent="-166688">
              <a:buFontTx/>
              <a:buChar char="•"/>
            </a:pPr>
            <a:r>
              <a:rPr lang="en-GB" altLang="en-US" dirty="0"/>
              <a:t>Crime currently 32%</a:t>
            </a:r>
          </a:p>
          <a:p>
            <a:pPr marL="166688" indent="-166688">
              <a:buFontTx/>
              <a:buChar char="•"/>
            </a:pPr>
            <a:r>
              <a:rPr lang="en-GB" altLang="en-US" dirty="0"/>
              <a:t>ASB 6 % real concern that we are not identifying the right cohort and people going under the radar.</a:t>
            </a: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3692B7C-F075-4679-AAC6-5254DA3F5272}" type="slidenum">
              <a:rPr lang="en-GB" altLang="en-US"/>
              <a:pPr eaLnBrk="1" hangingPunct="1"/>
              <a:t>35</a:t>
            </a:fld>
            <a:endParaRPr lang="en-GB" altLang="en-US"/>
          </a:p>
        </p:txBody>
      </p:sp>
    </p:spTree>
    <p:extLst>
      <p:ext uri="{BB962C8B-B14F-4D97-AF65-F5344CB8AC3E}">
        <p14:creationId xmlns:p14="http://schemas.microsoft.com/office/powerpoint/2010/main" val="22079000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2009-Fiona-Pilkington-Leicestershire.pdf (hampshiresab.org.uk)</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37</a:t>
            </a:fld>
            <a:endParaRPr lang="en-GB"/>
          </a:p>
        </p:txBody>
      </p:sp>
    </p:spTree>
    <p:extLst>
      <p:ext uri="{BB962C8B-B14F-4D97-AF65-F5344CB8AC3E}">
        <p14:creationId xmlns:p14="http://schemas.microsoft.com/office/powerpoint/2010/main" val="19606011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Nabi </a:t>
            </a:r>
            <a:endParaRPr lang="en-GB" dirty="0"/>
          </a:p>
        </p:txBody>
      </p:sp>
      <p:sp>
        <p:nvSpPr>
          <p:cNvPr id="4" name="Slide Number Placeholder 3"/>
          <p:cNvSpPr>
            <a:spLocks noGrp="1"/>
          </p:cNvSpPr>
          <p:nvPr>
            <p:ph type="sldNum" sz="quarter" idx="5"/>
          </p:nvPr>
        </p:nvSpPr>
        <p:spPr/>
        <p:txBody>
          <a:bodyPr/>
          <a:lstStyle/>
          <a:p>
            <a:fld id="{9A82655A-BBDB-4FDD-A245-3C9941E0D2B2}" type="slidenum">
              <a:rPr lang="en-GB" smtClean="0"/>
              <a:t>38</a:t>
            </a:fld>
            <a:endParaRPr lang="en-GB"/>
          </a:p>
        </p:txBody>
      </p:sp>
    </p:spTree>
    <p:extLst>
      <p:ext uri="{BB962C8B-B14F-4D97-AF65-F5344CB8AC3E}">
        <p14:creationId xmlns:p14="http://schemas.microsoft.com/office/powerpoint/2010/main" val="2410676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0A0A3-1DAC-4364-B349-978722A8A0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4505A7-E598-49DA-AD49-4A0C8F8142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740888-E356-4274-80DB-E09363165A56}"/>
              </a:ext>
            </a:extLst>
          </p:cNvPr>
          <p:cNvSpPr>
            <a:spLocks noGrp="1"/>
          </p:cNvSpPr>
          <p:nvPr>
            <p:ph type="dt" sz="half" idx="10"/>
          </p:nvPr>
        </p:nvSpPr>
        <p:spPr/>
        <p:txBody>
          <a:bodyPr/>
          <a:lstStyle/>
          <a:p>
            <a:fld id="{2200314E-A33F-4583-B617-ECBD6A79AAF4}" type="datetimeFigureOut">
              <a:rPr lang="en-GB" smtClean="0"/>
              <a:t>16/11/2023</a:t>
            </a:fld>
            <a:endParaRPr lang="en-GB"/>
          </a:p>
        </p:txBody>
      </p:sp>
      <p:sp>
        <p:nvSpPr>
          <p:cNvPr id="5" name="Footer Placeholder 4">
            <a:extLst>
              <a:ext uri="{FF2B5EF4-FFF2-40B4-BE49-F238E27FC236}">
                <a16:creationId xmlns:a16="http://schemas.microsoft.com/office/drawing/2014/main" id="{A8E905AA-BEE5-4ECA-88B5-06C04A7C5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EFF684-FB84-4A4D-965C-2716444C288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47881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29E4-3A0C-40E4-B150-7B5CBE0922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ADE2E3-9DD3-4695-9979-4CC1DB8C28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A1D34-A06C-4046-81DF-4FF7C83FF531}"/>
              </a:ext>
            </a:extLst>
          </p:cNvPr>
          <p:cNvSpPr>
            <a:spLocks noGrp="1"/>
          </p:cNvSpPr>
          <p:nvPr>
            <p:ph type="dt" sz="half" idx="10"/>
          </p:nvPr>
        </p:nvSpPr>
        <p:spPr/>
        <p:txBody>
          <a:bodyPr/>
          <a:lstStyle/>
          <a:p>
            <a:fld id="{2200314E-A33F-4583-B617-ECBD6A79AAF4}" type="datetimeFigureOut">
              <a:rPr lang="en-GB" smtClean="0"/>
              <a:t>16/11/2023</a:t>
            </a:fld>
            <a:endParaRPr lang="en-GB"/>
          </a:p>
        </p:txBody>
      </p:sp>
      <p:sp>
        <p:nvSpPr>
          <p:cNvPr id="5" name="Footer Placeholder 4">
            <a:extLst>
              <a:ext uri="{FF2B5EF4-FFF2-40B4-BE49-F238E27FC236}">
                <a16:creationId xmlns:a16="http://schemas.microsoft.com/office/drawing/2014/main" id="{B0D7A252-84E2-47E9-A0B1-87D0BAB04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E7565-5053-4538-AE34-BF3EF3ACCF0F}"/>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149537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75EF-FBFF-477F-866F-41D26FD49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8F92B9-36CD-43B4-B91C-5BA48FC20F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E44088-B8C2-4D23-B8CB-A2A2FC06BA7C}"/>
              </a:ext>
            </a:extLst>
          </p:cNvPr>
          <p:cNvSpPr>
            <a:spLocks noGrp="1"/>
          </p:cNvSpPr>
          <p:nvPr>
            <p:ph type="dt" sz="half" idx="10"/>
          </p:nvPr>
        </p:nvSpPr>
        <p:spPr/>
        <p:txBody>
          <a:bodyPr/>
          <a:lstStyle/>
          <a:p>
            <a:fld id="{2200314E-A33F-4583-B617-ECBD6A79AAF4}" type="datetimeFigureOut">
              <a:rPr lang="en-GB" smtClean="0"/>
              <a:t>16/11/2023</a:t>
            </a:fld>
            <a:endParaRPr lang="en-GB"/>
          </a:p>
        </p:txBody>
      </p:sp>
      <p:sp>
        <p:nvSpPr>
          <p:cNvPr id="5" name="Footer Placeholder 4">
            <a:extLst>
              <a:ext uri="{FF2B5EF4-FFF2-40B4-BE49-F238E27FC236}">
                <a16:creationId xmlns:a16="http://schemas.microsoft.com/office/drawing/2014/main" id="{6F08E528-29AE-4288-A2D0-44BFBD8686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3F0A1-E173-4432-8098-8E6ED728452A}"/>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805042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8541-D2BD-4566-810A-1CD07CC01F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3EEE7C-AB42-4636-B65A-5A8C2F9C75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FFBAB4-66DB-4DEC-B4BF-FF3E79FA1C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D15CF-BC3B-4D8B-B17A-821A129FC9D3}"/>
              </a:ext>
            </a:extLst>
          </p:cNvPr>
          <p:cNvSpPr>
            <a:spLocks noGrp="1"/>
          </p:cNvSpPr>
          <p:nvPr>
            <p:ph type="dt" sz="half" idx="10"/>
          </p:nvPr>
        </p:nvSpPr>
        <p:spPr/>
        <p:txBody>
          <a:bodyPr/>
          <a:lstStyle/>
          <a:p>
            <a:fld id="{2200314E-A33F-4583-B617-ECBD6A79AAF4}" type="datetimeFigureOut">
              <a:rPr lang="en-GB" smtClean="0"/>
              <a:t>16/11/2023</a:t>
            </a:fld>
            <a:endParaRPr lang="en-GB"/>
          </a:p>
        </p:txBody>
      </p:sp>
      <p:sp>
        <p:nvSpPr>
          <p:cNvPr id="6" name="Footer Placeholder 5">
            <a:extLst>
              <a:ext uri="{FF2B5EF4-FFF2-40B4-BE49-F238E27FC236}">
                <a16:creationId xmlns:a16="http://schemas.microsoft.com/office/drawing/2014/main" id="{B5D87DCA-52CC-4E31-A873-6C598A98D6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23A22-BD21-4081-A2C6-31F71283A350}"/>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345040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2367-488C-4B08-AFBC-D06DD95BC7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C14A82-5CC2-4E55-BDC6-4BA7BBAA7B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0A8E47-A85C-4582-84C9-D24FCA8286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637799-C975-4805-B37A-415DE4C846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C52084-DDBC-46F2-B9C1-1AB9488400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12AC13-D8AF-4FE7-8DBA-29EBB489DB5C}"/>
              </a:ext>
            </a:extLst>
          </p:cNvPr>
          <p:cNvSpPr>
            <a:spLocks noGrp="1"/>
          </p:cNvSpPr>
          <p:nvPr>
            <p:ph type="dt" sz="half" idx="10"/>
          </p:nvPr>
        </p:nvSpPr>
        <p:spPr/>
        <p:txBody>
          <a:bodyPr/>
          <a:lstStyle/>
          <a:p>
            <a:fld id="{2200314E-A33F-4583-B617-ECBD6A79AAF4}" type="datetimeFigureOut">
              <a:rPr lang="en-GB" smtClean="0"/>
              <a:t>16/11/2023</a:t>
            </a:fld>
            <a:endParaRPr lang="en-GB"/>
          </a:p>
        </p:txBody>
      </p:sp>
      <p:sp>
        <p:nvSpPr>
          <p:cNvPr id="8" name="Footer Placeholder 7">
            <a:extLst>
              <a:ext uri="{FF2B5EF4-FFF2-40B4-BE49-F238E27FC236}">
                <a16:creationId xmlns:a16="http://schemas.microsoft.com/office/drawing/2014/main" id="{0CD77D38-4A9F-4470-AC43-FEDE454B52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2D77EB-AF30-455E-A294-2065EF568B6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622771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ED6B4-EEF6-4E06-B9C9-DB65055903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F7D77-C8FA-4644-8893-14B7638EF01A}"/>
              </a:ext>
            </a:extLst>
          </p:cNvPr>
          <p:cNvSpPr>
            <a:spLocks noGrp="1"/>
          </p:cNvSpPr>
          <p:nvPr>
            <p:ph type="dt" sz="half" idx="10"/>
          </p:nvPr>
        </p:nvSpPr>
        <p:spPr/>
        <p:txBody>
          <a:bodyPr/>
          <a:lstStyle/>
          <a:p>
            <a:fld id="{2200314E-A33F-4583-B617-ECBD6A79AAF4}" type="datetimeFigureOut">
              <a:rPr lang="en-GB" smtClean="0"/>
              <a:t>16/11/2023</a:t>
            </a:fld>
            <a:endParaRPr lang="en-GB"/>
          </a:p>
        </p:txBody>
      </p:sp>
      <p:sp>
        <p:nvSpPr>
          <p:cNvPr id="4" name="Footer Placeholder 3">
            <a:extLst>
              <a:ext uri="{FF2B5EF4-FFF2-40B4-BE49-F238E27FC236}">
                <a16:creationId xmlns:a16="http://schemas.microsoft.com/office/drawing/2014/main" id="{7B94AE95-B25E-4204-B8DA-0C351A6CD1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3C331F-A77C-4C72-A059-21E0F1C1C24E}"/>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57455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779685-1945-4E66-AA8E-7AD7008B02B3}"/>
              </a:ext>
            </a:extLst>
          </p:cNvPr>
          <p:cNvSpPr>
            <a:spLocks noGrp="1"/>
          </p:cNvSpPr>
          <p:nvPr>
            <p:ph type="dt" sz="half" idx="10"/>
          </p:nvPr>
        </p:nvSpPr>
        <p:spPr/>
        <p:txBody>
          <a:bodyPr/>
          <a:lstStyle/>
          <a:p>
            <a:fld id="{2200314E-A33F-4583-B617-ECBD6A79AAF4}" type="datetimeFigureOut">
              <a:rPr lang="en-GB" smtClean="0"/>
              <a:t>16/11/2023</a:t>
            </a:fld>
            <a:endParaRPr lang="en-GB"/>
          </a:p>
        </p:txBody>
      </p:sp>
      <p:sp>
        <p:nvSpPr>
          <p:cNvPr id="3" name="Footer Placeholder 2">
            <a:extLst>
              <a:ext uri="{FF2B5EF4-FFF2-40B4-BE49-F238E27FC236}">
                <a16:creationId xmlns:a16="http://schemas.microsoft.com/office/drawing/2014/main" id="{DB34BEE5-0396-420D-8503-4DDA086620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75FD4-83D8-4226-AC19-E8684837E0E7}"/>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530261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B30A-95CA-450C-91EC-82AE61714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C63FFE-757D-4FCE-A6FF-8A83564D88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F3F73C-CB52-45F3-B1C9-B3CFA7D9F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F5A0F-6B4D-4701-A06C-6FAC439FDB0C}"/>
              </a:ext>
            </a:extLst>
          </p:cNvPr>
          <p:cNvSpPr>
            <a:spLocks noGrp="1"/>
          </p:cNvSpPr>
          <p:nvPr>
            <p:ph type="dt" sz="half" idx="10"/>
          </p:nvPr>
        </p:nvSpPr>
        <p:spPr/>
        <p:txBody>
          <a:bodyPr/>
          <a:lstStyle/>
          <a:p>
            <a:fld id="{2200314E-A33F-4583-B617-ECBD6A79AAF4}" type="datetimeFigureOut">
              <a:rPr lang="en-GB" smtClean="0"/>
              <a:t>16/11/2023</a:t>
            </a:fld>
            <a:endParaRPr lang="en-GB"/>
          </a:p>
        </p:txBody>
      </p:sp>
      <p:sp>
        <p:nvSpPr>
          <p:cNvPr id="6" name="Footer Placeholder 5">
            <a:extLst>
              <a:ext uri="{FF2B5EF4-FFF2-40B4-BE49-F238E27FC236}">
                <a16:creationId xmlns:a16="http://schemas.microsoft.com/office/drawing/2014/main" id="{43DC2649-3A7C-4744-97F4-D474497D9F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61920-6845-44EB-801D-666FB1A7465B}"/>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393055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E1BB-013F-4790-B478-9D4BEE1C62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AADA69-08B0-45AC-94E0-BCC419FA2D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C887E2-B86C-4F92-B542-16E10256A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3AF806-C4E4-42F9-A83E-576EFA0AEFED}"/>
              </a:ext>
            </a:extLst>
          </p:cNvPr>
          <p:cNvSpPr>
            <a:spLocks noGrp="1"/>
          </p:cNvSpPr>
          <p:nvPr>
            <p:ph type="dt" sz="half" idx="10"/>
          </p:nvPr>
        </p:nvSpPr>
        <p:spPr/>
        <p:txBody>
          <a:bodyPr/>
          <a:lstStyle/>
          <a:p>
            <a:fld id="{2200314E-A33F-4583-B617-ECBD6A79AAF4}" type="datetimeFigureOut">
              <a:rPr lang="en-GB" smtClean="0"/>
              <a:t>16/11/2023</a:t>
            </a:fld>
            <a:endParaRPr lang="en-GB"/>
          </a:p>
        </p:txBody>
      </p:sp>
      <p:sp>
        <p:nvSpPr>
          <p:cNvPr id="6" name="Footer Placeholder 5">
            <a:extLst>
              <a:ext uri="{FF2B5EF4-FFF2-40B4-BE49-F238E27FC236}">
                <a16:creationId xmlns:a16="http://schemas.microsoft.com/office/drawing/2014/main" id="{E885BD69-774E-4014-81CF-734FE91DA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515BF-89DA-4A30-9860-7AAC5D8BB304}"/>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421829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AED22-DF4F-4526-BE50-D7F96CECB0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69DC31-F57D-49DD-AA27-291A47484D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2BF66-1161-4E95-B442-09BC7C4D60BA}"/>
              </a:ext>
            </a:extLst>
          </p:cNvPr>
          <p:cNvSpPr>
            <a:spLocks noGrp="1"/>
          </p:cNvSpPr>
          <p:nvPr>
            <p:ph type="dt" sz="half" idx="10"/>
          </p:nvPr>
        </p:nvSpPr>
        <p:spPr/>
        <p:txBody>
          <a:bodyPr/>
          <a:lstStyle/>
          <a:p>
            <a:fld id="{2200314E-A33F-4583-B617-ECBD6A79AAF4}" type="datetimeFigureOut">
              <a:rPr lang="en-GB" smtClean="0"/>
              <a:t>16/11/2023</a:t>
            </a:fld>
            <a:endParaRPr lang="en-GB"/>
          </a:p>
        </p:txBody>
      </p:sp>
      <p:sp>
        <p:nvSpPr>
          <p:cNvPr id="5" name="Footer Placeholder 4">
            <a:extLst>
              <a:ext uri="{FF2B5EF4-FFF2-40B4-BE49-F238E27FC236}">
                <a16:creationId xmlns:a16="http://schemas.microsoft.com/office/drawing/2014/main" id="{8894CF32-F495-40A1-A365-806869DA69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300AF-CC52-4A91-868B-39D9419304C6}"/>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664024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3635BD-8A1F-4015-942E-76CD1DFF11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38994E-F14A-4A93-A3BE-DC049A240A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1BD20-2102-40BF-A3A9-1F0C66FE162C}"/>
              </a:ext>
            </a:extLst>
          </p:cNvPr>
          <p:cNvSpPr>
            <a:spLocks noGrp="1"/>
          </p:cNvSpPr>
          <p:nvPr>
            <p:ph type="dt" sz="half" idx="10"/>
          </p:nvPr>
        </p:nvSpPr>
        <p:spPr/>
        <p:txBody>
          <a:bodyPr/>
          <a:lstStyle/>
          <a:p>
            <a:fld id="{2200314E-A33F-4583-B617-ECBD6A79AAF4}" type="datetimeFigureOut">
              <a:rPr lang="en-GB" smtClean="0"/>
              <a:t>16/11/2023</a:t>
            </a:fld>
            <a:endParaRPr lang="en-GB"/>
          </a:p>
        </p:txBody>
      </p:sp>
      <p:sp>
        <p:nvSpPr>
          <p:cNvPr id="5" name="Footer Placeholder 4">
            <a:extLst>
              <a:ext uri="{FF2B5EF4-FFF2-40B4-BE49-F238E27FC236}">
                <a16:creationId xmlns:a16="http://schemas.microsoft.com/office/drawing/2014/main" id="{5B1133EA-AB75-49B8-A988-9427E83E87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6ACCD-B948-4939-8430-59C812DB6182}"/>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4253654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231B8E-5D03-4956-AD39-F494E42793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EC479-732F-473B-B15A-1B641618E2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12752-C517-42CC-84C3-3C9D89A36D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00314E-A33F-4583-B617-ECBD6A79AAF4}" type="datetimeFigureOut">
              <a:rPr lang="en-GB" smtClean="0"/>
              <a:t>16/11/2023</a:t>
            </a:fld>
            <a:endParaRPr lang="en-GB"/>
          </a:p>
        </p:txBody>
      </p:sp>
      <p:sp>
        <p:nvSpPr>
          <p:cNvPr id="5" name="Footer Placeholder 4">
            <a:extLst>
              <a:ext uri="{FF2B5EF4-FFF2-40B4-BE49-F238E27FC236}">
                <a16:creationId xmlns:a16="http://schemas.microsoft.com/office/drawing/2014/main" id="{F11535D8-8D2C-4183-9125-931FA08B93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FC6194-6EED-4C13-A54E-947E710143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3FD9FF-21EF-4F8E-A8B3-DE9176F733DF}" type="slidenum">
              <a:rPr lang="en-GB" smtClean="0"/>
              <a:t>‹#›</a:t>
            </a:fld>
            <a:endParaRPr lang="en-GB"/>
          </a:p>
        </p:txBody>
      </p:sp>
    </p:spTree>
    <p:extLst>
      <p:ext uri="{BB962C8B-B14F-4D97-AF65-F5344CB8AC3E}">
        <p14:creationId xmlns:p14="http://schemas.microsoft.com/office/powerpoint/2010/main" val="2679581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independent.co.uk/voices/stanford-rape-case-why-a-victim-of-sexual-assault-speaking-out-shouldn-t-be-a-shocking-viral-news-a7072491.html"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theguardian.com/uk-news/2019/jul/10/parents-victim-statement-edited-to-spare-feelings-of-driver-who-killed-child"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gov.uk/government/publications/the-code-of-practice-for-victims-of-crime" TargetMode="External"/><Relationship Id="rId2" Type="http://schemas.openxmlformats.org/officeDocument/2006/relationships/hyperlink" Target="https://www.gov.uk/government/publications/victims-and-prisoners-bill/victims-code-fact-sheet" TargetMode="External"/><Relationship Id="rId1" Type="http://schemas.openxmlformats.org/officeDocument/2006/relationships/slideLayout" Target="../slideLayouts/slideLayout2.xml"/><Relationship Id="rId5" Type="http://schemas.openxmlformats.org/officeDocument/2006/relationships/hyperlink" Target="https://assets.publishing.service.gov.uk/media/5a7cd21040f0b6629523c02e/victims-vps-guidance.pdf" TargetMode="External"/><Relationship Id="rId4" Type="http://schemas.openxmlformats.org/officeDocument/2006/relationships/hyperlink" Target="https://assets.publishing.service.gov.uk/media/5a74a69e40f0b61df47775d1/easyread-victims-cod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567E2-E1BD-4BEB-A9D2-D38136AC258B}"/>
              </a:ext>
            </a:extLst>
          </p:cNvPr>
          <p:cNvSpPr>
            <a:spLocks noGrp="1"/>
          </p:cNvSpPr>
          <p:nvPr>
            <p:ph type="ctrTitle"/>
          </p:nvPr>
        </p:nvSpPr>
        <p:spPr>
          <a:xfrm>
            <a:off x="6746628" y="1783959"/>
            <a:ext cx="4645250" cy="2889114"/>
          </a:xfrm>
        </p:spPr>
        <p:txBody>
          <a:bodyPr anchor="b">
            <a:normAutofit/>
          </a:bodyPr>
          <a:lstStyle/>
          <a:p>
            <a:pPr algn="l"/>
            <a:r>
              <a:rPr lang="en-GB" dirty="0"/>
              <a:t>Week  7 Victims continued….</a:t>
            </a:r>
          </a:p>
        </p:txBody>
      </p:sp>
      <p:sp>
        <p:nvSpPr>
          <p:cNvPr id="3" name="Subtitle 2">
            <a:extLst>
              <a:ext uri="{FF2B5EF4-FFF2-40B4-BE49-F238E27FC236}">
                <a16:creationId xmlns:a16="http://schemas.microsoft.com/office/drawing/2014/main" id="{D252BC84-F14E-4124-AA8C-37DD4C86CE6A}"/>
              </a:ext>
            </a:extLst>
          </p:cNvPr>
          <p:cNvSpPr>
            <a:spLocks noGrp="1"/>
          </p:cNvSpPr>
          <p:nvPr>
            <p:ph type="subTitle" idx="1"/>
          </p:nvPr>
        </p:nvSpPr>
        <p:spPr>
          <a:xfrm>
            <a:off x="6746627" y="4750893"/>
            <a:ext cx="4645250" cy="1147863"/>
          </a:xfrm>
        </p:spPr>
        <p:txBody>
          <a:bodyPr anchor="t">
            <a:normAutofit/>
          </a:bodyPr>
          <a:lstStyle/>
          <a:p>
            <a:pPr algn="l"/>
            <a:r>
              <a:rPr lang="en-GB" sz="2000" dirty="0"/>
              <a:t>Jane</a:t>
            </a:r>
          </a:p>
          <a:p>
            <a:pPr algn="l"/>
            <a:r>
              <a:rPr lang="en-GB" sz="2000" dirty="0"/>
              <a:t>2023</a:t>
            </a:r>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cat&#10;&#10;Description automatically generated">
            <a:extLst>
              <a:ext uri="{FF2B5EF4-FFF2-40B4-BE49-F238E27FC236}">
                <a16:creationId xmlns:a16="http://schemas.microsoft.com/office/drawing/2014/main" id="{B5183BD0-D552-40B2-A554-276172AC99AD}"/>
              </a:ext>
            </a:extLst>
          </p:cNvPr>
          <p:cNvPicPr>
            <a:picLocks noChangeAspect="1"/>
          </p:cNvPicPr>
          <p:nvPr/>
        </p:nvPicPr>
        <p:blipFill rotWithShape="1">
          <a:blip r:embed="rId2"/>
          <a:srcRect r="41365"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8446815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65102-F66A-A1C7-02DD-F1E481BED829}"/>
              </a:ext>
            </a:extLst>
          </p:cNvPr>
          <p:cNvSpPr>
            <a:spLocks noGrp="1"/>
          </p:cNvSpPr>
          <p:nvPr>
            <p:ph type="title"/>
          </p:nvPr>
        </p:nvSpPr>
        <p:spPr/>
        <p:txBody>
          <a:bodyPr/>
          <a:lstStyle/>
          <a:p>
            <a:r>
              <a:rPr lang="en-GB" dirty="0"/>
              <a:t>Last weeks Recap….</a:t>
            </a:r>
          </a:p>
        </p:txBody>
      </p:sp>
      <p:sp>
        <p:nvSpPr>
          <p:cNvPr id="3" name="Content Placeholder 2">
            <a:extLst>
              <a:ext uri="{FF2B5EF4-FFF2-40B4-BE49-F238E27FC236}">
                <a16:creationId xmlns:a16="http://schemas.microsoft.com/office/drawing/2014/main" id="{8A668153-BD57-EA7E-1532-5F872EECD73F}"/>
              </a:ext>
            </a:extLst>
          </p:cNvPr>
          <p:cNvSpPr>
            <a:spLocks noGrp="1"/>
          </p:cNvSpPr>
          <p:nvPr>
            <p:ph idx="1"/>
          </p:nvPr>
        </p:nvSpPr>
        <p:spPr/>
        <p:txBody>
          <a:bodyPr>
            <a:normAutofit fontScale="92500" lnSpcReduction="20000"/>
          </a:bodyPr>
          <a:lstStyle/>
          <a:p>
            <a:r>
              <a:rPr lang="en-GB" dirty="0"/>
              <a:t>Victim Labels</a:t>
            </a:r>
          </a:p>
          <a:p>
            <a:r>
              <a:rPr lang="en-GB" dirty="0"/>
              <a:t>Ideal victim</a:t>
            </a:r>
          </a:p>
          <a:p>
            <a:r>
              <a:rPr lang="en-GB" dirty="0"/>
              <a:t>Victimology Theorists – </a:t>
            </a:r>
          </a:p>
          <a:p>
            <a:r>
              <a:rPr lang="en-GB" dirty="0"/>
              <a:t>Hans Von </a:t>
            </a:r>
            <a:r>
              <a:rPr lang="en-GB" dirty="0" err="1"/>
              <a:t>Hentig</a:t>
            </a:r>
            <a:r>
              <a:rPr lang="en-GB" dirty="0"/>
              <a:t> 1947 - victims were passive actors.</a:t>
            </a:r>
          </a:p>
          <a:p>
            <a:pPr lvl="1"/>
            <a:r>
              <a:rPr lang="en-GB" dirty="0"/>
              <a:t>Identified 13 Predispositions</a:t>
            </a:r>
          </a:p>
          <a:p>
            <a:pPr fontAlgn="base"/>
            <a:r>
              <a:rPr lang="en-GB" sz="2800" dirty="0"/>
              <a:t>Mendelsohn (1950’s) – victim blaming/relationship between victims and offenders thus they contribute to the crime.</a:t>
            </a:r>
          </a:p>
          <a:p>
            <a:r>
              <a:rPr lang="en-GB" dirty="0"/>
              <a:t>Wolfgang (1958) - ‘victims were a positive participator in the crime’</a:t>
            </a:r>
          </a:p>
          <a:p>
            <a:pPr lvl="1"/>
            <a:r>
              <a:rPr lang="en-GB" dirty="0"/>
              <a:t>588 homicides Philadelphia 26% of homicides was victim-initiated </a:t>
            </a:r>
          </a:p>
          <a:p>
            <a:r>
              <a:rPr lang="en-GB" dirty="0"/>
              <a:t>Inspired other studies Amir </a:t>
            </a:r>
            <a:r>
              <a:rPr lang="en-GB" i="1" dirty="0"/>
              <a:t>Patterns of Forcible Rape </a:t>
            </a:r>
            <a:r>
              <a:rPr lang="en-GB" dirty="0"/>
              <a:t>(1971)</a:t>
            </a:r>
          </a:p>
          <a:p>
            <a:pPr lvl="1"/>
            <a:r>
              <a:rPr lang="en-GB" dirty="0"/>
              <a:t>646 forcible rapes in Philadelphia victims consented but then retracted consent.</a:t>
            </a:r>
          </a:p>
          <a:p>
            <a:endParaRPr lang="en-GB" sz="2800" dirty="0">
              <a:solidFill>
                <a:schemeClr val="tx1">
                  <a:alpha val="80000"/>
                </a:schemeClr>
              </a:solidFill>
            </a:endParaRPr>
          </a:p>
          <a:p>
            <a:pPr fontAlgn="base"/>
            <a:endParaRPr lang="en-GB" sz="2800" dirty="0">
              <a:solidFill>
                <a:schemeClr val="tx1">
                  <a:alpha val="80000"/>
                </a:schemeClr>
              </a:solidFill>
            </a:endParaRPr>
          </a:p>
        </p:txBody>
      </p:sp>
    </p:spTree>
    <p:extLst>
      <p:ext uri="{BB962C8B-B14F-4D97-AF65-F5344CB8AC3E}">
        <p14:creationId xmlns:p14="http://schemas.microsoft.com/office/powerpoint/2010/main" val="3101499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dirty="0"/>
              <a:t>History </a:t>
            </a:r>
          </a:p>
        </p:txBody>
      </p:sp>
      <p:pic>
        <p:nvPicPr>
          <p:cNvPr id="13" name="Picture 12" descr="Front steps and columns of a majestic city building">
            <a:extLst>
              <a:ext uri="{FF2B5EF4-FFF2-40B4-BE49-F238E27FC236}">
                <a16:creationId xmlns:a16="http://schemas.microsoft.com/office/drawing/2014/main" id="{156E5F96-7064-9D45-2FB3-C87FE4FCCC02}"/>
              </a:ext>
            </a:extLst>
          </p:cNvPr>
          <p:cNvPicPr>
            <a:picLocks noChangeAspect="1"/>
          </p:cNvPicPr>
          <p:nvPr/>
        </p:nvPicPr>
        <p:blipFill rotWithShape="1">
          <a:blip r:embed="rId3"/>
          <a:srcRect l="26160" r="2850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r>
              <a:rPr lang="en-GB" sz="2200"/>
              <a:t>Nineteenth Century and before Professional Police Forces the victim initiated criminal prosecutions. </a:t>
            </a:r>
          </a:p>
          <a:p>
            <a:r>
              <a:rPr lang="en-GB" sz="2200"/>
              <a:t>By the Twentieth Century victims were the ‘forgotten element’ in the Criminal Justice Process.</a:t>
            </a:r>
          </a:p>
          <a:p>
            <a:r>
              <a:rPr lang="en-GB" sz="2200"/>
              <a:t>Started a ‘Victim Movement’</a:t>
            </a:r>
          </a:p>
          <a:p>
            <a:r>
              <a:rPr lang="en-GB" sz="2200"/>
              <a:t>This drew attention to the problems victims faced within the criminal justice system.</a:t>
            </a:r>
          </a:p>
        </p:txBody>
      </p:sp>
    </p:spTree>
    <p:extLst>
      <p:ext uri="{BB962C8B-B14F-4D97-AF65-F5344CB8AC3E}">
        <p14:creationId xmlns:p14="http://schemas.microsoft.com/office/powerpoint/2010/main" val="2912237225"/>
      </p:ext>
    </p:extLst>
  </p:cSld>
  <p:clrMapOvr>
    <a:masterClrMapping/>
  </p:clrMapOvr>
  <mc:AlternateContent xmlns:mc="http://schemas.openxmlformats.org/markup-compatibility/2006" xmlns:p14="http://schemas.microsoft.com/office/powerpoint/2010/main">
    <mc:Choice Requires="p14">
      <p:transition spd="slow" p14:dur="2000" advTm="121288"/>
    </mc:Choice>
    <mc:Fallback xmlns="">
      <p:transition spd="slow" advTm="12128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06029"/>
          </a:xfrm>
        </p:spPr>
        <p:txBody>
          <a:bodyPr>
            <a:normAutofit/>
          </a:bodyPr>
          <a:lstStyle/>
          <a:p>
            <a:r>
              <a:rPr lang="en-GB" dirty="0"/>
              <a:t>What Victim’s felt</a:t>
            </a:r>
          </a:p>
        </p:txBody>
      </p:sp>
      <p:sp>
        <p:nvSpPr>
          <p:cNvPr id="3" name="Content Placeholder 2"/>
          <p:cNvSpPr>
            <a:spLocks noGrp="1"/>
          </p:cNvSpPr>
          <p:nvPr>
            <p:ph idx="1"/>
          </p:nvPr>
        </p:nvSpPr>
        <p:spPr>
          <a:xfrm>
            <a:off x="838200" y="1358537"/>
            <a:ext cx="10515600" cy="4818426"/>
          </a:xfrm>
        </p:spPr>
        <p:txBody>
          <a:bodyPr/>
          <a:lstStyle/>
          <a:p>
            <a:r>
              <a:rPr lang="en-GB" dirty="0"/>
              <a:t>Studies show that victims were dissatisfied with the treatment they received from the criminal justice system agencies</a:t>
            </a:r>
          </a:p>
          <a:p>
            <a:r>
              <a:rPr lang="en-GB" dirty="0"/>
              <a:t>Report to police nothing else would be done</a:t>
            </a:r>
          </a:p>
          <a:p>
            <a:r>
              <a:rPr lang="en-GB" dirty="0"/>
              <a:t>No practical help (change of locks/doors/windows)</a:t>
            </a:r>
          </a:p>
          <a:p>
            <a:r>
              <a:rPr lang="en-GB" dirty="0"/>
              <a:t>Giving evidence – witnesses were given little information on what was expected of them</a:t>
            </a:r>
          </a:p>
          <a:p>
            <a:r>
              <a:rPr lang="en-GB" dirty="0"/>
              <a:t>Medical Help </a:t>
            </a:r>
          </a:p>
          <a:p>
            <a:r>
              <a:rPr lang="en-GB" dirty="0"/>
              <a:t>Fear of crime / emotional support</a:t>
            </a:r>
          </a:p>
          <a:p>
            <a:r>
              <a:rPr lang="en-GB" dirty="0"/>
              <a:t>No compensation </a:t>
            </a:r>
          </a:p>
          <a:p>
            <a:endParaRPr lang="en-GB" dirty="0"/>
          </a:p>
        </p:txBody>
      </p:sp>
    </p:spTree>
    <p:extLst>
      <p:ext uri="{BB962C8B-B14F-4D97-AF65-F5344CB8AC3E}">
        <p14:creationId xmlns:p14="http://schemas.microsoft.com/office/powerpoint/2010/main" val="655664187"/>
      </p:ext>
    </p:extLst>
  </p:cSld>
  <p:clrMapOvr>
    <a:masterClrMapping/>
  </p:clrMapOvr>
  <mc:AlternateContent xmlns:mc="http://schemas.openxmlformats.org/markup-compatibility/2006" xmlns:p14="http://schemas.microsoft.com/office/powerpoint/2010/main">
    <mc:Choice Requires="p14">
      <p:transition spd="slow" p14:dur="2000" advTm="165429"/>
    </mc:Choice>
    <mc:Fallback xmlns="">
      <p:transition spd="slow" advTm="165429"/>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E0AF-C0DA-47AE-9D72-9BFDB8E71A25}"/>
              </a:ext>
            </a:extLst>
          </p:cNvPr>
          <p:cNvSpPr>
            <a:spLocks noGrp="1"/>
          </p:cNvSpPr>
          <p:nvPr>
            <p:ph type="title"/>
          </p:nvPr>
        </p:nvSpPr>
        <p:spPr>
          <a:xfrm>
            <a:off x="838200" y="365125"/>
            <a:ext cx="10515600" cy="1006475"/>
          </a:xfrm>
        </p:spPr>
        <p:txBody>
          <a:bodyPr/>
          <a:lstStyle/>
          <a:p>
            <a:r>
              <a:rPr lang="en-GB" dirty="0"/>
              <a:t>1970’s onwards</a:t>
            </a:r>
          </a:p>
        </p:txBody>
      </p:sp>
      <p:sp>
        <p:nvSpPr>
          <p:cNvPr id="3" name="Content Placeholder 2">
            <a:extLst>
              <a:ext uri="{FF2B5EF4-FFF2-40B4-BE49-F238E27FC236}">
                <a16:creationId xmlns:a16="http://schemas.microsoft.com/office/drawing/2014/main" id="{C22B1C39-585E-439A-8857-35BF2998B0F8}"/>
              </a:ext>
            </a:extLst>
          </p:cNvPr>
          <p:cNvSpPr>
            <a:spLocks noGrp="1"/>
          </p:cNvSpPr>
          <p:nvPr>
            <p:ph idx="1"/>
          </p:nvPr>
        </p:nvSpPr>
        <p:spPr>
          <a:xfrm>
            <a:off x="838200" y="1371600"/>
            <a:ext cx="10515600" cy="4805363"/>
          </a:xfrm>
        </p:spPr>
        <p:txBody>
          <a:bodyPr/>
          <a:lstStyle/>
          <a:p>
            <a:r>
              <a:rPr lang="en-GB" dirty="0"/>
              <a:t>Initiatives started to be developed to support victims.</a:t>
            </a:r>
          </a:p>
          <a:p>
            <a:r>
              <a:rPr lang="en-GB" dirty="0"/>
              <a:t>Recognition of victims’ – victim impact statements </a:t>
            </a:r>
          </a:p>
          <a:p>
            <a:r>
              <a:rPr lang="en-GB" dirty="0"/>
              <a:t>Witness Protection  </a:t>
            </a:r>
          </a:p>
          <a:p>
            <a:r>
              <a:rPr lang="en-GB" dirty="0"/>
              <a:t>1970s, the UK courts began to offer retribution for the victims, making them a more central focus in the courts</a:t>
            </a:r>
          </a:p>
          <a:p>
            <a:r>
              <a:rPr lang="en-GB" dirty="0"/>
              <a:t>Victim compensation scheme issued by the courts</a:t>
            </a:r>
          </a:p>
          <a:p>
            <a:r>
              <a:rPr lang="en-GB" dirty="0"/>
              <a:t>In 1972, the FBI formed the </a:t>
            </a:r>
            <a:r>
              <a:rPr lang="en-GB" b="1" dirty="0"/>
              <a:t>Behavioural Science Unit</a:t>
            </a:r>
            <a:r>
              <a:rPr lang="en-GB" dirty="0"/>
              <a:t> (BSU) to study the relationships between the offenders, victims and effects of being  victim. </a:t>
            </a:r>
          </a:p>
          <a:p>
            <a:r>
              <a:rPr lang="en-GB" dirty="0"/>
              <a:t>United Nations Handbook on Justice for Victims in 1999.</a:t>
            </a:r>
          </a:p>
          <a:p>
            <a:endParaRPr lang="en-GB" dirty="0"/>
          </a:p>
        </p:txBody>
      </p:sp>
    </p:spTree>
    <p:extLst>
      <p:ext uri="{BB962C8B-B14F-4D97-AF65-F5344CB8AC3E}">
        <p14:creationId xmlns:p14="http://schemas.microsoft.com/office/powerpoint/2010/main" val="1705570482"/>
      </p:ext>
    </p:extLst>
  </p:cSld>
  <p:clrMapOvr>
    <a:masterClrMapping/>
  </p:clrMapOvr>
  <mc:AlternateContent xmlns:mc="http://schemas.openxmlformats.org/markup-compatibility/2006" xmlns:p14="http://schemas.microsoft.com/office/powerpoint/2010/main">
    <mc:Choice Requires="p14">
      <p:transition spd="slow" p14:dur="2000" advTm="63957"/>
    </mc:Choice>
    <mc:Fallback xmlns="">
      <p:transition spd="slow" advTm="6395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5EB6C9-AF7B-4F36-BFF8-7274513BF273}"/>
              </a:ext>
            </a:extLst>
          </p:cNvPr>
          <p:cNvSpPr/>
          <p:nvPr/>
        </p:nvSpPr>
        <p:spPr>
          <a:xfrm>
            <a:off x="322610" y="529038"/>
            <a:ext cx="11291887" cy="3108543"/>
          </a:xfrm>
          <a:prstGeom prst="rect">
            <a:avLst/>
          </a:prstGeom>
        </p:spPr>
        <p:txBody>
          <a:bodyPr wrap="square">
            <a:spAutoFit/>
          </a:bodyPr>
          <a:lstStyle/>
          <a:p>
            <a:pPr algn="just">
              <a:spcBef>
                <a:spcPct val="0"/>
              </a:spcBef>
            </a:pPr>
            <a:r>
              <a:rPr lang="en-GB" altLang="en-US" sz="2800" b="1" dirty="0">
                <a:latin typeface="Calibri" panose="020F0502020204030204" pitchFamily="34" charset="0"/>
              </a:rPr>
              <a:t>‘</a:t>
            </a:r>
            <a:r>
              <a:rPr lang="en-GB" altLang="en-US" sz="2800" b="1" i="1" dirty="0">
                <a:latin typeface="Calibri" panose="020F0502020204030204" pitchFamily="34" charset="0"/>
              </a:rPr>
              <a:t>The criminal justice process is not just a process by which the State brings wrongdoers to justice on behalf of the community. It is also, or should be, a recognition that a citizen has been the victim of a crime, and a process which helps the victim’s recovery, or at least does not hinder it...This is, moreover, in the interests of the criminal justice process, which depends on victims reporting crimes and giving evidence</a:t>
            </a:r>
            <a:r>
              <a:rPr lang="en-GB" altLang="en-US" sz="2800" b="1" dirty="0">
                <a:latin typeface="Calibri" panose="020F0502020204030204" pitchFamily="34" charset="0"/>
              </a:rPr>
              <a:t>.’ </a:t>
            </a:r>
          </a:p>
          <a:p>
            <a:pPr algn="just">
              <a:spcBef>
                <a:spcPct val="0"/>
              </a:spcBef>
            </a:pPr>
            <a:r>
              <a:rPr lang="en-GB" altLang="en-US" sz="2800" dirty="0">
                <a:latin typeface="Calibri" panose="020F0502020204030204" pitchFamily="34" charset="0"/>
              </a:rPr>
              <a:t>(Victim Support, 1991)</a:t>
            </a:r>
            <a:endParaRPr lang="en-GB" altLang="en-US" sz="2800" dirty="0">
              <a:latin typeface="Arial" panose="020B0604020202020204" pitchFamily="34" charset="0"/>
            </a:endParaRPr>
          </a:p>
        </p:txBody>
      </p:sp>
      <p:pic>
        <p:nvPicPr>
          <p:cNvPr id="5" name="Picture 4" descr="A picture containing object, red&#10;&#10;Description automatically generated">
            <a:extLst>
              <a:ext uri="{FF2B5EF4-FFF2-40B4-BE49-F238E27FC236}">
                <a16:creationId xmlns:a16="http://schemas.microsoft.com/office/drawing/2014/main" id="{994AF1A4-2354-4D66-A1C9-DE5A996478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3143" y="3637581"/>
            <a:ext cx="7885714" cy="3000000"/>
          </a:xfrm>
          <a:prstGeom prst="rect">
            <a:avLst/>
          </a:prstGeom>
        </p:spPr>
      </p:pic>
    </p:spTree>
    <p:extLst>
      <p:ext uri="{BB962C8B-B14F-4D97-AF65-F5344CB8AC3E}">
        <p14:creationId xmlns:p14="http://schemas.microsoft.com/office/powerpoint/2010/main" val="1789775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635EC-EA68-488C-A19F-05E1A6E2F379}"/>
              </a:ext>
            </a:extLst>
          </p:cNvPr>
          <p:cNvSpPr>
            <a:spLocks noGrp="1"/>
          </p:cNvSpPr>
          <p:nvPr>
            <p:ph type="title"/>
          </p:nvPr>
        </p:nvSpPr>
        <p:spPr>
          <a:xfrm>
            <a:off x="838200" y="963877"/>
            <a:ext cx="3494362" cy="4930246"/>
          </a:xfrm>
        </p:spPr>
        <p:txBody>
          <a:bodyPr>
            <a:normAutofit/>
          </a:bodyPr>
          <a:lstStyle/>
          <a:p>
            <a:pPr algn="r"/>
            <a:r>
              <a:rPr lang="en-GB" altLang="en-US" sz="3700" b="1" dirty="0">
                <a:solidFill>
                  <a:schemeClr val="accent1"/>
                </a:solidFill>
              </a:rPr>
              <a:t>United Nations: </a:t>
            </a:r>
            <a:r>
              <a:rPr lang="en-GB" altLang="en-US" sz="3700" dirty="0">
                <a:solidFill>
                  <a:schemeClr val="accent1"/>
                </a:solidFill>
              </a:rPr>
              <a:t>Declaration of Basic Principles of Practice for Victims of Crime and the Abuse of Power (UN, 1985)</a:t>
            </a:r>
            <a:br>
              <a:rPr lang="en-GB" altLang="en-US" sz="3700" dirty="0">
                <a:solidFill>
                  <a:schemeClr val="accent1"/>
                </a:solidFill>
              </a:rPr>
            </a:br>
            <a:endParaRPr lang="en-GB" sz="3700" dirty="0">
              <a:solidFill>
                <a:schemeClr val="accent1"/>
              </a:solidFill>
            </a:endParaRPr>
          </a:p>
        </p:txBody>
      </p:sp>
      <p:sp>
        <p:nvSpPr>
          <p:cNvPr id="3" name="Content Placeholder 2">
            <a:extLst>
              <a:ext uri="{FF2B5EF4-FFF2-40B4-BE49-F238E27FC236}">
                <a16:creationId xmlns:a16="http://schemas.microsoft.com/office/drawing/2014/main" id="{46B41FB6-C5D1-4416-A5BA-9272400CC976}"/>
              </a:ext>
            </a:extLst>
          </p:cNvPr>
          <p:cNvSpPr>
            <a:spLocks noGrp="1"/>
          </p:cNvSpPr>
          <p:nvPr>
            <p:ph idx="1"/>
          </p:nvPr>
        </p:nvSpPr>
        <p:spPr>
          <a:xfrm>
            <a:off x="4976031" y="963877"/>
            <a:ext cx="6377769" cy="4930246"/>
          </a:xfrm>
        </p:spPr>
        <p:txBody>
          <a:bodyPr anchor="ctr">
            <a:normAutofit/>
          </a:bodyPr>
          <a:lstStyle/>
          <a:p>
            <a:r>
              <a:rPr lang="en-GB" altLang="en-US" sz="4400" dirty="0"/>
              <a:t>Access to justice and fair treatment</a:t>
            </a:r>
          </a:p>
          <a:p>
            <a:r>
              <a:rPr lang="en-GB" altLang="en-US" sz="4400" dirty="0"/>
              <a:t>Compensation</a:t>
            </a:r>
          </a:p>
          <a:p>
            <a:r>
              <a:rPr lang="en-GB" altLang="en-US" sz="4400" dirty="0"/>
              <a:t>Assistance</a:t>
            </a:r>
          </a:p>
          <a:p>
            <a:endParaRPr lang="en-GB" sz="2400" dirty="0"/>
          </a:p>
        </p:txBody>
      </p:sp>
    </p:spTree>
    <p:extLst>
      <p:ext uri="{BB962C8B-B14F-4D97-AF65-F5344CB8AC3E}">
        <p14:creationId xmlns:p14="http://schemas.microsoft.com/office/powerpoint/2010/main" val="4079061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Victim Strategy &amp;</a:t>
            </a:r>
            <a:br>
              <a:rPr lang="en-GB" dirty="0">
                <a:solidFill>
                  <a:srgbClr val="FFFFFF"/>
                </a:solidFill>
              </a:rPr>
            </a:br>
            <a:r>
              <a:rPr lang="en-GB" dirty="0">
                <a:solidFill>
                  <a:srgbClr val="FFFFFF"/>
                </a:solidFill>
              </a:rPr>
              <a:t>Policy</a:t>
            </a:r>
            <a:endParaRPr lang="en-GB" dirty="0">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887234" y="319088"/>
            <a:ext cx="7911476" cy="5857875"/>
          </a:xfrm>
        </p:spPr>
        <p:txBody>
          <a:bodyPr anchor="ctr">
            <a:noAutofit/>
          </a:bodyPr>
          <a:lstStyle/>
          <a:p>
            <a:pPr marL="0" indent="0">
              <a:buNone/>
            </a:pPr>
            <a:r>
              <a:rPr lang="en-GB" sz="2400" dirty="0"/>
              <a:t>Progress made:</a:t>
            </a:r>
          </a:p>
          <a:p>
            <a:pPr marL="0" indent="0">
              <a:buNone/>
            </a:pPr>
            <a:r>
              <a:rPr lang="en-GB" altLang="en-US" sz="2400" dirty="0"/>
              <a:t>Early 1990s increasing political popularity re: victims of crime </a:t>
            </a:r>
          </a:p>
          <a:p>
            <a:r>
              <a:rPr lang="en-GB" altLang="en-US" sz="2400" dirty="0"/>
              <a:t>Terminology of rights - synonymous with victims of crime</a:t>
            </a:r>
          </a:p>
          <a:p>
            <a:pPr lvl="1"/>
            <a:r>
              <a:rPr lang="en-GB" altLang="en-US" dirty="0"/>
              <a:t> Rights – service and procedural </a:t>
            </a:r>
          </a:p>
          <a:p>
            <a:pPr lvl="1"/>
            <a:r>
              <a:rPr lang="en-GB" altLang="en-US" dirty="0"/>
              <a:t>Victim’s Charter: A Statement of the Rights for Victims of Crime (Home Office, 1990)</a:t>
            </a:r>
          </a:p>
          <a:p>
            <a:r>
              <a:rPr lang="en-GB" altLang="en-US" sz="2400" dirty="0"/>
              <a:t>2000s New Labour - ‘rebalance’ Justice: </a:t>
            </a:r>
          </a:p>
          <a:p>
            <a:pPr lvl="1"/>
            <a:r>
              <a:rPr lang="en-GB" altLang="en-US" dirty="0"/>
              <a:t>Guaranteed justice for victims </a:t>
            </a:r>
          </a:p>
          <a:p>
            <a:pPr lvl="1"/>
            <a:r>
              <a:rPr lang="en-GB" altLang="en-US" dirty="0"/>
              <a:t>Victims should be central to CJS</a:t>
            </a:r>
            <a:endParaRPr lang="en-GB" dirty="0">
              <a:cs typeface="Calibri" panose="020F0502020204030204"/>
            </a:endParaRPr>
          </a:p>
          <a:p>
            <a:r>
              <a:rPr lang="en-GB" sz="2400" dirty="0"/>
              <a:t>2006 Code of Practice for Victims </a:t>
            </a:r>
            <a:endParaRPr lang="en-GB" sz="2400" dirty="0">
              <a:cs typeface="Calibri"/>
            </a:endParaRPr>
          </a:p>
          <a:p>
            <a:pPr lvl="1"/>
            <a:r>
              <a:rPr lang="en-GB" dirty="0"/>
              <a:t>What victims are entitles too.</a:t>
            </a:r>
            <a:endParaRPr lang="en-GB" dirty="0">
              <a:cs typeface="Calibri" panose="020F0502020204030204"/>
            </a:endParaRPr>
          </a:p>
          <a:p>
            <a:r>
              <a:rPr lang="en-GB" sz="2400" dirty="0"/>
              <a:t>2010 first Victims Commissioner appointed</a:t>
            </a:r>
            <a:endParaRPr lang="en-GB" sz="2400" dirty="0">
              <a:cs typeface="Calibri"/>
            </a:endParaRPr>
          </a:p>
          <a:p>
            <a:r>
              <a:rPr lang="en-GB" sz="2400" dirty="0"/>
              <a:t>2012 ‘Get it Right for Victims &amp; Witnesses’ paper by Govt. makes sure victims get support</a:t>
            </a:r>
            <a:endParaRPr lang="en-GB" sz="2400" dirty="0">
              <a:cs typeface="Calibri"/>
            </a:endParaRPr>
          </a:p>
        </p:txBody>
      </p:sp>
    </p:spTree>
    <p:extLst>
      <p:ext uri="{BB962C8B-B14F-4D97-AF65-F5344CB8AC3E}">
        <p14:creationId xmlns:p14="http://schemas.microsoft.com/office/powerpoint/2010/main" val="782395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0EC28-F0AD-4A70-C8EF-C7667F0D7B15}"/>
              </a:ext>
            </a:extLst>
          </p:cNvPr>
          <p:cNvSpPr>
            <a:spLocks noGrp="1"/>
          </p:cNvSpPr>
          <p:nvPr>
            <p:ph type="title"/>
          </p:nvPr>
        </p:nvSpPr>
        <p:spPr/>
        <p:txBody>
          <a:bodyPr/>
          <a:lstStyle/>
          <a:p>
            <a:r>
              <a:rPr lang="en-GB" dirty="0"/>
              <a:t>Victims Rights </a:t>
            </a:r>
          </a:p>
        </p:txBody>
      </p:sp>
      <p:sp>
        <p:nvSpPr>
          <p:cNvPr id="3" name="Content Placeholder 2">
            <a:extLst>
              <a:ext uri="{FF2B5EF4-FFF2-40B4-BE49-F238E27FC236}">
                <a16:creationId xmlns:a16="http://schemas.microsoft.com/office/drawing/2014/main" id="{151F7A5A-9AAC-A17C-6DAB-69217BCD9C02}"/>
              </a:ext>
            </a:extLst>
          </p:cNvPr>
          <p:cNvSpPr>
            <a:spLocks noGrp="1"/>
          </p:cNvSpPr>
          <p:nvPr>
            <p:ph idx="1"/>
          </p:nvPr>
        </p:nvSpPr>
        <p:spPr/>
        <p:txBody>
          <a:bodyPr/>
          <a:lstStyle/>
          <a:p>
            <a:pPr algn="l" rtl="0" fontAlgn="base"/>
            <a:r>
              <a:rPr lang="en-GB" b="1" i="0" u="none" strike="noStrike" dirty="0">
                <a:solidFill>
                  <a:srgbClr val="000000"/>
                </a:solidFill>
                <a:effectLst/>
                <a:latin typeface="Calibri" panose="020F0502020204030204" pitchFamily="34" charset="0"/>
              </a:rPr>
              <a:t>Code of Practice for Victims of Crime 2006</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GB" b="0" i="0" u="none" strike="noStrike" dirty="0">
                <a:solidFill>
                  <a:srgbClr val="000000"/>
                </a:solidFill>
                <a:effectLst/>
                <a:latin typeface="Calibri" panose="020F0502020204030204" pitchFamily="34" charset="0"/>
              </a:rPr>
              <a:t>This Code sets out the services that must be provided to victims of crime by organisations in England and Wales.</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GB" b="0" i="0" u="none" strike="noStrike" dirty="0">
                <a:solidFill>
                  <a:srgbClr val="000000"/>
                </a:solidFill>
                <a:effectLst/>
                <a:latin typeface="Calibri" panose="020F0502020204030204" pitchFamily="34" charset="0"/>
              </a:rPr>
              <a:t>Putting victims first, making the system more responsive and easier to navigate. </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GB" b="0" i="0" u="none" strike="noStrike" dirty="0">
                <a:solidFill>
                  <a:srgbClr val="000000"/>
                </a:solidFill>
                <a:effectLst/>
                <a:latin typeface="Calibri" panose="020F0502020204030204" pitchFamily="34" charset="0"/>
              </a:rPr>
              <a:t>Treated in a respectful, sensitive, tailored and professional manner without discrimination of any kind. </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pPr algn="l" rtl="0" fontAlgn="base"/>
            <a:r>
              <a:rPr lang="en-GB" b="0" i="0" u="none" strike="noStrike" dirty="0">
                <a:solidFill>
                  <a:srgbClr val="000000"/>
                </a:solidFill>
                <a:effectLst/>
                <a:latin typeface="Calibri" panose="020F0502020204030204" pitchFamily="34" charset="0"/>
              </a:rPr>
              <a:t>Receive appropriate support to help them cope &amp; recover and be protected from re-victimisation. </a:t>
            </a:r>
            <a:r>
              <a:rPr lang="en-US" b="0" i="0" dirty="0">
                <a:solidFill>
                  <a:srgbClr val="000000"/>
                </a:solidFill>
                <a:effectLst/>
                <a:latin typeface="Calibri" panose="020F0502020204030204" pitchFamily="34" charset="0"/>
              </a:rPr>
              <a:t>​</a:t>
            </a:r>
            <a:endParaRPr lang="en-US"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3672478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88007-E636-4731-B4DF-30B30331B4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5E3D9A-EE95-4F9E-A82E-C25826DE71ED}"/>
              </a:ext>
            </a:extLst>
          </p:cNvPr>
          <p:cNvSpPr>
            <a:spLocks noGrp="1"/>
          </p:cNvSpPr>
          <p:nvPr>
            <p:ph idx="1"/>
          </p:nvPr>
        </p:nvSpPr>
        <p:spPr/>
        <p:txBody>
          <a:bodyPr/>
          <a:lstStyle/>
          <a:p>
            <a:endParaRPr lang="en-GB"/>
          </a:p>
        </p:txBody>
      </p:sp>
      <p:pic>
        <p:nvPicPr>
          <p:cNvPr id="4098" name="Picture 2">
            <a:extLst>
              <a:ext uri="{FF2B5EF4-FFF2-40B4-BE49-F238E27FC236}">
                <a16:creationId xmlns:a16="http://schemas.microsoft.com/office/drawing/2014/main" id="{A0AAF5DF-6432-4985-AE7D-984F0BAB67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365125"/>
            <a:ext cx="10515600" cy="6021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6549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35EB18-CD92-CA40-91D5-F590F903E215}"/>
              </a:ext>
            </a:extLst>
          </p:cNvPr>
          <p:cNvSpPr>
            <a:spLocks noGrp="1"/>
          </p:cNvSpPr>
          <p:nvPr>
            <p:ph type="title"/>
          </p:nvPr>
        </p:nvSpPr>
        <p:spPr>
          <a:xfrm>
            <a:off x="1043631" y="809898"/>
            <a:ext cx="10173010" cy="1554480"/>
          </a:xfrm>
        </p:spPr>
        <p:txBody>
          <a:bodyPr anchor="ctr">
            <a:normAutofit/>
          </a:bodyPr>
          <a:lstStyle/>
          <a:p>
            <a:br>
              <a:rPr lang="en-US" sz="3400">
                <a:ea typeface="+mj-lt"/>
                <a:cs typeface="+mj-lt"/>
              </a:rPr>
            </a:br>
            <a:r>
              <a:rPr lang="en-US" sz="3400">
                <a:ea typeface="+mj-lt"/>
                <a:cs typeface="+mj-lt"/>
              </a:rPr>
              <a:t>The Importance of Victims &amp; Witnesses in the Criminal Justice System</a:t>
            </a:r>
          </a:p>
          <a:p>
            <a:endParaRPr lang="en-US" sz="3400">
              <a:cs typeface="Calibri Light"/>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E20FB89-8130-C203-ABA9-67D914E8F8A3}"/>
              </a:ext>
            </a:extLst>
          </p:cNvPr>
          <p:cNvGraphicFramePr>
            <a:graphicFrameLocks noGrp="1"/>
          </p:cNvGraphicFramePr>
          <p:nvPr>
            <p:ph idx="1"/>
            <p:extLst>
              <p:ext uri="{D42A27DB-BD31-4B8C-83A1-F6EECF244321}">
                <p14:modId xmlns:p14="http://schemas.microsoft.com/office/powerpoint/2010/main" val="71198662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5332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6F017-5130-A335-9E0D-64C1643EA315}"/>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Victims Code</a:t>
            </a:r>
            <a:br>
              <a:rPr lang="en-GB" b="1" dirty="0">
                <a:solidFill>
                  <a:srgbClr val="FFFFFF"/>
                </a:solidFill>
              </a:rPr>
            </a:br>
            <a:br>
              <a:rPr lang="en-GB" b="1" dirty="0">
                <a:solidFill>
                  <a:srgbClr val="FFFFFF"/>
                </a:solidFill>
              </a:rPr>
            </a:br>
            <a:r>
              <a:rPr lang="en-GB" sz="1400" b="0" i="0" dirty="0">
                <a:solidFill>
                  <a:srgbClr val="4A4A4A"/>
                </a:solidFill>
                <a:effectLst/>
                <a:latin typeface="Trebuchet MS" panose="020B0603020202020204" pitchFamily="34" charset="0"/>
              </a:rPr>
              <a:t>The Code was most recently updated in April 2021</a:t>
            </a:r>
            <a:endParaRPr lang="en-GB" sz="14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2387E64-A858-78E4-48F4-8FB590423B3A}"/>
              </a:ext>
            </a:extLst>
          </p:cNvPr>
          <p:cNvSpPr>
            <a:spLocks noGrp="1"/>
          </p:cNvSpPr>
          <p:nvPr>
            <p:ph idx="1"/>
          </p:nvPr>
        </p:nvSpPr>
        <p:spPr>
          <a:xfrm>
            <a:off x="4447308" y="319088"/>
            <a:ext cx="6906491" cy="6049055"/>
          </a:xfrm>
        </p:spPr>
        <p:txBody>
          <a:bodyPr anchor="ctr">
            <a:normAutofit/>
          </a:bodyPr>
          <a:lstStyle/>
          <a:p>
            <a:r>
              <a:rPr lang="en-GB" b="0" i="0" dirty="0">
                <a:effectLst/>
                <a:latin typeface="Trebuchet MS" panose="020B0603020202020204" pitchFamily="34" charset="0"/>
              </a:rPr>
              <a:t>The code of practice for Victims of Crime /the Victims’ Code is the statutory code - sets out the minimum level of service that victims should receive from the criminal justice system</a:t>
            </a:r>
          </a:p>
          <a:p>
            <a:r>
              <a:rPr lang="en-GB" b="0" i="0" dirty="0">
                <a:effectLst/>
                <a:latin typeface="Trebuchet MS" panose="020B0603020202020204" pitchFamily="34" charset="0"/>
              </a:rPr>
              <a:t>The Victims’ Code applies to all criminal justice agencies</a:t>
            </a:r>
          </a:p>
          <a:p>
            <a:r>
              <a:rPr lang="en-GB" dirty="0">
                <a:latin typeface="Trebuchet MS" panose="020B0603020202020204" pitchFamily="34" charset="0"/>
              </a:rPr>
              <a:t>E</a:t>
            </a:r>
            <a:r>
              <a:rPr lang="en-GB" b="0" i="0" dirty="0">
                <a:effectLst/>
                <a:latin typeface="Trebuchet MS" panose="020B0603020202020204" pitchFamily="34" charset="0"/>
              </a:rPr>
              <a:t>stablished by the Domestic Violence, Crime and Victims Act 2004 &amp; came into effect in 2006. </a:t>
            </a:r>
          </a:p>
          <a:p>
            <a:r>
              <a:rPr lang="en-GB" b="0" i="0" dirty="0">
                <a:effectLst/>
                <a:latin typeface="Trebuchet MS" panose="020B0603020202020204" pitchFamily="34" charset="0"/>
              </a:rPr>
              <a:t>The Code sets out what each criminal justice agency must do for victims and the timeframe in which they must do it.</a:t>
            </a:r>
          </a:p>
          <a:p>
            <a:endParaRPr lang="en-GB" dirty="0"/>
          </a:p>
        </p:txBody>
      </p:sp>
    </p:spTree>
    <p:extLst>
      <p:ext uri="{BB962C8B-B14F-4D97-AF65-F5344CB8AC3E}">
        <p14:creationId xmlns:p14="http://schemas.microsoft.com/office/powerpoint/2010/main" val="10143440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356D6-0E94-5C8B-88D0-43DF412DAAFC}"/>
              </a:ext>
            </a:extLst>
          </p:cNvPr>
          <p:cNvSpPr>
            <a:spLocks noGrp="1"/>
          </p:cNvSpPr>
          <p:nvPr>
            <p:ph type="title"/>
          </p:nvPr>
        </p:nvSpPr>
        <p:spPr>
          <a:xfrm>
            <a:off x="838200" y="365126"/>
            <a:ext cx="10515600" cy="564022"/>
          </a:xfrm>
        </p:spPr>
        <p:txBody>
          <a:bodyPr>
            <a:normAutofit/>
          </a:bodyPr>
          <a:lstStyle/>
          <a:p>
            <a:r>
              <a:rPr lang="en-US" sz="2400" dirty="0"/>
              <a:t>Victims’ Rights </a:t>
            </a:r>
            <a:endParaRPr lang="en-GB" sz="2400" dirty="0"/>
          </a:p>
        </p:txBody>
      </p:sp>
      <p:sp>
        <p:nvSpPr>
          <p:cNvPr id="3" name="Content Placeholder 2">
            <a:extLst>
              <a:ext uri="{FF2B5EF4-FFF2-40B4-BE49-F238E27FC236}">
                <a16:creationId xmlns:a16="http://schemas.microsoft.com/office/drawing/2014/main" id="{D380FABD-E180-32C0-15C3-D2116A078E05}"/>
              </a:ext>
            </a:extLst>
          </p:cNvPr>
          <p:cNvSpPr>
            <a:spLocks noGrp="1"/>
          </p:cNvSpPr>
          <p:nvPr>
            <p:ph idx="1"/>
          </p:nvPr>
        </p:nvSpPr>
        <p:spPr>
          <a:xfrm>
            <a:off x="838200" y="1179872"/>
            <a:ext cx="10515600" cy="4997092"/>
          </a:xfrm>
        </p:spPr>
        <p:txBody>
          <a:bodyPr>
            <a:normAutofit fontScale="32500" lnSpcReduction="20000"/>
          </a:bodyPr>
          <a:lstStyle/>
          <a:p>
            <a:pPr marL="0" indent="0">
              <a:buNone/>
            </a:pPr>
            <a:r>
              <a:rPr lang="en-GB" sz="6200" i="0" u="none" strike="noStrike" dirty="0">
                <a:solidFill>
                  <a:srgbClr val="0B0C0C"/>
                </a:solidFill>
                <a:effectLst/>
              </a:rPr>
              <a:t>1</a:t>
            </a:r>
            <a:r>
              <a:rPr lang="en-GB" sz="6500" i="0" u="none" strike="noStrike" dirty="0">
                <a:solidFill>
                  <a:srgbClr val="0B0C0C"/>
                </a:solidFill>
                <a:effectLst/>
              </a:rPr>
              <a:t>. </a:t>
            </a:r>
            <a:r>
              <a:rPr lang="en-GB" sz="6500" b="1" i="0" u="none" strike="noStrike" dirty="0">
                <a:solidFill>
                  <a:srgbClr val="0B0C0C"/>
                </a:solidFill>
                <a:effectLst/>
              </a:rPr>
              <a:t>To be able to understand and to be understood</a:t>
            </a:r>
          </a:p>
          <a:p>
            <a:pPr lvl="1"/>
            <a:r>
              <a:rPr lang="en-GB" sz="6500" dirty="0"/>
              <a:t>The right to be given information in a way that is easy for that individual can understand.</a:t>
            </a:r>
          </a:p>
          <a:p>
            <a:pPr lvl="1"/>
            <a:r>
              <a:rPr lang="en-GB" sz="6500" dirty="0"/>
              <a:t>Includes interpretation and translation services</a:t>
            </a:r>
            <a:endParaRPr lang="en-GB" sz="6500" i="0" u="none" strike="noStrike" dirty="0">
              <a:solidFill>
                <a:srgbClr val="0B0C0C"/>
              </a:solidFill>
              <a:effectLst/>
            </a:endParaRPr>
          </a:p>
          <a:p>
            <a:pPr marL="0" indent="0">
              <a:buNone/>
            </a:pPr>
            <a:r>
              <a:rPr lang="en-GB" sz="6500" i="0" u="none" strike="noStrike" dirty="0">
                <a:solidFill>
                  <a:srgbClr val="0B0C0C"/>
                </a:solidFill>
                <a:effectLst/>
              </a:rPr>
              <a:t>2. </a:t>
            </a:r>
            <a:r>
              <a:rPr lang="en-GB" sz="6500" b="1" i="0" u="none" strike="noStrike" dirty="0">
                <a:solidFill>
                  <a:srgbClr val="0B0C0C"/>
                </a:solidFill>
                <a:effectLst/>
              </a:rPr>
              <a:t>To have the details of the crime recorded without unjustified delay</a:t>
            </a:r>
          </a:p>
          <a:p>
            <a:pPr lvl="1"/>
            <a:r>
              <a:rPr lang="en-GB" sz="6500" dirty="0"/>
              <a:t>Victims want details of the crime recorded by the police as soon as possible after the incident. </a:t>
            </a:r>
          </a:p>
          <a:p>
            <a:pPr lvl="1"/>
            <a:r>
              <a:rPr lang="en-GB" sz="6500" dirty="0"/>
              <a:t>Have the right to additional support if you are providing a witness statement /interviewed</a:t>
            </a:r>
          </a:p>
          <a:p>
            <a:pPr marL="0" indent="0">
              <a:buNone/>
            </a:pPr>
            <a:r>
              <a:rPr lang="en-GB" sz="6500" dirty="0"/>
              <a:t>3. </a:t>
            </a:r>
            <a:r>
              <a:rPr lang="en-GB" sz="6500" b="1" i="0" u="none" strike="noStrike" dirty="0">
                <a:solidFill>
                  <a:srgbClr val="0B0C0C"/>
                </a:solidFill>
                <a:effectLst/>
              </a:rPr>
              <a:t>To be provided with information when reporting the crime</a:t>
            </a:r>
          </a:p>
          <a:p>
            <a:pPr lvl="1"/>
            <a:r>
              <a:rPr lang="en-GB" sz="6500" dirty="0"/>
              <a:t>Victims need written confirmation when reporting a crime. That information includes information about the criminal justice process, info about programmes or services for victims. </a:t>
            </a:r>
            <a:endParaRPr lang="en-GB" sz="6500" i="0" u="none" strike="noStrike" dirty="0">
              <a:solidFill>
                <a:srgbClr val="0B0C0C"/>
              </a:solidFill>
              <a:effectLst/>
            </a:endParaRPr>
          </a:p>
          <a:p>
            <a:pPr marL="0" indent="0">
              <a:buNone/>
            </a:pPr>
            <a:r>
              <a:rPr lang="en-GB" sz="6500" i="0" u="none" strike="noStrike" dirty="0">
                <a:solidFill>
                  <a:srgbClr val="0B0C0C"/>
                </a:solidFill>
                <a:effectLst/>
              </a:rPr>
              <a:t>4.</a:t>
            </a:r>
            <a:r>
              <a:rPr lang="en-GB" sz="6500" b="1" i="0" u="none" strike="noStrike" dirty="0">
                <a:solidFill>
                  <a:srgbClr val="0B0C0C"/>
                </a:solidFill>
                <a:effectLst/>
              </a:rPr>
              <a:t> To be referred to services that support victims and have services and support tailored to victims needs</a:t>
            </a:r>
          </a:p>
          <a:p>
            <a:pPr lvl="1"/>
            <a:r>
              <a:rPr lang="en-GB" sz="6100" dirty="0"/>
              <a:t>referred to services that support / contact them directly, and  have needs assessed so services and support are tailored to meet that victim. Specialist support also </a:t>
            </a:r>
          </a:p>
          <a:p>
            <a:endParaRPr lang="en-GB" dirty="0"/>
          </a:p>
        </p:txBody>
      </p:sp>
    </p:spTree>
    <p:extLst>
      <p:ext uri="{BB962C8B-B14F-4D97-AF65-F5344CB8AC3E}">
        <p14:creationId xmlns:p14="http://schemas.microsoft.com/office/powerpoint/2010/main" val="4155937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72502-CB29-7F0A-A754-575EA834325D}"/>
              </a:ext>
            </a:extLst>
          </p:cNvPr>
          <p:cNvSpPr>
            <a:spLocks noGrp="1"/>
          </p:cNvSpPr>
          <p:nvPr>
            <p:ph type="title"/>
          </p:nvPr>
        </p:nvSpPr>
        <p:spPr>
          <a:xfrm>
            <a:off x="838200" y="365125"/>
            <a:ext cx="10515600" cy="478937"/>
          </a:xfrm>
        </p:spPr>
        <p:txBody>
          <a:bodyPr>
            <a:normAutofit/>
          </a:bodyPr>
          <a:lstStyle/>
          <a:p>
            <a:r>
              <a:rPr lang="en-US" sz="2000" dirty="0"/>
              <a:t>Victims’ Rights </a:t>
            </a:r>
            <a:endParaRPr lang="en-GB" sz="2000" dirty="0"/>
          </a:p>
        </p:txBody>
      </p:sp>
      <p:sp>
        <p:nvSpPr>
          <p:cNvPr id="3" name="Content Placeholder 2">
            <a:extLst>
              <a:ext uri="{FF2B5EF4-FFF2-40B4-BE49-F238E27FC236}">
                <a16:creationId xmlns:a16="http://schemas.microsoft.com/office/drawing/2014/main" id="{ABC7314C-D535-9193-B22B-F12582494A98}"/>
              </a:ext>
            </a:extLst>
          </p:cNvPr>
          <p:cNvSpPr>
            <a:spLocks noGrp="1"/>
          </p:cNvSpPr>
          <p:nvPr>
            <p:ph idx="1"/>
          </p:nvPr>
        </p:nvSpPr>
        <p:spPr>
          <a:xfrm>
            <a:off x="838200" y="1350498"/>
            <a:ext cx="10515600" cy="4826465"/>
          </a:xfrm>
        </p:spPr>
        <p:txBody>
          <a:bodyPr>
            <a:normAutofit lnSpcReduction="10000"/>
          </a:bodyPr>
          <a:lstStyle/>
          <a:p>
            <a:pPr marL="0" indent="0">
              <a:buNone/>
            </a:pPr>
            <a:r>
              <a:rPr lang="en-GB" sz="2800" i="0" u="none" strike="noStrike" dirty="0">
                <a:solidFill>
                  <a:srgbClr val="0B0C0C"/>
                </a:solidFill>
                <a:effectLst/>
              </a:rPr>
              <a:t>5. </a:t>
            </a:r>
            <a:r>
              <a:rPr lang="en-GB" sz="2800" b="1" i="0" u="none" strike="noStrike" dirty="0">
                <a:solidFill>
                  <a:srgbClr val="0B0C0C"/>
                </a:solidFill>
                <a:effectLst/>
              </a:rPr>
              <a:t>To be provided with information about compensation</a:t>
            </a:r>
          </a:p>
          <a:p>
            <a:pPr marL="0" indent="0">
              <a:buNone/>
            </a:pPr>
            <a:r>
              <a:rPr lang="en-GB" dirty="0">
                <a:solidFill>
                  <a:srgbClr val="0B0C0C"/>
                </a:solidFill>
              </a:rPr>
              <a:t>	</a:t>
            </a:r>
            <a:r>
              <a:rPr lang="en-GB" dirty="0"/>
              <a:t>Where eligible, be told about how to claim compensation for any 	loss, damage or injury caused as a result of crime</a:t>
            </a:r>
            <a:endParaRPr lang="en-GB" sz="2800" i="0" u="none" strike="noStrike" dirty="0">
              <a:solidFill>
                <a:srgbClr val="0B0C0C"/>
              </a:solidFill>
              <a:effectLst/>
            </a:endParaRPr>
          </a:p>
          <a:p>
            <a:pPr marL="0" indent="0">
              <a:buNone/>
            </a:pPr>
            <a:r>
              <a:rPr lang="en-GB" sz="2800" i="0" u="none" strike="noStrike" dirty="0">
                <a:solidFill>
                  <a:srgbClr val="0B0C0C"/>
                </a:solidFill>
                <a:effectLst/>
              </a:rPr>
              <a:t>6</a:t>
            </a:r>
            <a:r>
              <a:rPr lang="en-GB" sz="2800" b="1" i="0" u="none" strike="noStrike" dirty="0">
                <a:solidFill>
                  <a:srgbClr val="0B0C0C"/>
                </a:solidFill>
                <a:effectLst/>
              </a:rPr>
              <a:t>. To be provided with information about the investigation and prosecution</a:t>
            </a:r>
          </a:p>
          <a:p>
            <a:pPr marL="0" indent="0">
              <a:buNone/>
            </a:pPr>
            <a:r>
              <a:rPr lang="en-GB" b="1" dirty="0">
                <a:solidFill>
                  <a:srgbClr val="0B0C0C"/>
                </a:solidFill>
              </a:rPr>
              <a:t>	</a:t>
            </a:r>
            <a:r>
              <a:rPr lang="en-GB" dirty="0">
                <a:solidFill>
                  <a:srgbClr val="0B0C0C"/>
                </a:solidFill>
              </a:rPr>
              <a:t>updates on cases or when decisions are being made. Details of the justice process.</a:t>
            </a:r>
            <a:endParaRPr lang="en-GB" sz="2800" i="0" u="none" strike="noStrike" dirty="0">
              <a:solidFill>
                <a:srgbClr val="0B0C0C"/>
              </a:solidFill>
              <a:effectLst/>
            </a:endParaRPr>
          </a:p>
          <a:p>
            <a:pPr marL="0" indent="0">
              <a:buNone/>
            </a:pPr>
            <a:r>
              <a:rPr lang="en-GB" dirty="0">
                <a:solidFill>
                  <a:srgbClr val="0B0C0C"/>
                </a:solidFill>
              </a:rPr>
              <a:t>7. </a:t>
            </a:r>
            <a:r>
              <a:rPr lang="en-GB" sz="2800" b="1" i="0" u="none" strike="noStrike" dirty="0">
                <a:solidFill>
                  <a:srgbClr val="0B0C0C"/>
                </a:solidFill>
                <a:effectLst/>
              </a:rPr>
              <a:t>To make a Victim Personal Statement</a:t>
            </a:r>
          </a:p>
          <a:p>
            <a:pPr marL="0" indent="0">
              <a:buNone/>
            </a:pPr>
            <a:r>
              <a:rPr lang="en-GB" b="1" dirty="0">
                <a:solidFill>
                  <a:srgbClr val="0B0C0C"/>
                </a:solidFill>
              </a:rPr>
              <a:t>	</a:t>
            </a:r>
            <a:r>
              <a:rPr lang="en-GB" dirty="0">
                <a:solidFill>
                  <a:srgbClr val="0B0C0C"/>
                </a:solidFill>
              </a:rPr>
              <a:t>VPS</a:t>
            </a:r>
            <a:r>
              <a:rPr lang="en-GB" dirty="0"/>
              <a:t> tells the court how the crime has affected victims and is used to when considering sentencing offenders. </a:t>
            </a:r>
            <a:endParaRPr lang="en-GB" sz="2800" b="1" i="0" u="none" strike="noStrike" dirty="0">
              <a:solidFill>
                <a:srgbClr val="0B0C0C"/>
              </a:solidFill>
              <a:effectLst/>
            </a:endParaRPr>
          </a:p>
          <a:p>
            <a:pPr marL="0" indent="0">
              <a:buNone/>
            </a:pPr>
            <a:r>
              <a:rPr lang="en-GB" dirty="0">
                <a:solidFill>
                  <a:srgbClr val="0B0C0C"/>
                </a:solidFill>
              </a:rPr>
              <a:t>	</a:t>
            </a:r>
            <a:endParaRPr lang="en-GB" sz="2800" i="0" u="none" strike="noStrike" dirty="0">
              <a:solidFill>
                <a:srgbClr val="0B0C0C"/>
              </a:solidFill>
              <a:effectLst/>
            </a:endParaRPr>
          </a:p>
          <a:p>
            <a:endParaRPr lang="en-GB" dirty="0"/>
          </a:p>
        </p:txBody>
      </p:sp>
    </p:spTree>
    <p:extLst>
      <p:ext uri="{BB962C8B-B14F-4D97-AF65-F5344CB8AC3E}">
        <p14:creationId xmlns:p14="http://schemas.microsoft.com/office/powerpoint/2010/main" val="2986845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605EF-98D2-2E3E-56FF-7EC65578ED57}"/>
              </a:ext>
            </a:extLst>
          </p:cNvPr>
          <p:cNvSpPr>
            <a:spLocks noGrp="1"/>
          </p:cNvSpPr>
          <p:nvPr>
            <p:ph type="title"/>
          </p:nvPr>
        </p:nvSpPr>
        <p:spPr>
          <a:xfrm>
            <a:off x="838200" y="365125"/>
            <a:ext cx="10515600" cy="564023"/>
          </a:xfrm>
        </p:spPr>
        <p:txBody>
          <a:bodyPr>
            <a:normAutofit/>
          </a:bodyPr>
          <a:lstStyle/>
          <a:p>
            <a:r>
              <a:rPr lang="en-US" sz="2400" dirty="0"/>
              <a:t>Victims Rights’</a:t>
            </a:r>
          </a:p>
        </p:txBody>
      </p:sp>
      <p:sp>
        <p:nvSpPr>
          <p:cNvPr id="3" name="Content Placeholder 2">
            <a:extLst>
              <a:ext uri="{FF2B5EF4-FFF2-40B4-BE49-F238E27FC236}">
                <a16:creationId xmlns:a16="http://schemas.microsoft.com/office/drawing/2014/main" id="{904826C2-A179-3E53-A4C7-21E32CE47694}"/>
              </a:ext>
            </a:extLst>
          </p:cNvPr>
          <p:cNvSpPr>
            <a:spLocks noGrp="1"/>
          </p:cNvSpPr>
          <p:nvPr>
            <p:ph idx="1"/>
          </p:nvPr>
        </p:nvSpPr>
        <p:spPr>
          <a:xfrm>
            <a:off x="838200" y="1252025"/>
            <a:ext cx="10515600" cy="4924938"/>
          </a:xfrm>
        </p:spPr>
        <p:txBody>
          <a:bodyPr>
            <a:normAutofit fontScale="85000" lnSpcReduction="10000"/>
          </a:bodyPr>
          <a:lstStyle/>
          <a:p>
            <a:pPr marL="0" indent="0">
              <a:buNone/>
            </a:pPr>
            <a:r>
              <a:rPr lang="en-GB" sz="3200" i="0" u="none" strike="noStrike" dirty="0">
                <a:solidFill>
                  <a:srgbClr val="0B0C0C"/>
                </a:solidFill>
                <a:effectLst/>
              </a:rPr>
              <a:t>8. To be given information about the trial, trial process and your role as a witness</a:t>
            </a:r>
          </a:p>
          <a:p>
            <a:pPr lvl="1"/>
            <a:r>
              <a:rPr lang="en-GB" sz="1600" dirty="0"/>
              <a:t>Court – details of date/time/location/outcome/required to give evidence  </a:t>
            </a:r>
          </a:p>
          <a:p>
            <a:pPr marL="0" indent="0">
              <a:buNone/>
            </a:pPr>
            <a:r>
              <a:rPr lang="en-GB" sz="3200" i="0" u="none" strike="noStrike" dirty="0">
                <a:solidFill>
                  <a:srgbClr val="0B0C0C"/>
                </a:solidFill>
                <a:effectLst/>
              </a:rPr>
              <a:t>9. To be paid expenses and have property returned</a:t>
            </a:r>
          </a:p>
          <a:p>
            <a:pPr lvl="1"/>
            <a:r>
              <a:rPr lang="en-GB" sz="2800" i="0" u="none" strike="noStrike" dirty="0">
                <a:solidFill>
                  <a:srgbClr val="0B0C0C"/>
                </a:solidFill>
                <a:effectLst/>
              </a:rPr>
              <a:t>As above</a:t>
            </a:r>
          </a:p>
          <a:p>
            <a:pPr marL="0" indent="0">
              <a:buNone/>
            </a:pPr>
            <a:r>
              <a:rPr lang="en-GB" sz="3200" i="0" u="none" strike="noStrike" dirty="0">
                <a:solidFill>
                  <a:srgbClr val="0B0C0C"/>
                </a:solidFill>
                <a:effectLst/>
              </a:rPr>
              <a:t>10. To be given information about the outcome of the case and any appeals</a:t>
            </a:r>
          </a:p>
          <a:p>
            <a:pPr lvl="1"/>
            <a:r>
              <a:rPr lang="en-GB" sz="2000" dirty="0"/>
              <a:t>Outcome of the case. Explain about the sentence or details about appeals.</a:t>
            </a:r>
          </a:p>
          <a:p>
            <a:pPr marL="0" indent="0">
              <a:buNone/>
            </a:pPr>
            <a:r>
              <a:rPr lang="en-GB" sz="3200" i="0" u="none" strike="noStrike" dirty="0">
                <a:solidFill>
                  <a:srgbClr val="0B0C0C"/>
                </a:solidFill>
                <a:effectLst/>
              </a:rPr>
              <a:t>11. To be given information about the offender following a conviction</a:t>
            </a:r>
          </a:p>
          <a:p>
            <a:pPr lvl="1"/>
            <a:r>
              <a:rPr lang="en-GB" sz="2000" dirty="0"/>
              <a:t>Referred to the Victim Contact Scheme, which provide details of offender and their progress in prison / when they are eligible for consideration of release. Right to make a new Victim Personal Statement, in which you can say how the crime continues to affect you</a:t>
            </a:r>
            <a:endParaRPr lang="en-GB" sz="2800" i="0" u="none" strike="noStrike" dirty="0">
              <a:solidFill>
                <a:srgbClr val="0B0C0C"/>
              </a:solidFill>
              <a:effectLst/>
            </a:endParaRPr>
          </a:p>
          <a:p>
            <a:pPr marL="0" indent="0">
              <a:buNone/>
            </a:pPr>
            <a:r>
              <a:rPr lang="en-GB" sz="3200" dirty="0">
                <a:solidFill>
                  <a:srgbClr val="0B0C0C"/>
                </a:solidFill>
              </a:rPr>
              <a:t>12. T</a:t>
            </a:r>
            <a:r>
              <a:rPr lang="en-GB" sz="3200" i="0" u="none" strike="noStrike" dirty="0">
                <a:solidFill>
                  <a:srgbClr val="0B0C0C"/>
                </a:solidFill>
                <a:effectLst/>
              </a:rPr>
              <a:t>o make a complaint about your Rights not being met</a:t>
            </a:r>
          </a:p>
          <a:p>
            <a:pPr marL="0" indent="0">
              <a:buNone/>
            </a:pPr>
            <a:r>
              <a:rPr lang="en-GB" sz="3200" dirty="0">
                <a:solidFill>
                  <a:srgbClr val="0B0C0C"/>
                </a:solidFill>
              </a:rPr>
              <a:t>	</a:t>
            </a:r>
            <a:r>
              <a:rPr lang="en-GB" sz="2000" dirty="0"/>
              <a:t>Parliamentary and Health Service Ombudsman</a:t>
            </a:r>
            <a:endParaRPr lang="en-GB" sz="3200" i="0" u="none" strike="noStrike" dirty="0">
              <a:solidFill>
                <a:srgbClr val="0B0C0C"/>
              </a:solidFill>
              <a:effectLst/>
            </a:endParaRPr>
          </a:p>
          <a:p>
            <a:endParaRPr lang="en-US" dirty="0"/>
          </a:p>
        </p:txBody>
      </p:sp>
    </p:spTree>
    <p:extLst>
      <p:ext uri="{BB962C8B-B14F-4D97-AF65-F5344CB8AC3E}">
        <p14:creationId xmlns:p14="http://schemas.microsoft.com/office/powerpoint/2010/main" val="4065847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0D242-DF10-20D9-52BD-400A68E1A930}"/>
              </a:ext>
            </a:extLst>
          </p:cNvPr>
          <p:cNvSpPr>
            <a:spLocks noGrp="1"/>
          </p:cNvSpPr>
          <p:nvPr>
            <p:ph type="title"/>
          </p:nvPr>
        </p:nvSpPr>
        <p:spPr/>
        <p:txBody>
          <a:bodyPr/>
          <a:lstStyle/>
          <a:p>
            <a:r>
              <a:rPr lang="en-GB" sz="4400" dirty="0"/>
              <a:t>Victim Impact Statements</a:t>
            </a:r>
            <a:endParaRPr lang="en-GB" dirty="0"/>
          </a:p>
        </p:txBody>
      </p:sp>
      <p:sp>
        <p:nvSpPr>
          <p:cNvPr id="3" name="Content Placeholder 2">
            <a:extLst>
              <a:ext uri="{FF2B5EF4-FFF2-40B4-BE49-F238E27FC236}">
                <a16:creationId xmlns:a16="http://schemas.microsoft.com/office/drawing/2014/main" id="{1EA7ADDD-F264-5453-390E-6E7297FF48FD}"/>
              </a:ext>
            </a:extLst>
          </p:cNvPr>
          <p:cNvSpPr>
            <a:spLocks noGrp="1"/>
          </p:cNvSpPr>
          <p:nvPr>
            <p:ph idx="1"/>
          </p:nvPr>
        </p:nvSpPr>
        <p:spPr/>
        <p:txBody>
          <a:bodyPr>
            <a:normAutofit lnSpcReduction="10000"/>
          </a:bodyPr>
          <a:lstStyle/>
          <a:p>
            <a:r>
              <a:rPr lang="en-GB" b="0" i="0" dirty="0">
                <a:solidFill>
                  <a:srgbClr val="0B0C0C"/>
                </a:solidFill>
                <a:effectLst/>
                <a:latin typeface="GDS Transport"/>
              </a:rPr>
              <a:t>The Victim Personal Statement (VPS) is important and gives victims a voice in the criminal justice process by helping others to understand h</a:t>
            </a:r>
          </a:p>
          <a:p>
            <a:pPr algn="l"/>
            <a:r>
              <a:rPr lang="en-GB" b="0" i="0" dirty="0">
                <a:solidFill>
                  <a:srgbClr val="0B0C0C"/>
                </a:solidFill>
                <a:effectLst/>
                <a:latin typeface="GDS Transport"/>
              </a:rPr>
              <a:t>Victims who opt into the Probation Victim Contact Scheme for victims where the offender has been sentenced to custody for 12 months or more for a serious sexual or violent offence, must be given the opportunity to make a Victim Personal Statement to the Parole Board in those cases where the offender has a Parole Board review.</a:t>
            </a:r>
          </a:p>
          <a:p>
            <a:pPr algn="l"/>
            <a:r>
              <a:rPr lang="en-GB" b="0" i="0" dirty="0">
                <a:solidFill>
                  <a:srgbClr val="0B0C0C"/>
                </a:solidFill>
                <a:effectLst/>
                <a:latin typeface="GDS Transport"/>
              </a:rPr>
              <a:t>The Victim Personal Statement (VPS) gives victims the opportunity to explain how the crime affected them and their family, and what the impact of release will be.</a:t>
            </a:r>
          </a:p>
          <a:p>
            <a:r>
              <a:rPr lang="en-GB" b="0" i="0" dirty="0">
                <a:solidFill>
                  <a:srgbClr val="0B0C0C"/>
                </a:solidFill>
                <a:effectLst/>
                <a:latin typeface="GDS Transport"/>
              </a:rPr>
              <a:t>ow a crime has affected the victim</a:t>
            </a:r>
            <a:endParaRPr lang="en-GB" dirty="0"/>
          </a:p>
        </p:txBody>
      </p:sp>
    </p:spTree>
    <p:extLst>
      <p:ext uri="{BB962C8B-B14F-4D97-AF65-F5344CB8AC3E}">
        <p14:creationId xmlns:p14="http://schemas.microsoft.com/office/powerpoint/2010/main" val="12327605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48691-D068-4872-8C8A-4B0D23AD4E91}"/>
              </a:ext>
            </a:extLst>
          </p:cNvPr>
          <p:cNvSpPr>
            <a:spLocks noGrp="1"/>
          </p:cNvSpPr>
          <p:nvPr>
            <p:ph type="title"/>
          </p:nvPr>
        </p:nvSpPr>
        <p:spPr>
          <a:xfrm>
            <a:off x="838200" y="365126"/>
            <a:ext cx="10515600" cy="814745"/>
          </a:xfrm>
        </p:spPr>
        <p:txBody>
          <a:bodyPr>
            <a:normAutofit/>
          </a:bodyPr>
          <a:lstStyle/>
          <a:p>
            <a:r>
              <a:rPr lang="en-GB" sz="3200" dirty="0"/>
              <a:t>Victim Impact Statements</a:t>
            </a:r>
          </a:p>
        </p:txBody>
      </p:sp>
      <p:sp>
        <p:nvSpPr>
          <p:cNvPr id="3" name="Content Placeholder 2">
            <a:extLst>
              <a:ext uri="{FF2B5EF4-FFF2-40B4-BE49-F238E27FC236}">
                <a16:creationId xmlns:a16="http://schemas.microsoft.com/office/drawing/2014/main" id="{D91DBC55-7A3F-4A14-90AD-CF26D1AD1B4D}"/>
              </a:ext>
            </a:extLst>
          </p:cNvPr>
          <p:cNvSpPr>
            <a:spLocks noGrp="1"/>
          </p:cNvSpPr>
          <p:nvPr>
            <p:ph idx="1"/>
          </p:nvPr>
        </p:nvSpPr>
        <p:spPr>
          <a:xfrm>
            <a:off x="838200" y="1354668"/>
            <a:ext cx="10515600" cy="4822295"/>
          </a:xfrm>
        </p:spPr>
        <p:txBody>
          <a:bodyPr>
            <a:normAutofit fontScale="92500" lnSpcReduction="10000"/>
          </a:bodyPr>
          <a:lstStyle/>
          <a:p>
            <a:r>
              <a:rPr lang="en-GB" dirty="0"/>
              <a:t>Victims choice to make one</a:t>
            </a:r>
          </a:p>
          <a:p>
            <a:r>
              <a:rPr lang="en-GB" dirty="0"/>
              <a:t>Explain how the crime has effected individuals</a:t>
            </a:r>
          </a:p>
          <a:p>
            <a:r>
              <a:rPr lang="en-GB" dirty="0"/>
              <a:t>Will be taken into account when a Judge is making decision on sentencing</a:t>
            </a:r>
          </a:p>
          <a:p>
            <a:r>
              <a:rPr lang="en-GB" dirty="0"/>
              <a:t>There are some rules</a:t>
            </a:r>
          </a:p>
          <a:p>
            <a:r>
              <a:rPr lang="en-GB" dirty="0"/>
              <a:t>'VIS can work, do work (for those who bother to make them)’ Chalmers </a:t>
            </a:r>
            <a:r>
              <a:rPr lang="en-GB" i="1" dirty="0"/>
              <a:t>et al</a:t>
            </a:r>
            <a:r>
              <a:rPr lang="en-GB" dirty="0"/>
              <a:t>., 2007</a:t>
            </a:r>
          </a:p>
          <a:p>
            <a:r>
              <a:rPr lang="en-GB" dirty="0"/>
              <a:t>Evidence that giving VIS help towards the healing and recovery of victims. Anger and anxiety decrease for some victim's</a:t>
            </a:r>
          </a:p>
          <a:p>
            <a:r>
              <a:rPr lang="en-GB" dirty="0"/>
              <a:t>Effectiveness to ease emotional recovery is widely debated</a:t>
            </a:r>
          </a:p>
          <a:p>
            <a:r>
              <a:rPr lang="en-GB" dirty="0"/>
              <a:t>VIS can failing to meet victims' expectations may lead to dissatisfaction (Ashworth, 2000; Edwards, 2001; Sanders et al., 2001) </a:t>
            </a:r>
          </a:p>
          <a:p>
            <a:endParaRPr lang="en-GB" dirty="0"/>
          </a:p>
        </p:txBody>
      </p:sp>
    </p:spTree>
    <p:extLst>
      <p:ext uri="{BB962C8B-B14F-4D97-AF65-F5344CB8AC3E}">
        <p14:creationId xmlns:p14="http://schemas.microsoft.com/office/powerpoint/2010/main" val="4009551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3588"/>
          </a:xfrm>
        </p:spPr>
        <p:txBody>
          <a:bodyPr/>
          <a:lstStyle/>
          <a:p>
            <a:r>
              <a:rPr lang="en-GB" dirty="0"/>
              <a:t>VPS</a:t>
            </a:r>
          </a:p>
        </p:txBody>
      </p:sp>
      <p:pic>
        <p:nvPicPr>
          <p:cNvPr id="5" name="Content Placeholder 4" descr="VPS%20diagram.jpg"/>
          <p:cNvPicPr>
            <a:picLocks noGrp="1" noChangeAspect="1"/>
          </p:cNvPicPr>
          <p:nvPr>
            <p:ph idx="1"/>
          </p:nvPr>
        </p:nvPicPr>
        <p:blipFill>
          <a:blip r:embed="rId2" cstate="print"/>
          <a:stretch>
            <a:fillRect/>
          </a:stretch>
        </p:blipFill>
        <p:spPr>
          <a:xfrm>
            <a:off x="600075" y="1114425"/>
            <a:ext cx="11229975" cy="5273977"/>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7B311-CFCF-5F4E-9A81-A02068FC8659}"/>
              </a:ext>
            </a:extLst>
          </p:cNvPr>
          <p:cNvSpPr>
            <a:spLocks noGrp="1"/>
          </p:cNvSpPr>
          <p:nvPr>
            <p:ph type="title"/>
          </p:nvPr>
        </p:nvSpPr>
        <p:spPr/>
        <p:txBody>
          <a:bodyPr/>
          <a:lstStyle/>
          <a:p>
            <a:r>
              <a:rPr lang="en-GB" dirty="0">
                <a:solidFill>
                  <a:srgbClr val="0B0C0C"/>
                </a:solidFill>
                <a:latin typeface="GDS Transport"/>
              </a:rPr>
              <a:t>A</a:t>
            </a:r>
            <a:r>
              <a:rPr lang="en-GB" b="0" i="0" dirty="0">
                <a:solidFill>
                  <a:srgbClr val="0B0C0C"/>
                </a:solidFill>
                <a:effectLst/>
                <a:latin typeface="GDS Transport"/>
              </a:rPr>
              <a:t>n Impact Statement for Business (ISB).</a:t>
            </a:r>
            <a:endParaRPr lang="en-GB" dirty="0"/>
          </a:p>
        </p:txBody>
      </p:sp>
      <p:sp>
        <p:nvSpPr>
          <p:cNvPr id="3" name="Content Placeholder 2">
            <a:extLst>
              <a:ext uri="{FF2B5EF4-FFF2-40B4-BE49-F238E27FC236}">
                <a16:creationId xmlns:a16="http://schemas.microsoft.com/office/drawing/2014/main" id="{5BDBEFAB-514B-6199-26FD-55B83467E1F3}"/>
              </a:ext>
            </a:extLst>
          </p:cNvPr>
          <p:cNvSpPr>
            <a:spLocks noGrp="1"/>
          </p:cNvSpPr>
          <p:nvPr>
            <p:ph idx="1"/>
          </p:nvPr>
        </p:nvSpPr>
        <p:spPr/>
        <p:txBody>
          <a:bodyPr/>
          <a:lstStyle/>
          <a:p>
            <a:r>
              <a:rPr lang="en-GB" b="0" i="0" dirty="0">
                <a:solidFill>
                  <a:srgbClr val="0B0C0C"/>
                </a:solidFill>
                <a:effectLst/>
                <a:latin typeface="GDS Transport"/>
              </a:rPr>
              <a:t>If a business has been a victim of crime and is reported to the police  an Impact Statement for Business (ISB) can be made.</a:t>
            </a:r>
          </a:p>
          <a:p>
            <a:r>
              <a:rPr lang="en-GB" b="0" i="0" dirty="0">
                <a:solidFill>
                  <a:srgbClr val="0B0C0C"/>
                </a:solidFill>
                <a:effectLst/>
                <a:latin typeface="GDS Transport"/>
              </a:rPr>
              <a:t> ISB gives owners the opportunity to set out  </a:t>
            </a:r>
            <a:r>
              <a:rPr lang="en-GB" dirty="0">
                <a:solidFill>
                  <a:srgbClr val="0B0C0C"/>
                </a:solidFill>
                <a:latin typeface="GDS Transport"/>
              </a:rPr>
              <a:t>what </a:t>
            </a:r>
            <a:r>
              <a:rPr lang="en-GB" b="0" i="0" dirty="0">
                <a:solidFill>
                  <a:srgbClr val="0B0C0C"/>
                </a:solidFill>
                <a:effectLst/>
                <a:latin typeface="GDS Transport"/>
              </a:rPr>
              <a:t>the impact crime has had on the business such as direct financial loss, and wider impacts, e.g. operational disruption or reputational damage. </a:t>
            </a:r>
          </a:p>
          <a:p>
            <a:r>
              <a:rPr lang="en-GB" b="0" i="0" dirty="0">
                <a:solidFill>
                  <a:srgbClr val="0B0C0C"/>
                </a:solidFill>
                <a:effectLst/>
                <a:latin typeface="GDS Transport"/>
              </a:rPr>
              <a:t>The courts will take the statement into account when determining sentence.</a:t>
            </a:r>
            <a:endParaRPr lang="en-GB" dirty="0"/>
          </a:p>
        </p:txBody>
      </p:sp>
    </p:spTree>
    <p:extLst>
      <p:ext uri="{BB962C8B-B14F-4D97-AF65-F5344CB8AC3E}">
        <p14:creationId xmlns:p14="http://schemas.microsoft.com/office/powerpoint/2010/main" val="2259510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FB20E3F-0146-43C7-81AE-344FBD774905}"/>
              </a:ext>
            </a:extLst>
          </p:cNvPr>
          <p:cNvSpPr>
            <a:spLocks noGrp="1"/>
          </p:cNvSpPr>
          <p:nvPr>
            <p:ph type="title"/>
          </p:nvPr>
        </p:nvSpPr>
        <p:spPr>
          <a:xfrm>
            <a:off x="6653616" y="590634"/>
            <a:ext cx="4805996" cy="5721265"/>
          </a:xfrm>
        </p:spPr>
        <p:txBody>
          <a:bodyPr vert="horz" lIns="91440" tIns="45720" rIns="91440" bIns="45720" rtlCol="0" anchor="t">
            <a:normAutofit fontScale="90000"/>
          </a:bodyPr>
          <a:lstStyle/>
          <a:p>
            <a:r>
              <a:rPr lang="en-GB" sz="3200" dirty="0"/>
              <a:t>Death of Violet-Grace</a:t>
            </a:r>
            <a:br>
              <a:rPr lang="en-GB" sz="3200" dirty="0"/>
            </a:br>
            <a:r>
              <a:rPr lang="en-GB" sz="3200" dirty="0"/>
              <a:t>Aidan </a:t>
            </a:r>
            <a:r>
              <a:rPr lang="en-GB" sz="3200" dirty="0" err="1"/>
              <a:t>Mcteer</a:t>
            </a:r>
            <a:r>
              <a:rPr lang="en-GB" sz="3200" dirty="0"/>
              <a:t> 2017</a:t>
            </a:r>
            <a:br>
              <a:rPr lang="en-GB" sz="3200" dirty="0"/>
            </a:br>
            <a:r>
              <a:rPr lang="en-US" sz="3200" dirty="0">
                <a:solidFill>
                  <a:srgbClr val="000000"/>
                </a:solidFill>
              </a:rPr>
              <a:t>83 MPH in a 30 MPH road</a:t>
            </a:r>
            <a:br>
              <a:rPr lang="en-US" sz="3200" dirty="0">
                <a:solidFill>
                  <a:srgbClr val="000000"/>
                </a:solidFill>
              </a:rPr>
            </a:br>
            <a:r>
              <a:rPr lang="en-US" sz="3200" dirty="0">
                <a:solidFill>
                  <a:srgbClr val="000000"/>
                </a:solidFill>
              </a:rPr>
              <a:t>Went on the run to Amsterdam</a:t>
            </a:r>
            <a:br>
              <a:rPr lang="en-US" sz="3200" dirty="0">
                <a:solidFill>
                  <a:srgbClr val="000000"/>
                </a:solidFill>
              </a:rPr>
            </a:br>
            <a:r>
              <a:rPr lang="en-US" sz="3200" dirty="0">
                <a:solidFill>
                  <a:srgbClr val="000000"/>
                </a:solidFill>
              </a:rPr>
              <a:t>Death by DD = S</a:t>
            </a:r>
            <a:r>
              <a:rPr lang="en-GB" sz="3200" dirty="0"/>
              <a:t>ection 1 of the Road Traffic Act 1988, carries a maximum penalty of 14 years in prison</a:t>
            </a:r>
            <a:br>
              <a:rPr lang="en-GB" sz="3200" dirty="0"/>
            </a:br>
            <a:r>
              <a:rPr lang="en-GB" sz="3200" dirty="0"/>
              <a:t>Received 9.5 years – out sooner?</a:t>
            </a:r>
            <a:br>
              <a:rPr lang="en-GB" sz="3200" dirty="0"/>
            </a:br>
            <a:r>
              <a:rPr lang="en-GB" sz="3200" dirty="0"/>
              <a:t>Sentenced increased due to social media in prison</a:t>
            </a:r>
            <a:br>
              <a:rPr lang="en-US" sz="3200" dirty="0">
                <a:solidFill>
                  <a:srgbClr val="000000"/>
                </a:solidFill>
              </a:rPr>
            </a:br>
            <a:endParaRPr lang="en-US" sz="3200" dirty="0">
              <a:solidFill>
                <a:srgbClr val="000000"/>
              </a:solidFill>
            </a:endParaRP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C4B72DE1-824A-4E60-9B08-5D12B9EF9F84}"/>
              </a:ext>
            </a:extLst>
          </p:cNvPr>
          <p:cNvPicPr>
            <a:picLocks noGrp="1" noChangeAspect="1"/>
          </p:cNvPicPr>
          <p:nvPr>
            <p:ph idx="1"/>
          </p:nvPr>
        </p:nvPicPr>
        <p:blipFill rotWithShape="1">
          <a:blip r:embed="rId4">
            <a:alphaModFix/>
          </a:blip>
          <a:srcRect t="10347" r="-2" b="3346"/>
          <a:stretch/>
        </p:blipFill>
        <p:spPr>
          <a:xfrm>
            <a:off x="0" y="1166626"/>
            <a:ext cx="4876799" cy="4861641"/>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22904117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52AA-F0D7-4B0F-B3EF-37E8133F292C}"/>
              </a:ext>
            </a:extLst>
          </p:cNvPr>
          <p:cNvSpPr>
            <a:spLocks noGrp="1"/>
          </p:cNvSpPr>
          <p:nvPr>
            <p:ph type="title"/>
          </p:nvPr>
        </p:nvSpPr>
        <p:spPr>
          <a:xfrm>
            <a:off x="838200" y="365126"/>
            <a:ext cx="10515600" cy="820208"/>
          </a:xfrm>
        </p:spPr>
        <p:txBody>
          <a:bodyPr/>
          <a:lstStyle/>
          <a:p>
            <a:r>
              <a:rPr lang="en-GB" dirty="0"/>
              <a:t>Violet-Grace</a:t>
            </a:r>
          </a:p>
        </p:txBody>
      </p:sp>
      <p:sp>
        <p:nvSpPr>
          <p:cNvPr id="3" name="Content Placeholder 2">
            <a:extLst>
              <a:ext uri="{FF2B5EF4-FFF2-40B4-BE49-F238E27FC236}">
                <a16:creationId xmlns:a16="http://schemas.microsoft.com/office/drawing/2014/main" id="{07285184-7A89-4C5A-BADF-41754A71A27C}"/>
              </a:ext>
            </a:extLst>
          </p:cNvPr>
          <p:cNvSpPr>
            <a:spLocks noGrp="1"/>
          </p:cNvSpPr>
          <p:nvPr>
            <p:ph idx="1"/>
          </p:nvPr>
        </p:nvSpPr>
        <p:spPr>
          <a:xfrm>
            <a:off x="838200" y="1185334"/>
            <a:ext cx="10515600" cy="4991629"/>
          </a:xfrm>
        </p:spPr>
        <p:txBody>
          <a:bodyPr/>
          <a:lstStyle/>
          <a:p>
            <a:r>
              <a:rPr lang="en-GB" dirty="0"/>
              <a:t>VPS - The defendant would find it “too upsetting”</a:t>
            </a:r>
          </a:p>
          <a:p>
            <a:r>
              <a:rPr lang="en-GB" dirty="0"/>
              <a:t>CPS barrister highlighted parts of the impact statement which they could not read out</a:t>
            </a:r>
          </a:p>
          <a:p>
            <a:r>
              <a:rPr lang="en-GB" dirty="0"/>
              <a:t>The whole purpose of the victim impact statement is the impact on the victims and the survivors, not the defendant.</a:t>
            </a:r>
          </a:p>
          <a:p>
            <a:r>
              <a:rPr lang="en-GB" dirty="0"/>
              <a:t>October 2017, the government promised life sentences for death by dangerous driving. </a:t>
            </a:r>
          </a:p>
          <a:p>
            <a:r>
              <a:rPr lang="en-GB" dirty="0"/>
              <a:t>“Innocent people have been killed, but nothing has changed. The law is out of date” (parents of Violet).</a:t>
            </a:r>
          </a:p>
          <a:p>
            <a:endParaRPr lang="en-GB" dirty="0"/>
          </a:p>
        </p:txBody>
      </p:sp>
    </p:spTree>
    <p:extLst>
      <p:ext uri="{BB962C8B-B14F-4D97-AF65-F5344CB8AC3E}">
        <p14:creationId xmlns:p14="http://schemas.microsoft.com/office/powerpoint/2010/main" val="28504395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92188"/>
          </a:xfrm>
        </p:spPr>
        <p:txBody>
          <a:bodyPr/>
          <a:lstStyle/>
          <a:p>
            <a:r>
              <a:rPr lang="en-GB" dirty="0"/>
              <a:t>VPS &amp; Parole</a:t>
            </a:r>
          </a:p>
        </p:txBody>
      </p:sp>
      <p:sp>
        <p:nvSpPr>
          <p:cNvPr id="3" name="Content Placeholder 2"/>
          <p:cNvSpPr>
            <a:spLocks noGrp="1"/>
          </p:cNvSpPr>
          <p:nvPr>
            <p:ph idx="1"/>
          </p:nvPr>
        </p:nvSpPr>
        <p:spPr>
          <a:xfrm>
            <a:off x="838200" y="1271588"/>
            <a:ext cx="10515600" cy="4905375"/>
          </a:xfrm>
        </p:spPr>
        <p:txBody>
          <a:bodyPr>
            <a:normAutofit fontScale="92500"/>
          </a:bodyPr>
          <a:lstStyle/>
          <a:p>
            <a:r>
              <a:rPr lang="en-GB" dirty="0"/>
              <a:t>Parole Boards considers whether an offender can be released from prison or moved to an open prison. Certain victims will be able to write a VPS telling the Parole Board what impact releasing the offender or changing their custodial conditions will have on them.</a:t>
            </a:r>
          </a:p>
          <a:p>
            <a:r>
              <a:rPr lang="en-GB" dirty="0"/>
              <a:t>VPS can help the Parole Board to set appropriate licence on offenders upon release, such as exclusion zones and preventing the offender from contacting the victim. </a:t>
            </a:r>
          </a:p>
          <a:p>
            <a:r>
              <a:rPr lang="en-GB" dirty="0"/>
              <a:t>VPS for the Parole Board given to all victims who have opted in to the Victim Contact Scheme, which is available for victims of violent or sexual offences where the offender is sentenced to 12 months or more in prison. </a:t>
            </a:r>
          </a:p>
          <a:p>
            <a:r>
              <a:rPr lang="en-GB" dirty="0"/>
              <a:t>The process of creating a VPS for the Parole Board is separate to the process of making a VPS to be considered in court.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D42ED-06AD-4117-BF5F-4FA8B4FB0DEA}"/>
              </a:ext>
            </a:extLst>
          </p:cNvPr>
          <p:cNvSpPr>
            <a:spLocks noGrp="1"/>
          </p:cNvSpPr>
          <p:nvPr>
            <p:ph type="title"/>
          </p:nvPr>
        </p:nvSpPr>
        <p:spPr>
          <a:xfrm>
            <a:off x="838200" y="365125"/>
            <a:ext cx="10515600" cy="973345"/>
          </a:xfrm>
        </p:spPr>
        <p:txBody>
          <a:bodyPr/>
          <a:lstStyle/>
          <a:p>
            <a:r>
              <a:rPr lang="en-GB" dirty="0"/>
              <a:t>Standford Rape Case</a:t>
            </a:r>
          </a:p>
        </p:txBody>
      </p:sp>
      <p:sp>
        <p:nvSpPr>
          <p:cNvPr id="3" name="Content Placeholder 2">
            <a:extLst>
              <a:ext uri="{FF2B5EF4-FFF2-40B4-BE49-F238E27FC236}">
                <a16:creationId xmlns:a16="http://schemas.microsoft.com/office/drawing/2014/main" id="{13548BB3-E8C3-4277-9FEB-6205F54C0CF5}"/>
              </a:ext>
            </a:extLst>
          </p:cNvPr>
          <p:cNvSpPr>
            <a:spLocks noGrp="1"/>
          </p:cNvSpPr>
          <p:nvPr>
            <p:ph idx="1"/>
          </p:nvPr>
        </p:nvSpPr>
        <p:spPr>
          <a:xfrm>
            <a:off x="838200" y="1338470"/>
            <a:ext cx="10515600" cy="4838493"/>
          </a:xfrm>
        </p:spPr>
        <p:txBody>
          <a:bodyPr/>
          <a:lstStyle/>
          <a:p>
            <a:r>
              <a:rPr lang="en-GB" dirty="0"/>
              <a:t>The Victim: Chanel Miller</a:t>
            </a:r>
          </a:p>
          <a:p>
            <a:r>
              <a:rPr lang="en-GB" dirty="0"/>
              <a:t>Chinese-American woman</a:t>
            </a:r>
          </a:p>
          <a:p>
            <a:r>
              <a:rPr lang="en-GB" dirty="0"/>
              <a:t>Court questioned victim on what she was wearing; why did she go to the party; her relationship with boyfriend plus what she had drunk that night.</a:t>
            </a:r>
          </a:p>
          <a:p>
            <a:r>
              <a:rPr lang="en-GB" dirty="0"/>
              <a:t>Felt that she was being interrogated</a:t>
            </a:r>
          </a:p>
          <a:p>
            <a:r>
              <a:rPr lang="en-GB" dirty="0"/>
              <a:t>‘revictimized’</a:t>
            </a:r>
          </a:p>
          <a:p>
            <a:r>
              <a:rPr lang="en-GB" dirty="0"/>
              <a:t>“did you know he is a good swimmer?”</a:t>
            </a:r>
          </a:p>
          <a:p>
            <a:endParaRPr lang="en-GB" dirty="0"/>
          </a:p>
        </p:txBody>
      </p:sp>
    </p:spTree>
    <p:extLst>
      <p:ext uri="{BB962C8B-B14F-4D97-AF65-F5344CB8AC3E}">
        <p14:creationId xmlns:p14="http://schemas.microsoft.com/office/powerpoint/2010/main" val="32490117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94446-0AC6-4CE2-BF7B-BBA1FBE586E6}"/>
              </a:ext>
            </a:extLst>
          </p:cNvPr>
          <p:cNvSpPr>
            <a:spLocks noGrp="1"/>
          </p:cNvSpPr>
          <p:nvPr>
            <p:ph type="title"/>
          </p:nvPr>
        </p:nvSpPr>
        <p:spPr>
          <a:xfrm>
            <a:off x="838200" y="365126"/>
            <a:ext cx="10515600" cy="814318"/>
          </a:xfrm>
        </p:spPr>
        <p:txBody>
          <a:bodyPr/>
          <a:lstStyle/>
          <a:p>
            <a:r>
              <a:rPr lang="en-GB" dirty="0"/>
              <a:t>Standford Rape Case</a:t>
            </a:r>
          </a:p>
        </p:txBody>
      </p:sp>
      <p:sp>
        <p:nvSpPr>
          <p:cNvPr id="3" name="Content Placeholder 2">
            <a:extLst>
              <a:ext uri="{FF2B5EF4-FFF2-40B4-BE49-F238E27FC236}">
                <a16:creationId xmlns:a16="http://schemas.microsoft.com/office/drawing/2014/main" id="{6AD097BE-D495-411D-B488-DD1C012B5D31}"/>
              </a:ext>
            </a:extLst>
          </p:cNvPr>
          <p:cNvSpPr>
            <a:spLocks noGrp="1"/>
          </p:cNvSpPr>
          <p:nvPr>
            <p:ph idx="1"/>
          </p:nvPr>
        </p:nvSpPr>
        <p:spPr>
          <a:xfrm>
            <a:off x="838200" y="1179444"/>
            <a:ext cx="10515600" cy="4997519"/>
          </a:xfrm>
        </p:spPr>
        <p:txBody>
          <a:bodyPr/>
          <a:lstStyle/>
          <a:p>
            <a:r>
              <a:rPr lang="en-GB" dirty="0"/>
              <a:t>Rapist: Brock Turner</a:t>
            </a:r>
          </a:p>
          <a:p>
            <a:r>
              <a:rPr lang="en-GB" dirty="0"/>
              <a:t>Was sentenced for 6 months in an County Prison</a:t>
            </a:r>
          </a:p>
          <a:p>
            <a:r>
              <a:rPr lang="en-GB" dirty="0"/>
              <a:t>Son's life had been "deeply altered forever"</a:t>
            </a:r>
          </a:p>
          <a:p>
            <a:r>
              <a:rPr lang="en-GB" dirty="0"/>
              <a:t>On sex offenders register</a:t>
            </a:r>
          </a:p>
          <a:p>
            <a:r>
              <a:rPr lang="en-GB" dirty="0"/>
              <a:t>Judge was criticised of being too soft stating that prison would have ‘severe impact’ on him. Should have served 14 years </a:t>
            </a:r>
          </a:p>
          <a:p>
            <a:r>
              <a:rPr lang="en-GB" dirty="0"/>
              <a:t>Same judge gave a Latino man 3 years for same crime  </a:t>
            </a:r>
          </a:p>
          <a:p>
            <a:r>
              <a:rPr lang="en-GB" dirty="0"/>
              <a:t>Affluent white male hired a powerful legal team and private investigators and got expert witnesses.</a:t>
            </a:r>
          </a:p>
          <a:p>
            <a:r>
              <a:rPr lang="en-GB" dirty="0"/>
              <a:t>Turner could have been an Olympic swimmer – said on many times</a:t>
            </a:r>
          </a:p>
          <a:p>
            <a:endParaRPr lang="en-GB" dirty="0"/>
          </a:p>
          <a:p>
            <a:endParaRPr lang="en-GB" dirty="0"/>
          </a:p>
          <a:p>
            <a:endParaRPr lang="en-GB" dirty="0"/>
          </a:p>
        </p:txBody>
      </p:sp>
    </p:spTree>
    <p:extLst>
      <p:ext uri="{BB962C8B-B14F-4D97-AF65-F5344CB8AC3E}">
        <p14:creationId xmlns:p14="http://schemas.microsoft.com/office/powerpoint/2010/main" val="33237995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What victims want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2017 Grenfell Tower</a:t>
            </a:r>
          </a:p>
          <a:p>
            <a:r>
              <a:rPr lang="en-GB" dirty="0"/>
              <a:t>Terrorist attacks Manchester and London </a:t>
            </a:r>
          </a:p>
          <a:p>
            <a:r>
              <a:rPr lang="en-GB" dirty="0"/>
              <a:t>Both brought focus on how victims are treated within the CJS</a:t>
            </a:r>
          </a:p>
          <a:p>
            <a:r>
              <a:rPr lang="en-GB" dirty="0"/>
              <a:t>Treated fairly, with proper dignity, with clear, timely &amp; accurate information.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a:normAutofit/>
          </a:bodyPr>
          <a:lstStyle/>
          <a:p>
            <a:r>
              <a:rPr lang="en-GB" dirty="0"/>
              <a:t> Grenfell Tower </a:t>
            </a:r>
          </a:p>
        </p:txBody>
      </p:sp>
      <p:sp>
        <p:nvSpPr>
          <p:cNvPr id="3" name="Content Placeholder 2"/>
          <p:cNvSpPr>
            <a:spLocks noGrp="1"/>
          </p:cNvSpPr>
          <p:nvPr>
            <p:ph idx="1"/>
          </p:nvPr>
        </p:nvSpPr>
        <p:spPr>
          <a:xfrm>
            <a:off x="648931" y="2438400"/>
            <a:ext cx="3505494" cy="3785419"/>
          </a:xfrm>
        </p:spPr>
        <p:txBody>
          <a:bodyPr>
            <a:normAutofit/>
          </a:bodyPr>
          <a:lstStyle/>
          <a:p>
            <a:r>
              <a:rPr lang="en-GB" sz="2000"/>
              <a:t>Deaths were the result of policies of previous government parties – social housing/safe housing </a:t>
            </a:r>
          </a:p>
          <a:p>
            <a:r>
              <a:rPr lang="en-GB" sz="2000"/>
              <a:t>4 days after no visit from local authority of Government personnel</a:t>
            </a:r>
          </a:p>
          <a:p>
            <a:r>
              <a:rPr lang="en-GB" sz="2000"/>
              <a:t>PM 30 min visit but kept away from public  	‘safety concerns’</a:t>
            </a:r>
          </a:p>
        </p:txBody>
      </p:sp>
      <p:sp>
        <p:nvSpPr>
          <p:cNvPr id="1031" name="Rectangle 103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Grenfell Tower fire - Wikipedia">
            <a:extLst>
              <a:ext uri="{FF2B5EF4-FFF2-40B4-BE49-F238E27FC236}">
                <a16:creationId xmlns:a16="http://schemas.microsoft.com/office/drawing/2014/main" id="{BC8C3806-7A43-93EF-E9E3-A15F70B930E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173033"/>
            <a:ext cx="6019331" cy="4508688"/>
          </a:xfrm>
          <a:prstGeom prst="rect">
            <a:avLst/>
          </a:prstGeom>
          <a:noFill/>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87502" cy="1325563"/>
          </a:xfrm>
        </p:spPr>
        <p:txBody>
          <a:bodyPr>
            <a:normAutofit/>
          </a:bodyPr>
          <a:lstStyle/>
          <a:p>
            <a:r>
              <a:rPr lang="en-GB" dirty="0"/>
              <a:t>Grenfell Tower </a:t>
            </a:r>
          </a:p>
        </p:txBody>
      </p:sp>
      <p:sp>
        <p:nvSpPr>
          <p:cNvPr id="3" name="Content Placeholder 2"/>
          <p:cNvSpPr>
            <a:spLocks noGrp="1"/>
          </p:cNvSpPr>
          <p:nvPr>
            <p:ph idx="1"/>
          </p:nvPr>
        </p:nvSpPr>
        <p:spPr>
          <a:xfrm>
            <a:off x="838200" y="1825625"/>
            <a:ext cx="5387502" cy="4351338"/>
          </a:xfrm>
        </p:spPr>
        <p:txBody>
          <a:bodyPr>
            <a:normAutofit/>
          </a:bodyPr>
          <a:lstStyle/>
          <a:p>
            <a:r>
              <a:rPr lang="en-GB" sz="2000"/>
              <a:t>Public donations raised £3 million</a:t>
            </a:r>
          </a:p>
          <a:p>
            <a:r>
              <a:rPr lang="en-GB" sz="2000"/>
              <a:t>“Grenfell Tower Residents’ Fund”  - £5 million</a:t>
            </a:r>
          </a:p>
          <a:p>
            <a:r>
              <a:rPr lang="en-GB" sz="2000"/>
              <a:t>£500 payment to residents </a:t>
            </a:r>
          </a:p>
          <a:p>
            <a:r>
              <a:rPr lang="en-GB" sz="2000"/>
              <a:t>£5,000 if all their possessions went up in flames</a:t>
            </a:r>
          </a:p>
          <a:p>
            <a:r>
              <a:rPr lang="en-GB" sz="2000"/>
              <a:t>End 2017 £330,000 had been paid out to victims</a:t>
            </a:r>
          </a:p>
          <a:p>
            <a:r>
              <a:rPr lang="en-GB" sz="2000"/>
              <a:t>This was half of the amount spend on the refurbishment of the deadly cladding</a:t>
            </a:r>
          </a:p>
          <a:p>
            <a:r>
              <a:rPr lang="en-GB" sz="2000"/>
              <a:t>£369 Million public money allocated to refurbish Buckingham Palace </a:t>
            </a:r>
          </a:p>
          <a:p>
            <a:endParaRPr lang="en-GB" sz="2000"/>
          </a:p>
        </p:txBody>
      </p:sp>
      <p:pic>
        <p:nvPicPr>
          <p:cNvPr id="2050" name="Picture 2" descr="Grenfell Tower fire - Wikipedia">
            <a:extLst>
              <a:ext uri="{FF2B5EF4-FFF2-40B4-BE49-F238E27FC236}">
                <a16:creationId xmlns:a16="http://schemas.microsoft.com/office/drawing/2014/main" id="{6FE0B2A2-A407-5988-E3E8-9997F8FEE9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210" r="12777"/>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2057"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59"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5558489" cy="1325563"/>
          </a:xfrm>
        </p:spPr>
        <p:txBody>
          <a:bodyPr>
            <a:normAutofit/>
          </a:bodyPr>
          <a:lstStyle/>
          <a:p>
            <a:r>
              <a:rPr lang="en-GB" dirty="0"/>
              <a:t>Concerns</a:t>
            </a:r>
          </a:p>
        </p:txBody>
      </p:sp>
      <p:sp>
        <p:nvSpPr>
          <p:cNvPr id="17"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Content Placeholder 2"/>
          <p:cNvSpPr>
            <a:spLocks noGrp="1"/>
          </p:cNvSpPr>
          <p:nvPr>
            <p:ph idx="1"/>
          </p:nvPr>
        </p:nvSpPr>
        <p:spPr>
          <a:xfrm>
            <a:off x="838200" y="1825625"/>
            <a:ext cx="5558489" cy="4351338"/>
          </a:xfrm>
        </p:spPr>
        <p:txBody>
          <a:bodyPr>
            <a:normAutofit/>
          </a:bodyPr>
          <a:lstStyle/>
          <a:p>
            <a:r>
              <a:rPr lang="en-GB" sz="2600"/>
              <a:t>No co-ordinated emergency response by local authority </a:t>
            </a:r>
          </a:p>
          <a:p>
            <a:r>
              <a:rPr lang="en-GB" sz="2600"/>
              <a:t>No emergency respite including food/shelters</a:t>
            </a:r>
          </a:p>
          <a:p>
            <a:r>
              <a:rPr lang="en-GB" sz="2600"/>
              <a:t>No proper alternative accommodation</a:t>
            </a:r>
          </a:p>
          <a:p>
            <a:r>
              <a:rPr lang="en-GB" sz="2600"/>
              <a:t>Dumped at ‘official rescue centre’ </a:t>
            </a:r>
          </a:p>
          <a:p>
            <a:r>
              <a:rPr lang="en-GB" sz="2600"/>
              <a:t>Public who came to help with clothes, food and accommodation</a:t>
            </a:r>
          </a:p>
          <a:p>
            <a:r>
              <a:rPr lang="en-GB" sz="2600"/>
              <a:t>Victims moved out of County and London</a:t>
            </a:r>
          </a:p>
        </p:txBody>
      </p:sp>
      <p:sp>
        <p:nvSpPr>
          <p:cNvPr id="21"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Criminal Charges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dirty="0"/>
              <a:t>Scotland Yard Id two organisations:</a:t>
            </a:r>
          </a:p>
          <a:p>
            <a:r>
              <a:rPr lang="en-GB" dirty="0"/>
              <a:t>Royal Borough of Kensington &amp; Chelsea</a:t>
            </a:r>
          </a:p>
          <a:p>
            <a:r>
              <a:rPr lang="en-GB" dirty="0"/>
              <a:t>Kensington &amp; Chelsea Tenant Management Organisation </a:t>
            </a:r>
          </a:p>
          <a:p>
            <a:pPr lvl="1"/>
            <a:r>
              <a:rPr lang="en-GB" dirty="0"/>
              <a:t>Potential charges of Corporate Manslaughter</a:t>
            </a:r>
          </a:p>
          <a:p>
            <a:pPr lvl="1"/>
            <a:r>
              <a:rPr lang="en-GB" b="1" dirty="0"/>
              <a:t>Corporate Manslaughter &amp; Corporate Homicide Act 2007</a:t>
            </a:r>
            <a:r>
              <a:rPr lang="en-GB" dirty="0"/>
              <a:t> serious management failings resulting in gross breach of duty of care.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48239" y="276226"/>
            <a:ext cx="10515600" cy="559370"/>
          </a:xfrm>
        </p:spPr>
        <p:txBody>
          <a:bodyPr>
            <a:normAutofit/>
          </a:bodyPr>
          <a:lstStyle/>
          <a:p>
            <a:r>
              <a:rPr lang="en-GB" sz="3200" dirty="0"/>
              <a:t>Grenfell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111821"/>
            <a:ext cx="10515600" cy="5065142"/>
          </a:xfrm>
        </p:spPr>
        <p:txBody>
          <a:bodyPr>
            <a:normAutofit fontScale="85000" lnSpcReduction="20000"/>
          </a:bodyPr>
          <a:lstStyle/>
          <a:p>
            <a:r>
              <a:rPr lang="en-GB" dirty="0"/>
              <a:t>Met Police also viewing London Fire Brigade on their ‘stay put’ policy to remain in their homes.</a:t>
            </a:r>
          </a:p>
          <a:p>
            <a:r>
              <a:rPr lang="en-GB" dirty="0"/>
              <a:t>Fraud investigations after falsely claiming to been survivors</a:t>
            </a:r>
          </a:p>
          <a:p>
            <a:r>
              <a:rPr lang="en-GB" dirty="0"/>
              <a:t>Failings by NHS for mental health support</a:t>
            </a:r>
          </a:p>
          <a:p>
            <a:r>
              <a:rPr lang="en-GB" dirty="0"/>
              <a:t>Public Enquiry to run until November 2022</a:t>
            </a:r>
          </a:p>
          <a:p>
            <a:r>
              <a:rPr lang="en-GB" dirty="0"/>
              <a:t>Outcome - </a:t>
            </a:r>
            <a:r>
              <a:rPr lang="en-GB" b="0" i="0" dirty="0">
                <a:solidFill>
                  <a:srgbClr val="121212"/>
                </a:solidFill>
                <a:effectLst/>
                <a:latin typeface="GuardianTextEgyptian"/>
              </a:rPr>
              <a:t>Richard Millett KC </a:t>
            </a:r>
          </a:p>
          <a:p>
            <a:r>
              <a:rPr lang="en-GB" dirty="0">
                <a:solidFill>
                  <a:srgbClr val="121212"/>
                </a:solidFill>
                <a:latin typeface="GuardianTextEgyptian"/>
              </a:rPr>
              <a:t>stated o</a:t>
            </a:r>
            <a:r>
              <a:rPr lang="en-GB" b="0" i="0" dirty="0">
                <a:solidFill>
                  <a:srgbClr val="121212"/>
                </a:solidFill>
                <a:effectLst/>
                <a:latin typeface="GuardianTextEgyptian"/>
              </a:rPr>
              <a:t>rganisations involved of spinning “a web of blame” and denying responsibility despite evidence of “incompetence”, “malpractice” and “dishonesty”.</a:t>
            </a:r>
          </a:p>
          <a:p>
            <a:r>
              <a:rPr lang="en-GB" dirty="0">
                <a:solidFill>
                  <a:srgbClr val="121212"/>
                </a:solidFill>
                <a:latin typeface="GuardianTextEgyptian"/>
              </a:rPr>
              <a:t>D</a:t>
            </a:r>
            <a:r>
              <a:rPr lang="en-GB" b="0" i="0" dirty="0">
                <a:solidFill>
                  <a:srgbClr val="121212"/>
                </a:solidFill>
                <a:effectLst/>
                <a:latin typeface="GuardianTextEgyptian"/>
              </a:rPr>
              <a:t>isrespecting the victims by seeking to “minimise their own exposure”</a:t>
            </a:r>
          </a:p>
          <a:p>
            <a:r>
              <a:rPr lang="en-GB" b="0" i="0" dirty="0">
                <a:solidFill>
                  <a:srgbClr val="121212"/>
                </a:solidFill>
                <a:effectLst/>
                <a:latin typeface="GuardianTextEgyptian"/>
              </a:rPr>
              <a:t>There was a “failure to pay due respect to the idea of home as a physical aspect of human privacy, agency, safety and dignity”.</a:t>
            </a:r>
          </a:p>
          <a:p>
            <a:r>
              <a:rPr lang="en-GB" b="0" i="0" dirty="0">
                <a:solidFill>
                  <a:srgbClr val="121212"/>
                </a:solidFill>
                <a:effectLst/>
                <a:latin typeface="GuardianTextEgyptian"/>
              </a:rPr>
              <a:t>Scotland Yard wait for the final report before moving towards potential criminal charges, any trials for offences ranging from corporate manslaughter to fraud may not start before 2025</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6A232-03C1-C4AA-A9CF-F0B26518F681}"/>
              </a:ext>
            </a:extLst>
          </p:cNvPr>
          <p:cNvSpPr>
            <a:spLocks noGrp="1"/>
          </p:cNvSpPr>
          <p:nvPr>
            <p:ph type="title"/>
          </p:nvPr>
        </p:nvSpPr>
        <p:spPr>
          <a:xfrm>
            <a:off x="838200" y="5586257"/>
            <a:ext cx="6926703" cy="804161"/>
          </a:xfrm>
        </p:spPr>
        <p:txBody>
          <a:bodyPr vert="horz" lIns="91440" tIns="45720" rIns="91440" bIns="45720" rtlCol="0" anchor="ctr">
            <a:normAutofit/>
          </a:bodyPr>
          <a:lstStyle/>
          <a:p>
            <a:r>
              <a:rPr lang="en-US" sz="3200"/>
              <a:t>The Web of Blame</a:t>
            </a:r>
          </a:p>
        </p:txBody>
      </p:sp>
      <p:pic>
        <p:nvPicPr>
          <p:cNvPr id="5" name="Content Placeholder 4" descr="A diagram of a variety of words&#10;&#10;Description automatically generated with medium confidence">
            <a:extLst>
              <a:ext uri="{FF2B5EF4-FFF2-40B4-BE49-F238E27FC236}">
                <a16:creationId xmlns:a16="http://schemas.microsoft.com/office/drawing/2014/main" id="{FAA62ED9-4653-A522-7379-3C6786250F00}"/>
              </a:ext>
            </a:extLst>
          </p:cNvPr>
          <p:cNvPicPr>
            <a:picLocks noGrp="1" noChangeAspect="1"/>
          </p:cNvPicPr>
          <p:nvPr>
            <p:ph idx="1"/>
          </p:nvPr>
        </p:nvPicPr>
        <p:blipFill rotWithShape="1">
          <a:blip r:embed="rId3"/>
          <a:srcRect t="16435" b="7921"/>
          <a:stretch/>
        </p:blipFill>
        <p:spPr>
          <a:xfrm>
            <a:off x="20" y="10"/>
            <a:ext cx="12191980" cy="5279933"/>
          </a:xfrm>
          <a:prstGeom prst="rect">
            <a:avLst/>
          </a:prstGeom>
        </p:spPr>
      </p:pic>
      <p:grpSp>
        <p:nvGrpSpPr>
          <p:cNvPr id="10" name="Group 9">
            <a:extLst>
              <a:ext uri="{FF2B5EF4-FFF2-40B4-BE49-F238E27FC236}">
                <a16:creationId xmlns:a16="http://schemas.microsoft.com/office/drawing/2014/main" id="{0E76F6F3-F5F0-B26D-1B63-73AD0299B7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5193518"/>
            <a:ext cx="12207200" cy="123363"/>
            <a:chOff x="-5025" y="6737718"/>
            <a:chExt cx="12207200" cy="123363"/>
          </a:xfrm>
        </p:grpSpPr>
        <p:sp>
          <p:nvSpPr>
            <p:cNvPr id="11" name="Rectangle 10">
              <a:extLst>
                <a:ext uri="{FF2B5EF4-FFF2-40B4-BE49-F238E27FC236}">
                  <a16:creationId xmlns:a16="http://schemas.microsoft.com/office/drawing/2014/main" id="{ABC84BA2-BCC1-89D4-5592-8B2364E6B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9C4FA24-7C12-A16B-31C2-891750171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42315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Manchester Bombing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dirty="0"/>
              <a:t>Lisa &amp; Saffie Roussos</a:t>
            </a:r>
          </a:p>
          <a:p>
            <a:r>
              <a:rPr lang="en-GB" dirty="0"/>
              <a:t>Saffie (8) was killed &amp; was the youngest person to die that night</a:t>
            </a:r>
          </a:p>
          <a:p>
            <a:r>
              <a:rPr lang="en-GB" dirty="0"/>
              <a:t>Lisa seriously injured spending 6 weeks in a coma – has had to learn to walk, nerve damage, numbness</a:t>
            </a:r>
          </a:p>
          <a:p>
            <a:r>
              <a:rPr lang="en-GB" dirty="0"/>
              <a:t>Lisa &amp; Andrew £11,000 compensation</a:t>
            </a:r>
          </a:p>
          <a:p>
            <a:r>
              <a:rPr lang="en-GB" dirty="0"/>
              <a:t>‘complete insult’; ‘no help’ from the whole system </a:t>
            </a:r>
          </a:p>
          <a:p>
            <a:r>
              <a:rPr lang="en-GB" dirty="0"/>
              <a:t>Call for a review of the Criminal Injuries Compensation Scheme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1824"/>
          </a:xfrm>
        </p:spPr>
        <p:txBody>
          <a:bodyPr/>
          <a:lstStyle/>
          <a:p>
            <a:r>
              <a:rPr lang="en-GB" b="1" dirty="0"/>
              <a:t>Enhanced / Special Service</a:t>
            </a:r>
          </a:p>
        </p:txBody>
      </p:sp>
      <p:sp>
        <p:nvSpPr>
          <p:cNvPr id="3" name="Content Placeholder 2"/>
          <p:cNvSpPr>
            <a:spLocks noGrp="1"/>
          </p:cNvSpPr>
          <p:nvPr>
            <p:ph idx="1"/>
          </p:nvPr>
        </p:nvSpPr>
        <p:spPr>
          <a:xfrm>
            <a:off x="838200" y="1358537"/>
            <a:ext cx="10515600" cy="4818426"/>
          </a:xfrm>
        </p:spPr>
        <p:txBody>
          <a:bodyPr/>
          <a:lstStyle/>
          <a:p>
            <a:r>
              <a:rPr lang="en-GB" dirty="0">
                <a:solidFill>
                  <a:schemeClr val="tx1">
                    <a:lumMod val="95000"/>
                    <a:lumOff val="5000"/>
                  </a:schemeClr>
                </a:solidFill>
              </a:rPr>
              <a:t>The victim’s code defines 4 distinct ‘cohorts’ of victims who should qualify for an ‘</a:t>
            </a:r>
            <a:r>
              <a:rPr lang="en-GB" b="1" dirty="0">
                <a:solidFill>
                  <a:schemeClr val="tx1">
                    <a:lumMod val="95000"/>
                    <a:lumOff val="5000"/>
                  </a:schemeClr>
                </a:solidFill>
              </a:rPr>
              <a:t>enhanced service’</a:t>
            </a:r>
            <a:endParaRPr lang="en-GB" dirty="0">
              <a:solidFill>
                <a:schemeClr val="tx1">
                  <a:lumMod val="95000"/>
                  <a:lumOff val="5000"/>
                </a:schemeClr>
              </a:solidFill>
            </a:endParaRPr>
          </a:p>
          <a:p>
            <a:r>
              <a:rPr lang="en-GB" b="1" dirty="0">
                <a:solidFill>
                  <a:schemeClr val="tx1">
                    <a:lumMod val="95000"/>
                    <a:lumOff val="5000"/>
                  </a:schemeClr>
                </a:solidFill>
              </a:rPr>
              <a:t>Victims of serious crime; </a:t>
            </a:r>
            <a:r>
              <a:rPr lang="en-GB" b="1" dirty="0"/>
              <a:t>persistently targeted victims; vulnerable victims and intimidated victim.</a:t>
            </a:r>
            <a:endParaRPr lang="en-GB" b="1" dirty="0">
              <a:solidFill>
                <a:schemeClr val="tx1">
                  <a:lumMod val="95000"/>
                  <a:lumOff val="5000"/>
                </a:schemeClr>
              </a:solidFill>
            </a:endParaRPr>
          </a:p>
          <a:p>
            <a:r>
              <a:rPr lang="en-GB" dirty="0"/>
              <a:t>The categories are designed to ensure that victims who are most in need will be able to access enhanced support. </a:t>
            </a:r>
          </a:p>
          <a:p>
            <a:r>
              <a:rPr lang="en-GB" dirty="0"/>
              <a:t>Entitlement can over lap more than one category. </a:t>
            </a:r>
            <a:endParaRPr lang="en-GB" dirty="0">
              <a:solidFill>
                <a:schemeClr val="tx1">
                  <a:lumMod val="95000"/>
                  <a:lumOff val="5000"/>
                </a:schemeClr>
              </a:solidFill>
            </a:endParaRPr>
          </a:p>
          <a:p>
            <a:endParaRPr lang="en-GB" dirty="0"/>
          </a:p>
        </p:txBody>
      </p:sp>
    </p:spTree>
    <p:extLst>
      <p:ext uri="{BB962C8B-B14F-4D97-AF65-F5344CB8AC3E}">
        <p14:creationId xmlns:p14="http://schemas.microsoft.com/office/powerpoint/2010/main" val="19893389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0297"/>
            <a:ext cx="10515600" cy="1249124"/>
          </a:xfrm>
        </p:spPr>
        <p:txBody>
          <a:bodyPr>
            <a:normAutofit fontScale="90000"/>
          </a:bodyPr>
          <a:lstStyle/>
          <a:p>
            <a:br>
              <a:rPr lang="en-GB" sz="2700" i="1" dirty="0">
                <a:solidFill>
                  <a:schemeClr val="tx1">
                    <a:lumMod val="95000"/>
                    <a:lumOff val="5000"/>
                  </a:schemeClr>
                </a:solidFill>
              </a:rPr>
            </a:br>
            <a:br>
              <a:rPr lang="en-GB" sz="2700" i="1" dirty="0">
                <a:solidFill>
                  <a:schemeClr val="tx1">
                    <a:lumMod val="95000"/>
                    <a:lumOff val="5000"/>
                  </a:schemeClr>
                </a:solidFill>
              </a:rPr>
            </a:br>
            <a:r>
              <a:rPr lang="en-GB" sz="3100" b="1" dirty="0">
                <a:solidFill>
                  <a:schemeClr val="tx1">
                    <a:lumMod val="95000"/>
                    <a:lumOff val="5000"/>
                  </a:schemeClr>
                </a:solidFill>
              </a:rPr>
              <a:t>Distinct ‘cohorts’ </a:t>
            </a:r>
            <a:br>
              <a:rPr lang="en-GB" sz="3100" b="1" dirty="0">
                <a:solidFill>
                  <a:schemeClr val="tx1">
                    <a:lumMod val="95000"/>
                    <a:lumOff val="5000"/>
                  </a:schemeClr>
                </a:solidFill>
              </a:rPr>
            </a:br>
            <a:r>
              <a:rPr lang="en-GB" sz="3100" b="1" dirty="0"/>
              <a:t>Victims of the most serious crime </a:t>
            </a:r>
            <a:br>
              <a:rPr lang="en-GB" sz="3100" b="1" dirty="0"/>
            </a:br>
            <a:br>
              <a:rPr lang="en-GB" sz="3100" b="1" dirty="0">
                <a:solidFill>
                  <a:schemeClr val="tx1">
                    <a:lumMod val="95000"/>
                    <a:lumOff val="5000"/>
                  </a:schemeClr>
                </a:solidFill>
              </a:rPr>
            </a:br>
            <a:endParaRPr lang="en-GB" sz="3100" b="1" dirty="0"/>
          </a:p>
        </p:txBody>
      </p:sp>
      <p:sp>
        <p:nvSpPr>
          <p:cNvPr id="3" name="Content Placeholder 2"/>
          <p:cNvSpPr>
            <a:spLocks noGrp="1"/>
          </p:cNvSpPr>
          <p:nvPr>
            <p:ph idx="1"/>
          </p:nvPr>
        </p:nvSpPr>
        <p:spPr>
          <a:xfrm>
            <a:off x="838200" y="1689463"/>
            <a:ext cx="10515600" cy="4487500"/>
          </a:xfrm>
        </p:spPr>
        <p:txBody>
          <a:bodyPr>
            <a:normAutofit fontScale="92500" lnSpcReduction="10000"/>
          </a:bodyPr>
          <a:lstStyle/>
          <a:p>
            <a:pPr fontAlgn="ctr"/>
            <a:r>
              <a:rPr lang="en-GB" dirty="0"/>
              <a:t>Domestic abuse </a:t>
            </a:r>
          </a:p>
          <a:p>
            <a:pPr fontAlgn="ctr"/>
            <a:r>
              <a:rPr lang="en-GB" dirty="0"/>
              <a:t>Sexual offences </a:t>
            </a:r>
          </a:p>
          <a:p>
            <a:pPr fontAlgn="ctr"/>
            <a:r>
              <a:rPr lang="en-GB" dirty="0"/>
              <a:t>Terrorism</a:t>
            </a:r>
          </a:p>
          <a:p>
            <a:pPr fontAlgn="ctr"/>
            <a:r>
              <a:rPr lang="en-GB" dirty="0"/>
              <a:t>Hate crime </a:t>
            </a:r>
          </a:p>
          <a:p>
            <a:pPr fontAlgn="ctr"/>
            <a:r>
              <a:rPr lang="en-GB" dirty="0"/>
              <a:t>Human trafficking </a:t>
            </a:r>
          </a:p>
          <a:p>
            <a:pPr fontAlgn="ctr"/>
            <a:r>
              <a:rPr lang="en-GB" dirty="0"/>
              <a:t>Attempted murder</a:t>
            </a:r>
          </a:p>
          <a:p>
            <a:pPr fontAlgn="ctr"/>
            <a:r>
              <a:rPr lang="en-GB" dirty="0"/>
              <a:t>Wounding / causing grievous bodily harm with intent</a:t>
            </a:r>
          </a:p>
          <a:p>
            <a:pPr fontAlgn="ctr"/>
            <a:r>
              <a:rPr lang="en-GB" dirty="0"/>
              <a:t>False imprisonment</a:t>
            </a:r>
          </a:p>
          <a:p>
            <a:pPr fontAlgn="ctr"/>
            <a:r>
              <a:rPr lang="en-GB" dirty="0"/>
              <a:t>Arson with intent to endanger life </a:t>
            </a:r>
          </a:p>
          <a:p>
            <a:pPr fontAlgn="ctr"/>
            <a:r>
              <a:rPr lang="en-GB" dirty="0"/>
              <a:t>Kidnap</a:t>
            </a:r>
          </a:p>
          <a:p>
            <a:endParaRPr lang="en-GB" dirty="0"/>
          </a:p>
        </p:txBody>
      </p:sp>
    </p:spTree>
    <p:extLst>
      <p:ext uri="{BB962C8B-B14F-4D97-AF65-F5344CB8AC3E}">
        <p14:creationId xmlns:p14="http://schemas.microsoft.com/office/powerpoint/2010/main" val="19766393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1524000" y="0"/>
            <a:ext cx="9144000" cy="838200"/>
          </a:xfrm>
          <a:solidFill>
            <a:schemeClr val="tx2">
              <a:lumMod val="60000"/>
              <a:lumOff val="40000"/>
            </a:schemeClr>
          </a:solidFill>
        </p:spPr>
        <p:txBody>
          <a:bodyPr rtlCol="0">
            <a:normAutofit/>
          </a:bodyPr>
          <a:lstStyle/>
          <a:p>
            <a:pPr>
              <a:defRPr/>
            </a:pPr>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Who we should be focusing on</a:t>
            </a:r>
          </a:p>
        </p:txBody>
      </p:sp>
      <p:sp>
        <p:nvSpPr>
          <p:cNvPr id="6" name="Title 1"/>
          <p:cNvSpPr txBox="1">
            <a:spLocks/>
          </p:cNvSpPr>
          <p:nvPr/>
        </p:nvSpPr>
        <p:spPr>
          <a:xfrm>
            <a:off x="1524000" y="6477000"/>
            <a:ext cx="9144000" cy="381000"/>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endParaRPr lang="en-GB" sz="1200" b="1" spc="300" dirty="0">
              <a:solidFill>
                <a:srgbClr val="FF0000"/>
              </a:solidFill>
            </a:endParaRPr>
          </a:p>
        </p:txBody>
      </p:sp>
      <p:sp>
        <p:nvSpPr>
          <p:cNvPr id="14340" name="AutoShape 6"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576388"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1" name="AutoShape 2"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728788"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2" name="AutoShape 4"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881188"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graphicFrame>
        <p:nvGraphicFramePr>
          <p:cNvPr id="4" name="Table 3"/>
          <p:cNvGraphicFramePr>
            <a:graphicFrameLocks noGrp="1"/>
          </p:cNvGraphicFramePr>
          <p:nvPr/>
        </p:nvGraphicFramePr>
        <p:xfrm>
          <a:off x="1728788" y="838200"/>
          <a:ext cx="9853611" cy="5826756"/>
        </p:xfrm>
        <a:graphic>
          <a:graphicData uri="http://schemas.openxmlformats.org/drawingml/2006/table">
            <a:tbl>
              <a:tblPr firstRow="1" firstCol="1" bandRow="1">
                <a:tableStyleId>{5C22544A-7EE6-4342-B048-85BDC9FD1C3A}</a:tableStyleId>
              </a:tblPr>
              <a:tblGrid>
                <a:gridCol w="209193">
                  <a:extLst>
                    <a:ext uri="{9D8B030D-6E8A-4147-A177-3AD203B41FA5}">
                      <a16:colId xmlns:a16="http://schemas.microsoft.com/office/drawing/2014/main" val="20000"/>
                    </a:ext>
                  </a:extLst>
                </a:gridCol>
                <a:gridCol w="2534072">
                  <a:extLst>
                    <a:ext uri="{9D8B030D-6E8A-4147-A177-3AD203B41FA5}">
                      <a16:colId xmlns:a16="http://schemas.microsoft.com/office/drawing/2014/main" val="20001"/>
                    </a:ext>
                  </a:extLst>
                </a:gridCol>
                <a:gridCol w="3637153">
                  <a:extLst>
                    <a:ext uri="{9D8B030D-6E8A-4147-A177-3AD203B41FA5}">
                      <a16:colId xmlns:a16="http://schemas.microsoft.com/office/drawing/2014/main" val="20002"/>
                    </a:ext>
                  </a:extLst>
                </a:gridCol>
                <a:gridCol w="3473193">
                  <a:extLst>
                    <a:ext uri="{9D8B030D-6E8A-4147-A177-3AD203B41FA5}">
                      <a16:colId xmlns:a16="http://schemas.microsoft.com/office/drawing/2014/main" val="20003"/>
                    </a:ext>
                  </a:extLst>
                </a:gridCol>
              </a:tblGrid>
              <a:tr h="318284">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dirty="0">
                          <a:effectLst/>
                        </a:rPr>
                        <a:t>Victims of the most serious crime</a:t>
                      </a:r>
                      <a:endParaRPr lang="en-GB" sz="1400" dirty="0">
                        <a:effectLst/>
                        <a:latin typeface="Calibri"/>
                        <a:ea typeface="Times New Roman"/>
                        <a:cs typeface="Times New Roman"/>
                      </a:endParaRPr>
                    </a:p>
                  </a:txBody>
                  <a:tcPr marL="47961" marR="47961" marT="0" marB="0" anchor="ctr">
                    <a:lnB w="38100" cmpd="sng">
                      <a:noFill/>
                    </a:lnB>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Domestic abuse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Sexual offences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Terrorism</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1"/>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Hate crime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Human trafficking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Attempted murder</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2"/>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Wounding / causing grievous bodily harm with intent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False imprisonment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3"/>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Arson with intent to endanger life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Kidnap</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4"/>
                  </a:ext>
                </a:extLst>
              </a:tr>
              <a:tr h="3153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kern="1200" dirty="0">
                          <a:solidFill>
                            <a:schemeClr val="lt1"/>
                          </a:solidFill>
                          <a:effectLst/>
                          <a:latin typeface="+mn-lt"/>
                          <a:ea typeface="+mn-ea"/>
                          <a:cs typeface="+mn-cs"/>
                        </a:rPr>
                        <a:t>Persistently targeted victims</a:t>
                      </a:r>
                    </a:p>
                  </a:txBody>
                  <a:tcPr marL="47961" marR="47961" marT="0" marB="0" anchor="ctr">
                    <a:lnT w="12700" cmpd="sng">
                      <a:noFill/>
                    </a:lnT>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5320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 victim that has been targeted repeatedly as a direct victim of crime over a period of time; particularly if they have been deliberately targeted; or they are a victim of a sustained campaign of harassment or stalking.</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263665">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Vulnerable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All victims who are under 18 years of age at the time of the offence.</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28334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the evidence is likely to be affected because they:</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2248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suffer from mental disorder within the meaning of the Mental Health Act 1983</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238713">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significant impairment of intelligence and social functioning</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r h="2838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physical disability or is suffering from a physical disorder.</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92517">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Intimidated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evidence may be affected because of fear or distress about testifying in court.   </a:t>
                      </a:r>
                    </a:p>
                    <a:p>
                      <a:pPr algn="just">
                        <a:lnSpc>
                          <a:spcPct val="115000"/>
                        </a:lnSpc>
                        <a:spcAft>
                          <a:spcPts val="0"/>
                        </a:spcAft>
                      </a:pPr>
                      <a:r>
                        <a:rPr lang="en-GB" sz="1200" dirty="0">
                          <a:effectLst/>
                        </a:rPr>
                        <a:t>When assessing whether a victim is intimidated, the service provider must take account of:</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4"/>
                  </a:ext>
                </a:extLst>
              </a:tr>
              <a:tr h="520890">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behaviour towards the victim on the part of the accused, members of the family or associates of the accused, and any other person who is likely to be an accused or witness in a potential court case</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5"/>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nature and alleged circumstance of the offence to which a potential court case relates. Victims of a sexual offence or human trafficking will automatically be considered to be intimidated</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6"/>
                  </a:ext>
                </a:extLst>
              </a:tr>
              <a:tr h="439231">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victim’s age and, if relevant, the victim’s social and cultural background, religious beliefs or political opinions, ethnic origin, domestic and employment circumstances.</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7"/>
                  </a:ext>
                </a:extLst>
              </a:tr>
            </a:tbl>
          </a:graphicData>
        </a:graphic>
      </p:graphicFrame>
      <p:sp>
        <p:nvSpPr>
          <p:cNvPr id="11" name="Content Placeholder 1"/>
          <p:cNvSpPr>
            <a:spLocks noGrp="1"/>
          </p:cNvSpPr>
          <p:nvPr>
            <p:ph idx="1"/>
          </p:nvPr>
        </p:nvSpPr>
        <p:spPr>
          <a:xfrm>
            <a:off x="325120" y="1066800"/>
            <a:ext cx="1403668" cy="5334000"/>
          </a:xfrm>
        </p:spPr>
        <p:txBody>
          <a:bodyPr rtlCol="0">
            <a:normAutofit/>
          </a:bodyPr>
          <a:lstStyle/>
          <a:p>
            <a:pPr marL="0" indent="0">
              <a:buNone/>
              <a:defRPr/>
            </a:pPr>
            <a:r>
              <a:rPr lang="en-GB" sz="1400" i="1" dirty="0">
                <a:solidFill>
                  <a:schemeClr val="tx1">
                    <a:lumMod val="95000"/>
                    <a:lumOff val="5000"/>
                  </a:schemeClr>
                </a:solidFill>
              </a:rPr>
              <a:t>The victim’s code of practice (VCOP) defines 4 distinct ‘cohorts’ of victims who should qualify for an ‘</a:t>
            </a:r>
            <a:r>
              <a:rPr lang="en-GB" sz="1400" b="1" i="1" dirty="0">
                <a:solidFill>
                  <a:schemeClr val="tx1">
                    <a:lumMod val="95000"/>
                    <a:lumOff val="5000"/>
                  </a:schemeClr>
                </a:solidFill>
              </a:rPr>
              <a:t>enhanced service’ </a:t>
            </a:r>
            <a:r>
              <a:rPr lang="en-GB" sz="1400" i="1" dirty="0">
                <a:solidFill>
                  <a:schemeClr val="tx1">
                    <a:lumMod val="95000"/>
                    <a:lumOff val="5000"/>
                  </a:schemeClr>
                </a:solidFill>
              </a:rPr>
              <a:t>and referral to support</a:t>
            </a:r>
          </a:p>
          <a:p>
            <a:pPr marL="0" indent="0">
              <a:buNone/>
              <a:defRPr/>
            </a:pPr>
            <a:endParaRPr lang="en-GB" dirty="0">
              <a:solidFill>
                <a:srgbClr val="FF0000"/>
              </a:solidFill>
            </a:endParaRPr>
          </a:p>
        </p:txBody>
      </p:sp>
    </p:spTree>
    <p:extLst>
      <p:ext uri="{BB962C8B-B14F-4D97-AF65-F5344CB8AC3E}">
        <p14:creationId xmlns:p14="http://schemas.microsoft.com/office/powerpoint/2010/main" val="1785779177"/>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69ECDE-1A2E-4108-BDDD-E6AB169F0B6C}"/>
              </a:ext>
            </a:extLst>
          </p:cNvPr>
          <p:cNvSpPr>
            <a:spLocks noGrp="1"/>
          </p:cNvSpPr>
          <p:nvPr>
            <p:ph type="title"/>
          </p:nvPr>
        </p:nvSpPr>
        <p:spPr>
          <a:xfrm>
            <a:off x="686834" y="1153572"/>
            <a:ext cx="3200400" cy="4461163"/>
          </a:xfrm>
        </p:spPr>
        <p:txBody>
          <a:bodyPr>
            <a:normAutofit/>
          </a:bodyPr>
          <a:lstStyle/>
          <a:p>
            <a:r>
              <a:rPr lang="en-GB">
                <a:solidFill>
                  <a:srgbClr val="FFFFFF"/>
                </a:solidFill>
              </a:rPr>
              <a:t>Special Measures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B9CF9CA-330A-43A2-8EC4-80F6BACEA65D}"/>
              </a:ext>
            </a:extLst>
          </p:cNvPr>
          <p:cNvSpPr>
            <a:spLocks noGrp="1"/>
          </p:cNvSpPr>
          <p:nvPr>
            <p:ph idx="1"/>
          </p:nvPr>
        </p:nvSpPr>
        <p:spPr>
          <a:xfrm>
            <a:off x="4447308" y="591344"/>
            <a:ext cx="6906491" cy="5134207"/>
          </a:xfrm>
        </p:spPr>
        <p:txBody>
          <a:bodyPr anchor="ctr">
            <a:normAutofit/>
          </a:bodyPr>
          <a:lstStyle/>
          <a:p>
            <a:endParaRPr lang="en-GB" sz="2200" dirty="0"/>
          </a:p>
          <a:p>
            <a:r>
              <a:rPr lang="en-GB" sz="2200" dirty="0"/>
              <a:t>The measures a court can order to assist vulnerable or intimidated witnesses to give their best evidence in court. </a:t>
            </a:r>
          </a:p>
          <a:p>
            <a:r>
              <a:rPr lang="en-GB" sz="2200" dirty="0"/>
              <a:t>Screens in court; wigs off; video links; video recorded statements/interviews; public gallery cleared; assist the victim </a:t>
            </a:r>
          </a:p>
          <a:p>
            <a:r>
              <a:rPr lang="en-GB" sz="2200" i="0" dirty="0">
                <a:solidFill>
                  <a:srgbClr val="444444"/>
                </a:solidFill>
                <a:effectLst/>
              </a:rPr>
              <a:t>evidence given in private</a:t>
            </a:r>
          </a:p>
          <a:p>
            <a:r>
              <a:rPr lang="en-GB" sz="2200" i="0" dirty="0">
                <a:solidFill>
                  <a:srgbClr val="444444"/>
                </a:solidFill>
                <a:effectLst/>
              </a:rPr>
              <a:t>pre-trial visual recorded</a:t>
            </a:r>
            <a:endParaRPr lang="en-GB" sz="2200" dirty="0">
              <a:solidFill>
                <a:srgbClr val="444444"/>
              </a:solidFill>
            </a:endParaRPr>
          </a:p>
          <a:p>
            <a:r>
              <a:rPr lang="en-GB" sz="2200" i="0" dirty="0">
                <a:solidFill>
                  <a:srgbClr val="444444"/>
                </a:solidFill>
                <a:effectLst/>
              </a:rPr>
              <a:t>examination of the witness through an intermediary </a:t>
            </a:r>
          </a:p>
          <a:p>
            <a:r>
              <a:rPr lang="en-GB" sz="2200" i="0" dirty="0">
                <a:solidFill>
                  <a:srgbClr val="444444"/>
                </a:solidFill>
                <a:effectLst/>
              </a:rPr>
              <a:t>aids to communication  </a:t>
            </a:r>
            <a:r>
              <a:rPr lang="en-GB" sz="2200" dirty="0"/>
              <a:t> </a:t>
            </a:r>
          </a:p>
          <a:p>
            <a:pPr marL="0" indent="0">
              <a:buNone/>
            </a:pPr>
            <a:endParaRPr lang="en-GB" dirty="0"/>
          </a:p>
        </p:txBody>
      </p:sp>
    </p:spTree>
    <p:extLst>
      <p:ext uri="{BB962C8B-B14F-4D97-AF65-F5344CB8AC3E}">
        <p14:creationId xmlns:p14="http://schemas.microsoft.com/office/powerpoint/2010/main" val="12749083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2CFB389-1301-5407-E557-2E6741F63974}"/>
              </a:ext>
            </a:extLst>
          </p:cNvPr>
          <p:cNvSpPr>
            <a:spLocks noGrp="1"/>
          </p:cNvSpPr>
          <p:nvPr>
            <p:ph type="title"/>
          </p:nvPr>
        </p:nvSpPr>
        <p:spPr>
          <a:xfrm>
            <a:off x="838201" y="365126"/>
            <a:ext cx="5393360" cy="532946"/>
          </a:xfrm>
        </p:spPr>
        <p:txBody>
          <a:bodyPr>
            <a:normAutofit/>
          </a:bodyPr>
          <a:lstStyle/>
          <a:p>
            <a:r>
              <a:rPr lang="en-GB" sz="2800" b="0" i="0" dirty="0">
                <a:effectLst/>
                <a:latin typeface="Lato" panose="020F0502020204030203" pitchFamily="34" charset="0"/>
              </a:rPr>
              <a:t>Fiona Pilkington 2007</a:t>
            </a:r>
            <a:endParaRPr lang="en-GB" sz="2800" dirty="0"/>
          </a:p>
        </p:txBody>
      </p:sp>
      <p:sp>
        <p:nvSpPr>
          <p:cNvPr id="1033" name="Freeform: Shape 1032">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390833E-898A-5153-21F1-9300C9D70CB0}"/>
              </a:ext>
            </a:extLst>
          </p:cNvPr>
          <p:cNvSpPr>
            <a:spLocks noGrp="1"/>
          </p:cNvSpPr>
          <p:nvPr>
            <p:ph idx="1"/>
          </p:nvPr>
        </p:nvSpPr>
        <p:spPr>
          <a:xfrm>
            <a:off x="838200" y="1027906"/>
            <a:ext cx="5393361" cy="5464968"/>
          </a:xfrm>
        </p:spPr>
        <p:txBody>
          <a:bodyPr>
            <a:normAutofit lnSpcReduction="10000"/>
          </a:bodyPr>
          <a:lstStyle/>
          <a:p>
            <a:r>
              <a:rPr lang="en-GB" sz="2000" dirty="0">
                <a:latin typeface="Lato" panose="020F0502020204030203" pitchFamily="34" charset="0"/>
              </a:rPr>
              <a:t>K</a:t>
            </a:r>
            <a:r>
              <a:rPr lang="en-GB" sz="2000" b="0" i="0" dirty="0">
                <a:effectLst/>
                <a:latin typeface="Lato" panose="020F0502020204030203" pitchFamily="34" charset="0"/>
              </a:rPr>
              <a:t>illed herself and her severely disabled daughter Franky after 10 years of torment by local youths.  </a:t>
            </a:r>
          </a:p>
          <a:p>
            <a:r>
              <a:rPr lang="en-GB" sz="2000" b="0" i="0" dirty="0">
                <a:effectLst/>
                <a:latin typeface="Lato" panose="020F0502020204030203" pitchFamily="34" charset="0"/>
              </a:rPr>
              <a:t>2011 The Independent Police Complaints Commission (IPCC) investigated -  police failed to identify that Fiona, her son and daughter as </a:t>
            </a:r>
            <a:r>
              <a:rPr lang="en-GB" sz="2000" dirty="0">
                <a:latin typeface="Lato" panose="020F0502020204030203" pitchFamily="34" charset="0"/>
              </a:rPr>
              <a:t>vulnerable.</a:t>
            </a:r>
          </a:p>
          <a:p>
            <a:r>
              <a:rPr lang="en-GB" sz="2000" b="0" i="0" dirty="0">
                <a:effectLst/>
                <a:latin typeface="Lato" panose="020F0502020204030203" pitchFamily="34" charset="0"/>
              </a:rPr>
              <a:t>Leicestershire Constabulary’s failure to implement a cohesive, structured and effective approach to the harassment/anti-social behaviour from which they were suffering. </a:t>
            </a:r>
          </a:p>
          <a:p>
            <a:r>
              <a:rPr lang="en-GB" sz="2000" b="0" i="0" dirty="0">
                <a:effectLst/>
                <a:latin typeface="Lato" panose="020F0502020204030203" pitchFamily="34" charset="0"/>
              </a:rPr>
              <a:t>33 police recorded incidents between November 1997 and October 2007 </a:t>
            </a:r>
          </a:p>
          <a:p>
            <a:r>
              <a:rPr lang="en-GB" sz="2000" b="0" i="0" dirty="0">
                <a:effectLst/>
                <a:latin typeface="Lato" panose="020F0502020204030203" pitchFamily="34" charset="0"/>
              </a:rPr>
              <a:t>Incidents were often dealt with in isolation and with an unstructured approach which prevented a true picture of the level of harassment suffered by family</a:t>
            </a:r>
            <a:r>
              <a:rPr lang="en-GB" sz="1500" b="0" i="0" dirty="0">
                <a:effectLst/>
                <a:latin typeface="Lato" panose="020F0502020204030203" pitchFamily="34" charset="0"/>
              </a:rPr>
              <a:t>. </a:t>
            </a:r>
            <a:endParaRPr lang="en-GB" sz="1500" dirty="0"/>
          </a:p>
        </p:txBody>
      </p:sp>
      <p:sp>
        <p:nvSpPr>
          <p:cNvPr id="1035" name="Oval 1034">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1026" name="Picture 2" descr="Pilkington (left) and her daughter Frankie. No officers were disciplined for their deaths">
            <a:extLst>
              <a:ext uri="{FF2B5EF4-FFF2-40B4-BE49-F238E27FC236}">
                <a16:creationId xmlns:a16="http://schemas.microsoft.com/office/drawing/2014/main" id="{F2E64463-4E4C-B815-ADF5-60C6DEE694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493" r="8507"/>
          <a:stretch/>
        </p:blipFill>
        <p:spPr bwMode="auto">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9" name="Freeform: Shape 1038">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041" name="Straight Connector 1040">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043" name="Freeform: Shape 1042">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5" name="Freeform: Shape 1044">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0311002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1E72C-B17F-41D2-92F0-ABB27C1C2C26}"/>
              </a:ext>
            </a:extLst>
          </p:cNvPr>
          <p:cNvSpPr>
            <a:spLocks noGrp="1"/>
          </p:cNvSpPr>
          <p:nvPr>
            <p:ph type="title"/>
          </p:nvPr>
        </p:nvSpPr>
        <p:spPr>
          <a:xfrm>
            <a:off x="838200" y="365125"/>
            <a:ext cx="10515600" cy="746223"/>
          </a:xfrm>
        </p:spPr>
        <p:txBody>
          <a:bodyPr/>
          <a:lstStyle/>
          <a:p>
            <a:r>
              <a:rPr lang="en-GB" dirty="0"/>
              <a:t>Task</a:t>
            </a:r>
          </a:p>
        </p:txBody>
      </p:sp>
      <p:sp>
        <p:nvSpPr>
          <p:cNvPr id="3" name="Content Placeholder 2">
            <a:extLst>
              <a:ext uri="{FF2B5EF4-FFF2-40B4-BE49-F238E27FC236}">
                <a16:creationId xmlns:a16="http://schemas.microsoft.com/office/drawing/2014/main" id="{47D397B7-A633-4721-98DF-E58B2DBAA85E}"/>
              </a:ext>
            </a:extLst>
          </p:cNvPr>
          <p:cNvSpPr>
            <a:spLocks noGrp="1"/>
          </p:cNvSpPr>
          <p:nvPr>
            <p:ph idx="1"/>
          </p:nvPr>
        </p:nvSpPr>
        <p:spPr>
          <a:xfrm>
            <a:off x="838200" y="1111348"/>
            <a:ext cx="10515600" cy="5065615"/>
          </a:xfrm>
        </p:spPr>
        <p:txBody>
          <a:bodyPr>
            <a:normAutofit lnSpcReduction="10000"/>
          </a:bodyPr>
          <a:lstStyle/>
          <a:p>
            <a:r>
              <a:rPr lang="en-GB" dirty="0"/>
              <a:t>For Tutorial:</a:t>
            </a:r>
          </a:p>
          <a:p>
            <a:pPr lvl="0"/>
            <a:r>
              <a:rPr lang="en-GB" dirty="0"/>
              <a:t>Please read and be prepared to discuss the following cases:</a:t>
            </a:r>
          </a:p>
          <a:p>
            <a:pPr lvl="0"/>
            <a:r>
              <a:rPr lang="en-GB" dirty="0" err="1"/>
              <a:t>Standford</a:t>
            </a:r>
            <a:r>
              <a:rPr lang="en-GB" dirty="0"/>
              <a:t> Rape case see link below:</a:t>
            </a:r>
          </a:p>
          <a:p>
            <a:pPr lvl="1"/>
            <a:r>
              <a:rPr lang="en-GB" u="sng" dirty="0">
                <a:hlinkClick r:id="rId3"/>
              </a:rPr>
              <a:t>https://www.independent.co.uk/voices/stanford-rape-case-why-a-victim-of-sexual-assault-speaking-out-shouldn-t-be-a-shocking-viral-news-a7072491.html</a:t>
            </a:r>
            <a:endParaRPr lang="en-GB" dirty="0"/>
          </a:p>
          <a:p>
            <a:pPr lvl="0"/>
            <a:r>
              <a:rPr lang="en-GB" dirty="0"/>
              <a:t>Victims parents have impact statement edited see link below:</a:t>
            </a:r>
          </a:p>
          <a:p>
            <a:pPr lvl="1"/>
            <a:r>
              <a:rPr lang="en-GB" dirty="0"/>
              <a:t> </a:t>
            </a:r>
            <a:r>
              <a:rPr lang="en-GB" u="sng" dirty="0">
                <a:hlinkClick r:id="rId4"/>
              </a:rPr>
              <a:t>https://www.theguardian.com/uk-news/2019/jul/10/parents-victim-statement-edited-to-spare-feelings-of-driver-who-killed-child</a:t>
            </a:r>
            <a:endParaRPr lang="en-GB" dirty="0"/>
          </a:p>
          <a:p>
            <a:r>
              <a:rPr lang="en-GB" dirty="0"/>
              <a:t>Google the Christchurch, New Zealand 2019 terror attack victim statements.</a:t>
            </a:r>
          </a:p>
          <a:p>
            <a:r>
              <a:rPr lang="en-GB" dirty="0"/>
              <a:t>Netflix – </a:t>
            </a:r>
            <a:r>
              <a:rPr lang="en-GB" b="1" dirty="0"/>
              <a:t>Athlete A </a:t>
            </a:r>
            <a:r>
              <a:rPr lang="en-GB" dirty="0"/>
              <a:t>USA Gymnastic team abuse by </a:t>
            </a:r>
            <a:r>
              <a:rPr lang="en-GB" dirty="0" err="1"/>
              <a:t>Dr.</a:t>
            </a:r>
            <a:r>
              <a:rPr lang="en-GB" dirty="0"/>
              <a:t> Larry Nassar. </a:t>
            </a:r>
            <a:endParaRPr lang="en-GB" b="1" dirty="0"/>
          </a:p>
          <a:p>
            <a:endParaRPr lang="en-GB" dirty="0"/>
          </a:p>
          <a:p>
            <a:endParaRPr lang="en-GB" dirty="0"/>
          </a:p>
        </p:txBody>
      </p:sp>
    </p:spTree>
    <p:extLst>
      <p:ext uri="{BB962C8B-B14F-4D97-AF65-F5344CB8AC3E}">
        <p14:creationId xmlns:p14="http://schemas.microsoft.com/office/powerpoint/2010/main" val="11495208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2F4E7-C1E7-4135-A36B-F8D90EB41831}"/>
              </a:ext>
            </a:extLst>
          </p:cNvPr>
          <p:cNvSpPr>
            <a:spLocks noGrp="1"/>
          </p:cNvSpPr>
          <p:nvPr>
            <p:ph type="title"/>
          </p:nvPr>
        </p:nvSpPr>
        <p:spPr>
          <a:xfrm>
            <a:off x="838200" y="365126"/>
            <a:ext cx="10515600" cy="315912"/>
          </a:xfrm>
        </p:spPr>
        <p:txBody>
          <a:bodyPr>
            <a:normAutofit/>
          </a:bodyPr>
          <a:lstStyle/>
          <a:p>
            <a:endParaRPr lang="en-GB" sz="800" dirty="0"/>
          </a:p>
        </p:txBody>
      </p:sp>
      <p:pic>
        <p:nvPicPr>
          <p:cNvPr id="4" name="Content Placeholder 3">
            <a:extLst>
              <a:ext uri="{FF2B5EF4-FFF2-40B4-BE49-F238E27FC236}">
                <a16:creationId xmlns:a16="http://schemas.microsoft.com/office/drawing/2014/main" id="{C99F1195-A854-4437-A944-267C32306ADB}"/>
              </a:ext>
            </a:extLst>
          </p:cNvPr>
          <p:cNvPicPr>
            <a:picLocks noGrp="1" noChangeAspect="1"/>
          </p:cNvPicPr>
          <p:nvPr>
            <p:ph idx="1"/>
          </p:nvPr>
        </p:nvPicPr>
        <p:blipFill>
          <a:blip r:embed="rId2"/>
          <a:stretch>
            <a:fillRect/>
          </a:stretch>
        </p:blipFill>
        <p:spPr>
          <a:xfrm>
            <a:off x="838200" y="265482"/>
            <a:ext cx="9939867" cy="6227392"/>
          </a:xfrm>
          <a:prstGeom prst="rect">
            <a:avLst/>
          </a:prstGeom>
        </p:spPr>
      </p:pic>
    </p:spTree>
    <p:extLst>
      <p:ext uri="{BB962C8B-B14F-4D97-AF65-F5344CB8AC3E}">
        <p14:creationId xmlns:p14="http://schemas.microsoft.com/office/powerpoint/2010/main" val="1215756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38F7B-9BB2-C6A7-C398-1B82181B2BB6}"/>
              </a:ext>
            </a:extLst>
          </p:cNvPr>
          <p:cNvSpPr>
            <a:spLocks noGrp="1"/>
          </p:cNvSpPr>
          <p:nvPr>
            <p:ph type="title"/>
          </p:nvPr>
        </p:nvSpPr>
        <p:spPr/>
        <p:txBody>
          <a:bodyPr/>
          <a:lstStyle/>
          <a:p>
            <a:r>
              <a:rPr lang="en-GB" dirty="0"/>
              <a:t>Links </a:t>
            </a:r>
          </a:p>
        </p:txBody>
      </p:sp>
      <p:sp>
        <p:nvSpPr>
          <p:cNvPr id="3" name="Content Placeholder 2">
            <a:extLst>
              <a:ext uri="{FF2B5EF4-FFF2-40B4-BE49-F238E27FC236}">
                <a16:creationId xmlns:a16="http://schemas.microsoft.com/office/drawing/2014/main" id="{B44FA326-7949-58F1-991E-F5CDE7F76EA7}"/>
              </a:ext>
            </a:extLst>
          </p:cNvPr>
          <p:cNvSpPr>
            <a:spLocks noGrp="1"/>
          </p:cNvSpPr>
          <p:nvPr>
            <p:ph idx="1"/>
          </p:nvPr>
        </p:nvSpPr>
        <p:spPr/>
        <p:txBody>
          <a:bodyPr/>
          <a:lstStyle/>
          <a:p>
            <a:endParaRPr lang="en-GB" dirty="0"/>
          </a:p>
          <a:p>
            <a:r>
              <a:rPr lang="en-GB" dirty="0">
                <a:hlinkClick r:id="rId2"/>
              </a:rPr>
              <a:t>https://www.gov.uk/government/publications/victims-and-prisoners-bill/victims-code-fact-sheet</a:t>
            </a:r>
            <a:endParaRPr lang="en-GB" dirty="0"/>
          </a:p>
          <a:p>
            <a:r>
              <a:rPr lang="en-GB" dirty="0">
                <a:hlinkClick r:id="rId3"/>
              </a:rPr>
              <a:t>https://www.gov.uk/government/publications/the-code-of-practice-for-victims-of-crime</a:t>
            </a:r>
            <a:endParaRPr lang="en-GB" dirty="0"/>
          </a:p>
          <a:p>
            <a:r>
              <a:rPr lang="en-GB" dirty="0">
                <a:hlinkClick r:id="rId4"/>
              </a:rPr>
              <a:t>https://assets.publishing.service.gov.uk/media/5a74a69e40f0b61df47775d1/easyread-victims-code.pdf</a:t>
            </a:r>
            <a:endParaRPr lang="en-GB" dirty="0"/>
          </a:p>
          <a:p>
            <a:r>
              <a:rPr lang="en-GB" dirty="0">
                <a:hlinkClick r:id="rId5"/>
              </a:rPr>
              <a:t>https://assets.publishing.service.gov.uk/media/5a7cd21040f0b6629523c02e/victims-vps-guidance.pdf</a:t>
            </a:r>
            <a:endParaRPr lang="en-GB" dirty="0"/>
          </a:p>
          <a:p>
            <a:endParaRPr lang="en-GB" dirty="0"/>
          </a:p>
          <a:p>
            <a:endParaRPr lang="en-GB" dirty="0"/>
          </a:p>
        </p:txBody>
      </p:sp>
    </p:spTree>
    <p:extLst>
      <p:ext uri="{BB962C8B-B14F-4D97-AF65-F5344CB8AC3E}">
        <p14:creationId xmlns:p14="http://schemas.microsoft.com/office/powerpoint/2010/main" val="41420169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2562</TotalTime>
  <Words>3648</Words>
  <Application>Microsoft Office PowerPoint</Application>
  <PresentationFormat>Widescreen</PresentationFormat>
  <Paragraphs>334</Paragraphs>
  <Slides>40</Slides>
  <Notes>15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GDS Transport</vt:lpstr>
      <vt:lpstr>GuardianTextEgyptian</vt:lpstr>
      <vt:lpstr>Arial</vt:lpstr>
      <vt:lpstr>Calibri</vt:lpstr>
      <vt:lpstr>Calibri Light</vt:lpstr>
      <vt:lpstr>Lato</vt:lpstr>
      <vt:lpstr>Segoe UI</vt:lpstr>
      <vt:lpstr>Trebuchet MS</vt:lpstr>
      <vt:lpstr>Wingdings</vt:lpstr>
      <vt:lpstr>Office Theme</vt:lpstr>
      <vt:lpstr>Week  7 Victims continued….</vt:lpstr>
      <vt:lpstr>Last weeks Recap….</vt:lpstr>
      <vt:lpstr>History </vt:lpstr>
      <vt:lpstr>What Victim’s felt</vt:lpstr>
      <vt:lpstr>1970’s onwards</vt:lpstr>
      <vt:lpstr>PowerPoint Presentation</vt:lpstr>
      <vt:lpstr>United Nations: Declaration of Basic Principles of Practice for Victims of Crime and the Abuse of Power (UN, 1985) </vt:lpstr>
      <vt:lpstr>Victim Strategy &amp; Policy</vt:lpstr>
      <vt:lpstr>Victims Rights </vt:lpstr>
      <vt:lpstr>PowerPoint Presentation</vt:lpstr>
      <vt:lpstr> The Importance of Victims &amp; Witnesses in the Criminal Justice System </vt:lpstr>
      <vt:lpstr>Victims Code  The Code was most recently updated in April 2021</vt:lpstr>
      <vt:lpstr>Victims’ Rights </vt:lpstr>
      <vt:lpstr>Victims’ Rights </vt:lpstr>
      <vt:lpstr>Victims Rights’</vt:lpstr>
      <vt:lpstr>Victim Impact Statements</vt:lpstr>
      <vt:lpstr>Victim Impact Statements</vt:lpstr>
      <vt:lpstr>VPS</vt:lpstr>
      <vt:lpstr>An Impact Statement for Business (ISB).</vt:lpstr>
      <vt:lpstr>Death of Violet-Grace Aidan Mcteer 2017 83 MPH in a 30 MPH road Went on the run to Amsterdam Death by DD = Section 1 of the Road Traffic Act 1988, carries a maximum penalty of 14 years in prison Received 9.5 years – out sooner? Sentenced increased due to social media in prison </vt:lpstr>
      <vt:lpstr>Violet-Grace</vt:lpstr>
      <vt:lpstr>VPS &amp; Parole</vt:lpstr>
      <vt:lpstr>Standford Rape Case</vt:lpstr>
      <vt:lpstr>Standford Rape Case</vt:lpstr>
      <vt:lpstr>What victims want</vt:lpstr>
      <vt:lpstr> Grenfell Tower </vt:lpstr>
      <vt:lpstr>Grenfell Tower </vt:lpstr>
      <vt:lpstr>Concerns</vt:lpstr>
      <vt:lpstr>Criminal Charges</vt:lpstr>
      <vt:lpstr>Grenfell </vt:lpstr>
      <vt:lpstr>The Web of Blame</vt:lpstr>
      <vt:lpstr>Manchester Bombing</vt:lpstr>
      <vt:lpstr>Enhanced / Special Service</vt:lpstr>
      <vt:lpstr>  Distinct ‘cohorts’  Victims of the most serious crime   </vt:lpstr>
      <vt:lpstr>Who we should be focusing on</vt:lpstr>
      <vt:lpstr>Special Measures</vt:lpstr>
      <vt:lpstr>Fiona Pilkington 2007</vt:lpstr>
      <vt:lpstr>Task</vt:lpstr>
      <vt:lpstr>PowerPoint Presentation</vt:lpstr>
      <vt:lpstr>Links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Week 2</dc:title>
  <dc:creator>Jane Thomas</dc:creator>
  <cp:lastModifiedBy>Jane Davies</cp:lastModifiedBy>
  <cp:revision>13</cp:revision>
  <dcterms:created xsi:type="dcterms:W3CDTF">2020-10-06T10:57:05Z</dcterms:created>
  <dcterms:modified xsi:type="dcterms:W3CDTF">2023-11-16T15:52:33Z</dcterms:modified>
</cp:coreProperties>
</file>