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handoutMasterIdLst>
    <p:handoutMasterId r:id="rId14"/>
  </p:handoutMasterIdLst>
  <p:sldIdLst>
    <p:sldId id="272" r:id="rId2"/>
    <p:sldId id="262" r:id="rId3"/>
    <p:sldId id="257" r:id="rId4"/>
    <p:sldId id="261" r:id="rId5"/>
    <p:sldId id="270" r:id="rId6"/>
    <p:sldId id="273" r:id="rId7"/>
    <p:sldId id="271" r:id="rId8"/>
    <p:sldId id="279" r:id="rId9"/>
    <p:sldId id="274" r:id="rId10"/>
    <p:sldId id="275" r:id="rId11"/>
    <p:sldId id="27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C06B50-27A3-42A0-997C-92961B5FFECF}" v="1" dt="2026-07-13T03:00:56.819"/>
  </p1510:revLst>
</p1510:revInfo>
</file>

<file path=ppt/tableStyles.xml><?xml version="1.0" encoding="utf-8"?>
<a:tblStyleLst xmlns:a="http://schemas.openxmlformats.org/drawingml/2006/main" def="{69CF1AB2-1976-4502-BF36-3FF5EA218861}">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706" autoAdjust="0"/>
  </p:normalViewPr>
  <p:slideViewPr>
    <p:cSldViewPr snapToGrid="0">
      <p:cViewPr>
        <p:scale>
          <a:sx n="72" d="100"/>
          <a:sy n="72" d="100"/>
        </p:scale>
        <p:origin x="456" y="-20"/>
      </p:cViewPr>
      <p:guideLst>
        <p:guide pos="3840"/>
        <p:guide orient="horz" pos="2160"/>
      </p:guideLst>
    </p:cSldViewPr>
  </p:slideViewPr>
  <p:notesTextViewPr>
    <p:cViewPr>
      <p:scale>
        <a:sx n="1" d="1"/>
        <a:sy n="1" d="1"/>
      </p:scale>
      <p:origin x="0" y="0"/>
    </p:cViewPr>
  </p:notesTextViewPr>
  <p:notesViewPr>
    <p:cSldViewPr snapToGrid="0" showGuides="1">
      <p:cViewPr varScale="1">
        <p:scale>
          <a:sx n="87" d="100"/>
          <a:sy n="87" d="100"/>
        </p:scale>
        <p:origin x="3090"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nner Space" userId="8f980d59e5caf4d8" providerId="LiveId" clId="{32C38928-7E17-4709-B2C5-BDBB82A4B422}"/>
    <pc:docChg chg="undo custSel modSld">
      <pc:chgData name="Inner Space" userId="8f980d59e5caf4d8" providerId="LiveId" clId="{32C38928-7E17-4709-B2C5-BDBB82A4B422}" dt="2026-07-13T03:02:51.362" v="45" actId="478"/>
      <pc:docMkLst>
        <pc:docMk/>
      </pc:docMkLst>
      <pc:sldChg chg="addSp delSp modSp mod">
        <pc:chgData name="Inner Space" userId="8f980d59e5caf4d8" providerId="LiveId" clId="{32C38928-7E17-4709-B2C5-BDBB82A4B422}" dt="2026-07-13T03:02:51.362" v="45" actId="478"/>
        <pc:sldMkLst>
          <pc:docMk/>
          <pc:sldMk cId="2566160299" sldId="278"/>
        </pc:sldMkLst>
        <pc:spChg chg="add del mod">
          <ac:chgData name="Inner Space" userId="8f980d59e5caf4d8" providerId="LiveId" clId="{32C38928-7E17-4709-B2C5-BDBB82A4B422}" dt="2026-07-13T03:02:03.427" v="41" actId="20577"/>
          <ac:spMkLst>
            <pc:docMk/>
            <pc:sldMk cId="2566160299" sldId="278"/>
            <ac:spMk id="10" creationId="{BAE7F0DF-EE69-E411-6560-C98E6D6BAC2D}"/>
          </ac:spMkLst>
        </pc:spChg>
        <pc:spChg chg="mod">
          <ac:chgData name="Inner Space" userId="8f980d59e5caf4d8" providerId="LiveId" clId="{32C38928-7E17-4709-B2C5-BDBB82A4B422}" dt="2026-07-13T03:02:25.772" v="44" actId="403"/>
          <ac:spMkLst>
            <pc:docMk/>
            <pc:sldMk cId="2566160299" sldId="278"/>
            <ac:spMk id="11" creationId="{4094B6BC-0781-42A8-0735-6A56AC1D78A6}"/>
          </ac:spMkLst>
        </pc:spChg>
        <pc:spChg chg="del">
          <ac:chgData name="Inner Space" userId="8f980d59e5caf4d8" providerId="LiveId" clId="{32C38928-7E17-4709-B2C5-BDBB82A4B422}" dt="2026-07-13T03:02:51.362" v="45" actId="478"/>
          <ac:spMkLst>
            <pc:docMk/>
            <pc:sldMk cId="2566160299" sldId="278"/>
            <ac:spMk id="13" creationId="{A824F989-45F5-5EDA-FBDA-F3854491E838}"/>
          </ac:spMkLst>
        </pc:spChg>
        <pc:spChg chg="add del mod">
          <ac:chgData name="Inner Space" userId="8f980d59e5caf4d8" providerId="LiveId" clId="{32C38928-7E17-4709-B2C5-BDBB82A4B422}" dt="2026-07-13T03:01:00.801" v="8" actId="478"/>
          <ac:spMkLst>
            <pc:docMk/>
            <pc:sldMk cId="2566160299" sldId="278"/>
            <ac:spMk id="15" creationId="{526BC88E-3F9E-4DB9-A35F-7B02C495D23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09802B-9153-488D-ACC3-E0B5098539E1}" type="doc">
      <dgm:prSet loTypeId="urn:microsoft.com/office/officeart/2005/8/layout/radial3" loCatId="cycle" qsTypeId="urn:microsoft.com/office/officeart/2005/8/quickstyle/simple1" qsCatId="simple" csTypeId="urn:microsoft.com/office/officeart/2005/8/colors/accent1_2" csCatId="accent1" phldr="1"/>
      <dgm:spPr/>
      <dgm:t>
        <a:bodyPr/>
        <a:lstStyle/>
        <a:p>
          <a:endParaRPr lang="en-GB"/>
        </a:p>
      </dgm:t>
    </dgm:pt>
    <dgm:pt modelId="{4611A1D4-0434-4AA8-8EE5-CA84AD84A39A}" type="pres">
      <dgm:prSet presAssocID="{6009802B-9153-488D-ACC3-E0B5098539E1}" presName="composite" presStyleCnt="0">
        <dgm:presLayoutVars>
          <dgm:chMax val="1"/>
          <dgm:dir/>
          <dgm:resizeHandles val="exact"/>
        </dgm:presLayoutVars>
      </dgm:prSet>
      <dgm:spPr/>
    </dgm:pt>
    <dgm:pt modelId="{15736FD7-2D32-4D31-8C97-82ED549FF979}" type="pres">
      <dgm:prSet presAssocID="{6009802B-9153-488D-ACC3-E0B5098539E1}" presName="radial" presStyleCnt="0">
        <dgm:presLayoutVars>
          <dgm:animLvl val="ctr"/>
        </dgm:presLayoutVars>
      </dgm:prSet>
      <dgm:spPr/>
    </dgm:pt>
  </dgm:ptLst>
  <dgm:cxnLst>
    <dgm:cxn modelId="{7AEB12CD-A792-45F2-9F83-9706FCCCD329}" type="presOf" srcId="{6009802B-9153-488D-ACC3-E0B5098539E1}" destId="{4611A1D4-0434-4AA8-8EE5-CA84AD84A39A}" srcOrd="0" destOrd="0" presId="urn:microsoft.com/office/officeart/2005/8/layout/radial3"/>
    <dgm:cxn modelId="{B52FD40A-A47B-44E5-AB13-A697AFA045DA}" type="presParOf" srcId="{4611A1D4-0434-4AA8-8EE5-CA84AD84A39A}" destId="{15736FD7-2D32-4D31-8C97-82ED549FF979}" srcOrd="0"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EC466E-6320-46E7-9A63-69B87D56A0B6}" type="doc">
      <dgm:prSet loTypeId="urn:microsoft.com/office/officeart/2005/8/layout/rings+Icon" loCatId="relationship" qsTypeId="urn:microsoft.com/office/officeart/2005/8/quickstyle/3d1" qsCatId="3D" csTypeId="urn:microsoft.com/office/officeart/2005/8/colors/accent1_2" csCatId="accent1" phldr="1"/>
      <dgm:spPr/>
      <dgm:t>
        <a:bodyPr/>
        <a:lstStyle/>
        <a:p>
          <a:endParaRPr lang="en-GB"/>
        </a:p>
      </dgm:t>
    </dgm:pt>
    <dgm:pt modelId="{B605A1C5-3476-4D1B-8435-632978AB9F56}">
      <dgm:prSet phldrT="[Text]" phldr="0" custT="1"/>
      <dgm:spPr/>
      <dgm:t>
        <a:bodyPr/>
        <a:lstStyle/>
        <a:p>
          <a:pPr algn="ctr">
            <a:lnSpc>
              <a:spcPct val="90000"/>
            </a:lnSpc>
          </a:pPr>
          <a:r>
            <a:rPr lang="en-GB" sz="1800" b="1" dirty="0">
              <a:latin typeface="+mj-lt"/>
            </a:rPr>
            <a:t>PEOPLE</a:t>
          </a:r>
        </a:p>
        <a:p>
          <a:pPr algn="ctr">
            <a:lnSpc>
              <a:spcPct val="150000"/>
            </a:lnSpc>
          </a:pPr>
          <a:r>
            <a:rPr lang="en-GB" sz="1800" dirty="0">
              <a:latin typeface="+mj-lt"/>
            </a:rPr>
            <a:t>Reduce loneliness</a:t>
          </a:r>
        </a:p>
        <a:p>
          <a:pPr algn="ctr">
            <a:lnSpc>
              <a:spcPct val="150000"/>
            </a:lnSpc>
          </a:pPr>
          <a:r>
            <a:rPr lang="en-GB" sz="1800" dirty="0">
              <a:latin typeface="+mj-lt"/>
            </a:rPr>
            <a:t> Improve wellbeing</a:t>
          </a:r>
        </a:p>
        <a:p>
          <a:pPr algn="ctr">
            <a:lnSpc>
              <a:spcPct val="150000"/>
            </a:lnSpc>
          </a:pPr>
          <a:r>
            <a:rPr lang="en-GB" sz="1800" dirty="0">
              <a:latin typeface="+mj-lt"/>
            </a:rPr>
            <a:t> Support independence</a:t>
          </a:r>
        </a:p>
      </dgm:t>
    </dgm:pt>
    <dgm:pt modelId="{67CF34A8-54CB-402C-9484-CB4F4C085128}" type="parTrans" cxnId="{B16A7755-7E1B-4955-97EF-429046A2699A}">
      <dgm:prSet/>
      <dgm:spPr/>
      <dgm:t>
        <a:bodyPr/>
        <a:lstStyle/>
        <a:p>
          <a:endParaRPr lang="en-GB"/>
        </a:p>
      </dgm:t>
    </dgm:pt>
    <dgm:pt modelId="{0FF4A8CE-05DF-4DB4-B769-12E089EFF63C}" type="sibTrans" cxnId="{B16A7755-7E1B-4955-97EF-429046A2699A}">
      <dgm:prSet/>
      <dgm:spPr/>
      <dgm:t>
        <a:bodyPr/>
        <a:lstStyle/>
        <a:p>
          <a:endParaRPr lang="en-GB"/>
        </a:p>
      </dgm:t>
    </dgm:pt>
    <dgm:pt modelId="{FBDC5322-D96E-4D11-A0A8-5657E192A959}">
      <dgm:prSet phldrT="[Text]" phldr="0" custT="1"/>
      <dgm:spPr/>
      <dgm:t>
        <a:bodyPr/>
        <a:lstStyle/>
        <a:p>
          <a:pPr>
            <a:lnSpc>
              <a:spcPct val="90000"/>
            </a:lnSpc>
          </a:pPr>
          <a:r>
            <a:rPr lang="en-GB" sz="1800" b="1" dirty="0">
              <a:latin typeface="+mj-lt"/>
            </a:rPr>
            <a:t>PROSPERITY</a:t>
          </a:r>
        </a:p>
        <a:p>
          <a:pPr>
            <a:lnSpc>
              <a:spcPct val="150000"/>
            </a:lnSpc>
          </a:pPr>
          <a:r>
            <a:rPr lang="en-GB" sz="1800" dirty="0">
              <a:latin typeface="+mj-lt"/>
            </a:rPr>
            <a:t>Affordable service Low operating costs Sustainable growth</a:t>
          </a:r>
        </a:p>
      </dgm:t>
    </dgm:pt>
    <dgm:pt modelId="{E9538BAA-B6E4-42A1-B786-DD45B792BC72}" type="parTrans" cxnId="{0E2F7E09-273D-4CDC-B3D3-1F49D1510E3E}">
      <dgm:prSet/>
      <dgm:spPr/>
      <dgm:t>
        <a:bodyPr/>
        <a:lstStyle/>
        <a:p>
          <a:endParaRPr lang="en-GB"/>
        </a:p>
      </dgm:t>
    </dgm:pt>
    <dgm:pt modelId="{EE01DB92-0218-4BAD-8950-252F874D5B52}" type="sibTrans" cxnId="{0E2F7E09-273D-4CDC-B3D3-1F49D1510E3E}">
      <dgm:prSet/>
      <dgm:spPr/>
      <dgm:t>
        <a:bodyPr/>
        <a:lstStyle/>
        <a:p>
          <a:endParaRPr lang="en-GB"/>
        </a:p>
      </dgm:t>
    </dgm:pt>
    <dgm:pt modelId="{2C26F581-A117-4528-A922-4BEF4E87E5BB}">
      <dgm:prSet phldrT="[Text]" phldr="0" custT="1"/>
      <dgm:spPr/>
      <dgm:t>
        <a:bodyPr/>
        <a:lstStyle/>
        <a:p>
          <a:pPr algn="ctr">
            <a:lnSpc>
              <a:spcPct val="90000"/>
            </a:lnSpc>
          </a:pPr>
          <a:r>
            <a:rPr lang="en-GB" sz="1800" b="1" dirty="0">
              <a:latin typeface="+mj-lt"/>
            </a:rPr>
            <a:t>PLANET</a:t>
          </a:r>
        </a:p>
        <a:p>
          <a:pPr algn="ctr">
            <a:lnSpc>
              <a:spcPct val="100000"/>
            </a:lnSpc>
          </a:pPr>
          <a:r>
            <a:rPr lang="en-GB" sz="1800" dirty="0">
              <a:latin typeface="+mj-lt"/>
            </a:rPr>
            <a:t>Mobile business</a:t>
          </a:r>
        </a:p>
        <a:p>
          <a:pPr algn="ctr">
            <a:lnSpc>
              <a:spcPct val="100000"/>
            </a:lnSpc>
          </a:pPr>
          <a:r>
            <a:rPr lang="en-GB" sz="1800" dirty="0">
              <a:latin typeface="+mj-lt"/>
            </a:rPr>
            <a:t> Efficient travel</a:t>
          </a:r>
        </a:p>
        <a:p>
          <a:pPr algn="ctr">
            <a:lnSpc>
              <a:spcPct val="100000"/>
            </a:lnSpc>
          </a:pPr>
          <a:r>
            <a:rPr lang="en-GB" sz="1800" dirty="0">
              <a:latin typeface="+mj-lt"/>
            </a:rPr>
            <a:t>Low energy use</a:t>
          </a:r>
        </a:p>
      </dgm:t>
    </dgm:pt>
    <dgm:pt modelId="{46BE3BA0-FEC4-4297-98B6-6CB35AC937C5}" type="parTrans" cxnId="{907FF0A7-2A14-4870-A235-489BCEFA14AE}">
      <dgm:prSet/>
      <dgm:spPr/>
      <dgm:t>
        <a:bodyPr/>
        <a:lstStyle/>
        <a:p>
          <a:endParaRPr lang="en-GB"/>
        </a:p>
      </dgm:t>
    </dgm:pt>
    <dgm:pt modelId="{080DED16-7A15-4A9B-93E5-ABD3E17497C0}" type="sibTrans" cxnId="{907FF0A7-2A14-4870-A235-489BCEFA14AE}">
      <dgm:prSet/>
      <dgm:spPr/>
      <dgm:t>
        <a:bodyPr/>
        <a:lstStyle/>
        <a:p>
          <a:endParaRPr lang="en-GB"/>
        </a:p>
      </dgm:t>
    </dgm:pt>
    <dgm:pt modelId="{9BCF49C1-8345-42AF-BD32-E0347E7F8A19}" type="pres">
      <dgm:prSet presAssocID="{24EC466E-6320-46E7-9A63-69B87D56A0B6}" presName="Name0" presStyleCnt="0">
        <dgm:presLayoutVars>
          <dgm:chMax val="7"/>
          <dgm:dir/>
          <dgm:resizeHandles val="exact"/>
        </dgm:presLayoutVars>
      </dgm:prSet>
      <dgm:spPr/>
    </dgm:pt>
    <dgm:pt modelId="{FC546577-9FA1-4A0F-99C6-F2AD17D50D46}" type="pres">
      <dgm:prSet presAssocID="{24EC466E-6320-46E7-9A63-69B87D56A0B6}" presName="ellipse1" presStyleLbl="vennNode1" presStyleIdx="0" presStyleCnt="3" custScaleX="120894">
        <dgm:presLayoutVars>
          <dgm:bulletEnabled val="1"/>
        </dgm:presLayoutVars>
      </dgm:prSet>
      <dgm:spPr/>
    </dgm:pt>
    <dgm:pt modelId="{EBD7CD35-C42B-453B-9F32-1621A01B8E03}" type="pres">
      <dgm:prSet presAssocID="{24EC466E-6320-46E7-9A63-69B87D56A0B6}" presName="ellipse2" presStyleLbl="vennNode1" presStyleIdx="1" presStyleCnt="3" custScaleX="122250" custLinFactNeighborX="541" custLinFactNeighborY="38">
        <dgm:presLayoutVars>
          <dgm:bulletEnabled val="1"/>
        </dgm:presLayoutVars>
      </dgm:prSet>
      <dgm:spPr/>
    </dgm:pt>
    <dgm:pt modelId="{77ACAC7E-943A-4CDB-AEF0-6045EDEE5ADF}" type="pres">
      <dgm:prSet presAssocID="{24EC466E-6320-46E7-9A63-69B87D56A0B6}" presName="ellipse3" presStyleLbl="vennNode1" presStyleIdx="2" presStyleCnt="3" custScaleX="113570" custLinFactNeighborX="-3090" custLinFactNeighborY="-241">
        <dgm:presLayoutVars>
          <dgm:bulletEnabled val="1"/>
        </dgm:presLayoutVars>
      </dgm:prSet>
      <dgm:spPr/>
    </dgm:pt>
  </dgm:ptLst>
  <dgm:cxnLst>
    <dgm:cxn modelId="{0E2F7E09-273D-4CDC-B3D3-1F49D1510E3E}" srcId="{24EC466E-6320-46E7-9A63-69B87D56A0B6}" destId="{FBDC5322-D96E-4D11-A0A8-5657E192A959}" srcOrd="1" destOrd="0" parTransId="{E9538BAA-B6E4-42A1-B786-DD45B792BC72}" sibTransId="{EE01DB92-0218-4BAD-8950-252F874D5B52}"/>
    <dgm:cxn modelId="{3783E71C-BA0E-4775-852E-68B4E64680FC}" type="presOf" srcId="{24EC466E-6320-46E7-9A63-69B87D56A0B6}" destId="{9BCF49C1-8345-42AF-BD32-E0347E7F8A19}" srcOrd="0" destOrd="0" presId="urn:microsoft.com/office/officeart/2005/8/layout/rings+Icon"/>
    <dgm:cxn modelId="{B16A7755-7E1B-4955-97EF-429046A2699A}" srcId="{24EC466E-6320-46E7-9A63-69B87D56A0B6}" destId="{B605A1C5-3476-4D1B-8435-632978AB9F56}" srcOrd="0" destOrd="0" parTransId="{67CF34A8-54CB-402C-9484-CB4F4C085128}" sibTransId="{0FF4A8CE-05DF-4DB4-B769-12E089EFF63C}"/>
    <dgm:cxn modelId="{0527CA8A-D8BA-462B-B19E-E261201539F6}" type="presOf" srcId="{2C26F581-A117-4528-A922-4BEF4E87E5BB}" destId="{77ACAC7E-943A-4CDB-AEF0-6045EDEE5ADF}" srcOrd="0" destOrd="0" presId="urn:microsoft.com/office/officeart/2005/8/layout/rings+Icon"/>
    <dgm:cxn modelId="{907FF0A7-2A14-4870-A235-489BCEFA14AE}" srcId="{24EC466E-6320-46E7-9A63-69B87D56A0B6}" destId="{2C26F581-A117-4528-A922-4BEF4E87E5BB}" srcOrd="2" destOrd="0" parTransId="{46BE3BA0-FEC4-4297-98B6-6CB35AC937C5}" sibTransId="{080DED16-7A15-4A9B-93E5-ABD3E17497C0}"/>
    <dgm:cxn modelId="{92C574AA-5D71-4CD9-BA39-288761EB1C85}" type="presOf" srcId="{FBDC5322-D96E-4D11-A0A8-5657E192A959}" destId="{EBD7CD35-C42B-453B-9F32-1621A01B8E03}" srcOrd="0" destOrd="0" presId="urn:microsoft.com/office/officeart/2005/8/layout/rings+Icon"/>
    <dgm:cxn modelId="{EF42E4FD-E2A7-4D80-B917-9A37959F8588}" type="presOf" srcId="{B605A1C5-3476-4D1B-8435-632978AB9F56}" destId="{FC546577-9FA1-4A0F-99C6-F2AD17D50D46}" srcOrd="0" destOrd="0" presId="urn:microsoft.com/office/officeart/2005/8/layout/rings+Icon"/>
    <dgm:cxn modelId="{BE45A7D7-B63A-4AFA-B490-0B6E32494E5D}" type="presParOf" srcId="{9BCF49C1-8345-42AF-BD32-E0347E7F8A19}" destId="{FC546577-9FA1-4A0F-99C6-F2AD17D50D46}" srcOrd="0" destOrd="0" presId="urn:microsoft.com/office/officeart/2005/8/layout/rings+Icon"/>
    <dgm:cxn modelId="{8F3EF39C-B2F3-4D11-AC81-3699DC3F4240}" type="presParOf" srcId="{9BCF49C1-8345-42AF-BD32-E0347E7F8A19}" destId="{EBD7CD35-C42B-453B-9F32-1621A01B8E03}" srcOrd="1" destOrd="0" presId="urn:microsoft.com/office/officeart/2005/8/layout/rings+Icon"/>
    <dgm:cxn modelId="{AFBBB085-1D62-4A12-B693-80BC33FB9B46}" type="presParOf" srcId="{9BCF49C1-8345-42AF-BD32-E0347E7F8A19}" destId="{77ACAC7E-943A-4CDB-AEF0-6045EDEE5ADF}" srcOrd="2" destOrd="0" presId="urn:microsoft.com/office/officeart/2005/8/layout/rings+Icon"/>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546577-9FA1-4A0F-99C6-F2AD17D50D46}">
      <dsp:nvSpPr>
        <dsp:cNvPr id="0" name=""/>
        <dsp:cNvSpPr/>
      </dsp:nvSpPr>
      <dsp:spPr>
        <a:xfrm>
          <a:off x="554927" y="0"/>
          <a:ext cx="3471051" cy="2871111"/>
        </a:xfrm>
        <a:prstGeom prst="ellipse">
          <a:avLst/>
        </a:prstGeom>
        <a:solidFill>
          <a:schemeClr val="accent1">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mj-lt"/>
            </a:rPr>
            <a:t>PEOPLE</a:t>
          </a:r>
        </a:p>
        <a:p>
          <a:pPr marL="0" lvl="0" indent="0" algn="ctr" defTabSz="800100">
            <a:lnSpc>
              <a:spcPct val="150000"/>
            </a:lnSpc>
            <a:spcBef>
              <a:spcPct val="0"/>
            </a:spcBef>
            <a:spcAft>
              <a:spcPct val="35000"/>
            </a:spcAft>
            <a:buNone/>
          </a:pPr>
          <a:r>
            <a:rPr lang="en-GB" sz="1800" kern="1200" dirty="0">
              <a:latin typeface="+mj-lt"/>
            </a:rPr>
            <a:t>Reduce loneliness</a:t>
          </a:r>
        </a:p>
        <a:p>
          <a:pPr marL="0" lvl="0" indent="0" algn="ctr" defTabSz="800100">
            <a:lnSpc>
              <a:spcPct val="150000"/>
            </a:lnSpc>
            <a:spcBef>
              <a:spcPct val="0"/>
            </a:spcBef>
            <a:spcAft>
              <a:spcPct val="35000"/>
            </a:spcAft>
            <a:buNone/>
          </a:pPr>
          <a:r>
            <a:rPr lang="en-GB" sz="1800" kern="1200" dirty="0">
              <a:latin typeface="+mj-lt"/>
            </a:rPr>
            <a:t> Improve wellbeing</a:t>
          </a:r>
        </a:p>
        <a:p>
          <a:pPr marL="0" lvl="0" indent="0" algn="ctr" defTabSz="800100">
            <a:lnSpc>
              <a:spcPct val="150000"/>
            </a:lnSpc>
            <a:spcBef>
              <a:spcPct val="0"/>
            </a:spcBef>
            <a:spcAft>
              <a:spcPct val="35000"/>
            </a:spcAft>
            <a:buNone/>
          </a:pPr>
          <a:r>
            <a:rPr lang="en-GB" sz="1800" kern="1200" dirty="0">
              <a:latin typeface="+mj-lt"/>
            </a:rPr>
            <a:t> Support independence</a:t>
          </a:r>
        </a:p>
      </dsp:txBody>
      <dsp:txXfrm>
        <a:off x="1063251" y="420464"/>
        <a:ext cx="2454403" cy="2030183"/>
      </dsp:txXfrm>
    </dsp:sp>
    <dsp:sp modelId="{EBD7CD35-C42B-453B-9F32-1621A01B8E03}">
      <dsp:nvSpPr>
        <dsp:cNvPr id="0" name=""/>
        <dsp:cNvSpPr/>
      </dsp:nvSpPr>
      <dsp:spPr>
        <a:xfrm>
          <a:off x="2028802" y="1914872"/>
          <a:ext cx="3509984" cy="2871111"/>
        </a:xfrm>
        <a:prstGeom prst="ellipse">
          <a:avLst/>
        </a:prstGeom>
        <a:solidFill>
          <a:schemeClr val="accent1">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mj-lt"/>
            </a:rPr>
            <a:t>PROSPERITY</a:t>
          </a:r>
        </a:p>
        <a:p>
          <a:pPr marL="0" lvl="0" indent="0" algn="ctr" defTabSz="800100">
            <a:lnSpc>
              <a:spcPct val="150000"/>
            </a:lnSpc>
            <a:spcBef>
              <a:spcPct val="0"/>
            </a:spcBef>
            <a:spcAft>
              <a:spcPct val="35000"/>
            </a:spcAft>
            <a:buNone/>
          </a:pPr>
          <a:r>
            <a:rPr lang="en-GB" sz="1800" kern="1200" dirty="0">
              <a:latin typeface="+mj-lt"/>
            </a:rPr>
            <a:t>Affordable service Low operating costs Sustainable growth</a:t>
          </a:r>
        </a:p>
      </dsp:txBody>
      <dsp:txXfrm>
        <a:off x="2542827" y="2335336"/>
        <a:ext cx="2481934" cy="2030183"/>
      </dsp:txXfrm>
    </dsp:sp>
    <dsp:sp modelId="{77ACAC7E-943A-4CDB-AEF0-6045EDEE5ADF}">
      <dsp:nvSpPr>
        <dsp:cNvPr id="0" name=""/>
        <dsp:cNvSpPr/>
      </dsp:nvSpPr>
      <dsp:spPr>
        <a:xfrm>
          <a:off x="3525219" y="0"/>
          <a:ext cx="3260768" cy="2871111"/>
        </a:xfrm>
        <a:prstGeom prst="ellipse">
          <a:avLst/>
        </a:prstGeom>
        <a:solidFill>
          <a:schemeClr val="accent1">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mj-lt"/>
            </a:rPr>
            <a:t>PLANET</a:t>
          </a:r>
        </a:p>
        <a:p>
          <a:pPr marL="0" lvl="0" indent="0" algn="ctr" defTabSz="800100">
            <a:lnSpc>
              <a:spcPct val="100000"/>
            </a:lnSpc>
            <a:spcBef>
              <a:spcPct val="0"/>
            </a:spcBef>
            <a:spcAft>
              <a:spcPct val="35000"/>
            </a:spcAft>
            <a:buNone/>
          </a:pPr>
          <a:r>
            <a:rPr lang="en-GB" sz="1800" kern="1200" dirty="0">
              <a:latin typeface="+mj-lt"/>
            </a:rPr>
            <a:t>Mobile business</a:t>
          </a:r>
        </a:p>
        <a:p>
          <a:pPr marL="0" lvl="0" indent="0" algn="ctr" defTabSz="800100">
            <a:lnSpc>
              <a:spcPct val="100000"/>
            </a:lnSpc>
            <a:spcBef>
              <a:spcPct val="0"/>
            </a:spcBef>
            <a:spcAft>
              <a:spcPct val="35000"/>
            </a:spcAft>
            <a:buNone/>
          </a:pPr>
          <a:r>
            <a:rPr lang="en-GB" sz="1800" kern="1200" dirty="0">
              <a:latin typeface="+mj-lt"/>
            </a:rPr>
            <a:t> Efficient travel</a:t>
          </a:r>
        </a:p>
        <a:p>
          <a:pPr marL="0" lvl="0" indent="0" algn="ctr" defTabSz="800100">
            <a:lnSpc>
              <a:spcPct val="100000"/>
            </a:lnSpc>
            <a:spcBef>
              <a:spcPct val="0"/>
            </a:spcBef>
            <a:spcAft>
              <a:spcPct val="35000"/>
            </a:spcAft>
            <a:buNone/>
          </a:pPr>
          <a:r>
            <a:rPr lang="en-GB" sz="1800" kern="1200" dirty="0">
              <a:latin typeface="+mj-lt"/>
            </a:rPr>
            <a:t>Low energy use</a:t>
          </a:r>
        </a:p>
      </dsp:txBody>
      <dsp:txXfrm>
        <a:off x="4002747" y="420464"/>
        <a:ext cx="2305712" cy="2030183"/>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9BCE0C-CD74-4A59-802C-6D2F8C15331A}" type="datetimeFigureOut">
              <a:rPr lang="en-US" smtClean="0"/>
              <a:t>7/8/2026</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798501B-77B5-4365-9881-C6E19A3C1E42}" type="slidenum">
              <a:rPr lang="en-US" smtClean="0"/>
              <a:t>‹#›</a:t>
            </a:fld>
            <a:endParaRPr lang="en-US" dirty="0"/>
          </a:p>
        </p:txBody>
      </p:sp>
    </p:spTree>
    <p:extLst>
      <p:ext uri="{BB962C8B-B14F-4D97-AF65-F5344CB8AC3E}">
        <p14:creationId xmlns:p14="http://schemas.microsoft.com/office/powerpoint/2010/main" val="28514561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4FDEA8-CBB8-46CC-9562-028963DBC55A}" type="datetimeFigureOut">
              <a:rPr lang="en-US" smtClean="0"/>
              <a:t>7/8/2026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8BD8E7-1312-41F3-99C4-6DA5AF891969}" type="slidenum">
              <a:rPr lang="en-US" smtClean="0"/>
              <a:t>‹#›</a:t>
            </a:fld>
            <a:endParaRPr lang="en-US" dirty="0"/>
          </a:p>
        </p:txBody>
      </p:sp>
    </p:spTree>
    <p:extLst>
      <p:ext uri="{BB962C8B-B14F-4D97-AF65-F5344CB8AC3E}">
        <p14:creationId xmlns:p14="http://schemas.microsoft.com/office/powerpoint/2010/main" val="2892084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about:</a:t>
            </a:r>
          </a:p>
          <a:p>
            <a:r>
              <a:rPr lang="en-GB" dirty="0"/>
              <a:t>prevention </a:t>
            </a:r>
          </a:p>
          <a:p>
            <a:r>
              <a:rPr lang="en-GB" dirty="0"/>
              <a:t>wellbeing </a:t>
            </a:r>
          </a:p>
          <a:p>
            <a:r>
              <a:rPr lang="en-GB" dirty="0"/>
              <a:t>independence </a:t>
            </a:r>
          </a:p>
          <a:p>
            <a:r>
              <a:rPr lang="en-GB" dirty="0"/>
              <a:t>emotional health</a:t>
            </a:r>
          </a:p>
          <a:p>
            <a:endParaRPr lang="en-GB" dirty="0"/>
          </a:p>
        </p:txBody>
      </p:sp>
      <p:sp>
        <p:nvSpPr>
          <p:cNvPr id="4" name="Slide Number Placeholder 3"/>
          <p:cNvSpPr>
            <a:spLocks noGrp="1"/>
          </p:cNvSpPr>
          <p:nvPr>
            <p:ph type="sldNum" sz="quarter" idx="5"/>
          </p:nvPr>
        </p:nvSpPr>
        <p:spPr/>
        <p:txBody>
          <a:bodyPr/>
          <a:lstStyle/>
          <a:p>
            <a:fld id="{FC8BD8E7-1312-41F3-99C4-6DA5AF891969}" type="slidenum">
              <a:rPr lang="en-US" smtClean="0"/>
              <a:t>3</a:t>
            </a:fld>
            <a:endParaRPr lang="en-US" dirty="0"/>
          </a:p>
        </p:txBody>
      </p:sp>
    </p:spTree>
    <p:extLst>
      <p:ext uri="{BB962C8B-B14F-4D97-AF65-F5344CB8AC3E}">
        <p14:creationId xmlns:p14="http://schemas.microsoft.com/office/powerpoint/2010/main" val="16235799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everyone. Today I'd like to introduce Evergreen Holistic Health, a mobile holistic wellbeing service designed specifically for older adults living in care homes, retirement villages and private homes. My business combines over 14 years of professional experience in health and social care with holistic therapy to improve quality of life through compassionate, person-centred care.</a:t>
            </a:r>
          </a:p>
        </p:txBody>
      </p:sp>
      <p:sp>
        <p:nvSpPr>
          <p:cNvPr id="4" name="Slide Number Placeholder 3"/>
          <p:cNvSpPr>
            <a:spLocks noGrp="1"/>
          </p:cNvSpPr>
          <p:nvPr>
            <p:ph type="sldNum" sz="quarter" idx="5"/>
          </p:nvPr>
        </p:nvSpPr>
        <p:spPr/>
        <p:txBody>
          <a:bodyPr/>
          <a:lstStyle/>
          <a:p>
            <a:fld id="{FC8BD8E7-1312-41F3-99C4-6DA5AF891969}" type="slidenum">
              <a:rPr lang="en-US" smtClean="0"/>
              <a:t>4</a:t>
            </a:fld>
            <a:endParaRPr lang="en-US" dirty="0"/>
          </a:p>
        </p:txBody>
      </p:sp>
    </p:spTree>
    <p:extLst>
      <p:ext uri="{BB962C8B-B14F-4D97-AF65-F5344CB8AC3E}">
        <p14:creationId xmlns:p14="http://schemas.microsoft.com/office/powerpoint/2010/main" val="5749605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BD8E7-1312-41F3-99C4-6DA5AF891969}" type="slidenum">
              <a:rPr lang="en-US" smtClean="0"/>
              <a:t>5</a:t>
            </a:fld>
            <a:endParaRPr lang="en-US" dirty="0"/>
          </a:p>
        </p:txBody>
      </p:sp>
    </p:spTree>
    <p:extLst>
      <p:ext uri="{BB962C8B-B14F-4D97-AF65-F5344CB8AC3E}">
        <p14:creationId xmlns:p14="http://schemas.microsoft.com/office/powerpoint/2010/main" val="38997591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BD8E7-1312-41F3-99C4-6DA5AF891969}" type="slidenum">
              <a:rPr lang="en-US" smtClean="0"/>
              <a:t>6</a:t>
            </a:fld>
            <a:endParaRPr lang="en-US" dirty="0"/>
          </a:p>
        </p:txBody>
      </p:sp>
    </p:spTree>
    <p:extLst>
      <p:ext uri="{BB962C8B-B14F-4D97-AF65-F5344CB8AC3E}">
        <p14:creationId xmlns:p14="http://schemas.microsoft.com/office/powerpoint/2010/main" val="33770679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BD8E7-1312-41F3-99C4-6DA5AF891969}" type="slidenum">
              <a:rPr lang="en-US" smtClean="0"/>
              <a:t>9</a:t>
            </a:fld>
            <a:endParaRPr lang="en-US" dirty="0"/>
          </a:p>
        </p:txBody>
      </p:sp>
    </p:spTree>
    <p:extLst>
      <p:ext uri="{BB962C8B-B14F-4D97-AF65-F5344CB8AC3E}">
        <p14:creationId xmlns:p14="http://schemas.microsoft.com/office/powerpoint/2010/main" val="42540094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lumMod val="75000"/>
          </a:schemeClr>
        </a:solidFill>
        <a:effectLst/>
      </p:bgPr>
    </p:bg>
    <p:spTree>
      <p:nvGrpSpPr>
        <p:cNvPr id="1" name=""/>
        <p:cNvGrpSpPr/>
        <p:nvPr/>
      </p:nvGrpSpPr>
      <p:grpSpPr>
        <a:xfrm>
          <a:off x="0" y="0"/>
          <a:ext cx="0" cy="0"/>
          <a:chOff x="0" y="0"/>
          <a:chExt cx="0" cy="0"/>
        </a:xfrm>
      </p:grpSpPr>
      <p:sp>
        <p:nvSpPr>
          <p:cNvPr id="7" name="Rectangle 6"/>
          <p:cNvSpPr/>
          <p:nvPr userDrawn="1"/>
        </p:nvSpPr>
        <p:spPr>
          <a:xfrm>
            <a:off x="304800" y="304800"/>
            <a:ext cx="11582400" cy="6248400"/>
          </a:xfrm>
          <a:prstGeom prst="rect">
            <a:avLst/>
          </a:prstGeom>
          <a:noFill/>
          <a:ln w="50800">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838200" y="1548245"/>
            <a:ext cx="10515600" cy="2240280"/>
          </a:xfrm>
        </p:spPr>
        <p:txBody>
          <a:bodyPr anchor="b">
            <a:normAutofit/>
          </a:bodyPr>
          <a:lstStyle>
            <a:lvl1pPr algn="ctr">
              <a:defRPr sz="4400">
                <a:solidFill>
                  <a:schemeClr val="bg1"/>
                </a:solidFill>
              </a:defRPr>
            </a:lvl1pPr>
          </a:lstStyle>
          <a:p>
            <a:r>
              <a:rPr lang="en-GB"/>
              <a:t>Click to edit Master title style</a:t>
            </a:r>
            <a:endParaRPr lang="en-US"/>
          </a:p>
        </p:txBody>
      </p:sp>
      <p:sp>
        <p:nvSpPr>
          <p:cNvPr id="3" name="Subtitle 2"/>
          <p:cNvSpPr>
            <a:spLocks noGrp="1"/>
          </p:cNvSpPr>
          <p:nvPr>
            <p:ph type="subTitle" idx="1"/>
          </p:nvPr>
        </p:nvSpPr>
        <p:spPr>
          <a:xfrm>
            <a:off x="838200" y="3854659"/>
            <a:ext cx="10515600" cy="1143000"/>
          </a:xfrm>
        </p:spPr>
        <p:txBody>
          <a:bodyPr>
            <a:normAutofit/>
          </a:bodyPr>
          <a:lstStyle>
            <a:lvl1pPr marL="0" indent="0" algn="ctr">
              <a:buNone/>
              <a:defRPr sz="2000" cap="all"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Tree>
    <p:extLst>
      <p:ext uri="{BB962C8B-B14F-4D97-AF65-F5344CB8AC3E}">
        <p14:creationId xmlns:p14="http://schemas.microsoft.com/office/powerpoint/2010/main" val="79886275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Slide with Pictures">
    <p:bg>
      <p:bgRef idx="1001">
        <a:schemeClr val="bg1"/>
      </p:bgRef>
    </p:bg>
    <p:spTree>
      <p:nvGrpSpPr>
        <p:cNvPr id="1" name=""/>
        <p:cNvGrpSpPr/>
        <p:nvPr/>
      </p:nvGrpSpPr>
      <p:grpSpPr>
        <a:xfrm>
          <a:off x="0" y="0"/>
          <a:ext cx="0" cy="0"/>
          <a:chOff x="0" y="0"/>
          <a:chExt cx="0" cy="0"/>
        </a:xfrm>
      </p:grpSpPr>
      <p:sp>
        <p:nvSpPr>
          <p:cNvPr id="8" name="Rectangle 7"/>
          <p:cNvSpPr/>
          <p:nvPr userDrawn="1"/>
        </p:nvSpPr>
        <p:spPr>
          <a:xfrm>
            <a:off x="0" y="4800600"/>
            <a:ext cx="12192000" cy="20574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33400" y="5084483"/>
            <a:ext cx="11125200" cy="914400"/>
          </a:xfrm>
        </p:spPr>
        <p:txBody>
          <a:bodyPr anchor="b">
            <a:normAutofit/>
          </a:bodyPr>
          <a:lstStyle>
            <a:lvl1pPr algn="ctr">
              <a:defRPr sz="4400" spc="-50" baseline="0">
                <a:solidFill>
                  <a:schemeClr val="bg1"/>
                </a:solidFill>
              </a:defRPr>
            </a:lvl1pPr>
          </a:lstStyle>
          <a:p>
            <a:r>
              <a:rPr lang="en-GB"/>
              <a:t>Click to edit Master title style</a:t>
            </a:r>
            <a:endParaRPr lang="en-US" dirty="0"/>
          </a:p>
        </p:txBody>
      </p:sp>
      <p:sp>
        <p:nvSpPr>
          <p:cNvPr id="9" name="Picture Placeholder 2" descr="An empty placeholder to add an image. Click on the placeholder and select the image that you wish to add"/>
          <p:cNvSpPr>
            <a:spLocks noGrp="1"/>
          </p:cNvSpPr>
          <p:nvPr>
            <p:ph type="pic" idx="10"/>
          </p:nvPr>
        </p:nvSpPr>
        <p:spPr>
          <a:xfrm>
            <a:off x="1" y="1"/>
            <a:ext cx="4023360" cy="4745736"/>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13" name="Picture Placeholder 2" descr="An empty placeholder to add an image. Click on the placeholder and select the image that you wish to add"/>
          <p:cNvSpPr>
            <a:spLocks noGrp="1"/>
          </p:cNvSpPr>
          <p:nvPr>
            <p:ph type="pic" idx="11"/>
          </p:nvPr>
        </p:nvSpPr>
        <p:spPr>
          <a:xfrm>
            <a:off x="4084320" y="1"/>
            <a:ext cx="4023360" cy="4745736"/>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14" name="Picture Placeholder 2" descr="An empty placeholder to add an image. Click on the placeholder and select the image that you wish to add"/>
          <p:cNvSpPr>
            <a:spLocks noGrp="1"/>
          </p:cNvSpPr>
          <p:nvPr>
            <p:ph type="pic" idx="12"/>
          </p:nvPr>
        </p:nvSpPr>
        <p:spPr>
          <a:xfrm>
            <a:off x="8168640" y="1"/>
            <a:ext cx="4023360" cy="4745736"/>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3" name="Subtitle 2"/>
          <p:cNvSpPr>
            <a:spLocks noGrp="1"/>
          </p:cNvSpPr>
          <p:nvPr>
            <p:ph type="subTitle" idx="1"/>
          </p:nvPr>
        </p:nvSpPr>
        <p:spPr>
          <a:xfrm>
            <a:off x="533400" y="6043123"/>
            <a:ext cx="11125200" cy="571500"/>
          </a:xfrm>
        </p:spPr>
        <p:txBody>
          <a:bodyPr>
            <a:normAutofit/>
          </a:bodyPr>
          <a:lstStyle>
            <a:lvl1pPr marL="0" indent="0" algn="ctr">
              <a:spcBef>
                <a:spcPts val="0"/>
              </a:spcBef>
              <a:buNone/>
              <a:defRPr sz="2000" cap="all"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46374543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lvl1pPr>
              <a:defRPr/>
            </a:lvl1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7CC0096-1860-4642-9CD2-0079EA5E7CD1}" type="datetimeFigureOut">
              <a:rPr lang="en-US" smtClean="0"/>
              <a:t>7/8/2026</a:t>
            </a:fld>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p:bg>
      <p:bgPr>
        <a:solidFill>
          <a:schemeClr val="accent1">
            <a:lumMod val="75000"/>
          </a:schemeClr>
        </a:solidFill>
        <a:effectLst/>
      </p:bgPr>
    </p:bg>
    <p:spTree>
      <p:nvGrpSpPr>
        <p:cNvPr id="1" name=""/>
        <p:cNvGrpSpPr/>
        <p:nvPr/>
      </p:nvGrpSpPr>
      <p:grpSpPr>
        <a:xfrm>
          <a:off x="0" y="0"/>
          <a:ext cx="0" cy="0"/>
          <a:chOff x="0" y="0"/>
          <a:chExt cx="0" cy="0"/>
        </a:xfrm>
      </p:grpSpPr>
      <p:sp>
        <p:nvSpPr>
          <p:cNvPr id="7" name="Rectangle 6"/>
          <p:cNvSpPr/>
          <p:nvPr userDrawn="1"/>
        </p:nvSpPr>
        <p:spPr>
          <a:xfrm>
            <a:off x="304800" y="304800"/>
            <a:ext cx="11582400" cy="6248400"/>
          </a:xfrm>
          <a:prstGeom prst="rect">
            <a:avLst/>
          </a:prstGeom>
          <a:noFill/>
          <a:ln w="50800">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1850" y="2483427"/>
            <a:ext cx="10515600" cy="2743200"/>
          </a:xfrm>
        </p:spPr>
        <p:txBody>
          <a:bodyPr anchor="b">
            <a:normAutofit/>
          </a:bodyPr>
          <a:lstStyle>
            <a:lvl1pPr algn="ctr">
              <a:defRPr sz="4400" spc="-50" baseline="0">
                <a:solidFill>
                  <a:schemeClr val="bg1"/>
                </a:solidFill>
              </a:defRPr>
            </a:lvl1pPr>
          </a:lstStyle>
          <a:p>
            <a:r>
              <a:rPr lang="en-GB"/>
              <a:t>Click to edit Master title style</a:t>
            </a:r>
            <a:endParaRPr lang="en-US"/>
          </a:p>
        </p:txBody>
      </p:sp>
      <p:sp>
        <p:nvSpPr>
          <p:cNvPr id="5" name="Text Placeholder 4"/>
          <p:cNvSpPr>
            <a:spLocks noGrp="1"/>
          </p:cNvSpPr>
          <p:nvPr>
            <p:ph type="body" sz="quarter" idx="10"/>
          </p:nvPr>
        </p:nvSpPr>
        <p:spPr>
          <a:xfrm>
            <a:off x="835025" y="5257800"/>
            <a:ext cx="10515600" cy="914400"/>
          </a:xfrm>
        </p:spPr>
        <p:txBody>
          <a:bodyPr>
            <a:normAutofit/>
          </a:bodyPr>
          <a:lstStyle>
            <a:lvl1pPr marL="0" indent="0" algn="ctr">
              <a:spcBef>
                <a:spcPts val="0"/>
              </a:spcBef>
              <a:buFontTx/>
              <a:buNone/>
              <a:defRPr sz="2000" cap="all" spc="50" baseline="0">
                <a:solidFill>
                  <a:schemeClr val="bg1"/>
                </a:solidFill>
              </a:defRPr>
            </a:lvl1pPr>
            <a:lvl2pPr marL="365760" indent="0" algn="ctr">
              <a:buNone/>
              <a:defRPr sz="2000" cap="all" spc="50" baseline="0">
                <a:solidFill>
                  <a:schemeClr val="bg1"/>
                </a:solidFill>
              </a:defRPr>
            </a:lvl2pPr>
            <a:lvl3pPr algn="ctr">
              <a:defRPr sz="2000" cap="all" spc="50" baseline="0">
                <a:solidFill>
                  <a:schemeClr val="bg1"/>
                </a:solidFill>
              </a:defRPr>
            </a:lvl3pPr>
            <a:lvl4pPr algn="ctr">
              <a:defRPr sz="2000" cap="all" spc="50" baseline="0">
                <a:solidFill>
                  <a:schemeClr val="bg1"/>
                </a:solidFill>
              </a:defRPr>
            </a:lvl4pPr>
            <a:lvl5pPr algn="ctr">
              <a:defRPr sz="2000" cap="all" spc="50" baseline="0">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350677804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524000" y="1714500"/>
            <a:ext cx="4495800" cy="4462272"/>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714500"/>
            <a:ext cx="4495800" cy="4462272"/>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37CC0096-1860-4642-9CD2-0079EA5E7CD1}" type="datetimeFigureOut">
              <a:rPr lang="en-US" smtClean="0"/>
              <a:t>7/8/2026</a:t>
            </a:fld>
            <a:endParaRPr lang="en-US" dirty="0"/>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Text Placeholder 2"/>
          <p:cNvSpPr>
            <a:spLocks noGrp="1"/>
          </p:cNvSpPr>
          <p:nvPr>
            <p:ph type="body" idx="1"/>
          </p:nvPr>
        </p:nvSpPr>
        <p:spPr>
          <a:xfrm>
            <a:off x="1527048" y="1733162"/>
            <a:ext cx="4498848" cy="685800"/>
          </a:xfrm>
        </p:spPr>
        <p:txBody>
          <a:bodyPr anchor="b">
            <a:normAutofit/>
          </a:bodyPr>
          <a:lstStyle>
            <a:lvl1pPr marL="0" indent="0">
              <a:spcBef>
                <a:spcPts val="0"/>
              </a:spcBef>
              <a:buNone/>
              <a:defRPr sz="1800" b="1"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27048" y="2481943"/>
            <a:ext cx="4498848" cy="3690257"/>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733162"/>
            <a:ext cx="4498848" cy="685800"/>
          </a:xfrm>
        </p:spPr>
        <p:txBody>
          <a:bodyPr anchor="b">
            <a:normAutofit/>
          </a:bodyPr>
          <a:lstStyle>
            <a:lvl1pPr marL="0" indent="0">
              <a:spcBef>
                <a:spcPts val="0"/>
              </a:spcBef>
              <a:buNone/>
              <a:defRPr sz="1800" b="1"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481943"/>
            <a:ext cx="4498848" cy="3690257"/>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37CC0096-1860-4642-9CD2-0079EA5E7CD1}" type="datetimeFigureOut">
              <a:rPr lang="en-US" smtClean="0"/>
              <a:t>7/8/2026</a:t>
            </a:fld>
            <a:endParaRPr lang="en-US" dirty="0"/>
          </a:p>
        </p:txBody>
      </p:sp>
      <p:sp>
        <p:nvSpPr>
          <p:cNvPr id="9" name="Slide Number Placeholder 8"/>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37CC0096-1860-4642-9CD2-0079EA5E7CD1}" type="datetimeFigureOut">
              <a:rPr lang="en-US" smtClean="0"/>
              <a:t>7/8/2026</a:t>
            </a:fld>
            <a:endParaRPr lang="en-US" dirty="0"/>
          </a:p>
        </p:txBody>
      </p:sp>
      <p:sp>
        <p:nvSpPr>
          <p:cNvPr id="5" name="Slide Number Placeholder 4"/>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681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51812" y="1672934"/>
            <a:ext cx="3506788" cy="2880360"/>
          </a:xfrm>
        </p:spPr>
        <p:txBody>
          <a:bodyPr anchor="b">
            <a:normAutofit/>
          </a:bodyPr>
          <a:lstStyle>
            <a:lvl1pPr>
              <a:defRPr sz="3000"/>
            </a:lvl1pPr>
          </a:lstStyle>
          <a:p>
            <a:r>
              <a:rPr lang="en-GB"/>
              <a:t>Click to edit Master title style</a:t>
            </a:r>
            <a:endParaRPr lang="en-US" dirty="0"/>
          </a:p>
        </p:txBody>
      </p:sp>
      <p:sp>
        <p:nvSpPr>
          <p:cNvPr id="3" name="Content Placeholder 2"/>
          <p:cNvSpPr>
            <a:spLocks noGrp="1"/>
          </p:cNvSpPr>
          <p:nvPr>
            <p:ph idx="1"/>
          </p:nvPr>
        </p:nvSpPr>
        <p:spPr>
          <a:xfrm>
            <a:off x="530352" y="457200"/>
            <a:ext cx="7242111" cy="5715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151812" y="4590288"/>
            <a:ext cx="3514564" cy="1581912"/>
          </a:xfrm>
        </p:spPr>
        <p:txBody>
          <a:bodyPr/>
          <a:lstStyle>
            <a:lvl1pPr marL="0" indent="0">
              <a:spcBef>
                <a:spcPts val="8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37CC0096-1860-4642-9CD2-0079EA5E7CD1}" type="datetimeFigureOut">
              <a:rPr lang="en-US" smtClean="0"/>
              <a:t>7/8/2026</a:t>
            </a:fld>
            <a:endParaRPr lang="en-US" dirty="0"/>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p:spTree>
      <p:nvGrpSpPr>
        <p:cNvPr id="1" name=""/>
        <p:cNvGrpSpPr/>
        <p:nvPr/>
      </p:nvGrpSpPr>
      <p:grpSpPr>
        <a:xfrm>
          <a:off x="0" y="0"/>
          <a:ext cx="0" cy="0"/>
          <a:chOff x="0" y="0"/>
          <a:chExt cx="0" cy="0"/>
        </a:xfrm>
      </p:grpSpPr>
      <p:sp>
        <p:nvSpPr>
          <p:cNvPr id="8" name="Rectangle 7"/>
          <p:cNvSpPr/>
          <p:nvPr userDrawn="1"/>
        </p:nvSpPr>
        <p:spPr>
          <a:xfrm>
            <a:off x="8153400" y="0"/>
            <a:ext cx="403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532813" y="1683327"/>
            <a:ext cx="3125787" cy="2877260"/>
          </a:xfrm>
        </p:spPr>
        <p:txBody>
          <a:bodyPr anchor="b">
            <a:normAutofit/>
          </a:bodyPr>
          <a:lstStyle>
            <a:lvl1pPr>
              <a:defRPr sz="3000">
                <a:solidFill>
                  <a:schemeClr val="bg1"/>
                </a:solidFill>
              </a:defRPr>
            </a:lvl1pPr>
          </a:lstStyle>
          <a:p>
            <a:r>
              <a:rPr lang="en-GB"/>
              <a:t>Click to edit Master title style</a:t>
            </a:r>
            <a:endParaRPr lang="en-US"/>
          </a:p>
        </p:txBody>
      </p:sp>
      <p:sp>
        <p:nvSpPr>
          <p:cNvPr id="6" name="Picture Placeholder 2" descr="An empty placeholder to add an image. Click on the placeholder and select the image that you wish to add"/>
          <p:cNvSpPr>
            <a:spLocks noGrp="1"/>
          </p:cNvSpPr>
          <p:nvPr>
            <p:ph type="pic" idx="1"/>
          </p:nvPr>
        </p:nvSpPr>
        <p:spPr>
          <a:xfrm>
            <a:off x="0" y="0"/>
            <a:ext cx="8101584" cy="6857999"/>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8532813" y="4591761"/>
            <a:ext cx="3125787" cy="1580440"/>
          </a:xfrm>
        </p:spPr>
        <p:txBody>
          <a:bodyPr/>
          <a:lstStyle>
            <a:lvl1pPr marL="0" indent="0">
              <a:spcBef>
                <a:spcPts val="800"/>
              </a:spcBef>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977249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lvl1pPr>
              <a:defRPr/>
            </a:lvl1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7CC0096-1860-4642-9CD2-0079EA5E7CD1}" type="datetimeFigureOut">
              <a:rPr lang="en-US" smtClean="0"/>
              <a:t>7/8/2026</a:t>
            </a:fld>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457200"/>
            <a:ext cx="1943100" cy="5719762"/>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524000" y="457200"/>
            <a:ext cx="7048500" cy="5719762"/>
          </a:xfrm>
        </p:spPr>
        <p:txBody>
          <a:bodyPr vert="eaVert"/>
          <a:lstStyle>
            <a:lvl1pPr>
              <a:defRPr/>
            </a:lvl1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7CC0096-1860-4642-9CD2-0079EA5E7CD1}" type="datetimeFigureOut">
              <a:rPr lang="en-US" smtClean="0"/>
              <a:t>7/8/2026</a:t>
            </a:fld>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4000" y="457200"/>
            <a:ext cx="9144000" cy="1143000"/>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524000" y="1714500"/>
            <a:ext cx="9144000" cy="44577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Rectangle 6"/>
          <p:cNvSpPr/>
          <p:nvPr userDrawn="1"/>
        </p:nvSpPr>
        <p:spPr>
          <a:xfrm>
            <a:off x="0" y="6583680"/>
            <a:ext cx="12192000" cy="27432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Footer Placeholder 4"/>
          <p:cNvSpPr>
            <a:spLocks noGrp="1"/>
          </p:cNvSpPr>
          <p:nvPr>
            <p:ph type="ftr" sz="quarter" idx="3"/>
          </p:nvPr>
        </p:nvSpPr>
        <p:spPr>
          <a:xfrm>
            <a:off x="1523999" y="6601556"/>
            <a:ext cx="6491381" cy="228600"/>
          </a:xfrm>
          <a:prstGeom prst="rect">
            <a:avLst/>
          </a:prstGeom>
        </p:spPr>
        <p:txBody>
          <a:bodyPr vert="horz" lIns="91440" tIns="45720" rIns="91440" bIns="45720" rtlCol="0" anchor="ctr"/>
          <a:lstStyle>
            <a:lvl1pPr algn="l">
              <a:defRPr sz="1100">
                <a:solidFill>
                  <a:schemeClr val="bg1"/>
                </a:solidFill>
              </a:defRPr>
            </a:lvl1pPr>
          </a:lstStyle>
          <a:p>
            <a:r>
              <a:rPr lang="en-US" dirty="0"/>
              <a:t>Add a footer</a:t>
            </a:r>
          </a:p>
        </p:txBody>
      </p:sp>
      <p:sp>
        <p:nvSpPr>
          <p:cNvPr id="4" name="Date Placeholder 3"/>
          <p:cNvSpPr>
            <a:spLocks noGrp="1"/>
          </p:cNvSpPr>
          <p:nvPr>
            <p:ph type="dt" sz="half" idx="2"/>
          </p:nvPr>
        </p:nvSpPr>
        <p:spPr>
          <a:xfrm>
            <a:off x="8187908" y="6601556"/>
            <a:ext cx="1534064" cy="228600"/>
          </a:xfrm>
          <a:prstGeom prst="rect">
            <a:avLst/>
          </a:prstGeom>
        </p:spPr>
        <p:txBody>
          <a:bodyPr vert="horz" lIns="91440" tIns="45720" rIns="91440" bIns="45720" rtlCol="0" anchor="ctr"/>
          <a:lstStyle>
            <a:lvl1pPr algn="r">
              <a:defRPr sz="1100">
                <a:solidFill>
                  <a:schemeClr val="bg1"/>
                </a:solidFill>
              </a:defRPr>
            </a:lvl1pPr>
          </a:lstStyle>
          <a:p>
            <a:fld id="{37CC0096-1860-4642-9CD2-0079EA5E7CD1}" type="datetimeFigureOut">
              <a:rPr lang="en-US" smtClean="0"/>
              <a:pPr/>
              <a:t>7/8/2026</a:t>
            </a:fld>
            <a:endParaRPr lang="en-US" dirty="0"/>
          </a:p>
        </p:txBody>
      </p:sp>
      <p:sp>
        <p:nvSpPr>
          <p:cNvPr id="6" name="Slide Number Placeholder 5"/>
          <p:cNvSpPr>
            <a:spLocks noGrp="1"/>
          </p:cNvSpPr>
          <p:nvPr>
            <p:ph type="sldNum" sz="quarter" idx="4"/>
          </p:nvPr>
        </p:nvSpPr>
        <p:spPr>
          <a:xfrm>
            <a:off x="9894499" y="6601556"/>
            <a:ext cx="773502" cy="228600"/>
          </a:xfrm>
          <a:prstGeom prst="rect">
            <a:avLst/>
          </a:prstGeom>
        </p:spPr>
        <p:txBody>
          <a:bodyPr vert="horz" lIns="91440" tIns="45720" rIns="91440" bIns="45720" rtlCol="0" anchor="ctr"/>
          <a:lstStyle>
            <a:lvl1pPr algn="r">
              <a:defRPr sz="1100">
                <a:solidFill>
                  <a:schemeClr val="bg1"/>
                </a:solidFill>
              </a:defRPr>
            </a:lvl1p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1943259863"/>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400" kern="1200" cap="all" baseline="0">
          <a:solidFill>
            <a:schemeClr val="accent1">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accent1">
            <a:lumMod val="50000"/>
          </a:schemeClr>
        </a:buClr>
        <a:buSzPct val="100000"/>
        <a:buFont typeface="Arial" pitchFamily="34" charset="0"/>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800"/>
        </a:spcBef>
        <a:buClr>
          <a:schemeClr val="accent1">
            <a:lumMod val="50000"/>
          </a:schemeClr>
        </a:buClr>
        <a:buSzPct val="100000"/>
        <a:buFont typeface="Arial"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Clr>
          <a:schemeClr val="accent1">
            <a:lumMod val="50000"/>
          </a:schemeClr>
        </a:buClr>
        <a:buSzPct val="100000"/>
        <a:buFont typeface="Arial" pitchFamily="34" charset="0"/>
        <a:buChar char="▪"/>
        <a:defRPr sz="1600" kern="1200">
          <a:solidFill>
            <a:schemeClr val="tx1"/>
          </a:solidFill>
          <a:latin typeface="+mn-lt"/>
          <a:ea typeface="+mn-ea"/>
          <a:cs typeface="+mn-cs"/>
        </a:defRPr>
      </a:lvl3pPr>
      <a:lvl4pPr marL="118872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4pPr>
      <a:lvl5pPr marL="14630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5pPr>
      <a:lvl6pPr marL="16916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6pPr>
      <a:lvl7pPr marL="19202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7pPr>
      <a:lvl8pPr marL="21488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8pPr>
      <a:lvl9pPr marL="23774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p15:clr>
            <a:srgbClr val="F26B43"/>
          </p15:clr>
        </p15:guide>
        <p15:guide id="4" orient="horz" pos="216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hyperlink" Target="https://aromatherapynaturals.com/facial-mists-toners-and-hydrosols/"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5.1"/><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hyperlink" Target="https://www.rawpixel.com/search/retirement"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svg"/><Relationship Id="rId7" Type="http://schemas.openxmlformats.org/officeDocument/2006/relationships/image" Target="../media/image10.svg"/><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image" Target="../media/image9.svg"/><Relationship Id="rId5" Type="http://schemas.openxmlformats.org/officeDocument/2006/relationships/image" Target="../media/image8.sv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svg"/></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14.svg"/><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17" Type="http://schemas.openxmlformats.org/officeDocument/2006/relationships/image" Target="../media/image18.jpeg"/><Relationship Id="rId2" Type="http://schemas.openxmlformats.org/officeDocument/2006/relationships/notesSlide" Target="../notesSlides/notesSlide3.xml"/><Relationship Id="rId16" Type="http://schemas.openxmlformats.org/officeDocument/2006/relationships/image" Target="../media/image17.svg"/><Relationship Id="rId1" Type="http://schemas.openxmlformats.org/officeDocument/2006/relationships/slideLayout" Target="../slideLayouts/slideLayout3.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5" Type="http://schemas.openxmlformats.org/officeDocument/2006/relationships/image" Target="../media/image16.svg"/><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image" Target="../media/image15.svg"/></Relationships>
</file>

<file path=ppt/slides/_rels/slide6.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21.svg"/><Relationship Id="rId4" Type="http://schemas.openxmlformats.org/officeDocument/2006/relationships/image" Target="../media/image20.svg"/></Relationships>
</file>

<file path=ppt/slides/_rels/slide7.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hyperlink" Target="https://www.flickr.com/photos/aidan_jones/3575000735" TargetMode="External"/><Relationship Id="rId7" Type="http://schemas.openxmlformats.org/officeDocument/2006/relationships/image" Target="../media/image25.svg"/><Relationship Id="rId12" Type="http://schemas.openxmlformats.org/officeDocument/2006/relationships/image" Target="../media/image28.svg"/><Relationship Id="rId2" Type="http://schemas.openxmlformats.org/officeDocument/2006/relationships/image" Target="../media/image22.jpeg"/><Relationship Id="rId1" Type="http://schemas.openxmlformats.org/officeDocument/2006/relationships/slideLayout" Target="../slideLayouts/slideLayout5.xml"/><Relationship Id="rId6" Type="http://schemas.openxmlformats.org/officeDocument/2006/relationships/image" Target="../media/image24.jpeg"/><Relationship Id="rId11" Type="http://schemas.openxmlformats.org/officeDocument/2006/relationships/hyperlink" Target="https://svgsilh.com/9c27b0/image/1262311.html" TargetMode="External"/><Relationship Id="rId5" Type="http://schemas.openxmlformats.org/officeDocument/2006/relationships/hyperlink" Target="https://freepngimg.com/png/65429-like-icons-button-computer-messenger-logo-facebook" TargetMode="External"/><Relationship Id="rId10" Type="http://schemas.openxmlformats.org/officeDocument/2006/relationships/image" Target="../media/image27.svg"/><Relationship Id="rId4" Type="http://schemas.openxmlformats.org/officeDocument/2006/relationships/image" Target="../media/image23.png"/><Relationship Id="rId9" Type="http://schemas.openxmlformats.org/officeDocument/2006/relationships/hyperlink" Target="https://freepngimg.com/png/35184-twitter-photos"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29.sv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2440368" y="1083027"/>
            <a:ext cx="7311264" cy="4691946"/>
          </a:xfrm>
        </p:spPr>
        <p:txBody>
          <a:bodyPr>
            <a:normAutofit/>
          </a:bodyPr>
          <a:lstStyle/>
          <a:p>
            <a:pPr>
              <a:lnSpc>
                <a:spcPct val="150000"/>
              </a:lnSpc>
            </a:pPr>
            <a:r>
              <a:rPr lang="en-GB" sz="1600" b="1" dirty="0"/>
              <a:t>Certificate in Higher Education Business Skills for the Workplace</a:t>
            </a:r>
            <a:br>
              <a:rPr lang="en-GB" sz="1600" dirty="0"/>
            </a:br>
            <a:r>
              <a:rPr lang="en-GB" sz="1600" b="1" dirty="0"/>
              <a:t>Enterprise and Entrepreneurship</a:t>
            </a:r>
            <a:br>
              <a:rPr lang="en-GB" sz="1600" dirty="0"/>
            </a:br>
            <a:r>
              <a:rPr lang="en-GB" sz="1600" b="1" dirty="0"/>
              <a:t>LCLM4006</a:t>
            </a:r>
            <a:br>
              <a:rPr lang="en-GB" sz="1600" dirty="0"/>
            </a:br>
            <a:r>
              <a:rPr lang="en-GB" sz="1600" b="1" dirty="0"/>
              <a:t>Task 2: Portfolio of written tasks</a:t>
            </a:r>
            <a:br>
              <a:rPr lang="en-GB" sz="1600" dirty="0"/>
            </a:br>
            <a:r>
              <a:rPr lang="en-GB" sz="1600" b="1" dirty="0"/>
              <a:t>Doreen Amundam</a:t>
            </a:r>
            <a:br>
              <a:rPr lang="en-GB" sz="1600" dirty="0"/>
            </a:br>
            <a:r>
              <a:rPr lang="en-GB" sz="1600" b="1" dirty="0"/>
              <a:t> </a:t>
            </a:r>
            <a:br>
              <a:rPr lang="en-GB" sz="1600" dirty="0"/>
            </a:br>
            <a:r>
              <a:rPr lang="en-GB" sz="1600" b="1" dirty="0"/>
              <a:t>Kadisha Klaraey Williams-Brown 2507505</a:t>
            </a:r>
            <a:br>
              <a:rPr lang="en-GB" b="1" dirty="0"/>
            </a:br>
            <a:br>
              <a:rPr lang="en-GB" b="1" dirty="0"/>
            </a:br>
            <a:endParaRPr lang="en-US" dirty="0"/>
          </a:p>
        </p:txBody>
      </p:sp>
    </p:spTree>
    <p:extLst>
      <p:ext uri="{BB962C8B-B14F-4D97-AF65-F5344CB8AC3E}">
        <p14:creationId xmlns:p14="http://schemas.microsoft.com/office/powerpoint/2010/main" val="3396391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Evergreen holistic health</a:t>
            </a:r>
          </a:p>
        </p:txBody>
      </p:sp>
      <p:sp>
        <p:nvSpPr>
          <p:cNvPr id="3" name="Subtitle 2"/>
          <p:cNvSpPr>
            <a:spLocks noGrp="1"/>
          </p:cNvSpPr>
          <p:nvPr>
            <p:ph type="subTitle" idx="1"/>
          </p:nvPr>
        </p:nvSpPr>
        <p:spPr/>
        <p:txBody>
          <a:bodyPr/>
          <a:lstStyle/>
          <a:p>
            <a:r>
              <a:rPr lang="en-GB" i="1" dirty="0"/>
              <a:t>Improving Quality of Life Through Person-Centred Holistic Wellbeing</a:t>
            </a:r>
            <a:endParaRPr lang="en-US" i="1" dirty="0"/>
          </a:p>
        </p:txBody>
      </p:sp>
      <p:pic>
        <p:nvPicPr>
          <p:cNvPr id="10" name="Picture Placeholder 9" descr="Orange on bush">
            <a:extLst>
              <a:ext uri="{FF2B5EF4-FFF2-40B4-BE49-F238E27FC236}">
                <a16:creationId xmlns:a16="http://schemas.microsoft.com/office/drawing/2014/main" id="{5AB5D7CC-127A-CBF3-4823-17ECAE572FCF}"/>
              </a:ext>
            </a:extLst>
          </p:cNvPr>
          <p:cNvPicPr>
            <a:picLocks noGrp="1" noChangeAspect="1"/>
          </p:cNvPicPr>
          <p:nvPr>
            <p:ph type="pic" idx="10"/>
          </p:nvPr>
        </p:nvPicPr>
        <p:blipFill>
          <a:blip r:embed="rId2" cstate="print">
            <a:extLst>
              <a:ext uri="{28A0092B-C50C-407E-A947-70E740481C1C}">
                <a14:useLocalDpi xmlns:a14="http://schemas.microsoft.com/office/drawing/2010/main" val="0"/>
              </a:ext>
            </a:extLst>
          </a:blip>
          <a:srcRect l="21741" r="21741"/>
          <a:stretch>
            <a:fillRect/>
          </a:stretch>
        </p:blipFill>
        <p:spPr/>
      </p:pic>
      <p:pic>
        <p:nvPicPr>
          <p:cNvPr id="14" name="Picture Placeholder 13">
            <a:extLst>
              <a:ext uri="{FF2B5EF4-FFF2-40B4-BE49-F238E27FC236}">
                <a16:creationId xmlns:a16="http://schemas.microsoft.com/office/drawing/2014/main" id="{905237CB-AC83-EE0C-0015-D0F25EF35A56}"/>
              </a:ext>
            </a:extLst>
          </p:cNvPr>
          <p:cNvPicPr>
            <a:picLocks noGrp="1" noChangeAspect="1"/>
          </p:cNvPicPr>
          <p:nvPr>
            <p:ph type="pic" idx="1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7611" r="7611"/>
          <a:stretch>
            <a:fillRect/>
          </a:stretch>
        </p:blipFill>
        <p:spPr/>
      </p:pic>
      <p:pic>
        <p:nvPicPr>
          <p:cNvPr id="18" name="Picture Placeholder 17" descr="A hand holding a plant">
            <a:extLst>
              <a:ext uri="{FF2B5EF4-FFF2-40B4-BE49-F238E27FC236}">
                <a16:creationId xmlns:a16="http://schemas.microsoft.com/office/drawing/2014/main" id="{2976E898-E04E-959A-A020-CA77C4591A83}"/>
              </a:ext>
            </a:extLst>
          </p:cNvPr>
          <p:cNvPicPr>
            <a:picLocks noGrp="1" noChangeAspect="1"/>
          </p:cNvPicPr>
          <p:nvPr>
            <p:ph type="pic" idx="11"/>
          </p:nvPr>
        </p:nvPicPr>
        <p:blipFill>
          <a:blip r:embed="rId5" cstate="print">
            <a:extLst>
              <a:ext uri="{28A0092B-C50C-407E-A947-70E740481C1C}">
                <a14:useLocalDpi xmlns:a14="http://schemas.microsoft.com/office/drawing/2010/main" val="0"/>
              </a:ext>
            </a:extLst>
          </a:blip>
          <a:srcRect l="7611" r="7611"/>
          <a:stretch>
            <a:fillRect/>
          </a:stretch>
        </p:blipFill>
        <p:spPr/>
      </p:pic>
      <p:pic>
        <p:nvPicPr>
          <p:cNvPr id="20" name="Picture 19" descr="Therapist massaging patient's hand">
            <a:extLst>
              <a:ext uri="{FF2B5EF4-FFF2-40B4-BE49-F238E27FC236}">
                <a16:creationId xmlns:a16="http://schemas.microsoft.com/office/drawing/2014/main" id="{040DAB80-7035-C70B-92BA-D06E81ABC6B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084320" y="0"/>
            <a:ext cx="4023360" cy="4745737"/>
          </a:xfrm>
          <a:prstGeom prst="rect">
            <a:avLst/>
          </a:prstGeom>
        </p:spPr>
      </p:pic>
    </p:spTree>
    <p:extLst>
      <p:ext uri="{BB962C8B-B14F-4D97-AF65-F5344CB8AC3E}">
        <p14:creationId xmlns:p14="http://schemas.microsoft.com/office/powerpoint/2010/main" val="30346877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63476" y="350057"/>
            <a:ext cx="3892712" cy="1023513"/>
          </a:xfrm>
        </p:spPr>
        <p:txBody>
          <a:bodyPr anchor="b">
            <a:normAutofit fontScale="90000"/>
          </a:bodyPr>
          <a:lstStyle/>
          <a:p>
            <a:r>
              <a:rPr lang="en-US" sz="3200" dirty="0">
                <a:latin typeface="Amasis MT Pro" panose="02040504050005020304" pitchFamily="18" charset="0"/>
              </a:rPr>
              <a:t>Why is this business needed?</a:t>
            </a:r>
          </a:p>
        </p:txBody>
      </p:sp>
      <p:pic>
        <p:nvPicPr>
          <p:cNvPr id="16" name="Picture 15">
            <a:extLst>
              <a:ext uri="{FF2B5EF4-FFF2-40B4-BE49-F238E27FC236}">
                <a16:creationId xmlns:a16="http://schemas.microsoft.com/office/drawing/2014/main" id="{DFD83AC2-385C-95D7-4622-799E966FC80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5412" b="-2"/>
          <a:stretch>
            <a:fillRect/>
          </a:stretch>
        </p:blipFill>
        <p:spPr>
          <a:xfrm>
            <a:off x="530352" y="457200"/>
            <a:ext cx="7242111" cy="5715000"/>
          </a:xfrm>
          <a:prstGeom prst="rect">
            <a:avLst/>
          </a:prstGeom>
          <a:ln>
            <a:noFill/>
          </a:ln>
          <a:effectLst>
            <a:softEdge rad="112500"/>
          </a:effectLst>
        </p:spPr>
      </p:pic>
      <p:sp>
        <p:nvSpPr>
          <p:cNvPr id="3" name="Content Placeholder 2"/>
          <p:cNvSpPr>
            <a:spLocks noGrp="1"/>
          </p:cNvSpPr>
          <p:nvPr>
            <p:ph type="body" sz="half" idx="2"/>
          </p:nvPr>
        </p:nvSpPr>
        <p:spPr>
          <a:xfrm>
            <a:off x="8155700" y="1480713"/>
            <a:ext cx="3514564" cy="2021590"/>
          </a:xfrm>
        </p:spPr>
        <p:txBody>
          <a:bodyPr>
            <a:normAutofit lnSpcReduction="10000"/>
          </a:bodyPr>
          <a:lstStyle/>
          <a:p>
            <a:pPr marL="285750" indent="-285750">
              <a:lnSpc>
                <a:spcPct val="150000"/>
              </a:lnSpc>
              <a:buFont typeface="Arial" panose="020B0604020202020204" pitchFamily="34" charset="0"/>
              <a:buChar char="•"/>
            </a:pPr>
            <a:r>
              <a:rPr lang="en-US" dirty="0">
                <a:solidFill>
                  <a:schemeClr val="accent1">
                    <a:lumMod val="50000"/>
                  </a:schemeClr>
                </a:solidFill>
              </a:rPr>
              <a:t>UK’s ageing population is growing</a:t>
            </a:r>
          </a:p>
          <a:p>
            <a:pPr marL="285750" indent="-285750">
              <a:lnSpc>
                <a:spcPct val="150000"/>
              </a:lnSpc>
              <a:buFont typeface="Arial" panose="020B0604020202020204" pitchFamily="34" charset="0"/>
              <a:buChar char="•"/>
            </a:pPr>
            <a:r>
              <a:rPr lang="en-US" dirty="0">
                <a:solidFill>
                  <a:schemeClr val="accent1">
                    <a:lumMod val="50000"/>
                  </a:schemeClr>
                </a:solidFill>
              </a:rPr>
              <a:t>Loneliness and reduced wellbeing affects many older adults</a:t>
            </a:r>
          </a:p>
          <a:p>
            <a:pPr marL="285750" indent="-285750">
              <a:lnSpc>
                <a:spcPct val="150000"/>
              </a:lnSpc>
              <a:buFont typeface="Arial" panose="020B0604020202020204" pitchFamily="34" charset="0"/>
              <a:buChar char="•"/>
            </a:pPr>
            <a:r>
              <a:rPr lang="en-US" dirty="0">
                <a:solidFill>
                  <a:schemeClr val="accent1">
                    <a:lumMod val="50000"/>
                  </a:schemeClr>
                </a:solidFill>
              </a:rPr>
              <a:t>Care providers increasingly value preventative, person-</a:t>
            </a:r>
            <a:r>
              <a:rPr lang="en-GB" noProof="0" dirty="0">
                <a:solidFill>
                  <a:schemeClr val="accent1">
                    <a:lumMod val="50000"/>
                  </a:schemeClr>
                </a:solidFill>
              </a:rPr>
              <a:t>centred</a:t>
            </a:r>
            <a:r>
              <a:rPr lang="en-US" dirty="0">
                <a:solidFill>
                  <a:schemeClr val="accent1">
                    <a:lumMod val="50000"/>
                  </a:schemeClr>
                </a:solidFill>
              </a:rPr>
              <a:t> care</a:t>
            </a:r>
          </a:p>
        </p:txBody>
      </p:sp>
      <p:sp>
        <p:nvSpPr>
          <p:cNvPr id="17" name="TextBox 16">
            <a:extLst>
              <a:ext uri="{FF2B5EF4-FFF2-40B4-BE49-F238E27FC236}">
                <a16:creationId xmlns:a16="http://schemas.microsoft.com/office/drawing/2014/main" id="{8E894ECF-669F-BCBC-1F7F-764358F1078B}"/>
              </a:ext>
            </a:extLst>
          </p:cNvPr>
          <p:cNvSpPr txBox="1"/>
          <p:nvPr/>
        </p:nvSpPr>
        <p:spPr>
          <a:xfrm>
            <a:off x="8155700" y="4426526"/>
            <a:ext cx="3900488" cy="1569660"/>
          </a:xfrm>
          <a:prstGeom prst="rect">
            <a:avLst/>
          </a:prstGeom>
          <a:noFill/>
        </p:spPr>
        <p:txBody>
          <a:bodyPr wrap="square" rtlCol="0">
            <a:spAutoFit/>
          </a:bodyPr>
          <a:lstStyle/>
          <a:p>
            <a:r>
              <a:rPr lang="en-GB" sz="3200" b="1" dirty="0"/>
              <a:t>"The UK's population aged 90+ continues to grow." (ONS)</a:t>
            </a:r>
          </a:p>
        </p:txBody>
      </p:sp>
    </p:spTree>
    <p:extLst>
      <p:ext uri="{BB962C8B-B14F-4D97-AF65-F5344CB8AC3E}">
        <p14:creationId xmlns:p14="http://schemas.microsoft.com/office/powerpoint/2010/main" val="2836970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460" y="563512"/>
            <a:ext cx="3857867" cy="891877"/>
          </a:xfrm>
        </p:spPr>
        <p:txBody>
          <a:bodyPr>
            <a:normAutofit fontScale="90000"/>
          </a:bodyPr>
          <a:lstStyle/>
          <a:p>
            <a:r>
              <a:rPr lang="en-US" dirty="0">
                <a:latin typeface="Amasis MT Pro" panose="020F0502020204030204" pitchFamily="18" charset="0"/>
              </a:rPr>
              <a:t>What is evergreen </a:t>
            </a:r>
            <a:br>
              <a:rPr lang="en-US" dirty="0">
                <a:latin typeface="Amasis MT Pro" panose="020F0502020204030204" pitchFamily="18" charset="0"/>
              </a:rPr>
            </a:br>
            <a:r>
              <a:rPr lang="en-US" dirty="0">
                <a:latin typeface="Amasis MT Pro" panose="020F0502020204030204" pitchFamily="18" charset="0"/>
              </a:rPr>
              <a:t>holistic health?</a:t>
            </a:r>
          </a:p>
        </p:txBody>
      </p:sp>
      <p:sp>
        <p:nvSpPr>
          <p:cNvPr id="6" name="Content Placeholder 5">
            <a:extLst>
              <a:ext uri="{FF2B5EF4-FFF2-40B4-BE49-F238E27FC236}">
                <a16:creationId xmlns:a16="http://schemas.microsoft.com/office/drawing/2014/main" id="{087ADD87-D73A-3070-5894-12908D777B0A}"/>
              </a:ext>
            </a:extLst>
          </p:cNvPr>
          <p:cNvSpPr>
            <a:spLocks noGrp="1"/>
          </p:cNvSpPr>
          <p:nvPr>
            <p:ph sz="half" idx="2"/>
          </p:nvPr>
        </p:nvSpPr>
        <p:spPr>
          <a:xfrm>
            <a:off x="5817186" y="1947233"/>
            <a:ext cx="6023520" cy="2159410"/>
          </a:xfrm>
          <a:ln>
            <a:solidFill>
              <a:schemeClr val="bg1"/>
            </a:solidFill>
          </a:ln>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pPr marL="45720" indent="0">
              <a:buNone/>
            </a:pPr>
            <a:r>
              <a:rPr lang="en-GB" sz="3100" dirty="0">
                <a:solidFill>
                  <a:schemeClr val="accent1">
                    <a:lumMod val="50000"/>
                  </a:schemeClr>
                </a:solidFill>
              </a:rPr>
              <a:t>WHY CHOOSE EVRGREEN</a:t>
            </a:r>
          </a:p>
          <a:p>
            <a:pPr>
              <a:buBlip>
                <a:blip>
                  <a:extLst>
                    <a:ext uri="{96DAC541-7B7A-43D3-8B79-37D633B846F1}">
                      <asvg:svgBlip xmlns:asvg="http://schemas.microsoft.com/office/drawing/2016/SVG/main" r:embed="rId3"/>
                    </a:ext>
                  </a:extLst>
                </a:blip>
              </a:buBlip>
            </a:pPr>
            <a:r>
              <a:rPr lang="en-GB" sz="2200" dirty="0">
                <a:solidFill>
                  <a:schemeClr val="accent1">
                    <a:lumMod val="50000"/>
                  </a:schemeClr>
                </a:solidFill>
              </a:rPr>
              <a:t> Mobile service- wellbeing delivered in familiar surroundings</a:t>
            </a:r>
          </a:p>
          <a:p>
            <a:pPr>
              <a:buBlip>
                <a:blip>
                  <a:extLst>
                    <a:ext uri="{96DAC541-7B7A-43D3-8B79-37D633B846F1}">
                      <asvg:svgBlip xmlns:asvg="http://schemas.microsoft.com/office/drawing/2016/SVG/main" r:embed="rId3"/>
                    </a:ext>
                  </a:extLst>
                </a:blip>
              </a:buBlip>
            </a:pPr>
            <a:r>
              <a:rPr lang="en-GB" sz="2200" dirty="0">
                <a:solidFill>
                  <a:schemeClr val="accent1">
                    <a:lumMod val="50000"/>
                  </a:schemeClr>
                </a:solidFill>
              </a:rPr>
              <a:t> Specialist expertise- over 14 years in health and social care</a:t>
            </a:r>
          </a:p>
          <a:p>
            <a:pPr>
              <a:buBlip>
                <a:blip>
                  <a:extLst>
                    <a:ext uri="{96DAC541-7B7A-43D3-8B79-37D633B846F1}">
                      <asvg:svgBlip xmlns:asvg="http://schemas.microsoft.com/office/drawing/2016/SVG/main" r:embed="rId3"/>
                    </a:ext>
                  </a:extLst>
                </a:blip>
              </a:buBlip>
            </a:pPr>
            <a:r>
              <a:rPr lang="en-GB" sz="2200" dirty="0">
                <a:solidFill>
                  <a:schemeClr val="accent1">
                    <a:lumMod val="50000"/>
                  </a:schemeClr>
                </a:solidFill>
              </a:rPr>
              <a:t> Personalised support- therapies adapted to individual needs</a:t>
            </a:r>
          </a:p>
          <a:p>
            <a:pPr>
              <a:buBlip>
                <a:blip>
                  <a:extLst>
                    <a:ext uri="{96DAC541-7B7A-43D3-8B79-37D633B846F1}">
                      <asvg:svgBlip xmlns:asvg="http://schemas.microsoft.com/office/drawing/2016/SVG/main" r:embed="rId3"/>
                    </a:ext>
                  </a:extLst>
                </a:blip>
              </a:buBlip>
            </a:pPr>
            <a:r>
              <a:rPr lang="en-GB" sz="2200" dirty="0">
                <a:solidFill>
                  <a:schemeClr val="accent1">
                    <a:lumMod val="50000"/>
                  </a:schemeClr>
                </a:solidFill>
              </a:rPr>
              <a:t> Trusted partnerships- designed to complement care providers</a:t>
            </a:r>
          </a:p>
          <a:p>
            <a:endParaRPr lang="en-GB" dirty="0"/>
          </a:p>
        </p:txBody>
      </p:sp>
      <p:sp>
        <p:nvSpPr>
          <p:cNvPr id="18" name="TextBox 17">
            <a:extLst>
              <a:ext uri="{FF2B5EF4-FFF2-40B4-BE49-F238E27FC236}">
                <a16:creationId xmlns:a16="http://schemas.microsoft.com/office/drawing/2014/main" id="{BF126BE3-E4E3-4439-EC59-A0FBECAEDFF9}"/>
              </a:ext>
            </a:extLst>
          </p:cNvPr>
          <p:cNvSpPr txBox="1"/>
          <p:nvPr/>
        </p:nvSpPr>
        <p:spPr>
          <a:xfrm>
            <a:off x="3114390" y="4421951"/>
            <a:ext cx="3305370" cy="2085443"/>
          </a:xfrm>
          <a:prstGeom prst="rect">
            <a:avLst/>
          </a:prstGeom>
          <a:ln>
            <a:solidFill>
              <a:schemeClr val="bg1"/>
            </a:solidFill>
          </a:ln>
        </p:spPr>
        <p:style>
          <a:lnRef idx="2">
            <a:schemeClr val="accent1"/>
          </a:lnRef>
          <a:fillRef idx="1">
            <a:schemeClr val="lt1"/>
          </a:fillRef>
          <a:effectRef idx="0">
            <a:schemeClr val="accent1"/>
          </a:effectRef>
          <a:fontRef idx="minor">
            <a:schemeClr val="dk1"/>
          </a:fontRef>
        </p:style>
        <p:txBody>
          <a:bodyPr wrap="square" rtlCol="0">
            <a:spAutoFit/>
          </a:bodyPr>
          <a:lstStyle/>
          <a:p>
            <a:pPr>
              <a:lnSpc>
                <a:spcPct val="150000"/>
              </a:lnSpc>
            </a:pPr>
            <a:r>
              <a:rPr lang="en-GB" sz="2400" dirty="0">
                <a:solidFill>
                  <a:schemeClr val="accent1">
                    <a:lumMod val="50000"/>
                  </a:schemeClr>
                </a:solidFill>
              </a:rPr>
              <a:t>FOUNDER-LED BUSINESS</a:t>
            </a:r>
          </a:p>
          <a:p>
            <a:pPr marL="285750" indent="-285750">
              <a:lnSpc>
                <a:spcPct val="150000"/>
              </a:lnSpc>
              <a:buBlip>
                <a:blip>
                  <a:extLst>
                    <a:ext uri="{96DAC541-7B7A-43D3-8B79-37D633B846F1}">
                      <asvg:svgBlip xmlns:asvg="http://schemas.microsoft.com/office/drawing/2016/SVG/main" r:embed="rId4"/>
                    </a:ext>
                  </a:extLst>
                </a:blip>
              </a:buBlip>
            </a:pPr>
            <a:r>
              <a:rPr lang="en-GB" sz="1600" dirty="0">
                <a:solidFill>
                  <a:schemeClr val="accent1">
                    <a:lumMod val="50000"/>
                  </a:schemeClr>
                </a:solidFill>
              </a:rPr>
              <a:t>Sole-trader</a:t>
            </a:r>
          </a:p>
          <a:p>
            <a:pPr marL="285750" indent="-285750">
              <a:lnSpc>
                <a:spcPct val="150000"/>
              </a:lnSpc>
              <a:buBlip>
                <a:blip>
                  <a:extLst>
                    <a:ext uri="{96DAC541-7B7A-43D3-8B79-37D633B846F1}">
                      <asvg:svgBlip xmlns:asvg="http://schemas.microsoft.com/office/drawing/2016/SVG/main" r:embed="rId4"/>
                    </a:ext>
                  </a:extLst>
                </a:blip>
              </a:buBlip>
            </a:pPr>
            <a:r>
              <a:rPr lang="en-GB" sz="1600" dirty="0">
                <a:solidFill>
                  <a:schemeClr val="accent1">
                    <a:lumMod val="50000"/>
                  </a:schemeClr>
                </a:solidFill>
              </a:rPr>
              <a:t>14 years in health &amp; social care</a:t>
            </a:r>
          </a:p>
          <a:p>
            <a:pPr marL="285750" indent="-285750">
              <a:lnSpc>
                <a:spcPct val="150000"/>
              </a:lnSpc>
              <a:buBlip>
                <a:blip>
                  <a:extLst>
                    <a:ext uri="{96DAC541-7B7A-43D3-8B79-37D633B846F1}">
                      <asvg:svgBlip xmlns:asvg="http://schemas.microsoft.com/office/drawing/2016/SVG/main" r:embed="rId4"/>
                    </a:ext>
                  </a:extLst>
                </a:blip>
              </a:buBlip>
            </a:pPr>
            <a:r>
              <a:rPr lang="en-GB" sz="1600" dirty="0">
                <a:solidFill>
                  <a:schemeClr val="accent1">
                    <a:lumMod val="50000"/>
                  </a:schemeClr>
                </a:solidFill>
              </a:rPr>
              <a:t>Sports massage therapist</a:t>
            </a:r>
          </a:p>
          <a:p>
            <a:pPr marL="285750" indent="-285750">
              <a:lnSpc>
                <a:spcPct val="150000"/>
              </a:lnSpc>
              <a:buBlip>
                <a:blip>
                  <a:extLst>
                    <a:ext uri="{96DAC541-7B7A-43D3-8B79-37D633B846F1}">
                      <asvg:svgBlip xmlns:asvg="http://schemas.microsoft.com/office/drawing/2016/SVG/main" r:embed="rId4"/>
                    </a:ext>
                  </a:extLst>
                </a:blip>
              </a:buBlip>
            </a:pPr>
            <a:r>
              <a:rPr lang="en-GB" sz="1600" dirty="0">
                <a:solidFill>
                  <a:schemeClr val="accent1">
                    <a:lumMod val="50000"/>
                  </a:schemeClr>
                </a:solidFill>
              </a:rPr>
              <a:t>Business management student</a:t>
            </a:r>
          </a:p>
        </p:txBody>
      </p:sp>
      <p:sp>
        <p:nvSpPr>
          <p:cNvPr id="3" name="Content Placeholder 2"/>
          <p:cNvSpPr>
            <a:spLocks noGrp="1"/>
          </p:cNvSpPr>
          <p:nvPr>
            <p:ph sz="half" idx="1"/>
          </p:nvPr>
        </p:nvSpPr>
        <p:spPr>
          <a:xfrm>
            <a:off x="184460" y="2049873"/>
            <a:ext cx="3140840" cy="2455724"/>
          </a:xfrm>
          <a:solidFill>
            <a:schemeClr val="bg1"/>
          </a:solidFill>
          <a:ln>
            <a:solidFill>
              <a:schemeClr val="bg1"/>
            </a:solidFill>
          </a:ln>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pPr marL="45720" indent="0">
              <a:buNone/>
            </a:pPr>
            <a:r>
              <a:rPr lang="en-GB" sz="2200" dirty="0"/>
              <a:t> </a:t>
            </a:r>
            <a:r>
              <a:rPr lang="en-GB" sz="3100" dirty="0">
                <a:solidFill>
                  <a:schemeClr val="accent1">
                    <a:lumMod val="50000"/>
                  </a:schemeClr>
                </a:solidFill>
              </a:rPr>
              <a:t>SERVICES </a:t>
            </a:r>
          </a:p>
          <a:p>
            <a:pPr>
              <a:buBlip>
                <a:blip>
                  <a:extLst>
                    <a:ext uri="{96DAC541-7B7A-43D3-8B79-37D633B846F1}">
                      <asvg:svgBlip xmlns:asvg="http://schemas.microsoft.com/office/drawing/2016/SVG/main" r:embed="rId5"/>
                    </a:ext>
                  </a:extLst>
                </a:blip>
              </a:buBlip>
            </a:pPr>
            <a:r>
              <a:rPr lang="en-GB" sz="2200" dirty="0">
                <a:solidFill>
                  <a:schemeClr val="accent1">
                    <a:lumMod val="50000"/>
                  </a:schemeClr>
                </a:solidFill>
              </a:rPr>
              <a:t>Massage therapy </a:t>
            </a:r>
          </a:p>
          <a:p>
            <a:pPr>
              <a:buBlip>
                <a:blip>
                  <a:extLst>
                    <a:ext uri="{96DAC541-7B7A-43D3-8B79-37D633B846F1}">
                      <asvg:svgBlip xmlns:asvg="http://schemas.microsoft.com/office/drawing/2016/SVG/main" r:embed="rId5"/>
                    </a:ext>
                  </a:extLst>
                </a:blip>
              </a:buBlip>
            </a:pPr>
            <a:r>
              <a:rPr lang="en-GB" sz="2200" dirty="0">
                <a:solidFill>
                  <a:schemeClr val="accent1">
                    <a:lumMod val="50000"/>
                  </a:schemeClr>
                </a:solidFill>
              </a:rPr>
              <a:t>Chair-based movement </a:t>
            </a:r>
          </a:p>
          <a:p>
            <a:pPr>
              <a:buBlip>
                <a:blip>
                  <a:extLst>
                    <a:ext uri="{96DAC541-7B7A-43D3-8B79-37D633B846F1}">
                      <asvg:svgBlip xmlns:asvg="http://schemas.microsoft.com/office/drawing/2016/SVG/main" r:embed="rId5"/>
                    </a:ext>
                  </a:extLst>
                </a:blip>
              </a:buBlip>
            </a:pPr>
            <a:r>
              <a:rPr lang="en-GB" sz="2200" dirty="0">
                <a:solidFill>
                  <a:schemeClr val="accent1">
                    <a:lumMod val="50000"/>
                  </a:schemeClr>
                </a:solidFill>
              </a:rPr>
              <a:t>Mindfulness </a:t>
            </a:r>
          </a:p>
          <a:p>
            <a:pPr>
              <a:buBlip>
                <a:blip>
                  <a:extLst>
                    <a:ext uri="{96DAC541-7B7A-43D3-8B79-37D633B846F1}">
                      <asvg:svgBlip xmlns:asvg="http://schemas.microsoft.com/office/drawing/2016/SVG/main" r:embed="rId5"/>
                    </a:ext>
                  </a:extLst>
                </a:blip>
              </a:buBlip>
            </a:pPr>
            <a:r>
              <a:rPr lang="en-GB" sz="2200" dirty="0">
                <a:solidFill>
                  <a:schemeClr val="accent1">
                    <a:lumMod val="50000"/>
                  </a:schemeClr>
                </a:solidFill>
              </a:rPr>
              <a:t>Aromatherapy</a:t>
            </a:r>
          </a:p>
          <a:p>
            <a:pPr>
              <a:buBlip>
                <a:blip>
                  <a:extLst>
                    <a:ext uri="{96DAC541-7B7A-43D3-8B79-37D633B846F1}">
                      <asvg:svgBlip xmlns:asvg="http://schemas.microsoft.com/office/drawing/2016/SVG/main" r:embed="rId5"/>
                    </a:ext>
                  </a:extLst>
                </a:blip>
              </a:buBlip>
            </a:pPr>
            <a:r>
              <a:rPr lang="en-GB" sz="2200" dirty="0">
                <a:solidFill>
                  <a:schemeClr val="accent1">
                    <a:lumMod val="50000"/>
                  </a:schemeClr>
                </a:solidFill>
              </a:rPr>
              <a:t> Relaxation sessions</a:t>
            </a:r>
          </a:p>
        </p:txBody>
      </p:sp>
      <p:pic>
        <p:nvPicPr>
          <p:cNvPr id="39" name="Graphic 38" descr="Questions outline">
            <a:extLst>
              <a:ext uri="{FF2B5EF4-FFF2-40B4-BE49-F238E27FC236}">
                <a16:creationId xmlns:a16="http://schemas.microsoft.com/office/drawing/2014/main" id="{1D4FCCEC-0183-A909-3541-93EC276756A4}"/>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114390" y="1975023"/>
            <a:ext cx="2605423" cy="2605423"/>
          </a:xfrm>
          <a:prstGeom prst="rect">
            <a:avLst/>
          </a:prstGeom>
        </p:spPr>
      </p:pic>
      <p:pic>
        <p:nvPicPr>
          <p:cNvPr id="41" name="Graphic 40" descr="Question Mark with solid fill">
            <a:extLst>
              <a:ext uri="{FF2B5EF4-FFF2-40B4-BE49-F238E27FC236}">
                <a16:creationId xmlns:a16="http://schemas.microsoft.com/office/drawing/2014/main" id="{0EEBAD1A-45C3-8C70-61FD-7E575DA2A63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rot="19841627">
            <a:off x="9897654" y="552250"/>
            <a:ext cx="914400" cy="914400"/>
          </a:xfrm>
          <a:prstGeom prst="rect">
            <a:avLst/>
          </a:prstGeom>
        </p:spPr>
      </p:pic>
      <p:pic>
        <p:nvPicPr>
          <p:cNvPr id="43" name="Graphic 42" descr="Question Mark with solid fill">
            <a:extLst>
              <a:ext uri="{FF2B5EF4-FFF2-40B4-BE49-F238E27FC236}">
                <a16:creationId xmlns:a16="http://schemas.microsoft.com/office/drawing/2014/main" id="{8BA7C932-37A2-B7BE-126B-9C7BFFFA6C89}"/>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rot="1691636">
            <a:off x="7369047" y="519833"/>
            <a:ext cx="1228369" cy="1228369"/>
          </a:xfrm>
          <a:prstGeom prst="rect">
            <a:avLst/>
          </a:prstGeom>
        </p:spPr>
      </p:pic>
      <p:pic>
        <p:nvPicPr>
          <p:cNvPr id="45" name="Graphic 44" descr="Question Mark with solid fill">
            <a:extLst>
              <a:ext uri="{FF2B5EF4-FFF2-40B4-BE49-F238E27FC236}">
                <a16:creationId xmlns:a16="http://schemas.microsoft.com/office/drawing/2014/main" id="{1DDE9A0B-11CC-DE78-520A-3D7799EC8D23}"/>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rot="19129968">
            <a:off x="4951322" y="727257"/>
            <a:ext cx="637474" cy="637474"/>
          </a:xfrm>
          <a:prstGeom prst="rect">
            <a:avLst/>
          </a:prstGeom>
        </p:spPr>
      </p:pic>
      <p:pic>
        <p:nvPicPr>
          <p:cNvPr id="57" name="Graphic 56" descr="Clipboard Badge outline">
            <a:extLst>
              <a:ext uri="{FF2B5EF4-FFF2-40B4-BE49-F238E27FC236}">
                <a16:creationId xmlns:a16="http://schemas.microsoft.com/office/drawing/2014/main" id="{3CFA1A4F-EA30-90A9-C61B-2DC126F8F5C2}"/>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9732379" y="4813024"/>
            <a:ext cx="1658001" cy="1658001"/>
          </a:xfrm>
          <a:prstGeom prst="rect">
            <a:avLst/>
          </a:prstGeom>
        </p:spPr>
      </p:pic>
    </p:spTree>
    <p:extLst>
      <p:ext uri="{BB962C8B-B14F-4D97-AF65-F5344CB8AC3E}">
        <p14:creationId xmlns:p14="http://schemas.microsoft.com/office/powerpoint/2010/main" val="426046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673" y="154004"/>
            <a:ext cx="9144000" cy="1143000"/>
          </a:xfrm>
        </p:spPr>
        <p:txBody>
          <a:bodyPr/>
          <a:lstStyle/>
          <a:p>
            <a:r>
              <a:rPr lang="en-US" dirty="0">
                <a:latin typeface="Amasis MT Pro" panose="02040504050005020304" pitchFamily="18" charset="0"/>
              </a:rPr>
              <a:t>Why now? </a:t>
            </a:r>
            <a:br>
              <a:rPr lang="en-US" dirty="0">
                <a:latin typeface="Amasis MT Pro" panose="02040504050005020304" pitchFamily="18" charset="0"/>
              </a:rPr>
            </a:br>
            <a:r>
              <a:rPr lang="en-US" cap="none" dirty="0">
                <a:latin typeface="Amasis MT Pro" panose="02040504050005020304" pitchFamily="18" charset="0"/>
              </a:rPr>
              <a:t>External factors driving demand</a:t>
            </a:r>
            <a:endParaRPr lang="en-US" dirty="0">
              <a:latin typeface="Amasis MT Pro" panose="02040504050005020304" pitchFamily="18" charset="0"/>
            </a:endParaRPr>
          </a:p>
        </p:txBody>
      </p:sp>
      <p:sp>
        <p:nvSpPr>
          <p:cNvPr id="22" name="TextBox 21">
            <a:extLst>
              <a:ext uri="{FF2B5EF4-FFF2-40B4-BE49-F238E27FC236}">
                <a16:creationId xmlns:a16="http://schemas.microsoft.com/office/drawing/2014/main" id="{F0EFCF44-2D7D-C5F6-08C0-CA6524E0D855}"/>
              </a:ext>
            </a:extLst>
          </p:cNvPr>
          <p:cNvSpPr txBox="1"/>
          <p:nvPr/>
        </p:nvSpPr>
        <p:spPr>
          <a:xfrm>
            <a:off x="484632" y="1901952"/>
            <a:ext cx="6126480" cy="646331"/>
          </a:xfrm>
          <a:prstGeom prst="rect">
            <a:avLst/>
          </a:prstGeom>
          <a:noFill/>
        </p:spPr>
        <p:txBody>
          <a:bodyPr wrap="square" rtlCol="0">
            <a:spAutoFit/>
          </a:bodyPr>
          <a:lstStyle/>
          <a:p>
            <a:endParaRPr lang="en-GB" dirty="0"/>
          </a:p>
          <a:p>
            <a:endParaRPr lang="en-GB" dirty="0"/>
          </a:p>
        </p:txBody>
      </p:sp>
      <p:graphicFrame>
        <p:nvGraphicFramePr>
          <p:cNvPr id="34" name="Diagram 33">
            <a:extLst>
              <a:ext uri="{FF2B5EF4-FFF2-40B4-BE49-F238E27FC236}">
                <a16:creationId xmlns:a16="http://schemas.microsoft.com/office/drawing/2014/main" id="{A4205BCB-ABB8-0312-B38C-8DF2C62FB1F2}"/>
              </a:ext>
            </a:extLst>
          </p:cNvPr>
          <p:cNvGraphicFramePr/>
          <p:nvPr>
            <p:extLst>
              <p:ext uri="{D42A27DB-BD31-4B8C-83A1-F6EECF244321}">
                <p14:modId xmlns:p14="http://schemas.microsoft.com/office/powerpoint/2010/main" val="861690595"/>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5" name="Diagram 34">
            <a:extLst>
              <a:ext uri="{FF2B5EF4-FFF2-40B4-BE49-F238E27FC236}">
                <a16:creationId xmlns:a16="http://schemas.microsoft.com/office/drawing/2014/main" id="{733F721B-474F-21BE-822D-6BC679D60B82}"/>
              </a:ext>
            </a:extLst>
          </p:cNvPr>
          <p:cNvGraphicFramePr/>
          <p:nvPr>
            <p:extLst>
              <p:ext uri="{D42A27DB-BD31-4B8C-83A1-F6EECF244321}">
                <p14:modId xmlns:p14="http://schemas.microsoft.com/office/powerpoint/2010/main" val="2537030438"/>
              </p:ext>
            </p:extLst>
          </p:nvPr>
        </p:nvGraphicFramePr>
        <p:xfrm>
          <a:off x="-231995" y="1393912"/>
          <a:ext cx="7429634" cy="478598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44" name="Graphic 43" descr="Gender with solid fill">
            <a:extLst>
              <a:ext uri="{FF2B5EF4-FFF2-40B4-BE49-F238E27FC236}">
                <a16:creationId xmlns:a16="http://schemas.microsoft.com/office/drawing/2014/main" id="{25191F26-7219-0645-14A7-3CAA967D3B60}"/>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935151" y="1805044"/>
            <a:ext cx="646331" cy="646331"/>
          </a:xfrm>
          <a:prstGeom prst="rect">
            <a:avLst/>
          </a:prstGeom>
        </p:spPr>
      </p:pic>
      <p:pic>
        <p:nvPicPr>
          <p:cNvPr id="46" name="Graphic 45" descr="Leaf with solid fill">
            <a:extLst>
              <a:ext uri="{FF2B5EF4-FFF2-40B4-BE49-F238E27FC236}">
                <a16:creationId xmlns:a16="http://schemas.microsoft.com/office/drawing/2014/main" id="{AD1082B0-7478-CF18-B9D9-6C5C0C8F48A7}"/>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5508852" y="1918392"/>
            <a:ext cx="587148" cy="587148"/>
          </a:xfrm>
          <a:prstGeom prst="rect">
            <a:avLst/>
          </a:prstGeom>
        </p:spPr>
      </p:pic>
      <p:pic>
        <p:nvPicPr>
          <p:cNvPr id="48" name="Graphic 47" descr="Exponential Graph with solid fill">
            <a:extLst>
              <a:ext uri="{FF2B5EF4-FFF2-40B4-BE49-F238E27FC236}">
                <a16:creationId xmlns:a16="http://schemas.microsoft.com/office/drawing/2014/main" id="{E0B6D26D-DBEF-3C31-A119-B6B1175A8F08}"/>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3367250" y="5524180"/>
            <a:ext cx="503787" cy="503787"/>
          </a:xfrm>
          <a:prstGeom prst="rect">
            <a:avLst/>
          </a:prstGeom>
        </p:spPr>
      </p:pic>
      <p:pic>
        <p:nvPicPr>
          <p:cNvPr id="50" name="Graphic 49" descr="Target with solid fill">
            <a:extLst>
              <a:ext uri="{FF2B5EF4-FFF2-40B4-BE49-F238E27FC236}">
                <a16:creationId xmlns:a16="http://schemas.microsoft.com/office/drawing/2014/main" id="{ED4D6789-8BD8-EFA8-4080-AE40C21A2181}"/>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3224706" y="3242925"/>
            <a:ext cx="646331" cy="646331"/>
          </a:xfrm>
          <a:prstGeom prst="rect">
            <a:avLst/>
          </a:prstGeom>
        </p:spPr>
      </p:pic>
      <p:pic>
        <p:nvPicPr>
          <p:cNvPr id="52" name="Graphic 51" descr="Target with solid fill">
            <a:extLst>
              <a:ext uri="{FF2B5EF4-FFF2-40B4-BE49-F238E27FC236}">
                <a16:creationId xmlns:a16="http://schemas.microsoft.com/office/drawing/2014/main" id="{7D8C60FE-A231-D3B0-3B09-B0CC4B131F08}"/>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21183" y="5955062"/>
            <a:ext cx="463449" cy="463449"/>
          </a:xfrm>
          <a:prstGeom prst="rect">
            <a:avLst/>
          </a:prstGeom>
        </p:spPr>
      </p:pic>
      <p:sp>
        <p:nvSpPr>
          <p:cNvPr id="53" name="TextBox 52">
            <a:extLst>
              <a:ext uri="{FF2B5EF4-FFF2-40B4-BE49-F238E27FC236}">
                <a16:creationId xmlns:a16="http://schemas.microsoft.com/office/drawing/2014/main" id="{674F55A5-E22A-A6A4-9CB7-269ECA587B79}"/>
              </a:ext>
            </a:extLst>
          </p:cNvPr>
          <p:cNvSpPr txBox="1"/>
          <p:nvPr/>
        </p:nvSpPr>
        <p:spPr>
          <a:xfrm>
            <a:off x="393043" y="5914535"/>
            <a:ext cx="2974207" cy="646331"/>
          </a:xfrm>
          <a:prstGeom prst="rect">
            <a:avLst/>
          </a:prstGeom>
          <a:noFill/>
        </p:spPr>
        <p:txBody>
          <a:bodyPr wrap="square" rtlCol="0">
            <a:spAutoFit/>
          </a:bodyPr>
          <a:lstStyle/>
          <a:p>
            <a:r>
              <a:rPr lang="en-GB" dirty="0"/>
              <a:t>Positive impact through person-centred care</a:t>
            </a:r>
          </a:p>
        </p:txBody>
      </p:sp>
      <p:pic>
        <p:nvPicPr>
          <p:cNvPr id="57" name="Picture 56" descr="Smiling women in robes on patio">
            <a:extLst>
              <a:ext uri="{FF2B5EF4-FFF2-40B4-BE49-F238E27FC236}">
                <a16:creationId xmlns:a16="http://schemas.microsoft.com/office/drawing/2014/main" id="{D8A80715-F597-78DE-A095-9C7549D63962}"/>
              </a:ext>
            </a:extLst>
          </p:cNvPr>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7327739" y="379198"/>
            <a:ext cx="4713283" cy="5858502"/>
          </a:xfrm>
          <a:prstGeom prst="rect">
            <a:avLst/>
          </a:prstGeom>
          <a:ln>
            <a:noFill/>
          </a:ln>
          <a:effectLst>
            <a:softEdge rad="112500"/>
          </a:effectLst>
        </p:spPr>
      </p:pic>
    </p:spTree>
    <p:extLst>
      <p:ext uri="{BB962C8B-B14F-4D97-AF65-F5344CB8AC3E}">
        <p14:creationId xmlns:p14="http://schemas.microsoft.com/office/powerpoint/2010/main" val="1514594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57750" y="715267"/>
            <a:ext cx="10515600" cy="718635"/>
          </a:xfrm>
        </p:spPr>
        <p:txBody>
          <a:bodyPr>
            <a:normAutofit/>
          </a:bodyPr>
          <a:lstStyle/>
          <a:p>
            <a:r>
              <a:rPr lang="en-US" dirty="0">
                <a:latin typeface="Amasis MT Pro" panose="02040504050005020304" pitchFamily="18" charset="0"/>
              </a:rPr>
              <a:t>Sustainability beyond profit</a:t>
            </a:r>
          </a:p>
        </p:txBody>
      </p:sp>
      <p:sp>
        <p:nvSpPr>
          <p:cNvPr id="11" name="TextBox 10">
            <a:extLst>
              <a:ext uri="{FF2B5EF4-FFF2-40B4-BE49-F238E27FC236}">
                <a16:creationId xmlns:a16="http://schemas.microsoft.com/office/drawing/2014/main" id="{E3C147AE-FB97-2380-DA2A-58C4CD008375}"/>
              </a:ext>
            </a:extLst>
          </p:cNvPr>
          <p:cNvSpPr txBox="1"/>
          <p:nvPr/>
        </p:nvSpPr>
        <p:spPr>
          <a:xfrm>
            <a:off x="1847849" y="5965556"/>
            <a:ext cx="9044125" cy="461665"/>
          </a:xfrm>
          <a:prstGeom prst="rect">
            <a:avLst/>
          </a:prstGeom>
          <a:noFill/>
        </p:spPr>
        <p:txBody>
          <a:bodyPr wrap="square" rtlCol="0">
            <a:spAutoFit/>
          </a:bodyPr>
          <a:lstStyle/>
          <a:p>
            <a:pPr algn="ctr"/>
            <a:r>
              <a:rPr lang="en-GB" sz="2400" i="1" dirty="0">
                <a:solidFill>
                  <a:schemeClr val="bg1"/>
                </a:solidFill>
                <a:latin typeface="+mj-lt"/>
              </a:rPr>
              <a:t>"Creating healthier communities while building a sustainable business."</a:t>
            </a:r>
          </a:p>
        </p:txBody>
      </p:sp>
      <p:sp>
        <p:nvSpPr>
          <p:cNvPr id="12" name="Rectangle 11">
            <a:extLst>
              <a:ext uri="{FF2B5EF4-FFF2-40B4-BE49-F238E27FC236}">
                <a16:creationId xmlns:a16="http://schemas.microsoft.com/office/drawing/2014/main" id="{A46456CE-3BCD-2CF2-09D2-FEAA6A5ECB26}"/>
              </a:ext>
            </a:extLst>
          </p:cNvPr>
          <p:cNvSpPr/>
          <p:nvPr/>
        </p:nvSpPr>
        <p:spPr>
          <a:xfrm>
            <a:off x="1139125" y="2538163"/>
            <a:ext cx="2743200" cy="3142800"/>
          </a:xfrm>
          <a:prstGeom prst="rect">
            <a:avLst/>
          </a:prstGeom>
          <a:solidFill>
            <a:schemeClr val="accent1">
              <a:lumMod val="75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nSpc>
                <a:spcPct val="150000"/>
              </a:lnSpc>
              <a:buFont typeface="Arial" panose="020B0604020202020204" pitchFamily="34" charset="0"/>
              <a:buChar char="•"/>
            </a:pPr>
            <a:r>
              <a:rPr lang="en-GB" dirty="0">
                <a:latin typeface="+mj-lt"/>
              </a:rPr>
              <a:t>Reduce loneliness</a:t>
            </a:r>
          </a:p>
          <a:p>
            <a:pPr marL="285750" indent="-285750">
              <a:lnSpc>
                <a:spcPct val="150000"/>
              </a:lnSpc>
              <a:buFont typeface="Arial" panose="020B0604020202020204" pitchFamily="34" charset="0"/>
              <a:buChar char="•"/>
            </a:pPr>
            <a:r>
              <a:rPr lang="en-GB" dirty="0">
                <a:latin typeface="+mj-lt"/>
              </a:rPr>
              <a:t>Improve wellbeing</a:t>
            </a:r>
          </a:p>
          <a:p>
            <a:pPr marL="285750" indent="-285750">
              <a:lnSpc>
                <a:spcPct val="150000"/>
              </a:lnSpc>
              <a:buFont typeface="Arial" panose="020B0604020202020204" pitchFamily="34" charset="0"/>
              <a:buChar char="•"/>
            </a:pPr>
            <a:r>
              <a:rPr lang="en-GB" dirty="0">
                <a:latin typeface="+mj-lt"/>
              </a:rPr>
              <a:t>Promote healthy ageing</a:t>
            </a:r>
          </a:p>
          <a:p>
            <a:pPr marL="285750" indent="-285750">
              <a:lnSpc>
                <a:spcPct val="150000"/>
              </a:lnSpc>
              <a:buFont typeface="Arial" panose="020B0604020202020204" pitchFamily="34" charset="0"/>
              <a:buChar char="•"/>
            </a:pPr>
            <a:r>
              <a:rPr lang="en-GB" dirty="0">
                <a:latin typeface="+mj-lt"/>
              </a:rPr>
              <a:t>Increase independence</a:t>
            </a:r>
          </a:p>
          <a:p>
            <a:pPr marL="285750" indent="-285750">
              <a:lnSpc>
                <a:spcPct val="150000"/>
              </a:lnSpc>
              <a:buFont typeface="Arial" panose="020B0604020202020204" pitchFamily="34" charset="0"/>
              <a:buChar char="•"/>
            </a:pPr>
            <a:endParaRPr lang="en-GB" dirty="0">
              <a:latin typeface="+mj-lt"/>
            </a:endParaRPr>
          </a:p>
          <a:p>
            <a:pPr>
              <a:lnSpc>
                <a:spcPct val="150000"/>
              </a:lnSpc>
            </a:pPr>
            <a:endParaRPr lang="en-GB" dirty="0">
              <a:latin typeface="+mj-lt"/>
            </a:endParaRPr>
          </a:p>
          <a:p>
            <a:pPr algn="ctr"/>
            <a:endParaRPr lang="en-GB" dirty="0"/>
          </a:p>
        </p:txBody>
      </p:sp>
      <p:sp>
        <p:nvSpPr>
          <p:cNvPr id="14" name="Rectangle 13">
            <a:extLst>
              <a:ext uri="{FF2B5EF4-FFF2-40B4-BE49-F238E27FC236}">
                <a16:creationId xmlns:a16="http://schemas.microsoft.com/office/drawing/2014/main" id="{E980650A-F85A-28A5-C105-DD6DB0E34633}"/>
              </a:ext>
            </a:extLst>
          </p:cNvPr>
          <p:cNvSpPr/>
          <p:nvPr/>
        </p:nvSpPr>
        <p:spPr>
          <a:xfrm>
            <a:off x="4796725" y="2561346"/>
            <a:ext cx="2743200" cy="3142800"/>
          </a:xfrm>
          <a:prstGeom prst="rect">
            <a:avLst/>
          </a:prstGeom>
          <a:solidFill>
            <a:schemeClr val="accent1">
              <a:lumMod val="75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nSpc>
                <a:spcPct val="150000"/>
              </a:lnSpc>
              <a:buFont typeface="Arial" panose="020B0604020202020204" pitchFamily="34" charset="0"/>
              <a:buChar char="•"/>
            </a:pPr>
            <a:r>
              <a:rPr lang="en-GB" dirty="0">
                <a:latin typeface="+mj-lt"/>
              </a:rPr>
              <a:t>Mobile business</a:t>
            </a:r>
          </a:p>
          <a:p>
            <a:pPr marL="285750" indent="-285750">
              <a:lnSpc>
                <a:spcPct val="150000"/>
              </a:lnSpc>
              <a:buFont typeface="Arial" panose="020B0604020202020204" pitchFamily="34" charset="0"/>
              <a:buChar char="•"/>
            </a:pPr>
            <a:r>
              <a:rPr lang="en-GB" dirty="0">
                <a:latin typeface="+mj-lt"/>
              </a:rPr>
              <a:t>Minimal premises</a:t>
            </a:r>
          </a:p>
          <a:p>
            <a:pPr marL="285750" indent="-285750">
              <a:lnSpc>
                <a:spcPct val="150000"/>
              </a:lnSpc>
              <a:buFont typeface="Arial" panose="020B0604020202020204" pitchFamily="34" charset="0"/>
              <a:buChar char="•"/>
            </a:pPr>
            <a:r>
              <a:rPr lang="en-GB" dirty="0">
                <a:latin typeface="+mj-lt"/>
              </a:rPr>
              <a:t>Reduced energy use</a:t>
            </a:r>
          </a:p>
          <a:p>
            <a:pPr marL="285750" indent="-285750">
              <a:lnSpc>
                <a:spcPct val="150000"/>
              </a:lnSpc>
              <a:buFont typeface="Arial" panose="020B0604020202020204" pitchFamily="34" charset="0"/>
              <a:buChar char="•"/>
            </a:pPr>
            <a:r>
              <a:rPr lang="en-GB" dirty="0">
                <a:latin typeface="+mj-lt"/>
              </a:rPr>
              <a:t>Local scheduling to reduce travel emissions</a:t>
            </a:r>
          </a:p>
          <a:p>
            <a:pPr>
              <a:lnSpc>
                <a:spcPct val="150000"/>
              </a:lnSpc>
            </a:pPr>
            <a:endParaRPr lang="en-GB" dirty="0">
              <a:latin typeface="+mj-lt"/>
            </a:endParaRPr>
          </a:p>
          <a:p>
            <a:pPr algn="ctr"/>
            <a:endParaRPr lang="en-GB" dirty="0"/>
          </a:p>
        </p:txBody>
      </p:sp>
      <p:sp>
        <p:nvSpPr>
          <p:cNvPr id="16" name="Rectangle 15">
            <a:extLst>
              <a:ext uri="{FF2B5EF4-FFF2-40B4-BE49-F238E27FC236}">
                <a16:creationId xmlns:a16="http://schemas.microsoft.com/office/drawing/2014/main" id="{9D2EFFF2-505C-C018-466B-611AB754F9BD}"/>
              </a:ext>
            </a:extLst>
          </p:cNvPr>
          <p:cNvSpPr/>
          <p:nvPr/>
        </p:nvSpPr>
        <p:spPr>
          <a:xfrm>
            <a:off x="8148775" y="2538163"/>
            <a:ext cx="2743200" cy="3142800"/>
          </a:xfrm>
          <a:prstGeom prst="rect">
            <a:avLst/>
          </a:prstGeom>
          <a:solidFill>
            <a:schemeClr val="accent1">
              <a:lumMod val="75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nSpc>
                <a:spcPct val="150000"/>
              </a:lnSpc>
              <a:buFont typeface="Arial" panose="020B0604020202020204" pitchFamily="34" charset="0"/>
              <a:buChar char="•"/>
            </a:pPr>
            <a:r>
              <a:rPr lang="en-GB" dirty="0">
                <a:latin typeface="+mj-lt"/>
              </a:rPr>
              <a:t>Partner with local care homes</a:t>
            </a:r>
          </a:p>
          <a:p>
            <a:pPr marL="285750" indent="-285750">
              <a:lnSpc>
                <a:spcPct val="150000"/>
              </a:lnSpc>
              <a:buFont typeface="Arial" panose="020B0604020202020204" pitchFamily="34" charset="0"/>
              <a:buChar char="•"/>
            </a:pPr>
            <a:r>
              <a:rPr lang="en-GB" dirty="0">
                <a:latin typeface="+mj-lt"/>
              </a:rPr>
              <a:t>Support families</a:t>
            </a:r>
          </a:p>
          <a:p>
            <a:pPr marL="285750" indent="-285750">
              <a:lnSpc>
                <a:spcPct val="150000"/>
              </a:lnSpc>
              <a:buFont typeface="Arial" panose="020B0604020202020204" pitchFamily="34" charset="0"/>
              <a:buChar char="•"/>
            </a:pPr>
            <a:r>
              <a:rPr lang="en-GB" dirty="0">
                <a:latin typeface="+mj-lt"/>
              </a:rPr>
              <a:t>Promote preventative wellbeing</a:t>
            </a:r>
          </a:p>
          <a:p>
            <a:pPr marL="285750" indent="-285750">
              <a:lnSpc>
                <a:spcPct val="150000"/>
              </a:lnSpc>
              <a:buFont typeface="Arial" panose="020B0604020202020204" pitchFamily="34" charset="0"/>
              <a:buChar char="•"/>
            </a:pPr>
            <a:r>
              <a:rPr lang="en-GB" dirty="0">
                <a:latin typeface="+mj-lt"/>
              </a:rPr>
              <a:t>Enhance quality of life</a:t>
            </a:r>
          </a:p>
          <a:p>
            <a:pPr>
              <a:lnSpc>
                <a:spcPct val="150000"/>
              </a:lnSpc>
            </a:pPr>
            <a:endParaRPr lang="en-GB" dirty="0">
              <a:latin typeface="+mj-lt"/>
            </a:endParaRPr>
          </a:p>
          <a:p>
            <a:pPr algn="ctr"/>
            <a:endParaRPr lang="en-GB" dirty="0"/>
          </a:p>
        </p:txBody>
      </p:sp>
      <p:sp>
        <p:nvSpPr>
          <p:cNvPr id="22" name="TextBox 21">
            <a:extLst>
              <a:ext uri="{FF2B5EF4-FFF2-40B4-BE49-F238E27FC236}">
                <a16:creationId xmlns:a16="http://schemas.microsoft.com/office/drawing/2014/main" id="{29E030D2-8262-0DB8-F474-10CDAC4AA718}"/>
              </a:ext>
            </a:extLst>
          </p:cNvPr>
          <p:cNvSpPr txBox="1"/>
          <p:nvPr/>
        </p:nvSpPr>
        <p:spPr>
          <a:xfrm>
            <a:off x="1139125" y="1853460"/>
            <a:ext cx="2743200" cy="400110"/>
          </a:xfrm>
          <a:prstGeom prst="rect">
            <a:avLst/>
          </a:prstGeom>
          <a:noFill/>
        </p:spPr>
        <p:txBody>
          <a:bodyPr wrap="square" rtlCol="0">
            <a:spAutoFit/>
          </a:bodyPr>
          <a:lstStyle/>
          <a:p>
            <a:r>
              <a:rPr lang="en-GB" sz="2000" dirty="0">
                <a:solidFill>
                  <a:schemeClr val="bg1"/>
                </a:solidFill>
              </a:rPr>
              <a:t>SOCIAL SUSTAINABILITY</a:t>
            </a:r>
          </a:p>
        </p:txBody>
      </p:sp>
      <p:sp>
        <p:nvSpPr>
          <p:cNvPr id="24" name="TextBox 23">
            <a:extLst>
              <a:ext uri="{FF2B5EF4-FFF2-40B4-BE49-F238E27FC236}">
                <a16:creationId xmlns:a16="http://schemas.microsoft.com/office/drawing/2014/main" id="{B027D6E6-3566-E168-ADE1-D6C74A054783}"/>
              </a:ext>
            </a:extLst>
          </p:cNvPr>
          <p:cNvSpPr txBox="1"/>
          <p:nvPr/>
        </p:nvSpPr>
        <p:spPr>
          <a:xfrm>
            <a:off x="4643950" y="1853460"/>
            <a:ext cx="2743200" cy="707886"/>
          </a:xfrm>
          <a:prstGeom prst="rect">
            <a:avLst/>
          </a:prstGeom>
          <a:noFill/>
        </p:spPr>
        <p:txBody>
          <a:bodyPr wrap="square" rtlCol="0">
            <a:spAutoFit/>
          </a:bodyPr>
          <a:lstStyle/>
          <a:p>
            <a:pPr algn="ctr"/>
            <a:r>
              <a:rPr lang="en-GB" sz="2000" dirty="0">
                <a:solidFill>
                  <a:schemeClr val="bg1"/>
                </a:solidFill>
              </a:rPr>
              <a:t>ENVIRONMENTAL </a:t>
            </a:r>
          </a:p>
          <a:p>
            <a:pPr algn="ctr"/>
            <a:r>
              <a:rPr lang="en-GB" sz="2000" dirty="0">
                <a:solidFill>
                  <a:schemeClr val="bg1"/>
                </a:solidFill>
              </a:rPr>
              <a:t>SUSTAINABILITY</a:t>
            </a:r>
          </a:p>
        </p:txBody>
      </p:sp>
      <p:sp>
        <p:nvSpPr>
          <p:cNvPr id="26" name="TextBox 25">
            <a:extLst>
              <a:ext uri="{FF2B5EF4-FFF2-40B4-BE49-F238E27FC236}">
                <a16:creationId xmlns:a16="http://schemas.microsoft.com/office/drawing/2014/main" id="{6CEEB704-3B0F-BC99-FE6C-CEFE7868B6F6}"/>
              </a:ext>
            </a:extLst>
          </p:cNvPr>
          <p:cNvSpPr txBox="1"/>
          <p:nvPr/>
        </p:nvSpPr>
        <p:spPr>
          <a:xfrm>
            <a:off x="8148775" y="1838071"/>
            <a:ext cx="2743200" cy="369332"/>
          </a:xfrm>
          <a:prstGeom prst="rect">
            <a:avLst/>
          </a:prstGeom>
          <a:noFill/>
        </p:spPr>
        <p:txBody>
          <a:bodyPr wrap="square" rtlCol="0">
            <a:spAutoFit/>
          </a:bodyPr>
          <a:lstStyle/>
          <a:p>
            <a:pPr algn="ctr"/>
            <a:r>
              <a:rPr lang="en-GB" dirty="0">
                <a:solidFill>
                  <a:schemeClr val="bg1"/>
                </a:solidFill>
              </a:rPr>
              <a:t>COMMUNITY IMPACT</a:t>
            </a:r>
          </a:p>
        </p:txBody>
      </p:sp>
      <p:pic>
        <p:nvPicPr>
          <p:cNvPr id="28" name="Graphic 27" descr="Children outline">
            <a:extLst>
              <a:ext uri="{FF2B5EF4-FFF2-40B4-BE49-F238E27FC236}">
                <a16:creationId xmlns:a16="http://schemas.microsoft.com/office/drawing/2014/main" id="{FDBDC083-D6E1-72E4-905A-043386B9923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053525" y="4933172"/>
            <a:ext cx="914400" cy="914400"/>
          </a:xfrm>
          <a:prstGeom prst="rect">
            <a:avLst/>
          </a:prstGeom>
        </p:spPr>
      </p:pic>
      <p:pic>
        <p:nvPicPr>
          <p:cNvPr id="30" name="Graphic 29" descr="Sustainability outline">
            <a:extLst>
              <a:ext uri="{FF2B5EF4-FFF2-40B4-BE49-F238E27FC236}">
                <a16:creationId xmlns:a16="http://schemas.microsoft.com/office/drawing/2014/main" id="{620150F3-B1BE-28B4-E0D1-C02DA31EA11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722456" y="4933172"/>
            <a:ext cx="804996" cy="804996"/>
          </a:xfrm>
          <a:prstGeom prst="rect">
            <a:avLst/>
          </a:prstGeom>
        </p:spPr>
      </p:pic>
      <p:pic>
        <p:nvPicPr>
          <p:cNvPr id="32" name="Graphic 31" descr="Neighbourhood outline">
            <a:extLst>
              <a:ext uri="{FF2B5EF4-FFF2-40B4-BE49-F238E27FC236}">
                <a16:creationId xmlns:a16="http://schemas.microsoft.com/office/drawing/2014/main" id="{6E9189A2-9164-A32E-5E0C-4028FB2D1578}"/>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911525" y="4878470"/>
            <a:ext cx="914400" cy="914400"/>
          </a:xfrm>
          <a:prstGeom prst="rect">
            <a:avLst/>
          </a:prstGeom>
        </p:spPr>
      </p:pic>
    </p:spTree>
    <p:extLst>
      <p:ext uri="{BB962C8B-B14F-4D97-AF65-F5344CB8AC3E}">
        <p14:creationId xmlns:p14="http://schemas.microsoft.com/office/powerpoint/2010/main" val="25622469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731" y="259164"/>
            <a:ext cx="9144000" cy="579922"/>
          </a:xfrm>
        </p:spPr>
        <p:txBody>
          <a:bodyPr/>
          <a:lstStyle/>
          <a:p>
            <a:r>
              <a:rPr lang="en-US" dirty="0">
                <a:latin typeface="Amasis MT Pro" panose="02040504050005020304" pitchFamily="18" charset="0"/>
              </a:rPr>
              <a:t>How will we attract customers</a:t>
            </a:r>
          </a:p>
        </p:txBody>
      </p:sp>
      <p:graphicFrame>
        <p:nvGraphicFramePr>
          <p:cNvPr id="9" name="Content Placeholder 8">
            <a:extLst>
              <a:ext uri="{FF2B5EF4-FFF2-40B4-BE49-F238E27FC236}">
                <a16:creationId xmlns:a16="http://schemas.microsoft.com/office/drawing/2014/main" id="{45F4ED2B-F7A4-8BAC-DB3F-72F798354A32}"/>
              </a:ext>
            </a:extLst>
          </p:cNvPr>
          <p:cNvGraphicFramePr>
            <a:graphicFrameLocks noGrp="1"/>
          </p:cNvGraphicFramePr>
          <p:nvPr>
            <p:ph sz="half" idx="1"/>
            <p:extLst>
              <p:ext uri="{D42A27DB-BD31-4B8C-83A1-F6EECF244321}">
                <p14:modId xmlns:p14="http://schemas.microsoft.com/office/powerpoint/2010/main" val="938104146"/>
              </p:ext>
            </p:extLst>
          </p:nvPr>
        </p:nvGraphicFramePr>
        <p:xfrm>
          <a:off x="311174" y="1366161"/>
          <a:ext cx="6980350" cy="3898404"/>
        </p:xfrm>
        <a:graphic>
          <a:graphicData uri="http://schemas.openxmlformats.org/drawingml/2006/table">
            <a:tbl>
              <a:tblPr firstRow="1" bandRow="1">
                <a:tableStyleId>{5C22544A-7EE6-4342-B048-85BDC9FD1C3A}</a:tableStyleId>
              </a:tblPr>
              <a:tblGrid>
                <a:gridCol w="3490175">
                  <a:extLst>
                    <a:ext uri="{9D8B030D-6E8A-4147-A177-3AD203B41FA5}">
                      <a16:colId xmlns:a16="http://schemas.microsoft.com/office/drawing/2014/main" val="3849730629"/>
                    </a:ext>
                  </a:extLst>
                </a:gridCol>
                <a:gridCol w="3490175">
                  <a:extLst>
                    <a:ext uri="{9D8B030D-6E8A-4147-A177-3AD203B41FA5}">
                      <a16:colId xmlns:a16="http://schemas.microsoft.com/office/drawing/2014/main" val="364852809"/>
                    </a:ext>
                  </a:extLst>
                </a:gridCol>
              </a:tblGrid>
              <a:tr h="649734">
                <a:tc>
                  <a:txBody>
                    <a:bodyPr/>
                    <a:lstStyle/>
                    <a:p>
                      <a:r>
                        <a:rPr lang="en-GB" dirty="0"/>
                        <a:t>Relationship Marketing</a:t>
                      </a:r>
                    </a:p>
                  </a:txBody>
                  <a:tcPr/>
                </a:tc>
                <a:tc>
                  <a:txBody>
                    <a:bodyPr/>
                    <a:lstStyle/>
                    <a:p>
                      <a:r>
                        <a:rPr lang="en-GB" dirty="0"/>
                        <a:t>Digital and Community Marketing</a:t>
                      </a:r>
                    </a:p>
                  </a:txBody>
                  <a:tcPr/>
                </a:tc>
                <a:extLst>
                  <a:ext uri="{0D108BD9-81ED-4DB2-BD59-A6C34878D82A}">
                    <a16:rowId xmlns:a16="http://schemas.microsoft.com/office/drawing/2014/main" val="947477989"/>
                  </a:ext>
                </a:extLst>
              </a:tr>
              <a:tr h="649734">
                <a:tc>
                  <a:txBody>
                    <a:bodyPr/>
                    <a:lstStyle/>
                    <a:p>
                      <a:r>
                        <a:rPr lang="en-GB" dirty="0"/>
                        <a:t>Pilot sessions</a:t>
                      </a:r>
                    </a:p>
                  </a:txBody>
                  <a:tcPr/>
                </a:tc>
                <a:tc>
                  <a:txBody>
                    <a:bodyPr/>
                    <a:lstStyle/>
                    <a:p>
                      <a:r>
                        <a:rPr lang="en-GB" dirty="0"/>
                        <a:t>Website</a:t>
                      </a:r>
                    </a:p>
                  </a:txBody>
                  <a:tcPr/>
                </a:tc>
                <a:extLst>
                  <a:ext uri="{0D108BD9-81ED-4DB2-BD59-A6C34878D82A}">
                    <a16:rowId xmlns:a16="http://schemas.microsoft.com/office/drawing/2014/main" val="2791322605"/>
                  </a:ext>
                </a:extLst>
              </a:tr>
              <a:tr h="649734">
                <a:tc>
                  <a:txBody>
                    <a:bodyPr/>
                    <a:lstStyle/>
                    <a:p>
                      <a:r>
                        <a:rPr lang="en-GB" dirty="0"/>
                        <a:t>Care home partnerships</a:t>
                      </a:r>
                    </a:p>
                  </a:txBody>
                  <a:tcPr/>
                </a:tc>
                <a:tc>
                  <a:txBody>
                    <a:bodyPr/>
                    <a:lstStyle/>
                    <a:p>
                      <a:r>
                        <a:rPr lang="en-GB" dirty="0"/>
                        <a:t>Facebook</a:t>
                      </a:r>
                    </a:p>
                  </a:txBody>
                  <a:tcPr/>
                </a:tc>
                <a:extLst>
                  <a:ext uri="{0D108BD9-81ED-4DB2-BD59-A6C34878D82A}">
                    <a16:rowId xmlns:a16="http://schemas.microsoft.com/office/drawing/2014/main" val="2038090579"/>
                  </a:ext>
                </a:extLst>
              </a:tr>
              <a:tr h="649734">
                <a:tc>
                  <a:txBody>
                    <a:bodyPr/>
                    <a:lstStyle/>
                    <a:p>
                      <a:r>
                        <a:rPr lang="en-GB" dirty="0"/>
                        <a:t>Trust</a:t>
                      </a:r>
                    </a:p>
                  </a:txBody>
                  <a:tcPr/>
                </a:tc>
                <a:tc>
                  <a:txBody>
                    <a:bodyPr/>
                    <a:lstStyle/>
                    <a:p>
                      <a:r>
                        <a:rPr lang="en-GB" dirty="0"/>
                        <a:t>Local Community Groups</a:t>
                      </a:r>
                    </a:p>
                  </a:txBody>
                  <a:tcPr/>
                </a:tc>
                <a:extLst>
                  <a:ext uri="{0D108BD9-81ED-4DB2-BD59-A6C34878D82A}">
                    <a16:rowId xmlns:a16="http://schemas.microsoft.com/office/drawing/2014/main" val="1636910861"/>
                  </a:ext>
                </a:extLst>
              </a:tr>
              <a:tr h="649734">
                <a:tc>
                  <a:txBody>
                    <a:bodyPr/>
                    <a:lstStyle/>
                    <a:p>
                      <a:r>
                        <a:rPr lang="en-GB" dirty="0"/>
                        <a:t>Referrals </a:t>
                      </a:r>
                    </a:p>
                  </a:txBody>
                  <a:tcPr/>
                </a:tc>
                <a:tc>
                  <a:txBody>
                    <a:bodyPr/>
                    <a:lstStyle/>
                    <a:p>
                      <a:r>
                        <a:rPr lang="en-GB" dirty="0"/>
                        <a:t>GP/ Local community referrals</a:t>
                      </a:r>
                    </a:p>
                    <a:p>
                      <a:endParaRPr lang="en-GB" dirty="0"/>
                    </a:p>
                  </a:txBody>
                  <a:tcPr/>
                </a:tc>
                <a:extLst>
                  <a:ext uri="{0D108BD9-81ED-4DB2-BD59-A6C34878D82A}">
                    <a16:rowId xmlns:a16="http://schemas.microsoft.com/office/drawing/2014/main" val="2561799342"/>
                  </a:ext>
                </a:extLst>
              </a:tr>
              <a:tr h="649734">
                <a:tc>
                  <a:txBody>
                    <a:bodyPr/>
                    <a:lstStyle/>
                    <a:p>
                      <a:endParaRPr lang="en-GB" dirty="0"/>
                    </a:p>
                  </a:txBody>
                  <a:tcPr/>
                </a:tc>
                <a:tc>
                  <a:txBody>
                    <a:bodyPr/>
                    <a:lstStyle/>
                    <a:p>
                      <a:r>
                        <a:rPr lang="en-GB" dirty="0"/>
                        <a:t>Family and Friend Recommendations </a:t>
                      </a:r>
                    </a:p>
                  </a:txBody>
                  <a:tcPr/>
                </a:tc>
                <a:extLst>
                  <a:ext uri="{0D108BD9-81ED-4DB2-BD59-A6C34878D82A}">
                    <a16:rowId xmlns:a16="http://schemas.microsoft.com/office/drawing/2014/main" val="1777671340"/>
                  </a:ext>
                </a:extLst>
              </a:tr>
            </a:tbl>
          </a:graphicData>
        </a:graphic>
      </p:graphicFrame>
      <p:pic>
        <p:nvPicPr>
          <p:cNvPr id="13" name="Picture 12">
            <a:extLst>
              <a:ext uri="{FF2B5EF4-FFF2-40B4-BE49-F238E27FC236}">
                <a16:creationId xmlns:a16="http://schemas.microsoft.com/office/drawing/2014/main" id="{E4C322A5-2AF5-EBB5-C98B-2330A241537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908716" y="4998679"/>
            <a:ext cx="1514910" cy="1030672"/>
          </a:xfrm>
          <a:prstGeom prst="rect">
            <a:avLst/>
          </a:prstGeom>
          <a:ln>
            <a:noFill/>
          </a:ln>
          <a:effectLst>
            <a:softEdge rad="112500"/>
          </a:effectLst>
        </p:spPr>
      </p:pic>
      <p:pic>
        <p:nvPicPr>
          <p:cNvPr id="18" name="Picture 17">
            <a:extLst>
              <a:ext uri="{FF2B5EF4-FFF2-40B4-BE49-F238E27FC236}">
                <a16:creationId xmlns:a16="http://schemas.microsoft.com/office/drawing/2014/main" id="{6C8B98A6-F77A-398A-C21A-5169CAFF1B2F}"/>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330724" y="3699755"/>
            <a:ext cx="1212390" cy="1185690"/>
          </a:xfrm>
          <a:prstGeom prst="rect">
            <a:avLst/>
          </a:prstGeom>
        </p:spPr>
      </p:pic>
      <p:pic>
        <p:nvPicPr>
          <p:cNvPr id="23" name="Picture 22" descr="People connection web">
            <a:extLst>
              <a:ext uri="{FF2B5EF4-FFF2-40B4-BE49-F238E27FC236}">
                <a16:creationId xmlns:a16="http://schemas.microsoft.com/office/drawing/2014/main" id="{4E66715C-4CB7-7D88-1ECB-4CBD28A9D61C}"/>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826091" y="5264565"/>
            <a:ext cx="1302883" cy="1199721"/>
          </a:xfrm>
          <a:prstGeom prst="rect">
            <a:avLst/>
          </a:prstGeom>
        </p:spPr>
      </p:pic>
      <p:pic>
        <p:nvPicPr>
          <p:cNvPr id="25" name="Graphic 24" descr="Internet with solid fill">
            <a:extLst>
              <a:ext uri="{FF2B5EF4-FFF2-40B4-BE49-F238E27FC236}">
                <a16:creationId xmlns:a16="http://schemas.microsoft.com/office/drawing/2014/main" id="{2162D93D-D25C-3AD7-D89C-46CE86F1F8F6}"/>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7685720" y="1929604"/>
            <a:ext cx="914400" cy="914400"/>
          </a:xfrm>
          <a:prstGeom prst="rect">
            <a:avLst/>
          </a:prstGeom>
        </p:spPr>
      </p:pic>
      <p:pic>
        <p:nvPicPr>
          <p:cNvPr id="27" name="Picture 26">
            <a:extLst>
              <a:ext uri="{FF2B5EF4-FFF2-40B4-BE49-F238E27FC236}">
                <a16:creationId xmlns:a16="http://schemas.microsoft.com/office/drawing/2014/main" id="{BAECF011-221D-5708-2225-17F552B93C4F}"/>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8694064" y="501487"/>
            <a:ext cx="1821531" cy="1821531"/>
          </a:xfrm>
          <a:prstGeom prst="rect">
            <a:avLst/>
          </a:prstGeom>
        </p:spPr>
      </p:pic>
      <p:pic>
        <p:nvPicPr>
          <p:cNvPr id="30" name="Graphic 29">
            <a:extLst>
              <a:ext uri="{FF2B5EF4-FFF2-40B4-BE49-F238E27FC236}">
                <a16:creationId xmlns:a16="http://schemas.microsoft.com/office/drawing/2014/main" id="{0A82DEC8-90AC-C0D8-0965-7CE6FC0C12EE}"/>
              </a:ext>
            </a:extLst>
          </p:cNvPr>
          <p:cNvPicPr>
            <a:picLocks noChangeAspect="1"/>
          </p:cNvPicPr>
          <p:nvPr/>
        </p:nvPicPr>
        <p:blipFill>
          <a:blip>
            <a:extLst>
              <a:ext uri="{96DAC541-7B7A-43D3-8B79-37D633B846F1}">
                <asvg:svgBlip xmlns:asvg="http://schemas.microsoft.com/office/drawing/2016/SVG/main" r:embed="rId10"/>
              </a:ext>
              <a:ext uri="{837473B0-CC2E-450A-ABE3-18F120FF3D39}">
                <a1611:picAttrSrcUrl xmlns:a1611="http://schemas.microsoft.com/office/drawing/2016/11/main" r:id="rId11"/>
              </a:ext>
            </a:extLst>
          </a:blip>
          <a:stretch>
            <a:fillRect/>
          </a:stretch>
        </p:blipFill>
        <p:spPr>
          <a:xfrm>
            <a:off x="9941135" y="2565400"/>
            <a:ext cx="1939691" cy="1727200"/>
          </a:xfrm>
          <a:prstGeom prst="rect">
            <a:avLst/>
          </a:prstGeom>
        </p:spPr>
      </p:pic>
      <p:sp>
        <p:nvSpPr>
          <p:cNvPr id="31" name="TextBox 30">
            <a:extLst>
              <a:ext uri="{FF2B5EF4-FFF2-40B4-BE49-F238E27FC236}">
                <a16:creationId xmlns:a16="http://schemas.microsoft.com/office/drawing/2014/main" id="{F897B1D5-793B-64AA-E4BB-646F6D879123}"/>
              </a:ext>
            </a:extLst>
          </p:cNvPr>
          <p:cNvSpPr txBox="1"/>
          <p:nvPr/>
        </p:nvSpPr>
        <p:spPr>
          <a:xfrm>
            <a:off x="708338" y="5761154"/>
            <a:ext cx="6699852" cy="523220"/>
          </a:xfrm>
          <a:prstGeom prst="rect">
            <a:avLst/>
          </a:prstGeom>
          <a:noFill/>
        </p:spPr>
        <p:txBody>
          <a:bodyPr wrap="square" rtlCol="0">
            <a:spAutoFit/>
          </a:bodyPr>
          <a:lstStyle/>
          <a:p>
            <a:r>
              <a:rPr lang="en-GB" sz="2800" i="1" dirty="0">
                <a:latin typeface="+mj-lt"/>
              </a:rPr>
              <a:t>“Trust is our strongest marketing tool!”</a:t>
            </a:r>
          </a:p>
        </p:txBody>
      </p:sp>
      <p:pic>
        <p:nvPicPr>
          <p:cNvPr id="33" name="Graphic 32" descr="Shield Tick with solid fill">
            <a:extLst>
              <a:ext uri="{FF2B5EF4-FFF2-40B4-BE49-F238E27FC236}">
                <a16:creationId xmlns:a16="http://schemas.microsoft.com/office/drawing/2014/main" id="{D8030BC3-C2EC-B460-8F9E-5136445C95CB}"/>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10966426" y="381886"/>
            <a:ext cx="914400" cy="914400"/>
          </a:xfrm>
          <a:prstGeom prst="rect">
            <a:avLst/>
          </a:prstGeom>
        </p:spPr>
      </p:pic>
    </p:spTree>
    <p:extLst>
      <p:ext uri="{BB962C8B-B14F-4D97-AF65-F5344CB8AC3E}">
        <p14:creationId xmlns:p14="http://schemas.microsoft.com/office/powerpoint/2010/main" val="1382416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7DB3-A6E0-52B6-9DF5-350D07D11B92}"/>
              </a:ext>
            </a:extLst>
          </p:cNvPr>
          <p:cNvSpPr>
            <a:spLocks noGrp="1"/>
          </p:cNvSpPr>
          <p:nvPr>
            <p:ph type="title"/>
          </p:nvPr>
        </p:nvSpPr>
        <p:spPr>
          <a:xfrm>
            <a:off x="819150" y="3118612"/>
            <a:ext cx="4203700" cy="1143000"/>
          </a:xfrm>
        </p:spPr>
        <p:txBody>
          <a:bodyPr>
            <a:normAutofit fontScale="90000"/>
          </a:bodyPr>
          <a:lstStyle/>
          <a:p>
            <a:r>
              <a:rPr lang="en-GB" dirty="0"/>
              <a:t>Investment required </a:t>
            </a:r>
            <a:br>
              <a:rPr lang="en-GB" dirty="0"/>
            </a:br>
            <a:r>
              <a:rPr lang="en-GB" sz="9800" dirty="0"/>
              <a:t>£2500</a:t>
            </a:r>
            <a:endParaRPr lang="en-GB" dirty="0"/>
          </a:p>
        </p:txBody>
      </p:sp>
      <p:graphicFrame>
        <p:nvGraphicFramePr>
          <p:cNvPr id="8" name="Content Placeholder 7">
            <a:extLst>
              <a:ext uri="{FF2B5EF4-FFF2-40B4-BE49-F238E27FC236}">
                <a16:creationId xmlns:a16="http://schemas.microsoft.com/office/drawing/2014/main" id="{A1C9EDBB-6258-31D7-AABE-9EFC45DDCC0F}"/>
              </a:ext>
            </a:extLst>
          </p:cNvPr>
          <p:cNvGraphicFramePr>
            <a:graphicFrameLocks noGrp="1"/>
          </p:cNvGraphicFramePr>
          <p:nvPr>
            <p:ph sz="half" idx="1"/>
            <p:extLst>
              <p:ext uri="{D42A27DB-BD31-4B8C-83A1-F6EECF244321}">
                <p14:modId xmlns:p14="http://schemas.microsoft.com/office/powerpoint/2010/main" val="3887810326"/>
              </p:ext>
            </p:extLst>
          </p:nvPr>
        </p:nvGraphicFramePr>
        <p:xfrm>
          <a:off x="5867400" y="2115312"/>
          <a:ext cx="5765800" cy="4031488"/>
        </p:xfrm>
        <a:graphic>
          <a:graphicData uri="http://schemas.openxmlformats.org/drawingml/2006/table">
            <a:tbl>
              <a:tblPr firstRow="1" bandRow="1">
                <a:tableStyleId>{5C22544A-7EE6-4342-B048-85BDC9FD1C3A}</a:tableStyleId>
              </a:tblPr>
              <a:tblGrid>
                <a:gridCol w="4625670">
                  <a:extLst>
                    <a:ext uri="{9D8B030D-6E8A-4147-A177-3AD203B41FA5}">
                      <a16:colId xmlns:a16="http://schemas.microsoft.com/office/drawing/2014/main" val="3585671081"/>
                    </a:ext>
                  </a:extLst>
                </a:gridCol>
                <a:gridCol w="1140130">
                  <a:extLst>
                    <a:ext uri="{9D8B030D-6E8A-4147-A177-3AD203B41FA5}">
                      <a16:colId xmlns:a16="http://schemas.microsoft.com/office/drawing/2014/main" val="1557171470"/>
                    </a:ext>
                  </a:extLst>
                </a:gridCol>
              </a:tblGrid>
              <a:tr h="429633">
                <a:tc>
                  <a:txBody>
                    <a:bodyPr/>
                    <a:lstStyle/>
                    <a:p>
                      <a:r>
                        <a:rPr lang="en-GB" dirty="0">
                          <a:solidFill>
                            <a:schemeClr val="bg1"/>
                          </a:solidFill>
                        </a:rPr>
                        <a:t>INVESTMENT AREA</a:t>
                      </a:r>
                    </a:p>
                  </a:txBody>
                  <a:tcPr/>
                </a:tc>
                <a:tc>
                  <a:txBody>
                    <a:bodyPr/>
                    <a:lstStyle/>
                    <a:p>
                      <a:r>
                        <a:rPr lang="en-GB" dirty="0">
                          <a:solidFill>
                            <a:schemeClr val="bg1"/>
                          </a:solidFill>
                        </a:rPr>
                        <a:t>£££</a:t>
                      </a:r>
                    </a:p>
                  </a:txBody>
                  <a:tcPr/>
                </a:tc>
                <a:extLst>
                  <a:ext uri="{0D108BD9-81ED-4DB2-BD59-A6C34878D82A}">
                    <a16:rowId xmlns:a16="http://schemas.microsoft.com/office/drawing/2014/main" val="4093057238"/>
                  </a:ext>
                </a:extLst>
              </a:tr>
              <a:tr h="3601855">
                <a:tc>
                  <a:txBody>
                    <a:bodyPr/>
                    <a:lstStyle/>
                    <a:p>
                      <a:r>
                        <a:rPr lang="en-GB" dirty="0">
                          <a:solidFill>
                            <a:schemeClr val="accent1">
                              <a:lumMod val="75000"/>
                            </a:schemeClr>
                          </a:solidFill>
                        </a:rPr>
                        <a:t>Marketing &amp; Brand development</a:t>
                      </a:r>
                    </a:p>
                    <a:p>
                      <a:endParaRPr lang="en-GB" dirty="0">
                        <a:solidFill>
                          <a:schemeClr val="accent1">
                            <a:lumMod val="75000"/>
                          </a:schemeClr>
                        </a:solidFill>
                      </a:endParaRPr>
                    </a:p>
                    <a:p>
                      <a:r>
                        <a:rPr lang="en-GB" dirty="0">
                          <a:solidFill>
                            <a:schemeClr val="accent1">
                              <a:lumMod val="75000"/>
                            </a:schemeClr>
                          </a:solidFill>
                        </a:rPr>
                        <a:t>Website &amp; Digital presence</a:t>
                      </a:r>
                    </a:p>
                    <a:p>
                      <a:endParaRPr lang="en-GB" dirty="0">
                        <a:solidFill>
                          <a:schemeClr val="accent1">
                            <a:lumMod val="75000"/>
                          </a:schemeClr>
                        </a:solidFill>
                      </a:endParaRPr>
                    </a:p>
                    <a:p>
                      <a:r>
                        <a:rPr lang="en-GB" dirty="0">
                          <a:solidFill>
                            <a:schemeClr val="accent1">
                              <a:lumMod val="75000"/>
                            </a:schemeClr>
                          </a:solidFill>
                        </a:rPr>
                        <a:t>Equipment &amp; Therapy supplies</a:t>
                      </a:r>
                    </a:p>
                    <a:p>
                      <a:endParaRPr lang="en-GB" dirty="0">
                        <a:solidFill>
                          <a:schemeClr val="accent1">
                            <a:lumMod val="75000"/>
                          </a:schemeClr>
                        </a:solidFill>
                      </a:endParaRPr>
                    </a:p>
                    <a:p>
                      <a:r>
                        <a:rPr lang="en-GB" dirty="0">
                          <a:solidFill>
                            <a:schemeClr val="accent1">
                              <a:lumMod val="75000"/>
                            </a:schemeClr>
                          </a:solidFill>
                        </a:rPr>
                        <a:t>Insurance &amp; DBS checks</a:t>
                      </a:r>
                    </a:p>
                    <a:p>
                      <a:endParaRPr lang="en-GB" dirty="0">
                        <a:solidFill>
                          <a:schemeClr val="accent1">
                            <a:lumMod val="75000"/>
                          </a:schemeClr>
                        </a:solidFill>
                      </a:endParaRPr>
                    </a:p>
                    <a:p>
                      <a:r>
                        <a:rPr lang="en-GB" dirty="0">
                          <a:solidFill>
                            <a:schemeClr val="accent1">
                              <a:lumMod val="75000"/>
                            </a:schemeClr>
                          </a:solidFill>
                        </a:rPr>
                        <a:t>Travel &amp; Operational costs</a:t>
                      </a:r>
                    </a:p>
                    <a:p>
                      <a:endParaRPr lang="en-GB" dirty="0">
                        <a:solidFill>
                          <a:schemeClr val="accent1">
                            <a:lumMod val="75000"/>
                          </a:schemeClr>
                        </a:solidFill>
                      </a:endParaRPr>
                    </a:p>
                    <a:p>
                      <a:r>
                        <a:rPr lang="en-GB" dirty="0">
                          <a:solidFill>
                            <a:schemeClr val="accent1">
                              <a:lumMod val="75000"/>
                            </a:schemeClr>
                          </a:solidFill>
                        </a:rPr>
                        <a:t>Contingency </a:t>
                      </a:r>
                    </a:p>
                  </a:txBody>
                  <a:tcPr/>
                </a:tc>
                <a:tc>
                  <a:txBody>
                    <a:bodyPr/>
                    <a:lstStyle/>
                    <a:p>
                      <a:r>
                        <a:rPr lang="en-GB" dirty="0">
                          <a:solidFill>
                            <a:schemeClr val="accent1">
                              <a:lumMod val="75000"/>
                            </a:schemeClr>
                          </a:solidFill>
                        </a:rPr>
                        <a:t>£500</a:t>
                      </a:r>
                    </a:p>
                    <a:p>
                      <a:endParaRPr lang="en-GB" dirty="0">
                        <a:solidFill>
                          <a:schemeClr val="accent1">
                            <a:lumMod val="75000"/>
                          </a:schemeClr>
                        </a:solidFill>
                      </a:endParaRPr>
                    </a:p>
                    <a:p>
                      <a:r>
                        <a:rPr lang="en-GB" dirty="0">
                          <a:solidFill>
                            <a:schemeClr val="accent1">
                              <a:lumMod val="75000"/>
                            </a:schemeClr>
                          </a:solidFill>
                        </a:rPr>
                        <a:t>£400</a:t>
                      </a:r>
                    </a:p>
                    <a:p>
                      <a:endParaRPr lang="en-GB" dirty="0">
                        <a:solidFill>
                          <a:schemeClr val="accent1">
                            <a:lumMod val="75000"/>
                          </a:schemeClr>
                        </a:solidFill>
                      </a:endParaRPr>
                    </a:p>
                    <a:p>
                      <a:r>
                        <a:rPr lang="en-GB" dirty="0">
                          <a:solidFill>
                            <a:schemeClr val="accent1">
                              <a:lumMod val="75000"/>
                            </a:schemeClr>
                          </a:solidFill>
                        </a:rPr>
                        <a:t>£250</a:t>
                      </a:r>
                    </a:p>
                    <a:p>
                      <a:endParaRPr lang="en-GB" dirty="0">
                        <a:solidFill>
                          <a:schemeClr val="accent1">
                            <a:lumMod val="75000"/>
                          </a:schemeClr>
                        </a:solidFill>
                      </a:endParaRPr>
                    </a:p>
                    <a:p>
                      <a:r>
                        <a:rPr lang="en-GB" dirty="0">
                          <a:solidFill>
                            <a:schemeClr val="accent1">
                              <a:lumMod val="75000"/>
                            </a:schemeClr>
                          </a:solidFill>
                        </a:rPr>
                        <a:t>£200</a:t>
                      </a:r>
                    </a:p>
                    <a:p>
                      <a:endParaRPr lang="en-GB" dirty="0">
                        <a:solidFill>
                          <a:schemeClr val="accent1">
                            <a:lumMod val="75000"/>
                          </a:schemeClr>
                        </a:solidFill>
                      </a:endParaRPr>
                    </a:p>
                    <a:p>
                      <a:r>
                        <a:rPr lang="en-GB" dirty="0">
                          <a:solidFill>
                            <a:schemeClr val="accent1">
                              <a:lumMod val="75000"/>
                            </a:schemeClr>
                          </a:solidFill>
                        </a:rPr>
                        <a:t>£800</a:t>
                      </a:r>
                    </a:p>
                    <a:p>
                      <a:endParaRPr lang="en-GB" dirty="0">
                        <a:solidFill>
                          <a:schemeClr val="accent1">
                            <a:lumMod val="75000"/>
                          </a:schemeClr>
                        </a:solidFill>
                      </a:endParaRPr>
                    </a:p>
                    <a:p>
                      <a:r>
                        <a:rPr lang="en-GB" dirty="0">
                          <a:solidFill>
                            <a:schemeClr val="accent1">
                              <a:lumMod val="75000"/>
                            </a:schemeClr>
                          </a:solidFill>
                        </a:rPr>
                        <a:t>£350</a:t>
                      </a:r>
                    </a:p>
                  </a:txBody>
                  <a:tcPr/>
                </a:tc>
                <a:extLst>
                  <a:ext uri="{0D108BD9-81ED-4DB2-BD59-A6C34878D82A}">
                    <a16:rowId xmlns:a16="http://schemas.microsoft.com/office/drawing/2014/main" val="2545305164"/>
                  </a:ext>
                </a:extLst>
              </a:tr>
            </a:tbl>
          </a:graphicData>
        </a:graphic>
      </p:graphicFrame>
      <p:sp>
        <p:nvSpPr>
          <p:cNvPr id="11" name="TextBox 10">
            <a:extLst>
              <a:ext uri="{FF2B5EF4-FFF2-40B4-BE49-F238E27FC236}">
                <a16:creationId xmlns:a16="http://schemas.microsoft.com/office/drawing/2014/main" id="{FE606AB6-BEA5-1353-9377-F78A2AFFB852}"/>
              </a:ext>
            </a:extLst>
          </p:cNvPr>
          <p:cNvSpPr txBox="1"/>
          <p:nvPr/>
        </p:nvSpPr>
        <p:spPr>
          <a:xfrm>
            <a:off x="673100" y="404110"/>
            <a:ext cx="11049000" cy="1077218"/>
          </a:xfrm>
          <a:prstGeom prst="rect">
            <a:avLst/>
          </a:prstGeom>
          <a:noFill/>
        </p:spPr>
        <p:txBody>
          <a:bodyPr wrap="square" rtlCol="0">
            <a:spAutoFit/>
          </a:bodyPr>
          <a:lstStyle/>
          <a:p>
            <a:r>
              <a:rPr lang="en-GB" sz="3200" dirty="0">
                <a:solidFill>
                  <a:schemeClr val="accent1">
                    <a:lumMod val="75000"/>
                  </a:schemeClr>
                </a:solidFill>
                <a:latin typeface="Amasis MT Pro" panose="02040504050005020304" pitchFamily="18" charset="0"/>
              </a:rPr>
              <a:t>INVESTMENT TO LAUNCH AND GROW EVERGREEN HOLISTIC HEALTH</a:t>
            </a:r>
          </a:p>
        </p:txBody>
      </p:sp>
      <p:pic>
        <p:nvPicPr>
          <p:cNvPr id="13" name="Graphic 12" descr="Coins outline">
            <a:extLst>
              <a:ext uri="{FF2B5EF4-FFF2-40B4-BE49-F238E27FC236}">
                <a16:creationId xmlns:a16="http://schemas.microsoft.com/office/drawing/2014/main" id="{09B018F3-205C-6157-F6A6-67D3A1997C5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018205" y="3232912"/>
            <a:ext cx="914400" cy="914400"/>
          </a:xfrm>
          <a:prstGeom prst="rect">
            <a:avLst/>
          </a:prstGeom>
        </p:spPr>
      </p:pic>
      <p:sp>
        <p:nvSpPr>
          <p:cNvPr id="14" name="TextBox 13">
            <a:extLst>
              <a:ext uri="{FF2B5EF4-FFF2-40B4-BE49-F238E27FC236}">
                <a16:creationId xmlns:a16="http://schemas.microsoft.com/office/drawing/2014/main" id="{B2E75087-3154-F7EE-9F14-56032A56BEEB}"/>
              </a:ext>
            </a:extLst>
          </p:cNvPr>
          <p:cNvSpPr txBox="1"/>
          <p:nvPr/>
        </p:nvSpPr>
        <p:spPr>
          <a:xfrm>
            <a:off x="558800" y="5575730"/>
            <a:ext cx="4686300" cy="646331"/>
          </a:xfrm>
          <a:prstGeom prst="rect">
            <a:avLst/>
          </a:prstGeom>
          <a:noFill/>
        </p:spPr>
        <p:txBody>
          <a:bodyPr wrap="square" rtlCol="0">
            <a:spAutoFit/>
          </a:bodyPr>
          <a:lstStyle/>
          <a:p>
            <a:pPr algn="just"/>
            <a:r>
              <a:rPr lang="en-GB" i="1" dirty="0">
                <a:latin typeface="+mj-lt"/>
              </a:rPr>
              <a:t>Investment accelerates growth while maintaining a low-risk, low-overhead business model.</a:t>
            </a:r>
          </a:p>
        </p:txBody>
      </p:sp>
    </p:spTree>
    <p:extLst>
      <p:ext uri="{BB962C8B-B14F-4D97-AF65-F5344CB8AC3E}">
        <p14:creationId xmlns:p14="http://schemas.microsoft.com/office/powerpoint/2010/main" val="3122587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119831" y="247692"/>
            <a:ext cx="9144000" cy="533400"/>
          </a:xfrm>
        </p:spPr>
        <p:txBody>
          <a:bodyPr>
            <a:normAutofit fontScale="90000"/>
          </a:bodyPr>
          <a:lstStyle/>
          <a:p>
            <a:pPr algn="ctr"/>
            <a:r>
              <a:rPr lang="en-US" dirty="0">
                <a:latin typeface="Amasis MT Pro" panose="02040504050005020304" pitchFamily="18" charset="0"/>
              </a:rPr>
              <a:t>Financial potential</a:t>
            </a:r>
          </a:p>
        </p:txBody>
      </p:sp>
      <p:sp>
        <p:nvSpPr>
          <p:cNvPr id="2" name="Text Placeholder 1"/>
          <p:cNvSpPr>
            <a:spLocks noGrp="1"/>
          </p:cNvSpPr>
          <p:nvPr>
            <p:ph type="body" idx="1"/>
          </p:nvPr>
        </p:nvSpPr>
        <p:spPr>
          <a:xfrm>
            <a:off x="996092" y="1206205"/>
            <a:ext cx="1891066" cy="685800"/>
          </a:xfrm>
        </p:spPr>
        <p:txBody>
          <a:bodyPr>
            <a:normAutofit fontScale="70000" lnSpcReduction="20000"/>
          </a:bodyPr>
          <a:lstStyle/>
          <a:p>
            <a:pPr algn="ctr"/>
            <a:r>
              <a:rPr lang="en-US" sz="5700" dirty="0">
                <a:solidFill>
                  <a:schemeClr val="accent1">
                    <a:lumMod val="75000"/>
                  </a:schemeClr>
                </a:solidFill>
              </a:rPr>
              <a:t>£500</a:t>
            </a:r>
          </a:p>
          <a:p>
            <a:pPr algn="ctr"/>
            <a:r>
              <a:rPr lang="en-US" dirty="0"/>
              <a:t>Start-up costs</a:t>
            </a:r>
          </a:p>
        </p:txBody>
      </p:sp>
      <p:sp>
        <p:nvSpPr>
          <p:cNvPr id="4" name="Text Placeholder 3"/>
          <p:cNvSpPr>
            <a:spLocks noGrp="1"/>
          </p:cNvSpPr>
          <p:nvPr>
            <p:ph type="body" sz="quarter" idx="3"/>
          </p:nvPr>
        </p:nvSpPr>
        <p:spPr>
          <a:xfrm>
            <a:off x="4324080" y="1206205"/>
            <a:ext cx="1891066" cy="685800"/>
          </a:xfrm>
        </p:spPr>
        <p:txBody>
          <a:bodyPr>
            <a:noAutofit/>
          </a:bodyPr>
          <a:lstStyle/>
          <a:p>
            <a:pPr algn="ctr"/>
            <a:r>
              <a:rPr lang="en-US" sz="4000" dirty="0">
                <a:solidFill>
                  <a:schemeClr val="accent1">
                    <a:lumMod val="75000"/>
                  </a:schemeClr>
                </a:solidFill>
              </a:rPr>
              <a:t>7</a:t>
            </a:r>
          </a:p>
          <a:p>
            <a:pPr algn="ctr"/>
            <a:r>
              <a:rPr lang="en-US" sz="1300" dirty="0"/>
              <a:t>Treatments to </a:t>
            </a:r>
          </a:p>
          <a:p>
            <a:pPr algn="ctr"/>
            <a:r>
              <a:rPr lang="en-US" sz="1300" dirty="0"/>
              <a:t>Break-even</a:t>
            </a:r>
          </a:p>
        </p:txBody>
      </p:sp>
      <p:sp>
        <p:nvSpPr>
          <p:cNvPr id="6" name="TextBox 5">
            <a:extLst>
              <a:ext uri="{FF2B5EF4-FFF2-40B4-BE49-F238E27FC236}">
                <a16:creationId xmlns:a16="http://schemas.microsoft.com/office/drawing/2014/main" id="{FA9F44B4-6812-3D46-D715-3B1FFD39A479}"/>
              </a:ext>
            </a:extLst>
          </p:cNvPr>
          <p:cNvSpPr txBox="1"/>
          <p:nvPr/>
        </p:nvSpPr>
        <p:spPr>
          <a:xfrm>
            <a:off x="7554685" y="749005"/>
            <a:ext cx="2514600" cy="1384995"/>
          </a:xfrm>
          <a:prstGeom prst="rect">
            <a:avLst/>
          </a:prstGeom>
          <a:noFill/>
        </p:spPr>
        <p:txBody>
          <a:bodyPr wrap="square" rtlCol="0">
            <a:spAutoFit/>
          </a:bodyPr>
          <a:lstStyle/>
          <a:p>
            <a:endParaRPr lang="en-GB" dirty="0"/>
          </a:p>
          <a:p>
            <a:pPr algn="ctr"/>
            <a:r>
              <a:rPr lang="en-GB" sz="4000" b="1" dirty="0">
                <a:solidFill>
                  <a:schemeClr val="accent1">
                    <a:lumMod val="75000"/>
                  </a:schemeClr>
                </a:solidFill>
                <a:latin typeface="+mj-lt"/>
              </a:rPr>
              <a:t>£1000+</a:t>
            </a:r>
          </a:p>
          <a:p>
            <a:pPr algn="ctr"/>
            <a:r>
              <a:rPr lang="en-GB" sz="1300" b="1" dirty="0">
                <a:latin typeface="+mj-lt"/>
              </a:rPr>
              <a:t>MONTHLY REVENUE</a:t>
            </a:r>
          </a:p>
          <a:p>
            <a:pPr algn="ctr"/>
            <a:r>
              <a:rPr lang="en-GB" sz="1300" b="1" dirty="0">
                <a:latin typeface="+mj-lt"/>
              </a:rPr>
              <a:t>TARGET</a:t>
            </a:r>
          </a:p>
        </p:txBody>
      </p:sp>
      <p:sp>
        <p:nvSpPr>
          <p:cNvPr id="14" name="TextBox 13">
            <a:extLst>
              <a:ext uri="{FF2B5EF4-FFF2-40B4-BE49-F238E27FC236}">
                <a16:creationId xmlns:a16="http://schemas.microsoft.com/office/drawing/2014/main" id="{2775B266-4206-940E-F616-2CCA76B2EC24}"/>
              </a:ext>
            </a:extLst>
          </p:cNvPr>
          <p:cNvSpPr txBox="1"/>
          <p:nvPr/>
        </p:nvSpPr>
        <p:spPr>
          <a:xfrm>
            <a:off x="1182618" y="2183947"/>
            <a:ext cx="1704540" cy="646331"/>
          </a:xfrm>
          <a:prstGeom prst="rect">
            <a:avLst/>
          </a:prstGeom>
          <a:noFill/>
        </p:spPr>
        <p:txBody>
          <a:bodyPr wrap="square" rtlCol="0">
            <a:spAutoFit/>
          </a:bodyPr>
          <a:lstStyle/>
          <a:p>
            <a:r>
              <a:rPr lang="en-GB" dirty="0">
                <a:solidFill>
                  <a:schemeClr val="accent1">
                    <a:lumMod val="75000"/>
                  </a:schemeClr>
                </a:solidFill>
              </a:rPr>
              <a:t>Low initial investments </a:t>
            </a:r>
          </a:p>
        </p:txBody>
      </p:sp>
      <p:sp>
        <p:nvSpPr>
          <p:cNvPr id="15" name="TextBox 14">
            <a:extLst>
              <a:ext uri="{FF2B5EF4-FFF2-40B4-BE49-F238E27FC236}">
                <a16:creationId xmlns:a16="http://schemas.microsoft.com/office/drawing/2014/main" id="{56A9AE2A-4D4E-338F-D041-CF9A43570B6E}"/>
              </a:ext>
            </a:extLst>
          </p:cNvPr>
          <p:cNvSpPr txBox="1"/>
          <p:nvPr/>
        </p:nvSpPr>
        <p:spPr>
          <a:xfrm>
            <a:off x="4703862" y="2172669"/>
            <a:ext cx="2079171" cy="646331"/>
          </a:xfrm>
          <a:prstGeom prst="rect">
            <a:avLst/>
          </a:prstGeom>
          <a:noFill/>
        </p:spPr>
        <p:txBody>
          <a:bodyPr wrap="square" rtlCol="0">
            <a:spAutoFit/>
          </a:bodyPr>
          <a:lstStyle/>
          <a:p>
            <a:r>
              <a:rPr lang="en-GB" dirty="0">
                <a:solidFill>
                  <a:schemeClr val="accent1">
                    <a:lumMod val="75000"/>
                  </a:schemeClr>
                </a:solidFill>
              </a:rPr>
              <a:t>Covers monthly operating costs</a:t>
            </a:r>
          </a:p>
        </p:txBody>
      </p:sp>
      <p:sp>
        <p:nvSpPr>
          <p:cNvPr id="16" name="TextBox 15">
            <a:extLst>
              <a:ext uri="{FF2B5EF4-FFF2-40B4-BE49-F238E27FC236}">
                <a16:creationId xmlns:a16="http://schemas.microsoft.com/office/drawing/2014/main" id="{9A1E3D36-391B-F004-66C2-C36EAD762B70}"/>
              </a:ext>
            </a:extLst>
          </p:cNvPr>
          <p:cNvSpPr txBox="1"/>
          <p:nvPr/>
        </p:nvSpPr>
        <p:spPr>
          <a:xfrm>
            <a:off x="7899400" y="2183947"/>
            <a:ext cx="2079171" cy="646331"/>
          </a:xfrm>
          <a:prstGeom prst="rect">
            <a:avLst/>
          </a:prstGeom>
          <a:noFill/>
        </p:spPr>
        <p:txBody>
          <a:bodyPr wrap="square" rtlCol="0">
            <a:spAutoFit/>
          </a:bodyPr>
          <a:lstStyle/>
          <a:p>
            <a:r>
              <a:rPr lang="en-GB" dirty="0">
                <a:solidFill>
                  <a:schemeClr val="accent1">
                    <a:lumMod val="75000"/>
                  </a:schemeClr>
                </a:solidFill>
              </a:rPr>
              <a:t>Achievable through</a:t>
            </a:r>
          </a:p>
          <a:p>
            <a:r>
              <a:rPr lang="en-GB" dirty="0">
                <a:solidFill>
                  <a:schemeClr val="accent1">
                    <a:lumMod val="75000"/>
                  </a:schemeClr>
                </a:solidFill>
              </a:rPr>
              <a:t>growth</a:t>
            </a:r>
          </a:p>
        </p:txBody>
      </p:sp>
      <p:sp>
        <p:nvSpPr>
          <p:cNvPr id="17" name="TextBox 16">
            <a:extLst>
              <a:ext uri="{FF2B5EF4-FFF2-40B4-BE49-F238E27FC236}">
                <a16:creationId xmlns:a16="http://schemas.microsoft.com/office/drawing/2014/main" id="{792429B6-FD83-5790-8738-BFCA9109FD19}"/>
              </a:ext>
            </a:extLst>
          </p:cNvPr>
          <p:cNvSpPr txBox="1"/>
          <p:nvPr/>
        </p:nvSpPr>
        <p:spPr>
          <a:xfrm>
            <a:off x="1761600" y="3248340"/>
            <a:ext cx="7429500" cy="461665"/>
          </a:xfrm>
          <a:prstGeom prst="rect">
            <a:avLst/>
          </a:prstGeom>
          <a:noFill/>
        </p:spPr>
        <p:txBody>
          <a:bodyPr wrap="square" rtlCol="0">
            <a:spAutoFit/>
          </a:bodyPr>
          <a:lstStyle/>
          <a:p>
            <a:pPr algn="ctr"/>
            <a:r>
              <a:rPr lang="en-GB" sz="2400" dirty="0">
                <a:solidFill>
                  <a:schemeClr val="accent1">
                    <a:lumMod val="75000"/>
                  </a:schemeClr>
                </a:solidFill>
                <a:latin typeface="+mj-lt"/>
              </a:rPr>
              <a:t>REVENUE GROWTH PATHWAY</a:t>
            </a:r>
          </a:p>
        </p:txBody>
      </p:sp>
      <p:sp>
        <p:nvSpPr>
          <p:cNvPr id="21" name="Arrow: Right 20">
            <a:extLst>
              <a:ext uri="{FF2B5EF4-FFF2-40B4-BE49-F238E27FC236}">
                <a16:creationId xmlns:a16="http://schemas.microsoft.com/office/drawing/2014/main" id="{B2541B9B-B9A0-B2D1-73E0-561B9B935491}"/>
              </a:ext>
            </a:extLst>
          </p:cNvPr>
          <p:cNvSpPr/>
          <p:nvPr/>
        </p:nvSpPr>
        <p:spPr>
          <a:xfrm>
            <a:off x="2887158" y="4637007"/>
            <a:ext cx="1168400" cy="24130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Right 22">
            <a:extLst>
              <a:ext uri="{FF2B5EF4-FFF2-40B4-BE49-F238E27FC236}">
                <a16:creationId xmlns:a16="http://schemas.microsoft.com/office/drawing/2014/main" id="{67EF8032-A39A-A973-5F93-E231E888E202}"/>
              </a:ext>
            </a:extLst>
          </p:cNvPr>
          <p:cNvSpPr/>
          <p:nvPr/>
        </p:nvSpPr>
        <p:spPr>
          <a:xfrm>
            <a:off x="6246932" y="4682763"/>
            <a:ext cx="1168400" cy="24130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extBox 30">
            <a:extLst>
              <a:ext uri="{FF2B5EF4-FFF2-40B4-BE49-F238E27FC236}">
                <a16:creationId xmlns:a16="http://schemas.microsoft.com/office/drawing/2014/main" id="{C3293A06-5FA1-86DD-E2EC-875003D1D98A}"/>
              </a:ext>
            </a:extLst>
          </p:cNvPr>
          <p:cNvSpPr txBox="1"/>
          <p:nvPr/>
        </p:nvSpPr>
        <p:spPr>
          <a:xfrm>
            <a:off x="1163592" y="4491895"/>
            <a:ext cx="1544977" cy="646331"/>
          </a:xfrm>
          <a:prstGeom prst="rect">
            <a:avLst/>
          </a:prstGeom>
          <a:noFill/>
        </p:spPr>
        <p:txBody>
          <a:bodyPr wrap="square" rtlCol="0">
            <a:spAutoFit/>
          </a:bodyPr>
          <a:lstStyle/>
          <a:p>
            <a:r>
              <a:rPr lang="en-GB" dirty="0"/>
              <a:t>£700</a:t>
            </a:r>
          </a:p>
          <a:p>
            <a:r>
              <a:rPr lang="en-GB" dirty="0"/>
              <a:t>Month 1</a:t>
            </a:r>
          </a:p>
        </p:txBody>
      </p:sp>
      <p:sp>
        <p:nvSpPr>
          <p:cNvPr id="33" name="TextBox 32">
            <a:extLst>
              <a:ext uri="{FF2B5EF4-FFF2-40B4-BE49-F238E27FC236}">
                <a16:creationId xmlns:a16="http://schemas.microsoft.com/office/drawing/2014/main" id="{E5860765-ACCE-33AF-F2E5-848E8780E2A8}"/>
              </a:ext>
            </a:extLst>
          </p:cNvPr>
          <p:cNvSpPr txBox="1"/>
          <p:nvPr/>
        </p:nvSpPr>
        <p:spPr>
          <a:xfrm>
            <a:off x="4703862" y="4540554"/>
            <a:ext cx="1544977" cy="646331"/>
          </a:xfrm>
          <a:prstGeom prst="rect">
            <a:avLst/>
          </a:prstGeom>
          <a:noFill/>
        </p:spPr>
        <p:txBody>
          <a:bodyPr wrap="square" rtlCol="0">
            <a:spAutoFit/>
          </a:bodyPr>
          <a:lstStyle/>
          <a:p>
            <a:r>
              <a:rPr lang="en-GB" dirty="0"/>
              <a:t>£1400</a:t>
            </a:r>
          </a:p>
          <a:p>
            <a:r>
              <a:rPr lang="en-GB" dirty="0"/>
              <a:t>Month 6</a:t>
            </a:r>
          </a:p>
        </p:txBody>
      </p:sp>
      <p:sp>
        <p:nvSpPr>
          <p:cNvPr id="35" name="TextBox 34">
            <a:extLst>
              <a:ext uri="{FF2B5EF4-FFF2-40B4-BE49-F238E27FC236}">
                <a16:creationId xmlns:a16="http://schemas.microsoft.com/office/drawing/2014/main" id="{015C2D16-609B-69CE-421B-E5E8245612F5}"/>
              </a:ext>
            </a:extLst>
          </p:cNvPr>
          <p:cNvSpPr txBox="1"/>
          <p:nvPr/>
        </p:nvSpPr>
        <p:spPr>
          <a:xfrm>
            <a:off x="8039496" y="4557607"/>
            <a:ext cx="1544977" cy="646331"/>
          </a:xfrm>
          <a:prstGeom prst="rect">
            <a:avLst/>
          </a:prstGeom>
          <a:noFill/>
        </p:spPr>
        <p:txBody>
          <a:bodyPr wrap="square" rtlCol="0">
            <a:spAutoFit/>
          </a:bodyPr>
          <a:lstStyle/>
          <a:p>
            <a:r>
              <a:rPr lang="en-GB" dirty="0"/>
              <a:t>£2500</a:t>
            </a:r>
          </a:p>
          <a:p>
            <a:r>
              <a:rPr lang="en-GB" dirty="0"/>
              <a:t>Month 12</a:t>
            </a:r>
          </a:p>
        </p:txBody>
      </p:sp>
      <p:cxnSp>
        <p:nvCxnSpPr>
          <p:cNvPr id="37" name="Straight Connector 36">
            <a:extLst>
              <a:ext uri="{FF2B5EF4-FFF2-40B4-BE49-F238E27FC236}">
                <a16:creationId xmlns:a16="http://schemas.microsoft.com/office/drawing/2014/main" id="{74AD1E3B-A6FC-02B2-516F-89C9F201509A}"/>
              </a:ext>
            </a:extLst>
          </p:cNvPr>
          <p:cNvCxnSpPr>
            <a:cxnSpLocks/>
          </p:cNvCxnSpPr>
          <p:nvPr/>
        </p:nvCxnSpPr>
        <p:spPr>
          <a:xfrm>
            <a:off x="0" y="3022333"/>
            <a:ext cx="12192000" cy="0"/>
          </a:xfrm>
          <a:prstGeom prst="line">
            <a:avLst/>
          </a:prstGeom>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E510D259-1A35-449A-1A96-4DDBBF4EDB3D}"/>
              </a:ext>
            </a:extLst>
          </p:cNvPr>
          <p:cNvSpPr txBox="1"/>
          <p:nvPr/>
        </p:nvSpPr>
        <p:spPr>
          <a:xfrm>
            <a:off x="462014" y="3967724"/>
            <a:ext cx="10761044" cy="369332"/>
          </a:xfrm>
          <a:prstGeom prst="rect">
            <a:avLst/>
          </a:prstGeom>
          <a:noFill/>
        </p:spPr>
        <p:txBody>
          <a:bodyPr wrap="square">
            <a:spAutoFit/>
          </a:bodyPr>
          <a:lstStyle/>
          <a:p>
            <a:r>
              <a:rPr lang="en-GB" b="1" dirty="0">
                <a:latin typeface="+mj-lt"/>
              </a:rPr>
              <a:t>START-UP      Pilot sessions       Care home partnerships       Regular wellbeing programmes       Sustainable expansion</a:t>
            </a:r>
          </a:p>
        </p:txBody>
      </p:sp>
      <p:pic>
        <p:nvPicPr>
          <p:cNvPr id="46" name="Graphic 45" descr="Arrow Right with solid fill">
            <a:extLst>
              <a:ext uri="{FF2B5EF4-FFF2-40B4-BE49-F238E27FC236}">
                <a16:creationId xmlns:a16="http://schemas.microsoft.com/office/drawing/2014/main" id="{B419BDC0-EB95-FD3D-27AB-C65D7B8389C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434904" y="4010170"/>
            <a:ext cx="284443" cy="284443"/>
          </a:xfrm>
          <a:prstGeom prst="rect">
            <a:avLst/>
          </a:prstGeom>
        </p:spPr>
      </p:pic>
      <p:pic>
        <p:nvPicPr>
          <p:cNvPr id="48" name="Graphic 47" descr="Arrow Right with solid fill">
            <a:extLst>
              <a:ext uri="{FF2B5EF4-FFF2-40B4-BE49-F238E27FC236}">
                <a16:creationId xmlns:a16="http://schemas.microsoft.com/office/drawing/2014/main" id="{DEE19C47-7F1E-8622-23B0-0513D9AD77B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949463" y="4020667"/>
            <a:ext cx="284443" cy="284443"/>
          </a:xfrm>
          <a:prstGeom prst="rect">
            <a:avLst/>
          </a:prstGeom>
        </p:spPr>
      </p:pic>
      <p:pic>
        <p:nvPicPr>
          <p:cNvPr id="50" name="Graphic 49" descr="Arrow Right with solid fill">
            <a:extLst>
              <a:ext uri="{FF2B5EF4-FFF2-40B4-BE49-F238E27FC236}">
                <a16:creationId xmlns:a16="http://schemas.microsoft.com/office/drawing/2014/main" id="{4692FF56-0A02-5237-8018-72B9D6E8389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469088" y="4052613"/>
            <a:ext cx="284443" cy="284443"/>
          </a:xfrm>
          <a:prstGeom prst="rect">
            <a:avLst/>
          </a:prstGeom>
        </p:spPr>
      </p:pic>
      <p:pic>
        <p:nvPicPr>
          <p:cNvPr id="52" name="Graphic 51" descr="Arrow Right with solid fill">
            <a:extLst>
              <a:ext uri="{FF2B5EF4-FFF2-40B4-BE49-F238E27FC236}">
                <a16:creationId xmlns:a16="http://schemas.microsoft.com/office/drawing/2014/main" id="{6951A88C-1C8D-A908-0E58-09A09C33CB7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654542" y="4010170"/>
            <a:ext cx="284443" cy="284443"/>
          </a:xfrm>
          <a:prstGeom prst="rect">
            <a:avLst/>
          </a:prstGeom>
        </p:spPr>
      </p:pic>
    </p:spTree>
    <p:extLst>
      <p:ext uri="{BB962C8B-B14F-4D97-AF65-F5344CB8AC3E}">
        <p14:creationId xmlns:p14="http://schemas.microsoft.com/office/powerpoint/2010/main" val="2336938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98357" y="-72189"/>
            <a:ext cx="9958939" cy="1143000"/>
          </a:xfrm>
        </p:spPr>
        <p:txBody>
          <a:bodyPr/>
          <a:lstStyle/>
          <a:p>
            <a:r>
              <a:rPr lang="en-US" dirty="0">
                <a:latin typeface="Amasis MT Pro" panose="02040504050005020304" pitchFamily="18" charset="0"/>
              </a:rPr>
              <a:t>Why invest in evergreen holistic health</a:t>
            </a:r>
          </a:p>
        </p:txBody>
      </p:sp>
      <p:sp>
        <p:nvSpPr>
          <p:cNvPr id="9" name="TextBox 8">
            <a:extLst>
              <a:ext uri="{FF2B5EF4-FFF2-40B4-BE49-F238E27FC236}">
                <a16:creationId xmlns:a16="http://schemas.microsoft.com/office/drawing/2014/main" id="{8621B0B9-1F31-D9BF-54A9-28DEE0BC6D47}"/>
              </a:ext>
            </a:extLst>
          </p:cNvPr>
          <p:cNvSpPr txBox="1"/>
          <p:nvPr/>
        </p:nvSpPr>
        <p:spPr>
          <a:xfrm>
            <a:off x="3236166" y="1325992"/>
            <a:ext cx="7452360" cy="4031873"/>
          </a:xfrm>
          <a:prstGeom prst="rect">
            <a:avLst/>
          </a:prstGeom>
          <a:noFill/>
        </p:spPr>
        <p:txBody>
          <a:bodyPr wrap="square">
            <a:spAutoFit/>
          </a:bodyPr>
          <a:lstStyle/>
          <a:p>
            <a:r>
              <a:rPr lang="en-GB" sz="3200" dirty="0"/>
              <a:t>      🌿             ❤️              💷</a:t>
            </a:r>
          </a:p>
          <a:p>
            <a:endParaRPr lang="en-GB" sz="3200" dirty="0"/>
          </a:p>
          <a:p>
            <a:r>
              <a:rPr lang="en-GB" sz="3200" dirty="0">
                <a:solidFill>
                  <a:schemeClr val="accent1">
                    <a:lumMod val="75000"/>
                  </a:schemeClr>
                </a:solidFill>
                <a:latin typeface="+mj-lt"/>
              </a:rPr>
              <a:t>Growing     Expertise     Low Risk</a:t>
            </a:r>
          </a:p>
          <a:p>
            <a:endParaRPr lang="en-GB" sz="3200" dirty="0"/>
          </a:p>
          <a:p>
            <a:endParaRPr lang="en-GB" sz="3200" dirty="0"/>
          </a:p>
          <a:p>
            <a:r>
              <a:rPr lang="en-GB" sz="3200" dirty="0"/>
              <a:t>       🤝              🌍             📈</a:t>
            </a:r>
          </a:p>
          <a:p>
            <a:endParaRPr lang="en-GB" sz="3200" dirty="0"/>
          </a:p>
          <a:p>
            <a:r>
              <a:rPr lang="en-GB" sz="3200" dirty="0">
                <a:solidFill>
                  <a:schemeClr val="accent1">
                    <a:lumMod val="75000"/>
                  </a:schemeClr>
                </a:solidFill>
                <a:latin typeface="+mj-lt"/>
              </a:rPr>
              <a:t>Partnership    Impact      Growth</a:t>
            </a:r>
          </a:p>
        </p:txBody>
      </p:sp>
      <p:sp>
        <p:nvSpPr>
          <p:cNvPr id="10" name="TextBox 9">
            <a:extLst>
              <a:ext uri="{FF2B5EF4-FFF2-40B4-BE49-F238E27FC236}">
                <a16:creationId xmlns:a16="http://schemas.microsoft.com/office/drawing/2014/main" id="{7E47E8B5-B5F7-129D-A78D-F4E5382B30D8}"/>
              </a:ext>
            </a:extLst>
          </p:cNvPr>
          <p:cNvSpPr txBox="1"/>
          <p:nvPr/>
        </p:nvSpPr>
        <p:spPr>
          <a:xfrm>
            <a:off x="2530550" y="6124353"/>
            <a:ext cx="10143460" cy="646331"/>
          </a:xfrm>
          <a:prstGeom prst="rect">
            <a:avLst/>
          </a:prstGeom>
          <a:noFill/>
        </p:spPr>
        <p:txBody>
          <a:bodyPr wrap="square" rtlCol="0">
            <a:spAutoFit/>
          </a:bodyPr>
          <a:lstStyle/>
          <a:p>
            <a:r>
              <a:rPr lang="en-GB" i="1" dirty="0">
                <a:solidFill>
                  <a:schemeClr val="accent1">
                    <a:lumMod val="75000"/>
                  </a:schemeClr>
                </a:solidFill>
                <a:latin typeface="+mj-lt"/>
              </a:rPr>
              <a:t>Sustainable business. Sustainable communities. Sustainable growth.</a:t>
            </a:r>
          </a:p>
          <a:p>
            <a:endParaRPr lang="en-GB" dirty="0"/>
          </a:p>
        </p:txBody>
      </p:sp>
    </p:spTree>
    <p:extLst>
      <p:ext uri="{BB962C8B-B14F-4D97-AF65-F5344CB8AC3E}">
        <p14:creationId xmlns:p14="http://schemas.microsoft.com/office/powerpoint/2010/main" val="16847851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101584" y="-963619"/>
            <a:ext cx="4013414" cy="2850172"/>
          </a:xfrm>
        </p:spPr>
        <p:txBody>
          <a:bodyPr anchor="b">
            <a:normAutofit/>
          </a:bodyPr>
          <a:lstStyle/>
          <a:p>
            <a:r>
              <a:rPr lang="en-GB" dirty="0">
                <a:latin typeface="Amasis MT Pro" panose="02040504050005020304" pitchFamily="18" charset="0"/>
              </a:rPr>
              <a:t>Evergreen Holistic Health</a:t>
            </a:r>
            <a:br>
              <a:rPr lang="en-GB" dirty="0">
                <a:latin typeface="Amasis MT Pro" panose="02040504050005020304" pitchFamily="18" charset="0"/>
              </a:rPr>
            </a:br>
            <a:br>
              <a:rPr lang="en-GB" b="1" dirty="0"/>
            </a:br>
            <a:endParaRPr lang="en-US" dirty="0"/>
          </a:p>
        </p:txBody>
      </p:sp>
      <p:pic>
        <p:nvPicPr>
          <p:cNvPr id="6" name="Picture Placeholder 5" descr="Daughter bonding with father in wheelchair">
            <a:extLst>
              <a:ext uri="{FF2B5EF4-FFF2-40B4-BE49-F238E27FC236}">
                <a16:creationId xmlns:a16="http://schemas.microsoft.com/office/drawing/2014/main" id="{F84A19C8-9950-E546-121E-C725EA0B1D4A}"/>
              </a:ext>
            </a:extLst>
          </p:cNvPr>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l="21146" r="-1" b="-1"/>
          <a:stretch>
            <a:fillRect/>
          </a:stretch>
        </p:blipFill>
        <p:spPr>
          <a:xfrm>
            <a:off x="20" y="10"/>
            <a:ext cx="8101564" cy="6857989"/>
          </a:xfrm>
          <a:noFill/>
        </p:spPr>
      </p:pic>
      <p:sp>
        <p:nvSpPr>
          <p:cNvPr id="11" name="Text Placeholder 3">
            <a:extLst>
              <a:ext uri="{FF2B5EF4-FFF2-40B4-BE49-F238E27FC236}">
                <a16:creationId xmlns:a16="http://schemas.microsoft.com/office/drawing/2014/main" id="{4094B6BC-0781-42A8-0735-6A56AC1D78A6}"/>
              </a:ext>
            </a:extLst>
          </p:cNvPr>
          <p:cNvSpPr>
            <a:spLocks noGrp="1"/>
          </p:cNvSpPr>
          <p:nvPr>
            <p:ph type="body" sz="half" idx="2"/>
          </p:nvPr>
        </p:nvSpPr>
        <p:spPr>
          <a:xfrm>
            <a:off x="8532813" y="4591761"/>
            <a:ext cx="3125787" cy="1580440"/>
          </a:xfrm>
        </p:spPr>
        <p:txBody>
          <a:bodyPr>
            <a:normAutofit lnSpcReduction="10000"/>
          </a:bodyPr>
          <a:lstStyle/>
          <a:p>
            <a:endParaRPr lang="en-US" dirty="0"/>
          </a:p>
          <a:p>
            <a:endParaRPr lang="en-US" dirty="0"/>
          </a:p>
          <a:p>
            <a:endParaRPr lang="en-US" dirty="0"/>
          </a:p>
          <a:p>
            <a:endParaRPr lang="en-US" dirty="0"/>
          </a:p>
          <a:p>
            <a:r>
              <a:rPr lang="en-US" dirty="0"/>
              <a:t>		</a:t>
            </a:r>
            <a:r>
              <a:rPr lang="en-US" sz="2000" dirty="0">
                <a:latin typeface="+mj-lt"/>
              </a:rPr>
              <a:t>Thank you.</a:t>
            </a:r>
            <a:endParaRPr lang="en-US" dirty="0">
              <a:latin typeface="+mj-lt"/>
            </a:endParaRPr>
          </a:p>
        </p:txBody>
      </p:sp>
      <p:sp>
        <p:nvSpPr>
          <p:cNvPr id="10" name="TextBox 9">
            <a:extLst>
              <a:ext uri="{FF2B5EF4-FFF2-40B4-BE49-F238E27FC236}">
                <a16:creationId xmlns:a16="http://schemas.microsoft.com/office/drawing/2014/main" id="{BAE7F0DF-EE69-E411-6560-C98E6D6BAC2D}"/>
              </a:ext>
            </a:extLst>
          </p:cNvPr>
          <p:cNvSpPr txBox="1"/>
          <p:nvPr/>
        </p:nvSpPr>
        <p:spPr>
          <a:xfrm>
            <a:off x="8101584" y="930833"/>
            <a:ext cx="3188369" cy="2308324"/>
          </a:xfrm>
          <a:prstGeom prst="rect">
            <a:avLst/>
          </a:prstGeom>
          <a:noFill/>
        </p:spPr>
        <p:txBody>
          <a:bodyPr wrap="square">
            <a:spAutoFit/>
          </a:bodyPr>
          <a:lstStyle/>
          <a:p>
            <a:r>
              <a:rPr lang="en-GB" sz="2400" dirty="0">
                <a:solidFill>
                  <a:schemeClr val="bg1"/>
                </a:solidFill>
                <a:latin typeface="+mj-lt"/>
              </a:rPr>
              <a:t>is more than a therapy service; it is an investment in healthier ageing, stronger communities, and compassionate care.</a:t>
            </a:r>
            <a:endParaRPr lang="en-GB" sz="2400" b="1" dirty="0">
              <a:solidFill>
                <a:schemeClr val="bg1"/>
              </a:solidFill>
              <a:latin typeface="+mj-lt"/>
            </a:endParaRPr>
          </a:p>
        </p:txBody>
      </p:sp>
    </p:spTree>
    <p:extLst>
      <p:ext uri="{BB962C8B-B14F-4D97-AF65-F5344CB8AC3E}">
        <p14:creationId xmlns:p14="http://schemas.microsoft.com/office/powerpoint/2010/main" val="2566160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Health Fitness 16x9">
  <a:themeElements>
    <a:clrScheme name="HealthFitness">
      <a:dk1>
        <a:srgbClr val="595959"/>
      </a:dk1>
      <a:lt1>
        <a:sysClr val="window" lastClr="FFFFFF"/>
      </a:lt1>
      <a:dk2>
        <a:srgbClr val="000000"/>
      </a:dk2>
      <a:lt2>
        <a:srgbClr val="DDDDDD"/>
      </a:lt2>
      <a:accent1>
        <a:srgbClr val="87A91B"/>
      </a:accent1>
      <a:accent2>
        <a:srgbClr val="FBCE11"/>
      </a:accent2>
      <a:accent3>
        <a:srgbClr val="446ED8"/>
      </a:accent3>
      <a:accent4>
        <a:srgbClr val="9D22E2"/>
      </a:accent4>
      <a:accent5>
        <a:srgbClr val="FE9E00"/>
      </a:accent5>
      <a:accent6>
        <a:srgbClr val="DF5327"/>
      </a:accent6>
      <a:hlink>
        <a:srgbClr val="446ED8"/>
      </a:hlink>
      <a:folHlink>
        <a:srgbClr val="828282"/>
      </a:folHlink>
    </a:clrScheme>
    <a:fontScheme name="Calibri Light">
      <a:majorFont>
        <a:latin typeface="Calibri Light"/>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lth and fitness presentation (widescreen).potx" id="{ABFD658B-2256-413B-9244-0F977A0B2D12}" vid="{E4CB021D-C859-4C82-BDBB-2F2FACCF0D80}"/>
    </a:ext>
  </a:extLst>
</a:theme>
</file>

<file path=ppt/theme/theme2.xml><?xml version="1.0" encoding="utf-8"?>
<a:theme xmlns:a="http://schemas.openxmlformats.org/drawingml/2006/main" name="Office Theme">
  <a:themeElements>
    <a:clrScheme name="HealthFitness">
      <a:dk1>
        <a:srgbClr val="595959"/>
      </a:dk1>
      <a:lt1>
        <a:sysClr val="window" lastClr="FFFFFF"/>
      </a:lt1>
      <a:dk2>
        <a:srgbClr val="000000"/>
      </a:dk2>
      <a:lt2>
        <a:srgbClr val="DDDDDD"/>
      </a:lt2>
      <a:accent1>
        <a:srgbClr val="87A91B"/>
      </a:accent1>
      <a:accent2>
        <a:srgbClr val="FBCE11"/>
      </a:accent2>
      <a:accent3>
        <a:srgbClr val="446ED8"/>
      </a:accent3>
      <a:accent4>
        <a:srgbClr val="9D22E2"/>
      </a:accent4>
      <a:accent5>
        <a:srgbClr val="FE9E00"/>
      </a:accent5>
      <a:accent6>
        <a:srgbClr val="DF5327"/>
      </a:accent6>
      <a:hlink>
        <a:srgbClr val="446ED8"/>
      </a:hlink>
      <a:folHlink>
        <a:srgbClr val="828282"/>
      </a:folHlink>
    </a:clrScheme>
    <a:fontScheme name="Calibri Light">
      <a:majorFont>
        <a:latin typeface="Calibri Light"/>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HealthFitness">
      <a:dk1>
        <a:srgbClr val="595959"/>
      </a:dk1>
      <a:lt1>
        <a:sysClr val="window" lastClr="FFFFFF"/>
      </a:lt1>
      <a:dk2>
        <a:srgbClr val="000000"/>
      </a:dk2>
      <a:lt2>
        <a:srgbClr val="DDDDDD"/>
      </a:lt2>
      <a:accent1>
        <a:srgbClr val="87A91B"/>
      </a:accent1>
      <a:accent2>
        <a:srgbClr val="FBCE11"/>
      </a:accent2>
      <a:accent3>
        <a:srgbClr val="446ED8"/>
      </a:accent3>
      <a:accent4>
        <a:srgbClr val="9D22E2"/>
      </a:accent4>
      <a:accent5>
        <a:srgbClr val="FE9E00"/>
      </a:accent5>
      <a:accent6>
        <a:srgbClr val="DF5327"/>
      </a:accent6>
      <a:hlink>
        <a:srgbClr val="446ED8"/>
      </a:hlink>
      <a:folHlink>
        <a:srgbClr val="828282"/>
      </a:folHlink>
    </a:clrScheme>
    <a:fontScheme name="Calibri Light">
      <a:majorFont>
        <a:latin typeface="Calibri Light"/>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6678</TotalTime>
  <Words>544</Words>
  <Application>Microsoft Office PowerPoint</Application>
  <PresentationFormat>Widescreen</PresentationFormat>
  <Paragraphs>146</Paragraphs>
  <Slides>11</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Amasis MT Pro</vt:lpstr>
      <vt:lpstr>Arial</vt:lpstr>
      <vt:lpstr>Calibri</vt:lpstr>
      <vt:lpstr>Calibri Light</vt:lpstr>
      <vt:lpstr>Health Fitness 16x9</vt:lpstr>
      <vt:lpstr>Certificate in Higher Education Business Skills for the Workplace Enterprise and Entrepreneurship LCLM4006 Task 2: Portfolio of written tasks Doreen Amundam   Kadisha Klaraey Williams-Brown 2507505  </vt:lpstr>
      <vt:lpstr>Evergreen holistic health</vt:lpstr>
      <vt:lpstr>Why is this business needed?</vt:lpstr>
      <vt:lpstr>What is evergreen  holistic health?</vt:lpstr>
      <vt:lpstr>Why now?  External factors driving demand</vt:lpstr>
      <vt:lpstr>Sustainability beyond profit</vt:lpstr>
      <vt:lpstr>How will we attract customers</vt:lpstr>
      <vt:lpstr>Investment required  £2500</vt:lpstr>
      <vt:lpstr>Financial potential</vt:lpstr>
      <vt:lpstr>Why invest in evergreen holistic health</vt:lpstr>
      <vt:lpstr>Evergreen Holistic Health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Inner Space</dc:creator>
  <cp:lastModifiedBy>Inner Space</cp:lastModifiedBy>
  <cp:revision>1</cp:revision>
  <dcterms:created xsi:type="dcterms:W3CDTF">2026-07-08T11:44:12Z</dcterms:created>
  <dcterms:modified xsi:type="dcterms:W3CDTF">2026-07-13T03:03:00Z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