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4"/>
  </p:notesMasterIdLst>
  <p:sldIdLst>
    <p:sldId id="258" r:id="rId2"/>
    <p:sldId id="259" r:id="rId3"/>
    <p:sldId id="257" r:id="rId4"/>
    <p:sldId id="256" r:id="rId5"/>
    <p:sldId id="261" r:id="rId6"/>
    <p:sldId id="262" r:id="rId7"/>
    <p:sldId id="263" r:id="rId8"/>
    <p:sldId id="264" r:id="rId9"/>
    <p:sldId id="265" r:id="rId10"/>
    <p:sldId id="266" r:id="rId11"/>
    <p:sldId id="267" r:id="rId12"/>
    <p:sldId id="260"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1D4C5"/>
    <a:srgbClr val="472311"/>
    <a:srgbClr val="FFCC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inimized" horzBarState="maximized">
    <p:restoredLeft sz="0" autoAdjust="0"/>
    <p:restoredTop sz="0" autoAdjust="0"/>
  </p:normalViewPr>
  <p:slideViewPr>
    <p:cSldViewPr snapToGrid="0">
      <p:cViewPr varScale="1">
        <p:scale>
          <a:sx n="70" d="100"/>
          <a:sy n="70" d="100"/>
        </p:scale>
        <p:origin x="892" y="48"/>
      </p:cViewPr>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313E983-1195-48F3-9DF6-91EA2BBE7B18}" type="datetimeFigureOut">
              <a:rPr lang="en-US" smtClean="0"/>
              <a:t>11/11/2023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A909E17-8E80-475A-BAAD-E7813E73B789}" type="slidenum">
              <a:rPr lang="en-US" smtClean="0"/>
              <a:t>‹#›</a:t>
            </a:fld>
            <a:endParaRPr lang="en-US"/>
          </a:p>
        </p:txBody>
      </p:sp>
    </p:spTree>
    <p:extLst>
      <p:ext uri="{BB962C8B-B14F-4D97-AF65-F5344CB8AC3E}">
        <p14:creationId xmlns:p14="http://schemas.microsoft.com/office/powerpoint/2010/main" val="10296597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Montserrat" panose="00000500000000000000" pitchFamily="2" charset="0"/>
              </a:rPr>
              <a:t>Keeping high levels of guest satisfaction requires a strong emphasis on presentation and cleanliness. A spotless setting gives visitors a good first impression and builds a foundation of comfort and trust. It has a direct effect on their health, guaranteeing a clean and safe environment. Furthermore, an establishment stands out in a crowded market because to its polished appearance, which conveys professionalism and attention to detail. Positive evaluations and recommendations result, encouraging recurring business and fostering client loyalty. Furthermore, a tidy workspace promotes a </a:t>
            </a:r>
            <a:r>
              <a:rPr lang="en-US" dirty="0" err="1">
                <a:latin typeface="Montserrat" panose="00000500000000000000" pitchFamily="2" charset="0"/>
              </a:rPr>
              <a:t>favourable</a:t>
            </a:r>
            <a:r>
              <a:rPr lang="en-US" dirty="0">
                <a:latin typeface="Montserrat" panose="00000500000000000000" pitchFamily="2" charset="0"/>
              </a:rPr>
              <a:t> work environment, which raises productivity and staff morale. Overall, a successful and respectable hospitality establishment must place a high priority on presentation and cleanliness.</a:t>
            </a:r>
          </a:p>
        </p:txBody>
      </p:sp>
      <p:sp>
        <p:nvSpPr>
          <p:cNvPr id="4" name="Slide Number Placeholder 3"/>
          <p:cNvSpPr>
            <a:spLocks noGrp="1"/>
          </p:cNvSpPr>
          <p:nvPr>
            <p:ph type="sldNum" sz="quarter" idx="5"/>
          </p:nvPr>
        </p:nvSpPr>
        <p:spPr/>
        <p:txBody>
          <a:bodyPr/>
          <a:lstStyle/>
          <a:p>
            <a:fld id="{AA909E17-8E80-475A-BAAD-E7813E73B789}" type="slidenum">
              <a:rPr lang="en-US" smtClean="0"/>
              <a:t>3</a:t>
            </a:fld>
            <a:endParaRPr lang="en-US"/>
          </a:p>
        </p:txBody>
      </p:sp>
    </p:spTree>
    <p:extLst>
      <p:ext uri="{BB962C8B-B14F-4D97-AF65-F5344CB8AC3E}">
        <p14:creationId xmlns:p14="http://schemas.microsoft.com/office/powerpoint/2010/main" val="15242203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None/>
            </a:pPr>
            <a:r>
              <a:rPr lang="en-US" sz="1100" b="0" i="0" dirty="0">
                <a:solidFill>
                  <a:srgbClr val="374151"/>
                </a:solidFill>
                <a:effectLst/>
                <a:latin typeface="Söhne"/>
              </a:rPr>
              <a:t>Let's talk about how to keep a bedroom looking nice and clean. Let's go over the steps one by one. To begin, ensure that the bed is neatly set with new, clean bedding. Remove any wrinkles or creases. Next, neatly arrange pillows and cushions on the bed. Make that they are uniformly spaced and fluffed. Remove any personal things or clutter from surfaces such as nightstands or dressers. This results in a clean and friendly environment. Next, look under the bed for any dust, trash, or neglected items. Remove and properly dispose of them. Clean the space under the bed thoroughly with a hoover or broom. Pay close attention to the corners and edges. Examine all surfaces for stray body hairs. Use a lint roller or hoover to get rid of them. Inspect the carpet for any stains or spills and treat them as soon as possible. Thoroughly hoover the carpet, paying special attention to the corners and edges. Make sure there are no body hairs in the room. As needed, use a lint roller or hoover. Finally, use a clean towel or disinfectant to wipe down chairs and other seating surfaces. Make sure they are free of dust and debris. Remember that keeping your bedroom clean and well-presented not only improves its overall appearance, but it also contributes to a comfortable and inviting environment. </a:t>
            </a:r>
            <a:endParaRPr lang="en-US" sz="1100" b="0" dirty="0"/>
          </a:p>
        </p:txBody>
      </p:sp>
      <p:sp>
        <p:nvSpPr>
          <p:cNvPr id="4" name="Slide Number Placeholder 3"/>
          <p:cNvSpPr>
            <a:spLocks noGrp="1"/>
          </p:cNvSpPr>
          <p:nvPr>
            <p:ph type="sldNum" sz="quarter" idx="5"/>
          </p:nvPr>
        </p:nvSpPr>
        <p:spPr/>
        <p:txBody>
          <a:bodyPr/>
          <a:lstStyle/>
          <a:p>
            <a:fld id="{AA909E17-8E80-475A-BAAD-E7813E73B789}" type="slidenum">
              <a:rPr lang="en-US" smtClean="0"/>
              <a:t>4</a:t>
            </a:fld>
            <a:endParaRPr lang="en-US"/>
          </a:p>
        </p:txBody>
      </p:sp>
    </p:spTree>
    <p:extLst>
      <p:ext uri="{BB962C8B-B14F-4D97-AF65-F5344CB8AC3E}">
        <p14:creationId xmlns:p14="http://schemas.microsoft.com/office/powerpoint/2010/main" val="2422475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None/>
            </a:pPr>
            <a:r>
              <a:rPr lang="en-US" sz="1100" b="0" i="0" dirty="0">
                <a:solidFill>
                  <a:srgbClr val="374151"/>
                </a:solidFill>
                <a:effectLst/>
                <a:latin typeface="Söhne"/>
              </a:rPr>
              <a:t>Begin by sweeping or vacuuming the corridor to remove any dust or dirt. Check for any litter or misplaced things and remove them as soon as possible. Let's move on to the windows. Clean the inner windows with a glass cleaner to remove smudges and fingerprints. Inspect for cracks or damage and report any problems to maintenance. Moving on to the windows on the outside. If possible and safe, clean the outside windows. Examine for any signs of damage or deterioration. Now, check for the presence and state of critical symptoms. Confirm that the "Do Not Disturb" sign and fire warning are clearly visible and in good working order. Finally, let's talk about the entryway. Sweep or hoover the entryway. Wipe down any surfaces that have been touched, such as reception desks or tables. Remember that a clean and well-organized corridor, as well as properly kept windows and signage, all contribute to a </a:t>
            </a:r>
            <a:r>
              <a:rPr lang="en-US" sz="1100" b="0" i="0" dirty="0" err="1">
                <a:solidFill>
                  <a:srgbClr val="374151"/>
                </a:solidFill>
                <a:effectLst/>
                <a:latin typeface="Söhne"/>
              </a:rPr>
              <a:t>favourable</a:t>
            </a:r>
            <a:r>
              <a:rPr lang="en-US" sz="1100" b="0" i="0" dirty="0">
                <a:solidFill>
                  <a:srgbClr val="374151"/>
                </a:solidFill>
                <a:effectLst/>
                <a:latin typeface="Söhne"/>
              </a:rPr>
              <a:t> first impression for guests. </a:t>
            </a:r>
          </a:p>
        </p:txBody>
      </p:sp>
      <p:sp>
        <p:nvSpPr>
          <p:cNvPr id="4" name="Slide Number Placeholder 3"/>
          <p:cNvSpPr>
            <a:spLocks noGrp="1"/>
          </p:cNvSpPr>
          <p:nvPr>
            <p:ph type="sldNum" sz="quarter" idx="5"/>
          </p:nvPr>
        </p:nvSpPr>
        <p:spPr/>
        <p:txBody>
          <a:bodyPr/>
          <a:lstStyle/>
          <a:p>
            <a:fld id="{AA909E17-8E80-475A-BAAD-E7813E73B789}" type="slidenum">
              <a:rPr lang="en-US" smtClean="0"/>
              <a:t>5</a:t>
            </a:fld>
            <a:endParaRPr lang="en-US"/>
          </a:p>
        </p:txBody>
      </p:sp>
    </p:spTree>
    <p:extLst>
      <p:ext uri="{BB962C8B-B14F-4D97-AF65-F5344CB8AC3E}">
        <p14:creationId xmlns:p14="http://schemas.microsoft.com/office/powerpoint/2010/main" val="23391947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None/>
            </a:pPr>
            <a:r>
              <a:rPr lang="en-US" b="0" i="0" dirty="0">
                <a:solidFill>
                  <a:srgbClr val="374151"/>
                </a:solidFill>
                <a:effectLst/>
                <a:latin typeface="Söhne"/>
              </a:rPr>
              <a:t>Make 100% sure that the door knobs are clean and </a:t>
            </a:r>
            <a:r>
              <a:rPr lang="en-US" b="0" i="0" dirty="0" err="1">
                <a:solidFill>
                  <a:srgbClr val="374151"/>
                </a:solidFill>
                <a:effectLst/>
                <a:latin typeface="Söhne"/>
              </a:rPr>
              <a:t>sterilised</a:t>
            </a:r>
            <a:r>
              <a:rPr lang="en-US" b="0" i="0" dirty="0">
                <a:solidFill>
                  <a:srgbClr val="374151"/>
                </a:solidFill>
                <a:effectLst/>
                <a:latin typeface="Söhne"/>
              </a:rPr>
              <a:t>. Disinfect with a disinfectant, paying specific attention to high-touch areas. Moving on, make sure the drawers are empty and clean. Remove any dust or debris by wiping them down. Check the lamps and lights next. All of them should be tested to verify they are in functioning order. If necessary, replace any bulbs. Let's take care of the guest's laundry now. Make sure guests have access to a clean wash bag. Check that the laundry pricing or instructions are clearly visible. Finally, consider mirrors and photographs. To remove smudges or dust off mirrors and portraits, use glass cleaner. </a:t>
            </a:r>
          </a:p>
        </p:txBody>
      </p:sp>
      <p:sp>
        <p:nvSpPr>
          <p:cNvPr id="4" name="Slide Number Placeholder 3"/>
          <p:cNvSpPr>
            <a:spLocks noGrp="1"/>
          </p:cNvSpPr>
          <p:nvPr>
            <p:ph type="sldNum" sz="quarter" idx="5"/>
          </p:nvPr>
        </p:nvSpPr>
        <p:spPr/>
        <p:txBody>
          <a:bodyPr/>
          <a:lstStyle/>
          <a:p>
            <a:fld id="{AA909E17-8E80-475A-BAAD-E7813E73B789}" type="slidenum">
              <a:rPr lang="en-US" smtClean="0"/>
              <a:t>6</a:t>
            </a:fld>
            <a:endParaRPr lang="en-US"/>
          </a:p>
        </p:txBody>
      </p:sp>
    </p:spTree>
    <p:extLst>
      <p:ext uri="{BB962C8B-B14F-4D97-AF65-F5344CB8AC3E}">
        <p14:creationId xmlns:p14="http://schemas.microsoft.com/office/powerpoint/2010/main" val="25757107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None/>
            </a:pPr>
            <a:r>
              <a:rPr lang="en-US" b="0" i="0" dirty="0">
                <a:solidFill>
                  <a:srgbClr val="374151"/>
                </a:solidFill>
                <a:effectLst/>
                <a:latin typeface="Söhne"/>
              </a:rPr>
              <a:t>Make sure the space has a soft, pleasant scent. To keep the atmosphere fresh, use odor-neutralizing sprays or air fresheners. Let's now concentrate on the switches and plugs. Make sure all switches and outlets are operating correctly by giving them a test. This guarantees that visitors may access dependable power sources. Let's go on to electronics. Examine and verify the functionality of electronic gadgets such as the TV, thermostat, and remote control. Wipe down surfaces as well to get rid of dust and fingerprints. Let's talk about ventilation now. To guarantee adequate air circulation, inspect and clean the ventilation grilles. This keeps the atmosphere for visitors </a:t>
            </a:r>
            <a:r>
              <a:rPr lang="en-US" b="0" i="0" dirty="0" err="1">
                <a:solidFill>
                  <a:srgbClr val="374151"/>
                </a:solidFill>
                <a:effectLst/>
                <a:latin typeface="Söhne"/>
              </a:rPr>
              <a:t>cosy</a:t>
            </a:r>
            <a:r>
              <a:rPr lang="en-US" b="0" i="0" dirty="0">
                <a:solidFill>
                  <a:srgbClr val="374151"/>
                </a:solidFill>
                <a:effectLst/>
                <a:latin typeface="Söhne"/>
              </a:rPr>
              <a:t> and healthful. Let's concentrate on the wardrobe last. To get rid of any dust or debris, give the wardrobe a thorough cleaning on the outside and inside. This guarantees that the area where visitors store their items is tidy and friendly. </a:t>
            </a:r>
          </a:p>
        </p:txBody>
      </p:sp>
      <p:sp>
        <p:nvSpPr>
          <p:cNvPr id="4" name="Slide Number Placeholder 3"/>
          <p:cNvSpPr>
            <a:spLocks noGrp="1"/>
          </p:cNvSpPr>
          <p:nvPr>
            <p:ph type="sldNum" sz="quarter" idx="5"/>
          </p:nvPr>
        </p:nvSpPr>
        <p:spPr/>
        <p:txBody>
          <a:bodyPr/>
          <a:lstStyle/>
          <a:p>
            <a:fld id="{AA909E17-8E80-475A-BAAD-E7813E73B789}" type="slidenum">
              <a:rPr lang="en-US" smtClean="0"/>
              <a:t>7</a:t>
            </a:fld>
            <a:endParaRPr lang="en-US"/>
          </a:p>
        </p:txBody>
      </p:sp>
    </p:spTree>
    <p:extLst>
      <p:ext uri="{BB962C8B-B14F-4D97-AF65-F5344CB8AC3E}">
        <p14:creationId xmlns:p14="http://schemas.microsoft.com/office/powerpoint/2010/main" val="30351581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374151"/>
                </a:solidFill>
                <a:effectLst/>
                <a:latin typeface="Söhne"/>
              </a:rPr>
              <a:t>Make sure all work surfaces, including counters and desks, are dust-free and clean by giving them a thorough cleaning. This creates a neat and welcoming atmosphere. Use the proper cleaning solution to scrub and clean the bath/shower surfaces in order to get rid of any dirt, stains, and soap residue. To guarantee that no cleaning residue is left behind, always remember to rinse well. </a:t>
            </a:r>
            <a:r>
              <a:rPr lang="en-US" b="0" i="0" dirty="0" err="1">
                <a:solidFill>
                  <a:srgbClr val="374151"/>
                </a:solidFill>
                <a:effectLst/>
                <a:latin typeface="Söhne"/>
              </a:rPr>
              <a:t>Organise</a:t>
            </a:r>
            <a:r>
              <a:rPr lang="en-US" b="0" i="0" dirty="0">
                <a:solidFill>
                  <a:srgbClr val="374151"/>
                </a:solidFill>
                <a:effectLst/>
                <a:latin typeface="Söhne"/>
              </a:rPr>
              <a:t> and present toiletries and amenities in an aesthetically pleasing way. For a pleasant touch, make sure the towels are folded or hung nicely. After emptying the toilet, replace the liner with a new one. Maintain a clean and hygienic environment by wiping down the bin to get rid of any spills or residue. Let's check to make sure the bathroom is free of body hair last. To provide a pristine appearance, check all surfaces for stray body hairs and remove them using a lint roller or hoover. </a:t>
            </a:r>
          </a:p>
        </p:txBody>
      </p:sp>
      <p:sp>
        <p:nvSpPr>
          <p:cNvPr id="4" name="Slide Number Placeholder 3"/>
          <p:cNvSpPr>
            <a:spLocks noGrp="1"/>
          </p:cNvSpPr>
          <p:nvPr>
            <p:ph type="sldNum" sz="quarter" idx="5"/>
          </p:nvPr>
        </p:nvSpPr>
        <p:spPr/>
        <p:txBody>
          <a:bodyPr/>
          <a:lstStyle/>
          <a:p>
            <a:fld id="{AA909E17-8E80-475A-BAAD-E7813E73B789}" type="slidenum">
              <a:rPr lang="en-US" smtClean="0"/>
              <a:t>8</a:t>
            </a:fld>
            <a:endParaRPr lang="en-US"/>
          </a:p>
        </p:txBody>
      </p:sp>
    </p:spTree>
    <p:extLst>
      <p:ext uri="{BB962C8B-B14F-4D97-AF65-F5344CB8AC3E}">
        <p14:creationId xmlns:p14="http://schemas.microsoft.com/office/powerpoint/2010/main" val="26098203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None/>
            </a:pPr>
            <a:r>
              <a:rPr lang="en-US" b="0" i="0" dirty="0">
                <a:solidFill>
                  <a:srgbClr val="374151"/>
                </a:solidFill>
                <a:effectLst/>
                <a:latin typeface="Söhne"/>
              </a:rPr>
              <a:t>Let's review the extra measures to guarantee a hygienic and well-kept bathroom, starting with the extractor. To ensure adequate air circulation, clean the extractor fan or vent and remove any dust or accumulation. This contributes to preserving a healthy atmosphere. Mop and sweep the bathroom floor, being cautious to get into the nooks and crannies. Additionally, look for any broken or loose seals along the floor's edges. This guarantees a safe and hygienic flooring surface. Use a glass cleaner to clean the bathroom mirror and make sure there are no smudges or stains on it. This gives visitors a clean reflection. Let us now concentrate on preserving a comfortable environment. To make sure the restroom smells good, use odor-neutralizing sprays or air fresheners. As a result, visitors have a more relaxing and joyful stay. Finally, look for any dust or buildup in the plumbing fixtures and pipes. </a:t>
            </a:r>
          </a:p>
        </p:txBody>
      </p:sp>
      <p:sp>
        <p:nvSpPr>
          <p:cNvPr id="4" name="Slide Number Placeholder 3"/>
          <p:cNvSpPr>
            <a:spLocks noGrp="1"/>
          </p:cNvSpPr>
          <p:nvPr>
            <p:ph type="sldNum" sz="quarter" idx="5"/>
          </p:nvPr>
        </p:nvSpPr>
        <p:spPr/>
        <p:txBody>
          <a:bodyPr/>
          <a:lstStyle/>
          <a:p>
            <a:fld id="{AA909E17-8E80-475A-BAAD-E7813E73B789}" type="slidenum">
              <a:rPr lang="en-US" smtClean="0"/>
              <a:t>9</a:t>
            </a:fld>
            <a:endParaRPr lang="en-US"/>
          </a:p>
        </p:txBody>
      </p:sp>
    </p:spTree>
    <p:extLst>
      <p:ext uri="{BB962C8B-B14F-4D97-AF65-F5344CB8AC3E}">
        <p14:creationId xmlns:p14="http://schemas.microsoft.com/office/powerpoint/2010/main" val="3646350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None/>
            </a:pPr>
            <a:r>
              <a:rPr lang="en-US" b="0" i="0" dirty="0">
                <a:solidFill>
                  <a:srgbClr val="374151"/>
                </a:solidFill>
                <a:effectLst/>
                <a:latin typeface="Söhne"/>
              </a:rPr>
              <a:t>Make sure there are enough fresh towels in the room to accommodate everyone who is staying there. This guarantees that there is enough supply for everyone's requirements. As needed, check and restock amenities including body wash, shampoo, conditioner and soap. This guarantees visitors have everything they need for a comfortable stay. To avoid obstructions, clear the shower drain trap of any hair or debris. Make sure the trap is shut tightly to avoid any problems. Make sure there is a sufficient amount of toilet paper for visitors. It's crucial to have this necessary commodity well-stocked at all times. Furthermore, offer two more rolls of toilet paper to further enhance convenience. This guarantees simple access to additional supplies for guests.</a:t>
            </a:r>
          </a:p>
        </p:txBody>
      </p:sp>
      <p:sp>
        <p:nvSpPr>
          <p:cNvPr id="4" name="Slide Number Placeholder 3"/>
          <p:cNvSpPr>
            <a:spLocks noGrp="1"/>
          </p:cNvSpPr>
          <p:nvPr>
            <p:ph type="sldNum" sz="quarter" idx="5"/>
          </p:nvPr>
        </p:nvSpPr>
        <p:spPr/>
        <p:txBody>
          <a:bodyPr/>
          <a:lstStyle/>
          <a:p>
            <a:fld id="{AA909E17-8E80-475A-BAAD-E7813E73B789}" type="slidenum">
              <a:rPr lang="en-US" smtClean="0"/>
              <a:t>10</a:t>
            </a:fld>
            <a:endParaRPr lang="en-US"/>
          </a:p>
        </p:txBody>
      </p:sp>
    </p:spTree>
    <p:extLst>
      <p:ext uri="{BB962C8B-B14F-4D97-AF65-F5344CB8AC3E}">
        <p14:creationId xmlns:p14="http://schemas.microsoft.com/office/powerpoint/2010/main" val="38143724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Montserrat" panose="00000500000000000000" pitchFamily="2" charset="0"/>
              </a:rPr>
              <a:t>The information supplied highlights how crucial it is to keep guest rooms tidy and functional. It covers a long range of chores, such making the bed, wiping off surfaces, and making sure the facilities are stocked. It also </a:t>
            </a:r>
            <a:r>
              <a:rPr lang="en-US" dirty="0" err="1">
                <a:latin typeface="Montserrat" panose="00000500000000000000" pitchFamily="2" charset="0"/>
              </a:rPr>
              <a:t>emphasises</a:t>
            </a:r>
            <a:r>
              <a:rPr lang="en-US" dirty="0">
                <a:latin typeface="Montserrat" panose="00000500000000000000" pitchFamily="2" charset="0"/>
              </a:rPr>
              <a:t> the necessity of routine maintenance inspections in order to quickly resolve any problems. The speaker </a:t>
            </a:r>
            <a:r>
              <a:rPr lang="en-US" dirty="0" err="1">
                <a:latin typeface="Montserrat" panose="00000500000000000000" pitchFamily="2" charset="0"/>
              </a:rPr>
              <a:t>emphasises</a:t>
            </a:r>
            <a:r>
              <a:rPr lang="en-US" dirty="0">
                <a:latin typeface="Montserrat" panose="00000500000000000000" pitchFamily="2" charset="0"/>
              </a:rPr>
              <a:t> the need of monitoring metrics, including Total Points per Room and Conformity Ratio, to guarantee uniform quality in every room. These procedures are necessary to make the space </a:t>
            </a:r>
            <a:r>
              <a:rPr lang="en-US" dirty="0" err="1">
                <a:latin typeface="Montserrat" panose="00000500000000000000" pitchFamily="2" charset="0"/>
              </a:rPr>
              <a:t>cosy</a:t>
            </a:r>
            <a:r>
              <a:rPr lang="en-US" dirty="0">
                <a:latin typeface="Montserrat" panose="00000500000000000000" pitchFamily="2" charset="0"/>
              </a:rPr>
              <a:t> and inviting for visitors, which will ultimately improve their entire experience.</a:t>
            </a:r>
          </a:p>
        </p:txBody>
      </p:sp>
      <p:sp>
        <p:nvSpPr>
          <p:cNvPr id="4" name="Slide Number Placeholder 3"/>
          <p:cNvSpPr>
            <a:spLocks noGrp="1"/>
          </p:cNvSpPr>
          <p:nvPr>
            <p:ph type="sldNum" sz="quarter" idx="5"/>
          </p:nvPr>
        </p:nvSpPr>
        <p:spPr/>
        <p:txBody>
          <a:bodyPr/>
          <a:lstStyle/>
          <a:p>
            <a:fld id="{AA909E17-8E80-475A-BAAD-E7813E73B789}" type="slidenum">
              <a:rPr lang="en-US" smtClean="0"/>
              <a:t>11</a:t>
            </a:fld>
            <a:endParaRPr lang="en-US"/>
          </a:p>
        </p:txBody>
      </p:sp>
    </p:spTree>
    <p:extLst>
      <p:ext uri="{BB962C8B-B14F-4D97-AF65-F5344CB8AC3E}">
        <p14:creationId xmlns:p14="http://schemas.microsoft.com/office/powerpoint/2010/main" val="32876927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A909E17-8E80-475A-BAAD-E7813E73B789}" type="slidenum">
              <a:rPr lang="en-US" smtClean="0"/>
              <a:t>12</a:t>
            </a:fld>
            <a:endParaRPr lang="en-US"/>
          </a:p>
        </p:txBody>
      </p:sp>
    </p:spTree>
    <p:extLst>
      <p:ext uri="{BB962C8B-B14F-4D97-AF65-F5344CB8AC3E}">
        <p14:creationId xmlns:p14="http://schemas.microsoft.com/office/powerpoint/2010/main" val="34980582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7AFDC-DB84-294A-523D-EB46486BC80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4B0F66F-027E-3CB8-03B6-33ABC0605FB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165D80B-CA5F-E0C4-4F56-13C3AB25EDCF}"/>
              </a:ext>
            </a:extLst>
          </p:cNvPr>
          <p:cNvSpPr>
            <a:spLocks noGrp="1"/>
          </p:cNvSpPr>
          <p:nvPr>
            <p:ph type="dt" sz="half" idx="10"/>
          </p:nvPr>
        </p:nvSpPr>
        <p:spPr/>
        <p:txBody>
          <a:bodyPr/>
          <a:lstStyle/>
          <a:p>
            <a:fld id="{6BF9A682-3439-43CA-9AC1-556257691A11}" type="datetimeFigureOut">
              <a:rPr lang="en-US" smtClean="0"/>
              <a:t>11/11/2023</a:t>
            </a:fld>
            <a:endParaRPr lang="en-US"/>
          </a:p>
        </p:txBody>
      </p:sp>
      <p:sp>
        <p:nvSpPr>
          <p:cNvPr id="5" name="Footer Placeholder 4">
            <a:extLst>
              <a:ext uri="{FF2B5EF4-FFF2-40B4-BE49-F238E27FC236}">
                <a16:creationId xmlns:a16="http://schemas.microsoft.com/office/drawing/2014/main" id="{B1962DAD-F473-EB96-8475-1B89AC7ADFE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25CAC32-5D50-92B2-0201-5437F7745FDF}"/>
              </a:ext>
            </a:extLst>
          </p:cNvPr>
          <p:cNvSpPr>
            <a:spLocks noGrp="1"/>
          </p:cNvSpPr>
          <p:nvPr>
            <p:ph type="sldNum" sz="quarter" idx="12"/>
          </p:nvPr>
        </p:nvSpPr>
        <p:spPr/>
        <p:txBody>
          <a:bodyPr/>
          <a:lstStyle/>
          <a:p>
            <a:fld id="{B1B003A2-A067-4AE1-9B71-C2BCCD04BB47}" type="slidenum">
              <a:rPr lang="en-US" smtClean="0"/>
              <a:t>‹#›</a:t>
            </a:fld>
            <a:endParaRPr lang="en-US"/>
          </a:p>
        </p:txBody>
      </p:sp>
    </p:spTree>
    <p:extLst>
      <p:ext uri="{BB962C8B-B14F-4D97-AF65-F5344CB8AC3E}">
        <p14:creationId xmlns:p14="http://schemas.microsoft.com/office/powerpoint/2010/main" val="8340311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8080A-4541-D309-1E19-FEA693C4965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57CF306-23DD-0B54-0669-7897A3515A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DDDD1E-C125-9523-603F-F2F0DDD6C332}"/>
              </a:ext>
            </a:extLst>
          </p:cNvPr>
          <p:cNvSpPr>
            <a:spLocks noGrp="1"/>
          </p:cNvSpPr>
          <p:nvPr>
            <p:ph type="dt" sz="half" idx="10"/>
          </p:nvPr>
        </p:nvSpPr>
        <p:spPr/>
        <p:txBody>
          <a:bodyPr/>
          <a:lstStyle/>
          <a:p>
            <a:fld id="{6BF9A682-3439-43CA-9AC1-556257691A11}" type="datetimeFigureOut">
              <a:rPr lang="en-US" smtClean="0"/>
              <a:t>11/11/2023</a:t>
            </a:fld>
            <a:endParaRPr lang="en-US"/>
          </a:p>
        </p:txBody>
      </p:sp>
      <p:sp>
        <p:nvSpPr>
          <p:cNvPr id="5" name="Footer Placeholder 4">
            <a:extLst>
              <a:ext uri="{FF2B5EF4-FFF2-40B4-BE49-F238E27FC236}">
                <a16:creationId xmlns:a16="http://schemas.microsoft.com/office/drawing/2014/main" id="{40094155-EBB5-A4F3-4128-FE5F4F84E6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C7AD57-DD29-89AD-6199-F46898CD1E35}"/>
              </a:ext>
            </a:extLst>
          </p:cNvPr>
          <p:cNvSpPr>
            <a:spLocks noGrp="1"/>
          </p:cNvSpPr>
          <p:nvPr>
            <p:ph type="sldNum" sz="quarter" idx="12"/>
          </p:nvPr>
        </p:nvSpPr>
        <p:spPr/>
        <p:txBody>
          <a:bodyPr/>
          <a:lstStyle/>
          <a:p>
            <a:fld id="{B1B003A2-A067-4AE1-9B71-C2BCCD04BB47}" type="slidenum">
              <a:rPr lang="en-US" smtClean="0"/>
              <a:t>‹#›</a:t>
            </a:fld>
            <a:endParaRPr lang="en-US"/>
          </a:p>
        </p:txBody>
      </p:sp>
    </p:spTree>
    <p:extLst>
      <p:ext uri="{BB962C8B-B14F-4D97-AF65-F5344CB8AC3E}">
        <p14:creationId xmlns:p14="http://schemas.microsoft.com/office/powerpoint/2010/main" val="34500470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FB91DF-73CA-D9B1-EDB2-EF2A9FB896F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4EFC2AF-1133-51EB-A4F6-ADA132EB47E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DEE171B-5F9E-C389-EFE7-91921BB8F46C}"/>
              </a:ext>
            </a:extLst>
          </p:cNvPr>
          <p:cNvSpPr>
            <a:spLocks noGrp="1"/>
          </p:cNvSpPr>
          <p:nvPr>
            <p:ph type="dt" sz="half" idx="10"/>
          </p:nvPr>
        </p:nvSpPr>
        <p:spPr/>
        <p:txBody>
          <a:bodyPr/>
          <a:lstStyle/>
          <a:p>
            <a:fld id="{6BF9A682-3439-43CA-9AC1-556257691A11}" type="datetimeFigureOut">
              <a:rPr lang="en-US" smtClean="0"/>
              <a:t>11/11/2023</a:t>
            </a:fld>
            <a:endParaRPr lang="en-US"/>
          </a:p>
        </p:txBody>
      </p:sp>
      <p:sp>
        <p:nvSpPr>
          <p:cNvPr id="5" name="Footer Placeholder 4">
            <a:extLst>
              <a:ext uri="{FF2B5EF4-FFF2-40B4-BE49-F238E27FC236}">
                <a16:creationId xmlns:a16="http://schemas.microsoft.com/office/drawing/2014/main" id="{BB795C7C-AE72-B5B7-9363-0306B6CF0E9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DCA860-4CA7-7755-B683-99FE9BD65849}"/>
              </a:ext>
            </a:extLst>
          </p:cNvPr>
          <p:cNvSpPr>
            <a:spLocks noGrp="1"/>
          </p:cNvSpPr>
          <p:nvPr>
            <p:ph type="sldNum" sz="quarter" idx="12"/>
          </p:nvPr>
        </p:nvSpPr>
        <p:spPr/>
        <p:txBody>
          <a:bodyPr/>
          <a:lstStyle/>
          <a:p>
            <a:fld id="{B1B003A2-A067-4AE1-9B71-C2BCCD04BB47}" type="slidenum">
              <a:rPr lang="en-US" smtClean="0"/>
              <a:t>‹#›</a:t>
            </a:fld>
            <a:endParaRPr lang="en-US"/>
          </a:p>
        </p:txBody>
      </p:sp>
    </p:spTree>
    <p:extLst>
      <p:ext uri="{BB962C8B-B14F-4D97-AF65-F5344CB8AC3E}">
        <p14:creationId xmlns:p14="http://schemas.microsoft.com/office/powerpoint/2010/main" val="39932220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3F007-CB7E-99CA-FCD9-7E994AF6555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10D439F-7184-FA59-F689-FBC2D67514E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877F188-B649-4A7B-DA46-FAD03DA555C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3194506-D418-B99F-D684-D59D473A299E}"/>
              </a:ext>
            </a:extLst>
          </p:cNvPr>
          <p:cNvSpPr>
            <a:spLocks noGrp="1"/>
          </p:cNvSpPr>
          <p:nvPr>
            <p:ph type="dt" sz="half" idx="10"/>
          </p:nvPr>
        </p:nvSpPr>
        <p:spPr/>
        <p:txBody>
          <a:bodyPr/>
          <a:lstStyle/>
          <a:p>
            <a:fld id="{6BF9A682-3439-43CA-9AC1-556257691A11}" type="datetimeFigureOut">
              <a:rPr lang="en-US" smtClean="0"/>
              <a:t>11/11/2023</a:t>
            </a:fld>
            <a:endParaRPr lang="en-US"/>
          </a:p>
        </p:txBody>
      </p:sp>
      <p:sp>
        <p:nvSpPr>
          <p:cNvPr id="6" name="Footer Placeholder 5">
            <a:extLst>
              <a:ext uri="{FF2B5EF4-FFF2-40B4-BE49-F238E27FC236}">
                <a16:creationId xmlns:a16="http://schemas.microsoft.com/office/drawing/2014/main" id="{E3D68FE0-368F-5E58-C4DF-317D403EC9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131428D-944E-31B0-6433-DD907BD89A79}"/>
              </a:ext>
            </a:extLst>
          </p:cNvPr>
          <p:cNvSpPr>
            <a:spLocks noGrp="1"/>
          </p:cNvSpPr>
          <p:nvPr>
            <p:ph type="sldNum" sz="quarter" idx="12"/>
          </p:nvPr>
        </p:nvSpPr>
        <p:spPr/>
        <p:txBody>
          <a:bodyPr/>
          <a:lstStyle/>
          <a:p>
            <a:fld id="{B1B003A2-A067-4AE1-9B71-C2BCCD04BB47}" type="slidenum">
              <a:rPr lang="en-US" smtClean="0"/>
              <a:t>‹#›</a:t>
            </a:fld>
            <a:endParaRPr lang="en-US"/>
          </a:p>
        </p:txBody>
      </p:sp>
    </p:spTree>
    <p:extLst>
      <p:ext uri="{BB962C8B-B14F-4D97-AF65-F5344CB8AC3E}">
        <p14:creationId xmlns:p14="http://schemas.microsoft.com/office/powerpoint/2010/main" val="41340514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28D74D-9C67-C427-72A8-F0E054802D5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2F1B2E6-124B-CB1F-DD64-F3D221D05EB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BF950E9-8CB9-B6D9-E936-EA10F7DF1EA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F40BAA1-AD67-F2BE-D113-40E0D412FE0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86E24AC-F3E9-EFE7-F712-A28158D3345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7FF4D49-0592-8B41-21DB-8E4F16FEDE7F}"/>
              </a:ext>
            </a:extLst>
          </p:cNvPr>
          <p:cNvSpPr>
            <a:spLocks noGrp="1"/>
          </p:cNvSpPr>
          <p:nvPr>
            <p:ph type="dt" sz="half" idx="10"/>
          </p:nvPr>
        </p:nvSpPr>
        <p:spPr/>
        <p:txBody>
          <a:bodyPr/>
          <a:lstStyle/>
          <a:p>
            <a:fld id="{6BF9A682-3439-43CA-9AC1-556257691A11}" type="datetimeFigureOut">
              <a:rPr lang="en-US" smtClean="0"/>
              <a:t>11/11/2023</a:t>
            </a:fld>
            <a:endParaRPr lang="en-US"/>
          </a:p>
        </p:txBody>
      </p:sp>
      <p:sp>
        <p:nvSpPr>
          <p:cNvPr id="8" name="Footer Placeholder 7">
            <a:extLst>
              <a:ext uri="{FF2B5EF4-FFF2-40B4-BE49-F238E27FC236}">
                <a16:creationId xmlns:a16="http://schemas.microsoft.com/office/drawing/2014/main" id="{64263632-F3C6-14DC-0D59-3F60BB0272F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82B2932-CEB5-61CD-C114-25ED2F7E55E5}"/>
              </a:ext>
            </a:extLst>
          </p:cNvPr>
          <p:cNvSpPr>
            <a:spLocks noGrp="1"/>
          </p:cNvSpPr>
          <p:nvPr>
            <p:ph type="sldNum" sz="quarter" idx="12"/>
          </p:nvPr>
        </p:nvSpPr>
        <p:spPr/>
        <p:txBody>
          <a:bodyPr/>
          <a:lstStyle/>
          <a:p>
            <a:fld id="{B1B003A2-A067-4AE1-9B71-C2BCCD04BB47}" type="slidenum">
              <a:rPr lang="en-US" smtClean="0"/>
              <a:t>‹#›</a:t>
            </a:fld>
            <a:endParaRPr lang="en-US"/>
          </a:p>
        </p:txBody>
      </p:sp>
    </p:spTree>
    <p:extLst>
      <p:ext uri="{BB962C8B-B14F-4D97-AF65-F5344CB8AC3E}">
        <p14:creationId xmlns:p14="http://schemas.microsoft.com/office/powerpoint/2010/main" val="26178444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F3733F-06AA-ADDB-9AFA-36CB046D7D4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481540BD-7ECF-23E4-47A7-E83389C57E9D}"/>
              </a:ext>
            </a:extLst>
          </p:cNvPr>
          <p:cNvSpPr>
            <a:spLocks noGrp="1"/>
          </p:cNvSpPr>
          <p:nvPr>
            <p:ph type="dt" sz="half" idx="10"/>
          </p:nvPr>
        </p:nvSpPr>
        <p:spPr/>
        <p:txBody>
          <a:bodyPr/>
          <a:lstStyle/>
          <a:p>
            <a:fld id="{6BF9A682-3439-43CA-9AC1-556257691A11}" type="datetimeFigureOut">
              <a:rPr lang="en-US" smtClean="0"/>
              <a:t>11/11/2023</a:t>
            </a:fld>
            <a:endParaRPr lang="en-US"/>
          </a:p>
        </p:txBody>
      </p:sp>
      <p:sp>
        <p:nvSpPr>
          <p:cNvPr id="4" name="Footer Placeholder 3">
            <a:extLst>
              <a:ext uri="{FF2B5EF4-FFF2-40B4-BE49-F238E27FC236}">
                <a16:creationId xmlns:a16="http://schemas.microsoft.com/office/drawing/2014/main" id="{A66C3BA7-4787-BC71-6D72-696AB5A6338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FE4C63B-32BD-DA74-D8B9-06501C36AFF7}"/>
              </a:ext>
            </a:extLst>
          </p:cNvPr>
          <p:cNvSpPr>
            <a:spLocks noGrp="1"/>
          </p:cNvSpPr>
          <p:nvPr>
            <p:ph type="sldNum" sz="quarter" idx="12"/>
          </p:nvPr>
        </p:nvSpPr>
        <p:spPr/>
        <p:txBody>
          <a:bodyPr/>
          <a:lstStyle/>
          <a:p>
            <a:fld id="{B1B003A2-A067-4AE1-9B71-C2BCCD04BB47}" type="slidenum">
              <a:rPr lang="en-US" smtClean="0"/>
              <a:t>‹#›</a:t>
            </a:fld>
            <a:endParaRPr lang="en-US"/>
          </a:p>
        </p:txBody>
      </p:sp>
    </p:spTree>
    <p:extLst>
      <p:ext uri="{BB962C8B-B14F-4D97-AF65-F5344CB8AC3E}">
        <p14:creationId xmlns:p14="http://schemas.microsoft.com/office/powerpoint/2010/main" val="154351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091154E-7D42-E394-2E54-B5D9846E1CE2}"/>
              </a:ext>
            </a:extLst>
          </p:cNvPr>
          <p:cNvSpPr>
            <a:spLocks noGrp="1"/>
          </p:cNvSpPr>
          <p:nvPr>
            <p:ph type="dt" sz="half" idx="10"/>
          </p:nvPr>
        </p:nvSpPr>
        <p:spPr/>
        <p:txBody>
          <a:bodyPr/>
          <a:lstStyle/>
          <a:p>
            <a:fld id="{6BF9A682-3439-43CA-9AC1-556257691A11}" type="datetimeFigureOut">
              <a:rPr lang="en-US" smtClean="0"/>
              <a:t>11/11/2023</a:t>
            </a:fld>
            <a:endParaRPr lang="en-US"/>
          </a:p>
        </p:txBody>
      </p:sp>
      <p:sp>
        <p:nvSpPr>
          <p:cNvPr id="3" name="Footer Placeholder 2">
            <a:extLst>
              <a:ext uri="{FF2B5EF4-FFF2-40B4-BE49-F238E27FC236}">
                <a16:creationId xmlns:a16="http://schemas.microsoft.com/office/drawing/2014/main" id="{DD1E5210-6F0A-094A-3EEE-BEF364FE6C1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F4B4934-1BDB-D8CC-9DAB-07D022022F68}"/>
              </a:ext>
            </a:extLst>
          </p:cNvPr>
          <p:cNvSpPr>
            <a:spLocks noGrp="1"/>
          </p:cNvSpPr>
          <p:nvPr>
            <p:ph type="sldNum" sz="quarter" idx="12"/>
          </p:nvPr>
        </p:nvSpPr>
        <p:spPr/>
        <p:txBody>
          <a:bodyPr/>
          <a:lstStyle/>
          <a:p>
            <a:fld id="{B1B003A2-A067-4AE1-9B71-C2BCCD04BB47}" type="slidenum">
              <a:rPr lang="en-US" smtClean="0"/>
              <a:t>‹#›</a:t>
            </a:fld>
            <a:endParaRPr lang="en-US"/>
          </a:p>
        </p:txBody>
      </p:sp>
    </p:spTree>
    <p:extLst>
      <p:ext uri="{BB962C8B-B14F-4D97-AF65-F5344CB8AC3E}">
        <p14:creationId xmlns:p14="http://schemas.microsoft.com/office/powerpoint/2010/main" val="4200299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CF441-E76A-0A8B-D799-5F6B3C25165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37D4C7C-8265-A829-5E01-2E94FC279BD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A2ED61B-6D9B-91C9-494B-B69F8EA6217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D8736F5-9E97-0C4F-9267-D435AD78BCA0}"/>
              </a:ext>
            </a:extLst>
          </p:cNvPr>
          <p:cNvSpPr>
            <a:spLocks noGrp="1"/>
          </p:cNvSpPr>
          <p:nvPr>
            <p:ph type="dt" sz="half" idx="10"/>
          </p:nvPr>
        </p:nvSpPr>
        <p:spPr/>
        <p:txBody>
          <a:bodyPr/>
          <a:lstStyle/>
          <a:p>
            <a:fld id="{6BF9A682-3439-43CA-9AC1-556257691A11}" type="datetimeFigureOut">
              <a:rPr lang="en-US" smtClean="0"/>
              <a:t>11/11/2023</a:t>
            </a:fld>
            <a:endParaRPr lang="en-US"/>
          </a:p>
        </p:txBody>
      </p:sp>
      <p:sp>
        <p:nvSpPr>
          <p:cNvPr id="6" name="Footer Placeholder 5">
            <a:extLst>
              <a:ext uri="{FF2B5EF4-FFF2-40B4-BE49-F238E27FC236}">
                <a16:creationId xmlns:a16="http://schemas.microsoft.com/office/drawing/2014/main" id="{3AD77FE7-F4BF-8570-B703-B2C981B8E71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1D0B57E-696C-4E31-B443-A23B3168F650}"/>
              </a:ext>
            </a:extLst>
          </p:cNvPr>
          <p:cNvSpPr>
            <a:spLocks noGrp="1"/>
          </p:cNvSpPr>
          <p:nvPr>
            <p:ph type="sldNum" sz="quarter" idx="12"/>
          </p:nvPr>
        </p:nvSpPr>
        <p:spPr/>
        <p:txBody>
          <a:bodyPr/>
          <a:lstStyle/>
          <a:p>
            <a:fld id="{B1B003A2-A067-4AE1-9B71-C2BCCD04BB47}" type="slidenum">
              <a:rPr lang="en-US" smtClean="0"/>
              <a:t>‹#›</a:t>
            </a:fld>
            <a:endParaRPr lang="en-US"/>
          </a:p>
        </p:txBody>
      </p:sp>
    </p:spTree>
    <p:extLst>
      <p:ext uri="{BB962C8B-B14F-4D97-AF65-F5344CB8AC3E}">
        <p14:creationId xmlns:p14="http://schemas.microsoft.com/office/powerpoint/2010/main" val="17522224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DACE7B-07C7-FAAD-64A0-9FDFD1BF03F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2E03F9B-57A3-5ADB-155C-AD67B06B8BA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74B8FA0-BF84-D776-4308-B7527325C2B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5475A1E-66EE-8D1C-8D56-2073F11397B2}"/>
              </a:ext>
            </a:extLst>
          </p:cNvPr>
          <p:cNvSpPr>
            <a:spLocks noGrp="1"/>
          </p:cNvSpPr>
          <p:nvPr>
            <p:ph type="dt" sz="half" idx="10"/>
          </p:nvPr>
        </p:nvSpPr>
        <p:spPr/>
        <p:txBody>
          <a:bodyPr/>
          <a:lstStyle/>
          <a:p>
            <a:fld id="{6BF9A682-3439-43CA-9AC1-556257691A11}" type="datetimeFigureOut">
              <a:rPr lang="en-US" smtClean="0"/>
              <a:t>11/11/2023</a:t>
            </a:fld>
            <a:endParaRPr lang="en-US"/>
          </a:p>
        </p:txBody>
      </p:sp>
      <p:sp>
        <p:nvSpPr>
          <p:cNvPr id="6" name="Footer Placeholder 5">
            <a:extLst>
              <a:ext uri="{FF2B5EF4-FFF2-40B4-BE49-F238E27FC236}">
                <a16:creationId xmlns:a16="http://schemas.microsoft.com/office/drawing/2014/main" id="{8B5D14B9-7B47-D0A2-061B-BD8EBE198F4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F1C20C0-DDCC-BE64-9DF9-98BD7FF891D0}"/>
              </a:ext>
            </a:extLst>
          </p:cNvPr>
          <p:cNvSpPr>
            <a:spLocks noGrp="1"/>
          </p:cNvSpPr>
          <p:nvPr>
            <p:ph type="sldNum" sz="quarter" idx="12"/>
          </p:nvPr>
        </p:nvSpPr>
        <p:spPr/>
        <p:txBody>
          <a:bodyPr/>
          <a:lstStyle/>
          <a:p>
            <a:fld id="{B1B003A2-A067-4AE1-9B71-C2BCCD04BB47}" type="slidenum">
              <a:rPr lang="en-US" smtClean="0"/>
              <a:t>‹#›</a:t>
            </a:fld>
            <a:endParaRPr lang="en-US"/>
          </a:p>
        </p:txBody>
      </p:sp>
    </p:spTree>
    <p:extLst>
      <p:ext uri="{BB962C8B-B14F-4D97-AF65-F5344CB8AC3E}">
        <p14:creationId xmlns:p14="http://schemas.microsoft.com/office/powerpoint/2010/main" val="303043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B277B-F3CE-27FF-C6CB-CE46110C4AA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7B529E5-47CF-49F9-78EF-2765D5E086C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D9D0C81-07A1-B23C-ED2E-945A6B7A23DB}"/>
              </a:ext>
            </a:extLst>
          </p:cNvPr>
          <p:cNvSpPr>
            <a:spLocks noGrp="1"/>
          </p:cNvSpPr>
          <p:nvPr>
            <p:ph type="dt" sz="half" idx="10"/>
          </p:nvPr>
        </p:nvSpPr>
        <p:spPr/>
        <p:txBody>
          <a:bodyPr/>
          <a:lstStyle/>
          <a:p>
            <a:fld id="{6BF9A682-3439-43CA-9AC1-556257691A11}" type="datetimeFigureOut">
              <a:rPr lang="en-US" smtClean="0"/>
              <a:t>11/11/2023</a:t>
            </a:fld>
            <a:endParaRPr lang="en-US"/>
          </a:p>
        </p:txBody>
      </p:sp>
      <p:sp>
        <p:nvSpPr>
          <p:cNvPr id="5" name="Footer Placeholder 4">
            <a:extLst>
              <a:ext uri="{FF2B5EF4-FFF2-40B4-BE49-F238E27FC236}">
                <a16:creationId xmlns:a16="http://schemas.microsoft.com/office/drawing/2014/main" id="{A8B2750E-13DF-69CC-C128-E3B48AFF720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42CD250-5E0D-F079-8746-55BA752E2A33}"/>
              </a:ext>
            </a:extLst>
          </p:cNvPr>
          <p:cNvSpPr>
            <a:spLocks noGrp="1"/>
          </p:cNvSpPr>
          <p:nvPr>
            <p:ph type="sldNum" sz="quarter" idx="12"/>
          </p:nvPr>
        </p:nvSpPr>
        <p:spPr/>
        <p:txBody>
          <a:bodyPr/>
          <a:lstStyle/>
          <a:p>
            <a:fld id="{B1B003A2-A067-4AE1-9B71-C2BCCD04BB47}" type="slidenum">
              <a:rPr lang="en-US" smtClean="0"/>
              <a:t>‹#›</a:t>
            </a:fld>
            <a:endParaRPr lang="en-US"/>
          </a:p>
        </p:txBody>
      </p:sp>
    </p:spTree>
    <p:extLst>
      <p:ext uri="{BB962C8B-B14F-4D97-AF65-F5344CB8AC3E}">
        <p14:creationId xmlns:p14="http://schemas.microsoft.com/office/powerpoint/2010/main" val="9538399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04DE6-C085-C05A-A30C-5EFD6B8EC51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01E07C0-44F1-1EBC-39F6-D72CE73BF16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5D602BC-BE90-0F7F-377C-DBBAD9A4819A}"/>
              </a:ext>
            </a:extLst>
          </p:cNvPr>
          <p:cNvSpPr>
            <a:spLocks noGrp="1"/>
          </p:cNvSpPr>
          <p:nvPr>
            <p:ph type="dt" sz="half" idx="10"/>
          </p:nvPr>
        </p:nvSpPr>
        <p:spPr/>
        <p:txBody>
          <a:bodyPr/>
          <a:lstStyle/>
          <a:p>
            <a:fld id="{6BF9A682-3439-43CA-9AC1-556257691A11}" type="datetimeFigureOut">
              <a:rPr lang="en-US" smtClean="0"/>
              <a:t>11/11/2023</a:t>
            </a:fld>
            <a:endParaRPr lang="en-US"/>
          </a:p>
        </p:txBody>
      </p:sp>
      <p:sp>
        <p:nvSpPr>
          <p:cNvPr id="5" name="Footer Placeholder 4">
            <a:extLst>
              <a:ext uri="{FF2B5EF4-FFF2-40B4-BE49-F238E27FC236}">
                <a16:creationId xmlns:a16="http://schemas.microsoft.com/office/drawing/2014/main" id="{3A924042-3FE7-BB4E-0E4B-BC91F3ECE5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B74556-EC37-F0CF-3251-CC53E7BE066E}"/>
              </a:ext>
            </a:extLst>
          </p:cNvPr>
          <p:cNvSpPr>
            <a:spLocks noGrp="1"/>
          </p:cNvSpPr>
          <p:nvPr>
            <p:ph type="sldNum" sz="quarter" idx="12"/>
          </p:nvPr>
        </p:nvSpPr>
        <p:spPr/>
        <p:txBody>
          <a:bodyPr/>
          <a:lstStyle/>
          <a:p>
            <a:fld id="{B1B003A2-A067-4AE1-9B71-C2BCCD04BB47}" type="slidenum">
              <a:rPr lang="en-US" smtClean="0"/>
              <a:t>‹#›</a:t>
            </a:fld>
            <a:endParaRPr lang="en-US"/>
          </a:p>
        </p:txBody>
      </p:sp>
    </p:spTree>
    <p:extLst>
      <p:ext uri="{BB962C8B-B14F-4D97-AF65-F5344CB8AC3E}">
        <p14:creationId xmlns:p14="http://schemas.microsoft.com/office/powerpoint/2010/main" val="33724860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3D61238-A311-E177-E672-9BDB1F5C185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6FEE7C1-A2B5-81C7-8EA4-006864DAC9F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FB28B88-16B9-F83F-3941-1CD1F025FC2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BF9A682-3439-43CA-9AC1-556257691A11}" type="datetimeFigureOut">
              <a:rPr lang="en-US" smtClean="0"/>
              <a:t>11/11/2023</a:t>
            </a:fld>
            <a:endParaRPr lang="en-US"/>
          </a:p>
        </p:txBody>
      </p:sp>
      <p:sp>
        <p:nvSpPr>
          <p:cNvPr id="5" name="Footer Placeholder 4">
            <a:extLst>
              <a:ext uri="{FF2B5EF4-FFF2-40B4-BE49-F238E27FC236}">
                <a16:creationId xmlns:a16="http://schemas.microsoft.com/office/drawing/2014/main" id="{6957A01F-DEEF-144A-677D-CFC9778BD9F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0BDC199-32B8-61A9-9CF9-965189ABEC9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1B003A2-A067-4AE1-9B71-C2BCCD04BB47}" type="slidenum">
              <a:rPr lang="en-US" smtClean="0"/>
              <a:t>‹#›</a:t>
            </a:fld>
            <a:endParaRPr lang="en-US"/>
          </a:p>
        </p:txBody>
      </p:sp>
    </p:spTree>
    <p:extLst>
      <p:ext uri="{BB962C8B-B14F-4D97-AF65-F5344CB8AC3E}">
        <p14:creationId xmlns:p14="http://schemas.microsoft.com/office/powerpoint/2010/main" val="31805451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7"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7"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11.jpeg"/><Relationship Id="rId5" Type="http://schemas.openxmlformats.org/officeDocument/2006/relationships/image" Target="../media/image10.png"/><Relationship Id="rId4" Type="http://schemas.openxmlformats.org/officeDocument/2006/relationships/image" Target="../media/image9.jpeg"/></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7" Type="http://schemas.openxmlformats.org/officeDocument/2006/relationships/image" Target="../media/image17.jpe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16.jpeg"/><Relationship Id="rId5" Type="http://schemas.openxmlformats.org/officeDocument/2006/relationships/image" Target="../media/image15.png"/><Relationship Id="rId4" Type="http://schemas.openxmlformats.org/officeDocument/2006/relationships/image" Target="../media/image14.jpeg"/></Relationships>
</file>

<file path=ppt/slides/_rels/slide7.xml.rels><?xml version="1.0" encoding="UTF-8" standalone="yes"?>
<Relationships xmlns="http://schemas.openxmlformats.org/package/2006/relationships"><Relationship Id="rId3" Type="http://schemas.openxmlformats.org/officeDocument/2006/relationships/image" Target="../media/image18.jpeg"/><Relationship Id="rId7" Type="http://schemas.openxmlformats.org/officeDocument/2006/relationships/image" Target="../media/image22.jpe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21.jpeg"/><Relationship Id="rId5" Type="http://schemas.openxmlformats.org/officeDocument/2006/relationships/image" Target="../media/image20.jpeg"/><Relationship Id="rId4" Type="http://schemas.openxmlformats.org/officeDocument/2006/relationships/image" Target="../media/image19.jpeg"/></Relationships>
</file>

<file path=ppt/slides/_rels/slide8.xml.rels><?xml version="1.0" encoding="UTF-8" standalone="yes"?>
<Relationships xmlns="http://schemas.openxmlformats.org/package/2006/relationships"><Relationship Id="rId3" Type="http://schemas.openxmlformats.org/officeDocument/2006/relationships/image" Target="../media/image23.jpeg"/><Relationship Id="rId7" Type="http://schemas.openxmlformats.org/officeDocument/2006/relationships/image" Target="../media/image27.jpe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26.jpeg"/><Relationship Id="rId5" Type="http://schemas.openxmlformats.org/officeDocument/2006/relationships/image" Target="../media/image25.png"/><Relationship Id="rId4" Type="http://schemas.openxmlformats.org/officeDocument/2006/relationships/image" Target="../media/image24.jpeg"/></Relationships>
</file>

<file path=ppt/slides/_rels/slide9.xml.rels><?xml version="1.0" encoding="UTF-8" standalone="yes"?>
<Relationships xmlns="http://schemas.openxmlformats.org/package/2006/relationships"><Relationship Id="rId3" Type="http://schemas.openxmlformats.org/officeDocument/2006/relationships/image" Target="../media/image28.jpeg"/><Relationship Id="rId7" Type="http://schemas.openxmlformats.org/officeDocument/2006/relationships/image" Target="../media/image32.jpe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31.jpeg"/><Relationship Id="rId5" Type="http://schemas.openxmlformats.org/officeDocument/2006/relationships/image" Target="../media/image30.jpeg"/><Relationship Id="rId4" Type="http://schemas.openxmlformats.org/officeDocument/2006/relationships/image" Target="../media/image29.jpeg"/></Relationships>
</file>

<file path=ppt/slides/_rels/slide10.xml.rels><?xml version="1.0" encoding="UTF-8" standalone="yes"?>
<Relationships xmlns="http://schemas.openxmlformats.org/package/2006/relationships"><Relationship Id="rId3" Type="http://schemas.openxmlformats.org/officeDocument/2006/relationships/image" Target="../media/image33.jpeg"/><Relationship Id="rId7" Type="http://schemas.openxmlformats.org/officeDocument/2006/relationships/image" Target="../media/image37.jpe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36.jpeg"/><Relationship Id="rId5" Type="http://schemas.openxmlformats.org/officeDocument/2006/relationships/image" Target="../media/image35.jpeg"/><Relationship Id="rId4" Type="http://schemas.openxmlformats.org/officeDocument/2006/relationships/image" Target="../media/image34.jpeg"/></Relationships>
</file>

<file path=ppt/slides/_rels/slide11.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How Hotels Are Redefining Cleanliness and Safety in the Covid-19 Era – Robb  Report">
            <a:extLst>
              <a:ext uri="{FF2B5EF4-FFF2-40B4-BE49-F238E27FC236}">
                <a16:creationId xmlns:a16="http://schemas.microsoft.com/office/drawing/2014/main" id="{C68B2F72-B3A4-768C-E587-EFFD2BDE08E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6409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C14FD3B-1276-4C16-9D1F-C1D973FDE2D3}"/>
              </a:ext>
            </a:extLst>
          </p:cNvPr>
          <p:cNvSpPr txBox="1"/>
          <p:nvPr/>
        </p:nvSpPr>
        <p:spPr>
          <a:xfrm>
            <a:off x="719015" y="503116"/>
            <a:ext cx="6743700" cy="2308324"/>
          </a:xfrm>
          <a:prstGeom prst="rect">
            <a:avLst/>
          </a:prstGeom>
          <a:noFill/>
        </p:spPr>
        <p:txBody>
          <a:bodyPr wrap="square">
            <a:spAutoFit/>
          </a:bodyPr>
          <a:lstStyle/>
          <a:p>
            <a:r>
              <a:rPr lang="en-US" sz="4800" dirty="0">
                <a:solidFill>
                  <a:srgbClr val="472311"/>
                </a:solidFill>
                <a:effectLst>
                  <a:innerShdw blurRad="63500" dist="50800" dir="18900000">
                    <a:prstClr val="black">
                      <a:alpha val="50000"/>
                    </a:prstClr>
                  </a:innerShdw>
                </a:effectLst>
                <a:latin typeface="Montserrat Black" panose="00000A00000000000000" pitchFamily="2" charset="0"/>
              </a:rPr>
              <a:t>Basic Training Presentation </a:t>
            </a:r>
          </a:p>
          <a:p>
            <a:r>
              <a:rPr lang="en-US" sz="4800" dirty="0">
                <a:solidFill>
                  <a:srgbClr val="472311"/>
                </a:solidFill>
                <a:effectLst>
                  <a:innerShdw blurRad="63500" dist="50800" dir="18900000">
                    <a:prstClr val="black">
                      <a:alpha val="50000"/>
                    </a:prstClr>
                  </a:innerShdw>
                </a:effectLst>
                <a:latin typeface="Montserrat Black" panose="00000A00000000000000" pitchFamily="2" charset="0"/>
              </a:rPr>
              <a:t>on Room Cleaning</a:t>
            </a:r>
          </a:p>
        </p:txBody>
      </p:sp>
      <p:sp>
        <p:nvSpPr>
          <p:cNvPr id="2" name="Rectangle 1">
            <a:extLst>
              <a:ext uri="{FF2B5EF4-FFF2-40B4-BE49-F238E27FC236}">
                <a16:creationId xmlns:a16="http://schemas.microsoft.com/office/drawing/2014/main" id="{2F23A193-FF30-C2FB-279C-D07F78761BA0}"/>
              </a:ext>
            </a:extLst>
          </p:cNvPr>
          <p:cNvSpPr/>
          <p:nvPr/>
        </p:nvSpPr>
        <p:spPr>
          <a:xfrm>
            <a:off x="996462" y="3440488"/>
            <a:ext cx="6037384" cy="2110154"/>
          </a:xfrm>
          <a:prstGeom prst="rect">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dirty="0"/>
              <a:t>Student name: </a:t>
            </a:r>
            <a:r>
              <a:rPr lang="en-US" sz="2800" dirty="0" err="1"/>
              <a:t>Faruque</a:t>
            </a:r>
            <a:r>
              <a:rPr lang="en-US" sz="2800" dirty="0"/>
              <a:t> Ahmed</a:t>
            </a:r>
          </a:p>
          <a:p>
            <a:pPr algn="ctr"/>
            <a:r>
              <a:rPr lang="en-US" sz="2800" dirty="0"/>
              <a:t>Student number: 2235171</a:t>
            </a:r>
          </a:p>
          <a:p>
            <a:pPr algn="ctr"/>
            <a:r>
              <a:rPr lang="en-US" sz="2800" dirty="0"/>
              <a:t>Module title: Operating Hotel Facilities</a:t>
            </a:r>
          </a:p>
          <a:p>
            <a:pPr algn="ctr"/>
            <a:r>
              <a:rPr lang="en-US" sz="2800" dirty="0"/>
              <a:t>Module code: BMIH4006</a:t>
            </a:r>
          </a:p>
          <a:p>
            <a:pPr algn="ctr"/>
            <a:r>
              <a:rPr lang="en-US" sz="2800" dirty="0"/>
              <a:t>Mohammad </a:t>
            </a:r>
            <a:r>
              <a:rPr lang="en-US" sz="2800" dirty="0" err="1"/>
              <a:t>Cassamo</a:t>
            </a:r>
            <a:endParaRPr lang="en-US" sz="2800" dirty="0"/>
          </a:p>
        </p:txBody>
      </p:sp>
    </p:spTree>
    <p:extLst>
      <p:ext uri="{BB962C8B-B14F-4D97-AF65-F5344CB8AC3E}">
        <p14:creationId xmlns:p14="http://schemas.microsoft.com/office/powerpoint/2010/main" val="10957666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FE19919-C785-6CA2-1259-DF1FCECA74F9}"/>
              </a:ext>
            </a:extLst>
          </p:cNvPr>
          <p:cNvSpPr txBox="1"/>
          <p:nvPr/>
        </p:nvSpPr>
        <p:spPr>
          <a:xfrm>
            <a:off x="507999" y="520700"/>
            <a:ext cx="6743700" cy="646331"/>
          </a:xfrm>
          <a:prstGeom prst="rect">
            <a:avLst/>
          </a:prstGeom>
          <a:noFill/>
        </p:spPr>
        <p:txBody>
          <a:bodyPr wrap="square">
            <a:spAutoFit/>
          </a:bodyPr>
          <a:lstStyle/>
          <a:p>
            <a:r>
              <a:rPr lang="en-US" sz="3600" dirty="0">
                <a:solidFill>
                  <a:srgbClr val="472311"/>
                </a:solidFill>
                <a:effectLst>
                  <a:innerShdw blurRad="63500" dist="50800" dir="18900000">
                    <a:prstClr val="black">
                      <a:alpha val="50000"/>
                    </a:prstClr>
                  </a:innerShdw>
                </a:effectLst>
                <a:latin typeface="Montserrat Black" panose="00000A00000000000000" pitchFamily="2" charset="0"/>
              </a:rPr>
              <a:t>Contents Table</a:t>
            </a:r>
          </a:p>
        </p:txBody>
      </p:sp>
      <p:graphicFrame>
        <p:nvGraphicFramePr>
          <p:cNvPr id="5" name="Table 4">
            <a:extLst>
              <a:ext uri="{FF2B5EF4-FFF2-40B4-BE49-F238E27FC236}">
                <a16:creationId xmlns:a16="http://schemas.microsoft.com/office/drawing/2014/main" id="{5C50D021-DB4C-40C3-ACCD-B509FB1F6CFD}"/>
              </a:ext>
            </a:extLst>
          </p:cNvPr>
          <p:cNvGraphicFramePr>
            <a:graphicFrameLocks noGrp="1"/>
          </p:cNvGraphicFramePr>
          <p:nvPr>
            <p:extLst>
              <p:ext uri="{D42A27DB-BD31-4B8C-83A1-F6EECF244321}">
                <p14:modId xmlns:p14="http://schemas.microsoft.com/office/powerpoint/2010/main" val="953600355"/>
              </p:ext>
            </p:extLst>
          </p:nvPr>
        </p:nvGraphicFramePr>
        <p:xfrm>
          <a:off x="596900" y="1443566"/>
          <a:ext cx="10896600" cy="4351022"/>
        </p:xfrm>
        <a:graphic>
          <a:graphicData uri="http://schemas.openxmlformats.org/drawingml/2006/table">
            <a:tbl>
              <a:tblPr firstRow="1" bandRow="1">
                <a:tableStyleId>{F5AB1C69-6EDB-4FF4-983F-18BD219EF322}</a:tableStyleId>
              </a:tblPr>
              <a:tblGrid>
                <a:gridCol w="5448300">
                  <a:extLst>
                    <a:ext uri="{9D8B030D-6E8A-4147-A177-3AD203B41FA5}">
                      <a16:colId xmlns:a16="http://schemas.microsoft.com/office/drawing/2014/main" val="397513374"/>
                    </a:ext>
                  </a:extLst>
                </a:gridCol>
                <a:gridCol w="5448300">
                  <a:extLst>
                    <a:ext uri="{9D8B030D-6E8A-4147-A177-3AD203B41FA5}">
                      <a16:colId xmlns:a16="http://schemas.microsoft.com/office/drawing/2014/main" val="438198653"/>
                    </a:ext>
                  </a:extLst>
                </a:gridCol>
              </a:tblGrid>
              <a:tr h="833544">
                <a:tc>
                  <a:txBody>
                    <a:bodyPr/>
                    <a:lstStyle/>
                    <a:p>
                      <a:pPr algn="ctr"/>
                      <a:r>
                        <a:rPr lang="en-US" sz="2400" b="1" dirty="0">
                          <a:latin typeface="Montserrat" panose="00000500000000000000" pitchFamily="2" charset="0"/>
                        </a:rPr>
                        <a:t>Topic</a:t>
                      </a:r>
                    </a:p>
                  </a:txBody>
                  <a:tcPr anchor="ctr"/>
                </a:tc>
                <a:tc>
                  <a:txBody>
                    <a:bodyPr/>
                    <a:lstStyle/>
                    <a:p>
                      <a:pPr algn="ctr"/>
                      <a:r>
                        <a:rPr lang="en-US" sz="2400" b="1" dirty="0">
                          <a:latin typeface="Montserrat" panose="00000500000000000000" pitchFamily="2" charset="0"/>
                        </a:rPr>
                        <a:t>Slide no</a:t>
                      </a:r>
                    </a:p>
                  </a:txBody>
                  <a:tcPr anchor="ctr"/>
                </a:tc>
                <a:extLst>
                  <a:ext uri="{0D108BD9-81ED-4DB2-BD59-A6C34878D82A}">
                    <a16:rowId xmlns:a16="http://schemas.microsoft.com/office/drawing/2014/main" val="2155327589"/>
                  </a:ext>
                </a:extLst>
              </a:tr>
              <a:tr h="833544">
                <a:tc>
                  <a:txBody>
                    <a:bodyPr/>
                    <a:lstStyle/>
                    <a:p>
                      <a:pPr algn="ctr"/>
                      <a:r>
                        <a:rPr lang="en-US" sz="2400" b="1" dirty="0">
                          <a:solidFill>
                            <a:srgbClr val="472311"/>
                          </a:solidFill>
                          <a:effectLst>
                            <a:innerShdw blurRad="63500" dist="50800" dir="18900000">
                              <a:prstClr val="black">
                                <a:alpha val="50000"/>
                              </a:prstClr>
                            </a:innerShdw>
                          </a:effectLst>
                          <a:latin typeface="Montserrat" panose="00000500000000000000" pitchFamily="2" charset="0"/>
                        </a:rPr>
                        <a:t>Introduction</a:t>
                      </a:r>
                      <a:endParaRPr lang="en-US" sz="2400" b="1" dirty="0">
                        <a:latin typeface="Montserrat" panose="00000500000000000000" pitchFamily="2" charset="0"/>
                      </a:endParaRPr>
                    </a:p>
                  </a:txBody>
                  <a:tcPr anchor="ctr"/>
                </a:tc>
                <a:tc>
                  <a:txBody>
                    <a:bodyPr/>
                    <a:lstStyle/>
                    <a:p>
                      <a:pPr algn="ctr"/>
                      <a:r>
                        <a:rPr lang="en-US" sz="2400" b="1" dirty="0">
                          <a:latin typeface="Montserrat" panose="00000500000000000000" pitchFamily="2" charset="0"/>
                        </a:rPr>
                        <a:t>3</a:t>
                      </a:r>
                    </a:p>
                  </a:txBody>
                  <a:tcPr anchor="ctr"/>
                </a:tc>
                <a:extLst>
                  <a:ext uri="{0D108BD9-81ED-4DB2-BD59-A6C34878D82A}">
                    <a16:rowId xmlns:a16="http://schemas.microsoft.com/office/drawing/2014/main" val="1747167563"/>
                  </a:ext>
                </a:extLst>
              </a:tr>
              <a:tr h="1016846">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400" b="1" dirty="0">
                          <a:solidFill>
                            <a:srgbClr val="472311"/>
                          </a:solidFill>
                          <a:effectLst>
                            <a:innerShdw blurRad="63500" dist="50800" dir="18900000">
                              <a:prstClr val="black">
                                <a:alpha val="50000"/>
                              </a:prstClr>
                            </a:innerShdw>
                          </a:effectLst>
                          <a:latin typeface="Montserrat" panose="00000500000000000000" pitchFamily="2" charset="0"/>
                        </a:rPr>
                        <a:t>Room Cleaning Checklist Overview</a:t>
                      </a:r>
                    </a:p>
                  </a:txBody>
                  <a:tcPr anchor="ctr"/>
                </a:tc>
                <a:tc>
                  <a:txBody>
                    <a:bodyPr/>
                    <a:lstStyle/>
                    <a:p>
                      <a:pPr algn="ctr"/>
                      <a:r>
                        <a:rPr lang="en-US" sz="2400" b="1" dirty="0">
                          <a:latin typeface="Montserrat" panose="00000500000000000000" pitchFamily="2" charset="0"/>
                        </a:rPr>
                        <a:t>4-10</a:t>
                      </a:r>
                    </a:p>
                  </a:txBody>
                  <a:tcPr anchor="ctr"/>
                </a:tc>
                <a:extLst>
                  <a:ext uri="{0D108BD9-81ED-4DB2-BD59-A6C34878D82A}">
                    <a16:rowId xmlns:a16="http://schemas.microsoft.com/office/drawing/2014/main" val="268773563"/>
                  </a:ext>
                </a:extLst>
              </a:tr>
              <a:tr h="833544">
                <a:tc>
                  <a:txBody>
                    <a:bodyPr/>
                    <a:lstStyle/>
                    <a:p>
                      <a:pPr algn="ctr"/>
                      <a:r>
                        <a:rPr lang="en-US" sz="2400" b="1" dirty="0">
                          <a:solidFill>
                            <a:srgbClr val="472311"/>
                          </a:solidFill>
                          <a:effectLst>
                            <a:innerShdw blurRad="63500" dist="50800" dir="18900000">
                              <a:prstClr val="black">
                                <a:alpha val="50000"/>
                              </a:prstClr>
                            </a:innerShdw>
                          </a:effectLst>
                          <a:latin typeface="Montserrat" panose="00000500000000000000" pitchFamily="2" charset="0"/>
                        </a:rPr>
                        <a:t>Summary</a:t>
                      </a:r>
                      <a:endParaRPr lang="en-US" sz="2400" b="1" dirty="0">
                        <a:latin typeface="Montserrat" panose="00000500000000000000" pitchFamily="2" charset="0"/>
                      </a:endParaRPr>
                    </a:p>
                  </a:txBody>
                  <a:tcPr anchor="ctr"/>
                </a:tc>
                <a:tc>
                  <a:txBody>
                    <a:bodyPr/>
                    <a:lstStyle/>
                    <a:p>
                      <a:pPr algn="ctr"/>
                      <a:r>
                        <a:rPr lang="en-US" sz="2400" b="1" dirty="0">
                          <a:latin typeface="Montserrat" panose="00000500000000000000" pitchFamily="2" charset="0"/>
                        </a:rPr>
                        <a:t>11</a:t>
                      </a:r>
                    </a:p>
                  </a:txBody>
                  <a:tcPr anchor="ctr"/>
                </a:tc>
                <a:extLst>
                  <a:ext uri="{0D108BD9-81ED-4DB2-BD59-A6C34878D82A}">
                    <a16:rowId xmlns:a16="http://schemas.microsoft.com/office/drawing/2014/main" val="2636092697"/>
                  </a:ext>
                </a:extLst>
              </a:tr>
              <a:tr h="833544">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400" b="1" dirty="0">
                          <a:solidFill>
                            <a:srgbClr val="472311"/>
                          </a:solidFill>
                          <a:effectLst>
                            <a:innerShdw blurRad="63500" dist="50800" dir="18900000">
                              <a:prstClr val="black">
                                <a:alpha val="50000"/>
                              </a:prstClr>
                            </a:innerShdw>
                          </a:effectLst>
                          <a:latin typeface="Montserrat" panose="00000500000000000000" pitchFamily="2" charset="0"/>
                        </a:rPr>
                        <a:t>References</a:t>
                      </a:r>
                    </a:p>
                  </a:txBody>
                  <a:tcPr anchor="ctr"/>
                </a:tc>
                <a:tc>
                  <a:txBody>
                    <a:bodyPr/>
                    <a:lstStyle/>
                    <a:p>
                      <a:pPr algn="ctr"/>
                      <a:r>
                        <a:rPr lang="en-US" sz="2400" b="1" dirty="0">
                          <a:latin typeface="Montserrat" panose="00000500000000000000" pitchFamily="2" charset="0"/>
                        </a:rPr>
                        <a:t>12</a:t>
                      </a:r>
                    </a:p>
                  </a:txBody>
                  <a:tcPr anchor="ctr"/>
                </a:tc>
                <a:extLst>
                  <a:ext uri="{0D108BD9-81ED-4DB2-BD59-A6C34878D82A}">
                    <a16:rowId xmlns:a16="http://schemas.microsoft.com/office/drawing/2014/main" val="3509397696"/>
                  </a:ext>
                </a:extLst>
              </a:tr>
            </a:tbl>
          </a:graphicData>
        </a:graphic>
      </p:graphicFrame>
    </p:spTree>
    <p:extLst>
      <p:ext uri="{BB962C8B-B14F-4D97-AF65-F5344CB8AC3E}">
        <p14:creationId xmlns:p14="http://schemas.microsoft.com/office/powerpoint/2010/main" val="8962561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F61954E-74AB-55C3-237D-7CE6B7CC272C}"/>
              </a:ext>
            </a:extLst>
          </p:cNvPr>
          <p:cNvSpPr txBox="1"/>
          <p:nvPr/>
        </p:nvSpPr>
        <p:spPr>
          <a:xfrm>
            <a:off x="507999" y="520700"/>
            <a:ext cx="6743700" cy="646331"/>
          </a:xfrm>
          <a:prstGeom prst="rect">
            <a:avLst/>
          </a:prstGeom>
          <a:noFill/>
        </p:spPr>
        <p:txBody>
          <a:bodyPr wrap="square">
            <a:spAutoFit/>
          </a:bodyPr>
          <a:lstStyle/>
          <a:p>
            <a:r>
              <a:rPr lang="en-US" sz="3600" dirty="0">
                <a:solidFill>
                  <a:srgbClr val="472311"/>
                </a:solidFill>
                <a:effectLst>
                  <a:innerShdw blurRad="63500" dist="50800" dir="18900000">
                    <a:prstClr val="black">
                      <a:alpha val="50000"/>
                    </a:prstClr>
                  </a:innerShdw>
                </a:effectLst>
                <a:latin typeface="Montserrat Black" panose="00000A00000000000000" pitchFamily="2" charset="0"/>
              </a:rPr>
              <a:t>Introduction</a:t>
            </a:r>
          </a:p>
        </p:txBody>
      </p:sp>
      <p:sp>
        <p:nvSpPr>
          <p:cNvPr id="6" name="TextBox 5">
            <a:extLst>
              <a:ext uri="{FF2B5EF4-FFF2-40B4-BE49-F238E27FC236}">
                <a16:creationId xmlns:a16="http://schemas.microsoft.com/office/drawing/2014/main" id="{1AA1C4C4-1D92-41A1-2262-72801B9F5ECC}"/>
              </a:ext>
            </a:extLst>
          </p:cNvPr>
          <p:cNvSpPr txBox="1"/>
          <p:nvPr/>
        </p:nvSpPr>
        <p:spPr>
          <a:xfrm>
            <a:off x="507999" y="1258987"/>
            <a:ext cx="5778501" cy="5355312"/>
          </a:xfrm>
          <a:prstGeom prst="rect">
            <a:avLst/>
          </a:prstGeom>
          <a:noFill/>
        </p:spPr>
        <p:txBody>
          <a:bodyPr wrap="square">
            <a:spAutoFit/>
          </a:bodyPr>
          <a:lstStyle/>
          <a:p>
            <a:r>
              <a:rPr lang="en-US" dirty="0">
                <a:latin typeface="Montserrat" panose="00000500000000000000" pitchFamily="2" charset="0"/>
              </a:rPr>
              <a:t>Keeping high levels of guest satisfaction requires a strong emphasis on presentation and cleanliness. A spotless setting gives visitors a good first impression and builds a foundation of comfort and trust. It has a direct effect on their health, guaranteeing a clean and safe environment. Furthermore, an establishment stands out in a crowded market because to its polished appearance, which conveys professionalism and attention to detail (</a:t>
            </a:r>
            <a:r>
              <a:rPr lang="en-US" dirty="0" err="1">
                <a:latin typeface="Montserrat" panose="00000500000000000000" pitchFamily="2" charset="0"/>
              </a:rPr>
              <a:t>Kalkis</a:t>
            </a:r>
            <a:r>
              <a:rPr lang="en-US" dirty="0">
                <a:latin typeface="Montserrat" panose="00000500000000000000" pitchFamily="2" charset="0"/>
              </a:rPr>
              <a:t> et al., 2014). Positive evaluations and recommendations result, encouraging recurring business and fostering client loyalty. Furthermore, a tidy workspace promotes a </a:t>
            </a:r>
            <a:r>
              <a:rPr lang="en-US" dirty="0" err="1">
                <a:latin typeface="Montserrat" panose="00000500000000000000" pitchFamily="2" charset="0"/>
              </a:rPr>
              <a:t>favourable</a:t>
            </a:r>
            <a:r>
              <a:rPr lang="en-US" dirty="0">
                <a:latin typeface="Montserrat" panose="00000500000000000000" pitchFamily="2" charset="0"/>
              </a:rPr>
              <a:t> work environment, which raises productivity and staff morale. Overall, a successful and respectable hospitality establishment must place a high priority on presentation and cleanliness.</a:t>
            </a:r>
          </a:p>
        </p:txBody>
      </p:sp>
      <p:pic>
        <p:nvPicPr>
          <p:cNvPr id="1026" name="Picture 2" descr="How to spot a clean hotel room">
            <a:extLst>
              <a:ext uri="{FF2B5EF4-FFF2-40B4-BE49-F238E27FC236}">
                <a16:creationId xmlns:a16="http://schemas.microsoft.com/office/drawing/2014/main" id="{D14817B9-E4C5-06F9-285B-CF05779EFEA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6516914" y="0"/>
            <a:ext cx="5675086"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046987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500+ Hotel Room Pictures [HQ] | Download Free Images on Unsplash">
            <a:extLst>
              <a:ext uri="{FF2B5EF4-FFF2-40B4-BE49-F238E27FC236}">
                <a16:creationId xmlns:a16="http://schemas.microsoft.com/office/drawing/2014/main" id="{D4139262-1CC2-24E8-6723-DE24F5FD918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0889" y="1603022"/>
            <a:ext cx="2091092" cy="2743200"/>
          </a:xfrm>
          <a:custGeom>
            <a:avLst/>
            <a:gdLst>
              <a:gd name="connsiteX0" fmla="*/ 0 w 2091092"/>
              <a:gd name="connsiteY0" fmla="*/ 0 h 2743200"/>
              <a:gd name="connsiteX1" fmla="*/ 2091092 w 2091092"/>
              <a:gd name="connsiteY1" fmla="*/ 0 h 2743200"/>
              <a:gd name="connsiteX2" fmla="*/ 2091092 w 2091092"/>
              <a:gd name="connsiteY2" fmla="*/ 2743200 h 2743200"/>
              <a:gd name="connsiteX3" fmla="*/ 0 w 2091092"/>
              <a:gd name="connsiteY3" fmla="*/ 2743200 h 2743200"/>
            </a:gdLst>
            <a:ahLst/>
            <a:cxnLst>
              <a:cxn ang="0">
                <a:pos x="connsiteX0" y="connsiteY0"/>
              </a:cxn>
              <a:cxn ang="0">
                <a:pos x="connsiteX1" y="connsiteY1"/>
              </a:cxn>
              <a:cxn ang="0">
                <a:pos x="connsiteX2" y="connsiteY2"/>
              </a:cxn>
              <a:cxn ang="0">
                <a:pos x="connsiteX3" y="connsiteY3"/>
              </a:cxn>
            </a:cxnLst>
            <a:rect l="l" t="t" r="r" b="b"/>
            <a:pathLst>
              <a:path w="2091092" h="2743200">
                <a:moveTo>
                  <a:pt x="0" y="0"/>
                </a:moveTo>
                <a:lnTo>
                  <a:pt x="2091092" y="0"/>
                </a:lnTo>
                <a:lnTo>
                  <a:pt x="2091092" y="2743200"/>
                </a:lnTo>
                <a:lnTo>
                  <a:pt x="0" y="2743200"/>
                </a:lnTo>
                <a:close/>
              </a:path>
            </a:pathLst>
          </a:custGeom>
          <a:noFill/>
          <a:extLst>
            <a:ext uri="{909E8E84-426E-40DD-AFC4-6F175D3DCCD1}">
              <a14:hiddenFill xmlns:a14="http://schemas.microsoft.com/office/drawing/2010/main">
                <a:solidFill>
                  <a:srgbClr val="FFFFFF"/>
                </a:solidFill>
              </a14:hiddenFill>
            </a:ext>
          </a:extLst>
        </p:spPr>
      </p:pic>
      <p:pic>
        <p:nvPicPr>
          <p:cNvPr id="13" name="Picture 12" descr="Found empty water bottle under bed. Housekeepers do clean under the bed—NOT!  - Picture of Hotel Del Coronado - Tripadvisor">
            <a:extLst>
              <a:ext uri="{FF2B5EF4-FFF2-40B4-BE49-F238E27FC236}">
                <a16:creationId xmlns:a16="http://schemas.microsoft.com/office/drawing/2014/main" id="{1C54233A-B950-2696-F66A-9DAAB7D56F2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27204" y="1603022"/>
            <a:ext cx="2091092" cy="2743200"/>
          </a:xfrm>
          <a:custGeom>
            <a:avLst/>
            <a:gdLst>
              <a:gd name="connsiteX0" fmla="*/ 0 w 2091092"/>
              <a:gd name="connsiteY0" fmla="*/ 0 h 2743200"/>
              <a:gd name="connsiteX1" fmla="*/ 2091092 w 2091092"/>
              <a:gd name="connsiteY1" fmla="*/ 0 h 2743200"/>
              <a:gd name="connsiteX2" fmla="*/ 2091092 w 2091092"/>
              <a:gd name="connsiteY2" fmla="*/ 2743200 h 2743200"/>
              <a:gd name="connsiteX3" fmla="*/ 0 w 2091092"/>
              <a:gd name="connsiteY3" fmla="*/ 2743200 h 2743200"/>
            </a:gdLst>
            <a:ahLst/>
            <a:cxnLst>
              <a:cxn ang="0">
                <a:pos x="connsiteX0" y="connsiteY0"/>
              </a:cxn>
              <a:cxn ang="0">
                <a:pos x="connsiteX1" y="connsiteY1"/>
              </a:cxn>
              <a:cxn ang="0">
                <a:pos x="connsiteX2" y="connsiteY2"/>
              </a:cxn>
              <a:cxn ang="0">
                <a:pos x="connsiteX3" y="connsiteY3"/>
              </a:cxn>
            </a:cxnLst>
            <a:rect l="l" t="t" r="r" b="b"/>
            <a:pathLst>
              <a:path w="2091092" h="2743200">
                <a:moveTo>
                  <a:pt x="0" y="0"/>
                </a:moveTo>
                <a:lnTo>
                  <a:pt x="2091092" y="0"/>
                </a:lnTo>
                <a:lnTo>
                  <a:pt x="2091092" y="2743200"/>
                </a:lnTo>
                <a:lnTo>
                  <a:pt x="0" y="2743200"/>
                </a:lnTo>
                <a:close/>
              </a:path>
            </a:pathLst>
          </a:custGeom>
          <a:noFill/>
          <a:extLst>
            <a:ext uri="{909E8E84-426E-40DD-AFC4-6F175D3DCCD1}">
              <a14:hiddenFill xmlns:a14="http://schemas.microsoft.com/office/drawing/2010/main">
                <a:solidFill>
                  <a:srgbClr val="FFFFFF"/>
                </a:solidFill>
              </a14:hiddenFill>
            </a:ext>
          </a:extLst>
        </p:spPr>
      </p:pic>
      <p:pic>
        <p:nvPicPr>
          <p:cNvPr id="4" name="Picture 3" descr="Love Your Hotel Room? Take a Piece of It Home - The New York Times">
            <a:extLst>
              <a:ext uri="{FF2B5EF4-FFF2-40B4-BE49-F238E27FC236}">
                <a16:creationId xmlns:a16="http://schemas.microsoft.com/office/drawing/2014/main" id="{3B94E23D-E7FF-5645-DE49-09C2146BC93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033521" y="1603022"/>
            <a:ext cx="2091092" cy="2743200"/>
          </a:xfrm>
          <a:custGeom>
            <a:avLst/>
            <a:gdLst>
              <a:gd name="connsiteX0" fmla="*/ 0 w 2091092"/>
              <a:gd name="connsiteY0" fmla="*/ 0 h 2743200"/>
              <a:gd name="connsiteX1" fmla="*/ 2091092 w 2091092"/>
              <a:gd name="connsiteY1" fmla="*/ 0 h 2743200"/>
              <a:gd name="connsiteX2" fmla="*/ 2091092 w 2091092"/>
              <a:gd name="connsiteY2" fmla="*/ 2743200 h 2743200"/>
              <a:gd name="connsiteX3" fmla="*/ 0 w 2091092"/>
              <a:gd name="connsiteY3" fmla="*/ 2743200 h 2743200"/>
            </a:gdLst>
            <a:ahLst/>
            <a:cxnLst>
              <a:cxn ang="0">
                <a:pos x="connsiteX0" y="connsiteY0"/>
              </a:cxn>
              <a:cxn ang="0">
                <a:pos x="connsiteX1" y="connsiteY1"/>
              </a:cxn>
              <a:cxn ang="0">
                <a:pos x="connsiteX2" y="connsiteY2"/>
              </a:cxn>
              <a:cxn ang="0">
                <a:pos x="connsiteX3" y="connsiteY3"/>
              </a:cxn>
            </a:cxnLst>
            <a:rect l="l" t="t" r="r" b="b"/>
            <a:pathLst>
              <a:path w="2091092" h="2743200">
                <a:moveTo>
                  <a:pt x="0" y="0"/>
                </a:moveTo>
                <a:lnTo>
                  <a:pt x="2091092" y="0"/>
                </a:lnTo>
                <a:lnTo>
                  <a:pt x="2091092" y="2743200"/>
                </a:lnTo>
                <a:lnTo>
                  <a:pt x="0" y="2743200"/>
                </a:lnTo>
                <a:close/>
              </a:path>
            </a:pathLst>
          </a:custGeom>
          <a:noFill/>
          <a:extLst>
            <a:ext uri="{909E8E84-426E-40DD-AFC4-6F175D3DCCD1}">
              <a14:hiddenFill xmlns:a14="http://schemas.microsoft.com/office/drawing/2010/main">
                <a:solidFill>
                  <a:srgbClr val="FFFFFF"/>
                </a:solidFill>
              </a14:hiddenFill>
            </a:ext>
          </a:extLst>
        </p:spPr>
      </p:pic>
      <p:pic>
        <p:nvPicPr>
          <p:cNvPr id="2" name="Picture 1" descr="Hotel Room Chairs – Gloria Furniture | Office Furniture | Hotel Furniture">
            <a:extLst>
              <a:ext uri="{FF2B5EF4-FFF2-40B4-BE49-F238E27FC236}">
                <a16:creationId xmlns:a16="http://schemas.microsoft.com/office/drawing/2014/main" id="{4009DCA7-6A2D-A0D0-7924-8DBA12F82C1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446152" y="1603022"/>
            <a:ext cx="2091092" cy="2743200"/>
          </a:xfrm>
          <a:custGeom>
            <a:avLst/>
            <a:gdLst>
              <a:gd name="connsiteX0" fmla="*/ 0 w 2091092"/>
              <a:gd name="connsiteY0" fmla="*/ 0 h 2743200"/>
              <a:gd name="connsiteX1" fmla="*/ 2091092 w 2091092"/>
              <a:gd name="connsiteY1" fmla="*/ 0 h 2743200"/>
              <a:gd name="connsiteX2" fmla="*/ 2091092 w 2091092"/>
              <a:gd name="connsiteY2" fmla="*/ 2743200 h 2743200"/>
              <a:gd name="connsiteX3" fmla="*/ 0 w 2091092"/>
              <a:gd name="connsiteY3" fmla="*/ 2743200 h 2743200"/>
            </a:gdLst>
            <a:ahLst/>
            <a:cxnLst>
              <a:cxn ang="0">
                <a:pos x="connsiteX0" y="connsiteY0"/>
              </a:cxn>
              <a:cxn ang="0">
                <a:pos x="connsiteX1" y="connsiteY1"/>
              </a:cxn>
              <a:cxn ang="0">
                <a:pos x="connsiteX2" y="connsiteY2"/>
              </a:cxn>
              <a:cxn ang="0">
                <a:pos x="connsiteX3" y="connsiteY3"/>
              </a:cxn>
            </a:cxnLst>
            <a:rect l="l" t="t" r="r" b="b"/>
            <a:pathLst>
              <a:path w="2091092" h="2743200">
                <a:moveTo>
                  <a:pt x="0" y="0"/>
                </a:moveTo>
                <a:lnTo>
                  <a:pt x="2091092" y="0"/>
                </a:lnTo>
                <a:lnTo>
                  <a:pt x="2091092" y="2743200"/>
                </a:lnTo>
                <a:lnTo>
                  <a:pt x="0" y="2743200"/>
                </a:lnTo>
                <a:close/>
              </a:path>
            </a:pathLst>
          </a:custGeom>
          <a:noFill/>
          <a:extLst>
            <a:ext uri="{909E8E84-426E-40DD-AFC4-6F175D3DCCD1}">
              <a14:hiddenFill xmlns:a14="http://schemas.microsoft.com/office/drawing/2010/main">
                <a:solidFill>
                  <a:srgbClr val="FFFFFF"/>
                </a:solidFill>
              </a14:hiddenFill>
            </a:ext>
          </a:extLst>
        </p:spPr>
      </p:pic>
      <p:pic>
        <p:nvPicPr>
          <p:cNvPr id="3" name="Picture 2" descr="5 Ways to Make Homemade Carpet Stain Remover">
            <a:extLst>
              <a:ext uri="{FF2B5EF4-FFF2-40B4-BE49-F238E27FC236}">
                <a16:creationId xmlns:a16="http://schemas.microsoft.com/office/drawing/2014/main" id="{0EAF656D-E3B4-6A51-E6D0-ECA52E7660E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239836" y="1603022"/>
            <a:ext cx="2091092" cy="2743200"/>
          </a:xfrm>
          <a:custGeom>
            <a:avLst/>
            <a:gdLst>
              <a:gd name="connsiteX0" fmla="*/ 0 w 2091092"/>
              <a:gd name="connsiteY0" fmla="*/ 0 h 2743200"/>
              <a:gd name="connsiteX1" fmla="*/ 2091092 w 2091092"/>
              <a:gd name="connsiteY1" fmla="*/ 0 h 2743200"/>
              <a:gd name="connsiteX2" fmla="*/ 2091092 w 2091092"/>
              <a:gd name="connsiteY2" fmla="*/ 2743200 h 2743200"/>
              <a:gd name="connsiteX3" fmla="*/ 0 w 2091092"/>
              <a:gd name="connsiteY3" fmla="*/ 2743200 h 2743200"/>
            </a:gdLst>
            <a:ahLst/>
            <a:cxnLst>
              <a:cxn ang="0">
                <a:pos x="connsiteX0" y="connsiteY0"/>
              </a:cxn>
              <a:cxn ang="0">
                <a:pos x="connsiteX1" y="connsiteY1"/>
              </a:cxn>
              <a:cxn ang="0">
                <a:pos x="connsiteX2" y="connsiteY2"/>
              </a:cxn>
              <a:cxn ang="0">
                <a:pos x="connsiteX3" y="connsiteY3"/>
              </a:cxn>
            </a:cxnLst>
            <a:rect l="l" t="t" r="r" b="b"/>
            <a:pathLst>
              <a:path w="2091092" h="2743200">
                <a:moveTo>
                  <a:pt x="0" y="0"/>
                </a:moveTo>
                <a:lnTo>
                  <a:pt x="2091092" y="0"/>
                </a:lnTo>
                <a:lnTo>
                  <a:pt x="2091092" y="2743200"/>
                </a:lnTo>
                <a:lnTo>
                  <a:pt x="0" y="2743200"/>
                </a:lnTo>
                <a:close/>
              </a:path>
            </a:pathLst>
          </a:cu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2D716C2-0D9A-CC73-9F4E-A0F174B5E8E3}"/>
              </a:ext>
            </a:extLst>
          </p:cNvPr>
          <p:cNvSpPr txBox="1"/>
          <p:nvPr/>
        </p:nvSpPr>
        <p:spPr>
          <a:xfrm>
            <a:off x="507998" y="520700"/>
            <a:ext cx="11119557" cy="646331"/>
          </a:xfrm>
          <a:prstGeom prst="rect">
            <a:avLst/>
          </a:prstGeom>
          <a:noFill/>
        </p:spPr>
        <p:txBody>
          <a:bodyPr wrap="square">
            <a:spAutoFit/>
          </a:bodyPr>
          <a:lstStyle/>
          <a:p>
            <a:r>
              <a:rPr lang="en-US" sz="3600" dirty="0">
                <a:solidFill>
                  <a:srgbClr val="472311"/>
                </a:solidFill>
                <a:effectLst>
                  <a:innerShdw blurRad="63500" dist="50800" dir="18900000">
                    <a:prstClr val="black">
                      <a:alpha val="50000"/>
                    </a:prstClr>
                  </a:innerShdw>
                </a:effectLst>
                <a:latin typeface="Montserrat Black" panose="00000A00000000000000" pitchFamily="2" charset="0"/>
              </a:rPr>
              <a:t>Room Cleaning Checklist Overview</a:t>
            </a:r>
          </a:p>
        </p:txBody>
      </p:sp>
      <p:sp>
        <p:nvSpPr>
          <p:cNvPr id="14" name="Rectangle 13">
            <a:extLst>
              <a:ext uri="{FF2B5EF4-FFF2-40B4-BE49-F238E27FC236}">
                <a16:creationId xmlns:a16="http://schemas.microsoft.com/office/drawing/2014/main" id="{AE57A1F9-7CD8-FF54-C0D4-16AA11F63514}"/>
              </a:ext>
            </a:extLst>
          </p:cNvPr>
          <p:cNvSpPr/>
          <p:nvPr/>
        </p:nvSpPr>
        <p:spPr>
          <a:xfrm>
            <a:off x="620889" y="4447822"/>
            <a:ext cx="2091092" cy="1749778"/>
          </a:xfrm>
          <a:prstGeom prst="rect">
            <a:avLst/>
          </a:prstGeom>
          <a:solidFill>
            <a:srgbClr val="F1D4C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i="0" dirty="0">
                <a:solidFill>
                  <a:schemeClr val="tx1"/>
                </a:solidFill>
                <a:effectLst/>
                <a:latin typeface="Montserrat" panose="00000500000000000000" pitchFamily="2" charset="0"/>
              </a:rPr>
              <a:t>Bedroom well presented &amp; clean</a:t>
            </a:r>
            <a:endParaRPr lang="en-US" b="0" i="0" dirty="0">
              <a:solidFill>
                <a:schemeClr val="tx1"/>
              </a:solidFill>
              <a:effectLst/>
              <a:latin typeface="Montserrat" panose="00000500000000000000" pitchFamily="2" charset="0"/>
            </a:endParaRPr>
          </a:p>
        </p:txBody>
      </p:sp>
      <p:sp>
        <p:nvSpPr>
          <p:cNvPr id="15" name="Rectangle 14">
            <a:extLst>
              <a:ext uri="{FF2B5EF4-FFF2-40B4-BE49-F238E27FC236}">
                <a16:creationId xmlns:a16="http://schemas.microsoft.com/office/drawing/2014/main" id="{DEA2744A-56E2-184C-FC31-59ECD60A0927}"/>
              </a:ext>
            </a:extLst>
          </p:cNvPr>
          <p:cNvSpPr/>
          <p:nvPr/>
        </p:nvSpPr>
        <p:spPr>
          <a:xfrm>
            <a:off x="2827204" y="4447822"/>
            <a:ext cx="2091092" cy="1749778"/>
          </a:xfrm>
          <a:prstGeom prst="rect">
            <a:avLst/>
          </a:prstGeom>
          <a:solidFill>
            <a:srgbClr val="F1D4C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i="0" dirty="0">
                <a:solidFill>
                  <a:schemeClr val="tx1"/>
                </a:solidFill>
                <a:effectLst/>
                <a:latin typeface="Montserrat" panose="00000500000000000000" pitchFamily="2" charset="0"/>
              </a:rPr>
              <a:t>Under the bed clear and clean</a:t>
            </a:r>
            <a:endParaRPr lang="en-US" b="0" i="0" dirty="0">
              <a:solidFill>
                <a:schemeClr val="tx1"/>
              </a:solidFill>
              <a:effectLst/>
              <a:latin typeface="Montserrat" panose="00000500000000000000" pitchFamily="2" charset="0"/>
            </a:endParaRPr>
          </a:p>
        </p:txBody>
      </p:sp>
      <p:sp>
        <p:nvSpPr>
          <p:cNvPr id="16" name="Rectangle 15">
            <a:extLst>
              <a:ext uri="{FF2B5EF4-FFF2-40B4-BE49-F238E27FC236}">
                <a16:creationId xmlns:a16="http://schemas.microsoft.com/office/drawing/2014/main" id="{AC915272-7654-E9BB-DFB8-687634E5981C}"/>
              </a:ext>
            </a:extLst>
          </p:cNvPr>
          <p:cNvSpPr/>
          <p:nvPr/>
        </p:nvSpPr>
        <p:spPr>
          <a:xfrm>
            <a:off x="5033521" y="4447822"/>
            <a:ext cx="2091092" cy="1749778"/>
          </a:xfrm>
          <a:prstGeom prst="rect">
            <a:avLst/>
          </a:prstGeom>
          <a:solidFill>
            <a:srgbClr val="F1D4C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i="0" dirty="0">
                <a:solidFill>
                  <a:schemeClr val="tx1"/>
                </a:solidFill>
                <a:effectLst/>
                <a:latin typeface="Montserrat" panose="00000500000000000000" pitchFamily="2" charset="0"/>
              </a:rPr>
              <a:t>No Body hair in the room (Almanza et al., 2019)</a:t>
            </a:r>
          </a:p>
        </p:txBody>
      </p:sp>
      <p:sp>
        <p:nvSpPr>
          <p:cNvPr id="17" name="Rectangle 16">
            <a:extLst>
              <a:ext uri="{FF2B5EF4-FFF2-40B4-BE49-F238E27FC236}">
                <a16:creationId xmlns:a16="http://schemas.microsoft.com/office/drawing/2014/main" id="{709CBF54-3E73-03F2-CD64-62713D350639}"/>
              </a:ext>
            </a:extLst>
          </p:cNvPr>
          <p:cNvSpPr/>
          <p:nvPr/>
        </p:nvSpPr>
        <p:spPr>
          <a:xfrm>
            <a:off x="7239836" y="4447822"/>
            <a:ext cx="2091092" cy="1749778"/>
          </a:xfrm>
          <a:prstGeom prst="rect">
            <a:avLst/>
          </a:prstGeom>
          <a:solidFill>
            <a:srgbClr val="F1D4C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i="0" dirty="0">
                <a:solidFill>
                  <a:schemeClr val="tx1"/>
                </a:solidFill>
                <a:effectLst/>
                <a:latin typeface="Montserrat" panose="00000500000000000000" pitchFamily="2" charset="0"/>
              </a:rPr>
              <a:t>Carpet free of stain, and well vacuumed</a:t>
            </a:r>
            <a:endParaRPr lang="en-US" b="0" i="0" dirty="0">
              <a:solidFill>
                <a:schemeClr val="tx1"/>
              </a:solidFill>
              <a:effectLst/>
              <a:latin typeface="Montserrat" panose="00000500000000000000" pitchFamily="2" charset="0"/>
            </a:endParaRPr>
          </a:p>
        </p:txBody>
      </p:sp>
      <p:sp>
        <p:nvSpPr>
          <p:cNvPr id="18" name="Rectangle 17">
            <a:extLst>
              <a:ext uri="{FF2B5EF4-FFF2-40B4-BE49-F238E27FC236}">
                <a16:creationId xmlns:a16="http://schemas.microsoft.com/office/drawing/2014/main" id="{F7418B82-AE97-821B-19ED-F1DFBC0D5D4E}"/>
              </a:ext>
            </a:extLst>
          </p:cNvPr>
          <p:cNvSpPr/>
          <p:nvPr/>
        </p:nvSpPr>
        <p:spPr>
          <a:xfrm>
            <a:off x="9446152" y="4447822"/>
            <a:ext cx="2091092" cy="1749778"/>
          </a:xfrm>
          <a:prstGeom prst="rect">
            <a:avLst/>
          </a:prstGeom>
          <a:solidFill>
            <a:srgbClr val="F1D4C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i="0" dirty="0">
                <a:solidFill>
                  <a:schemeClr val="tx1"/>
                </a:solidFill>
                <a:effectLst/>
                <a:latin typeface="Montserrat" panose="00000500000000000000" pitchFamily="2" charset="0"/>
              </a:rPr>
              <a:t>Chairs and seats clean</a:t>
            </a:r>
            <a:endParaRPr lang="en-US" b="0" i="0" dirty="0">
              <a:solidFill>
                <a:schemeClr val="tx1"/>
              </a:solidFill>
              <a:effectLst/>
              <a:latin typeface="Montserrat" panose="00000500000000000000" pitchFamily="2" charset="0"/>
            </a:endParaRPr>
          </a:p>
        </p:txBody>
      </p:sp>
    </p:spTree>
    <p:extLst>
      <p:ext uri="{BB962C8B-B14F-4D97-AF65-F5344CB8AC3E}">
        <p14:creationId xmlns:p14="http://schemas.microsoft.com/office/powerpoint/2010/main" val="31447714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a:extLst>
              <a:ext uri="{FF2B5EF4-FFF2-40B4-BE49-F238E27FC236}">
                <a16:creationId xmlns:a16="http://schemas.microsoft.com/office/drawing/2014/main" id="{1C92C69B-67AE-8514-410E-DA53373D91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0888" y="1598268"/>
            <a:ext cx="2117305" cy="274320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The Design Trend That Has The Entire EHD Team Seeing The Light...Literally  (We're Talking The Glory Of Interior Windows) - Emily Henderson">
            <a:extLst>
              <a:ext uri="{FF2B5EF4-FFF2-40B4-BE49-F238E27FC236}">
                <a16:creationId xmlns:a16="http://schemas.microsoft.com/office/drawing/2014/main" id="{B04C32CD-F762-C1BA-E5F4-A7C59BF15AB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27204" y="1598268"/>
            <a:ext cx="2091092" cy="2743200"/>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descr="How to Clean Outside Windows that You Can't Reach [9 different ways]">
            <a:extLst>
              <a:ext uri="{FF2B5EF4-FFF2-40B4-BE49-F238E27FC236}">
                <a16:creationId xmlns:a16="http://schemas.microsoft.com/office/drawing/2014/main" id="{A57E8ED8-C8A3-3727-D26D-292FE78F5AD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28223" t="87" r="20933"/>
          <a:stretch>
            <a:fillRect/>
          </a:stretch>
        </p:blipFill>
        <p:spPr bwMode="auto">
          <a:xfrm>
            <a:off x="5033521" y="1603023"/>
            <a:ext cx="2091092" cy="2740823"/>
          </a:xfrm>
          <a:custGeom>
            <a:avLst/>
            <a:gdLst>
              <a:gd name="connsiteX0" fmla="*/ 0 w 2091092"/>
              <a:gd name="connsiteY0" fmla="*/ 0 h 2740823"/>
              <a:gd name="connsiteX1" fmla="*/ 2091092 w 2091092"/>
              <a:gd name="connsiteY1" fmla="*/ 0 h 2740823"/>
              <a:gd name="connsiteX2" fmla="*/ 2091092 w 2091092"/>
              <a:gd name="connsiteY2" fmla="*/ 2740823 h 2740823"/>
              <a:gd name="connsiteX3" fmla="*/ 0 w 2091092"/>
              <a:gd name="connsiteY3" fmla="*/ 2740823 h 2740823"/>
            </a:gdLst>
            <a:ahLst/>
            <a:cxnLst>
              <a:cxn ang="0">
                <a:pos x="connsiteX0" y="connsiteY0"/>
              </a:cxn>
              <a:cxn ang="0">
                <a:pos x="connsiteX1" y="connsiteY1"/>
              </a:cxn>
              <a:cxn ang="0">
                <a:pos x="connsiteX2" y="connsiteY2"/>
              </a:cxn>
              <a:cxn ang="0">
                <a:pos x="connsiteX3" y="connsiteY3"/>
              </a:cxn>
            </a:cxnLst>
            <a:rect l="l" t="t" r="r" b="b"/>
            <a:pathLst>
              <a:path w="2091092" h="2740823">
                <a:moveTo>
                  <a:pt x="0" y="0"/>
                </a:moveTo>
                <a:lnTo>
                  <a:pt x="2091092" y="0"/>
                </a:lnTo>
                <a:lnTo>
                  <a:pt x="2091092" y="2740823"/>
                </a:lnTo>
                <a:lnTo>
                  <a:pt x="0" y="2740823"/>
                </a:lnTo>
                <a:close/>
              </a:path>
            </a:pathLst>
          </a:custGeom>
          <a:noFill/>
          <a:extLst>
            <a:ext uri="{909E8E84-426E-40DD-AFC4-6F175D3DCCD1}">
              <a14:hiddenFill xmlns:a14="http://schemas.microsoft.com/office/drawing/2010/main">
                <a:solidFill>
                  <a:srgbClr val="FFFFFF"/>
                </a:solidFill>
              </a14:hiddenFill>
            </a:ext>
          </a:extLst>
        </p:spPr>
      </p:pic>
      <p:pic>
        <p:nvPicPr>
          <p:cNvPr id="11" name="Picture 10" descr="What Does Do Not Disturb On Your Hotel Door Really Mean? - UponArriving">
            <a:extLst>
              <a:ext uri="{FF2B5EF4-FFF2-40B4-BE49-F238E27FC236}">
                <a16:creationId xmlns:a16="http://schemas.microsoft.com/office/drawing/2014/main" id="{9F6B1E28-E456-C929-9EE1-B5C0D726F75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239836" y="1603022"/>
            <a:ext cx="2091092" cy="2743200"/>
          </a:xfrm>
          <a:custGeom>
            <a:avLst/>
            <a:gdLst>
              <a:gd name="connsiteX0" fmla="*/ 0 w 2091092"/>
              <a:gd name="connsiteY0" fmla="*/ 0 h 2743200"/>
              <a:gd name="connsiteX1" fmla="*/ 2091092 w 2091092"/>
              <a:gd name="connsiteY1" fmla="*/ 0 h 2743200"/>
              <a:gd name="connsiteX2" fmla="*/ 2091092 w 2091092"/>
              <a:gd name="connsiteY2" fmla="*/ 2743200 h 2743200"/>
              <a:gd name="connsiteX3" fmla="*/ 0 w 2091092"/>
              <a:gd name="connsiteY3" fmla="*/ 2743200 h 2743200"/>
            </a:gdLst>
            <a:ahLst/>
            <a:cxnLst>
              <a:cxn ang="0">
                <a:pos x="connsiteX0" y="connsiteY0"/>
              </a:cxn>
              <a:cxn ang="0">
                <a:pos x="connsiteX1" y="connsiteY1"/>
              </a:cxn>
              <a:cxn ang="0">
                <a:pos x="connsiteX2" y="connsiteY2"/>
              </a:cxn>
              <a:cxn ang="0">
                <a:pos x="connsiteX3" y="connsiteY3"/>
              </a:cxn>
            </a:cxnLst>
            <a:rect l="l" t="t" r="r" b="b"/>
            <a:pathLst>
              <a:path w="2091092" h="2743200">
                <a:moveTo>
                  <a:pt x="0" y="0"/>
                </a:moveTo>
                <a:lnTo>
                  <a:pt x="2091092" y="0"/>
                </a:lnTo>
                <a:lnTo>
                  <a:pt x="2091092" y="2743200"/>
                </a:lnTo>
                <a:lnTo>
                  <a:pt x="0" y="2743200"/>
                </a:lnTo>
                <a:close/>
              </a:path>
            </a:pathLst>
          </a:cu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065C0267-6F66-5112-509F-B3DB65886ADD}"/>
              </a:ext>
            </a:extLst>
          </p:cNvPr>
          <p:cNvPicPr>
            <a:picLocks noChangeAspect="1"/>
          </p:cNvPicPr>
          <p:nvPr/>
        </p:nvPicPr>
        <p:blipFill>
          <a:blip r:embed="rId7"/>
          <a:srcRect l="11886" r="11886"/>
          <a:stretch>
            <a:fillRect/>
          </a:stretch>
        </p:blipFill>
        <p:spPr>
          <a:xfrm>
            <a:off x="9446152" y="1603022"/>
            <a:ext cx="2091092" cy="2743200"/>
          </a:xfrm>
          <a:custGeom>
            <a:avLst/>
            <a:gdLst>
              <a:gd name="connsiteX0" fmla="*/ 0 w 2091092"/>
              <a:gd name="connsiteY0" fmla="*/ 0 h 2743200"/>
              <a:gd name="connsiteX1" fmla="*/ 2091092 w 2091092"/>
              <a:gd name="connsiteY1" fmla="*/ 0 h 2743200"/>
              <a:gd name="connsiteX2" fmla="*/ 2091092 w 2091092"/>
              <a:gd name="connsiteY2" fmla="*/ 2743200 h 2743200"/>
              <a:gd name="connsiteX3" fmla="*/ 0 w 2091092"/>
              <a:gd name="connsiteY3" fmla="*/ 2743200 h 2743200"/>
            </a:gdLst>
            <a:ahLst/>
            <a:cxnLst>
              <a:cxn ang="0">
                <a:pos x="connsiteX0" y="connsiteY0"/>
              </a:cxn>
              <a:cxn ang="0">
                <a:pos x="connsiteX1" y="connsiteY1"/>
              </a:cxn>
              <a:cxn ang="0">
                <a:pos x="connsiteX2" y="connsiteY2"/>
              </a:cxn>
              <a:cxn ang="0">
                <a:pos x="connsiteX3" y="connsiteY3"/>
              </a:cxn>
            </a:cxnLst>
            <a:rect l="l" t="t" r="r" b="b"/>
            <a:pathLst>
              <a:path w="2091092" h="2743200">
                <a:moveTo>
                  <a:pt x="0" y="0"/>
                </a:moveTo>
                <a:lnTo>
                  <a:pt x="2091092" y="0"/>
                </a:lnTo>
                <a:lnTo>
                  <a:pt x="2091092" y="2743200"/>
                </a:lnTo>
                <a:lnTo>
                  <a:pt x="0" y="2743200"/>
                </a:lnTo>
                <a:close/>
              </a:path>
            </a:pathLst>
          </a:custGeom>
        </p:spPr>
      </p:pic>
      <p:sp>
        <p:nvSpPr>
          <p:cNvPr id="6" name="TextBox 5">
            <a:extLst>
              <a:ext uri="{FF2B5EF4-FFF2-40B4-BE49-F238E27FC236}">
                <a16:creationId xmlns:a16="http://schemas.microsoft.com/office/drawing/2014/main" id="{12D716C2-0D9A-CC73-9F4E-A0F174B5E8E3}"/>
              </a:ext>
            </a:extLst>
          </p:cNvPr>
          <p:cNvSpPr txBox="1"/>
          <p:nvPr/>
        </p:nvSpPr>
        <p:spPr>
          <a:xfrm>
            <a:off x="507998" y="520700"/>
            <a:ext cx="11119557" cy="646331"/>
          </a:xfrm>
          <a:prstGeom prst="rect">
            <a:avLst/>
          </a:prstGeom>
          <a:noFill/>
        </p:spPr>
        <p:txBody>
          <a:bodyPr wrap="square">
            <a:spAutoFit/>
          </a:bodyPr>
          <a:lstStyle/>
          <a:p>
            <a:r>
              <a:rPr lang="en-US" sz="3600" dirty="0">
                <a:solidFill>
                  <a:srgbClr val="472311"/>
                </a:solidFill>
                <a:effectLst>
                  <a:innerShdw blurRad="63500" dist="50800" dir="18900000">
                    <a:prstClr val="black">
                      <a:alpha val="50000"/>
                    </a:prstClr>
                  </a:innerShdw>
                </a:effectLst>
                <a:latin typeface="Montserrat Black" panose="00000A00000000000000" pitchFamily="2" charset="0"/>
              </a:rPr>
              <a:t>Room Cleaning Checklist Overview</a:t>
            </a:r>
          </a:p>
        </p:txBody>
      </p:sp>
      <p:sp>
        <p:nvSpPr>
          <p:cNvPr id="14" name="Rectangle 13">
            <a:extLst>
              <a:ext uri="{FF2B5EF4-FFF2-40B4-BE49-F238E27FC236}">
                <a16:creationId xmlns:a16="http://schemas.microsoft.com/office/drawing/2014/main" id="{AE57A1F9-7CD8-FF54-C0D4-16AA11F63514}"/>
              </a:ext>
            </a:extLst>
          </p:cNvPr>
          <p:cNvSpPr/>
          <p:nvPr/>
        </p:nvSpPr>
        <p:spPr>
          <a:xfrm>
            <a:off x="620889" y="4447822"/>
            <a:ext cx="2091092" cy="1749778"/>
          </a:xfrm>
          <a:prstGeom prst="rect">
            <a:avLst/>
          </a:prstGeom>
          <a:solidFill>
            <a:srgbClr val="F1D4C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i="0" dirty="0">
                <a:solidFill>
                  <a:schemeClr val="tx1"/>
                </a:solidFill>
                <a:effectLst/>
                <a:latin typeface="Montserrat" panose="00000500000000000000" pitchFamily="2" charset="0"/>
              </a:rPr>
              <a:t>Corridor clean and tidy</a:t>
            </a:r>
          </a:p>
          <a:p>
            <a:pPr algn="ctr"/>
            <a:r>
              <a:rPr lang="en-US" b="0" i="0" dirty="0">
                <a:solidFill>
                  <a:schemeClr val="tx1"/>
                </a:solidFill>
                <a:effectLst/>
                <a:latin typeface="Montserrat" panose="00000500000000000000" pitchFamily="2" charset="0"/>
              </a:rPr>
              <a:t>(</a:t>
            </a:r>
            <a:r>
              <a:rPr lang="en-US" b="0" i="0" dirty="0" err="1">
                <a:solidFill>
                  <a:schemeClr val="tx1"/>
                </a:solidFill>
                <a:effectLst/>
                <a:latin typeface="Montserrat" panose="00000500000000000000" pitchFamily="2" charset="0"/>
              </a:rPr>
              <a:t>Knezevic</a:t>
            </a:r>
            <a:r>
              <a:rPr lang="en-US" b="0" i="0" dirty="0">
                <a:solidFill>
                  <a:schemeClr val="tx1"/>
                </a:solidFill>
                <a:effectLst/>
                <a:latin typeface="Montserrat" panose="00000500000000000000" pitchFamily="2" charset="0"/>
              </a:rPr>
              <a:t> </a:t>
            </a:r>
            <a:r>
              <a:rPr lang="en-US" b="0" i="1" dirty="0">
                <a:solidFill>
                  <a:schemeClr val="tx1"/>
                </a:solidFill>
                <a:effectLst/>
                <a:latin typeface="Montserrat" panose="00000500000000000000" pitchFamily="2" charset="0"/>
              </a:rPr>
              <a:t>et al</a:t>
            </a:r>
            <a:r>
              <a:rPr lang="en-US" b="0" i="0" dirty="0">
                <a:solidFill>
                  <a:schemeClr val="tx1"/>
                </a:solidFill>
                <a:effectLst/>
                <a:latin typeface="Montserrat" panose="00000500000000000000" pitchFamily="2" charset="0"/>
              </a:rPr>
              <a:t>., 2021)</a:t>
            </a:r>
          </a:p>
        </p:txBody>
      </p:sp>
      <p:sp>
        <p:nvSpPr>
          <p:cNvPr id="15" name="Rectangle 14">
            <a:extLst>
              <a:ext uri="{FF2B5EF4-FFF2-40B4-BE49-F238E27FC236}">
                <a16:creationId xmlns:a16="http://schemas.microsoft.com/office/drawing/2014/main" id="{DEA2744A-56E2-184C-FC31-59ECD60A0927}"/>
              </a:ext>
            </a:extLst>
          </p:cNvPr>
          <p:cNvSpPr/>
          <p:nvPr/>
        </p:nvSpPr>
        <p:spPr>
          <a:xfrm>
            <a:off x="2827204" y="4447822"/>
            <a:ext cx="2091092" cy="1749778"/>
          </a:xfrm>
          <a:prstGeom prst="rect">
            <a:avLst/>
          </a:prstGeom>
          <a:solidFill>
            <a:srgbClr val="F1D4C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i="0" dirty="0">
                <a:solidFill>
                  <a:schemeClr val="tx1"/>
                </a:solidFill>
                <a:effectLst/>
                <a:latin typeface="Montserrat" panose="00000500000000000000" pitchFamily="2" charset="0"/>
              </a:rPr>
              <a:t>Inside Windows clean and not damaged</a:t>
            </a:r>
            <a:endParaRPr lang="en-US" b="0" i="0" dirty="0">
              <a:solidFill>
                <a:schemeClr val="tx1"/>
              </a:solidFill>
              <a:effectLst/>
              <a:latin typeface="Montserrat" panose="00000500000000000000" pitchFamily="2" charset="0"/>
            </a:endParaRPr>
          </a:p>
        </p:txBody>
      </p:sp>
      <p:sp>
        <p:nvSpPr>
          <p:cNvPr id="16" name="Rectangle 15">
            <a:extLst>
              <a:ext uri="{FF2B5EF4-FFF2-40B4-BE49-F238E27FC236}">
                <a16:creationId xmlns:a16="http://schemas.microsoft.com/office/drawing/2014/main" id="{AC915272-7654-E9BB-DFB8-687634E5981C}"/>
              </a:ext>
            </a:extLst>
          </p:cNvPr>
          <p:cNvSpPr/>
          <p:nvPr/>
        </p:nvSpPr>
        <p:spPr>
          <a:xfrm>
            <a:off x="5033521" y="4447822"/>
            <a:ext cx="2091092" cy="1749778"/>
          </a:xfrm>
          <a:prstGeom prst="rect">
            <a:avLst/>
          </a:prstGeom>
          <a:solidFill>
            <a:srgbClr val="F1D4C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i="0" dirty="0">
                <a:solidFill>
                  <a:schemeClr val="tx1"/>
                </a:solidFill>
                <a:effectLst/>
                <a:latin typeface="Montserrat" panose="00000500000000000000" pitchFamily="2" charset="0"/>
              </a:rPr>
              <a:t>Outside Windows clean and not damaged</a:t>
            </a:r>
            <a:endParaRPr lang="en-US" b="0" i="0" dirty="0">
              <a:solidFill>
                <a:schemeClr val="tx1"/>
              </a:solidFill>
              <a:effectLst/>
              <a:latin typeface="Montserrat" panose="00000500000000000000" pitchFamily="2" charset="0"/>
            </a:endParaRPr>
          </a:p>
        </p:txBody>
      </p:sp>
      <p:sp>
        <p:nvSpPr>
          <p:cNvPr id="17" name="Rectangle 16">
            <a:extLst>
              <a:ext uri="{FF2B5EF4-FFF2-40B4-BE49-F238E27FC236}">
                <a16:creationId xmlns:a16="http://schemas.microsoft.com/office/drawing/2014/main" id="{709CBF54-3E73-03F2-CD64-62713D350639}"/>
              </a:ext>
            </a:extLst>
          </p:cNvPr>
          <p:cNvSpPr/>
          <p:nvPr/>
        </p:nvSpPr>
        <p:spPr>
          <a:xfrm>
            <a:off x="7239836" y="4447822"/>
            <a:ext cx="2091092" cy="1749778"/>
          </a:xfrm>
          <a:prstGeom prst="rect">
            <a:avLst/>
          </a:prstGeom>
          <a:solidFill>
            <a:srgbClr val="F1D4C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i="0" dirty="0">
                <a:solidFill>
                  <a:schemeClr val="tx1"/>
                </a:solidFill>
                <a:effectLst/>
                <a:latin typeface="Montserrat" panose="00000500000000000000" pitchFamily="2" charset="0"/>
              </a:rPr>
              <a:t>DND sign &amp; Fire Notice present (</a:t>
            </a:r>
            <a:r>
              <a:rPr lang="en-US" b="1" i="0" dirty="0" err="1">
                <a:solidFill>
                  <a:schemeClr val="tx1"/>
                </a:solidFill>
                <a:effectLst/>
                <a:latin typeface="Montserrat" panose="00000500000000000000" pitchFamily="2" charset="0"/>
              </a:rPr>
              <a:t>Liladrie</a:t>
            </a:r>
            <a:r>
              <a:rPr lang="en-US" b="1" i="0" dirty="0">
                <a:solidFill>
                  <a:schemeClr val="tx1"/>
                </a:solidFill>
                <a:effectLst/>
                <a:latin typeface="Montserrat" panose="00000500000000000000" pitchFamily="2" charset="0"/>
              </a:rPr>
              <a:t> </a:t>
            </a:r>
            <a:r>
              <a:rPr lang="en-US" b="1" i="1" dirty="0">
                <a:solidFill>
                  <a:schemeClr val="tx1"/>
                </a:solidFill>
                <a:effectLst/>
                <a:latin typeface="Montserrat" panose="00000500000000000000" pitchFamily="2" charset="0"/>
              </a:rPr>
              <a:t>et al., </a:t>
            </a:r>
            <a:r>
              <a:rPr lang="en-US" b="1" i="0" dirty="0">
                <a:solidFill>
                  <a:schemeClr val="tx1"/>
                </a:solidFill>
                <a:effectLst/>
                <a:latin typeface="Montserrat" panose="00000500000000000000" pitchFamily="2" charset="0"/>
              </a:rPr>
              <a:t>2010)</a:t>
            </a:r>
            <a:endParaRPr lang="en-US" b="0" i="0" dirty="0">
              <a:solidFill>
                <a:schemeClr val="tx1"/>
              </a:solidFill>
              <a:effectLst/>
              <a:latin typeface="Montserrat" panose="00000500000000000000" pitchFamily="2" charset="0"/>
            </a:endParaRPr>
          </a:p>
        </p:txBody>
      </p:sp>
      <p:sp>
        <p:nvSpPr>
          <p:cNvPr id="18" name="Rectangle 17">
            <a:extLst>
              <a:ext uri="{FF2B5EF4-FFF2-40B4-BE49-F238E27FC236}">
                <a16:creationId xmlns:a16="http://schemas.microsoft.com/office/drawing/2014/main" id="{F7418B82-AE97-821B-19ED-F1DFBC0D5D4E}"/>
              </a:ext>
            </a:extLst>
          </p:cNvPr>
          <p:cNvSpPr/>
          <p:nvPr/>
        </p:nvSpPr>
        <p:spPr>
          <a:xfrm>
            <a:off x="9446152" y="4447822"/>
            <a:ext cx="2091092" cy="1749778"/>
          </a:xfrm>
          <a:prstGeom prst="rect">
            <a:avLst/>
          </a:prstGeom>
          <a:solidFill>
            <a:srgbClr val="F1D4C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i="0" dirty="0">
                <a:solidFill>
                  <a:schemeClr val="tx1"/>
                </a:solidFill>
                <a:effectLst/>
                <a:latin typeface="Montserrat" panose="00000500000000000000" pitchFamily="2" charset="0"/>
              </a:rPr>
              <a:t>Entrance area clean</a:t>
            </a:r>
            <a:endParaRPr lang="en-US" b="0" i="0" dirty="0">
              <a:solidFill>
                <a:schemeClr val="tx1"/>
              </a:solidFill>
              <a:effectLst/>
              <a:latin typeface="Montserrat" panose="00000500000000000000" pitchFamily="2" charset="0"/>
            </a:endParaRPr>
          </a:p>
        </p:txBody>
      </p:sp>
      <p:sp>
        <p:nvSpPr>
          <p:cNvPr id="2" name="AutoShape 10" descr="Cleaning reception areas | Kärcher">
            <a:extLst>
              <a:ext uri="{FF2B5EF4-FFF2-40B4-BE49-F238E27FC236}">
                <a16:creationId xmlns:a16="http://schemas.microsoft.com/office/drawing/2014/main" id="{FBDAAA43-0754-188C-971D-47440F1EDB43}"/>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945551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Choosing the Right Locking System for a Hotel — LODGING">
            <a:extLst>
              <a:ext uri="{FF2B5EF4-FFF2-40B4-BE49-F238E27FC236}">
                <a16:creationId xmlns:a16="http://schemas.microsoft.com/office/drawing/2014/main" id="{A30E732D-DFD4-5348-F7B6-FF8C11E6A37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0889" y="1609704"/>
            <a:ext cx="2091092" cy="2736518"/>
          </a:xfrm>
          <a:custGeom>
            <a:avLst/>
            <a:gdLst>
              <a:gd name="connsiteX0" fmla="*/ 0 w 2091092"/>
              <a:gd name="connsiteY0" fmla="*/ 0 h 2736518"/>
              <a:gd name="connsiteX1" fmla="*/ 2091092 w 2091092"/>
              <a:gd name="connsiteY1" fmla="*/ 0 h 2736518"/>
              <a:gd name="connsiteX2" fmla="*/ 2091092 w 2091092"/>
              <a:gd name="connsiteY2" fmla="*/ 2736518 h 2736518"/>
              <a:gd name="connsiteX3" fmla="*/ 0 w 2091092"/>
              <a:gd name="connsiteY3" fmla="*/ 2736518 h 2736518"/>
            </a:gdLst>
            <a:ahLst/>
            <a:cxnLst>
              <a:cxn ang="0">
                <a:pos x="connsiteX0" y="connsiteY0"/>
              </a:cxn>
              <a:cxn ang="0">
                <a:pos x="connsiteX1" y="connsiteY1"/>
              </a:cxn>
              <a:cxn ang="0">
                <a:pos x="connsiteX2" y="connsiteY2"/>
              </a:cxn>
              <a:cxn ang="0">
                <a:pos x="connsiteX3" y="connsiteY3"/>
              </a:cxn>
            </a:cxnLst>
            <a:rect l="l" t="t" r="r" b="b"/>
            <a:pathLst>
              <a:path w="2091092" h="2736518">
                <a:moveTo>
                  <a:pt x="0" y="0"/>
                </a:moveTo>
                <a:lnTo>
                  <a:pt x="2091092" y="0"/>
                </a:lnTo>
                <a:lnTo>
                  <a:pt x="2091092" y="2736518"/>
                </a:lnTo>
                <a:lnTo>
                  <a:pt x="0" y="2736518"/>
                </a:lnTo>
                <a:close/>
              </a:path>
            </a:pathLst>
          </a:custGeom>
          <a:noFill/>
          <a:extLst>
            <a:ext uri="{909E8E84-426E-40DD-AFC4-6F175D3DCCD1}">
              <a14:hiddenFill xmlns:a14="http://schemas.microsoft.com/office/drawing/2010/main">
                <a:solidFill>
                  <a:srgbClr val="FFFFFF"/>
                </a:solidFill>
              </a14:hiddenFill>
            </a:ext>
          </a:extLst>
        </p:spPr>
      </p:pic>
      <p:pic>
        <p:nvPicPr>
          <p:cNvPr id="19" name="Picture 18" descr="Stevie Chest of Drawers - 3 Over 4 - White - Laura James">
            <a:extLst>
              <a:ext uri="{FF2B5EF4-FFF2-40B4-BE49-F238E27FC236}">
                <a16:creationId xmlns:a16="http://schemas.microsoft.com/office/drawing/2014/main" id="{CAAA7B57-7B86-8CB4-883E-97B2C9E2246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27204" y="1609704"/>
            <a:ext cx="2091092" cy="2736518"/>
          </a:xfrm>
          <a:custGeom>
            <a:avLst/>
            <a:gdLst>
              <a:gd name="connsiteX0" fmla="*/ 0 w 2091092"/>
              <a:gd name="connsiteY0" fmla="*/ 0 h 2736518"/>
              <a:gd name="connsiteX1" fmla="*/ 2091092 w 2091092"/>
              <a:gd name="connsiteY1" fmla="*/ 0 h 2736518"/>
              <a:gd name="connsiteX2" fmla="*/ 2091092 w 2091092"/>
              <a:gd name="connsiteY2" fmla="*/ 2736518 h 2736518"/>
              <a:gd name="connsiteX3" fmla="*/ 0 w 2091092"/>
              <a:gd name="connsiteY3" fmla="*/ 2736518 h 2736518"/>
            </a:gdLst>
            <a:ahLst/>
            <a:cxnLst>
              <a:cxn ang="0">
                <a:pos x="connsiteX0" y="connsiteY0"/>
              </a:cxn>
              <a:cxn ang="0">
                <a:pos x="connsiteX1" y="connsiteY1"/>
              </a:cxn>
              <a:cxn ang="0">
                <a:pos x="connsiteX2" y="connsiteY2"/>
              </a:cxn>
              <a:cxn ang="0">
                <a:pos x="connsiteX3" y="connsiteY3"/>
              </a:cxn>
            </a:cxnLst>
            <a:rect l="l" t="t" r="r" b="b"/>
            <a:pathLst>
              <a:path w="2091092" h="2736518">
                <a:moveTo>
                  <a:pt x="0" y="0"/>
                </a:moveTo>
                <a:lnTo>
                  <a:pt x="2091092" y="0"/>
                </a:lnTo>
                <a:lnTo>
                  <a:pt x="2091092" y="2736518"/>
                </a:lnTo>
                <a:lnTo>
                  <a:pt x="0" y="2736518"/>
                </a:lnTo>
                <a:close/>
              </a:path>
            </a:pathLst>
          </a:custGeom>
          <a:noFill/>
          <a:extLst>
            <a:ext uri="{909E8E84-426E-40DD-AFC4-6F175D3DCCD1}">
              <a14:hiddenFill xmlns:a14="http://schemas.microsoft.com/office/drawing/2010/main">
                <a:solidFill>
                  <a:srgbClr val="FFFFFF"/>
                </a:solidFill>
              </a14:hiddenFill>
            </a:ext>
          </a:extLst>
        </p:spPr>
      </p:pic>
      <p:pic>
        <p:nvPicPr>
          <p:cNvPr id="5" name="Picture 4" descr="Types of Lamps in India to Spruce Up Your Home | Jaquar">
            <a:extLst>
              <a:ext uri="{FF2B5EF4-FFF2-40B4-BE49-F238E27FC236}">
                <a16:creationId xmlns:a16="http://schemas.microsoft.com/office/drawing/2014/main" id="{D21C4E63-0DFF-5C05-C9C7-EA9ADA8D723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5877" r="31151" b="244"/>
          <a:stretch>
            <a:fillRect/>
          </a:stretch>
        </p:blipFill>
        <p:spPr bwMode="auto">
          <a:xfrm>
            <a:off x="5033521" y="1609704"/>
            <a:ext cx="2091092" cy="2736518"/>
          </a:xfrm>
          <a:custGeom>
            <a:avLst/>
            <a:gdLst>
              <a:gd name="connsiteX0" fmla="*/ 0 w 2091092"/>
              <a:gd name="connsiteY0" fmla="*/ 0 h 2736518"/>
              <a:gd name="connsiteX1" fmla="*/ 2091092 w 2091092"/>
              <a:gd name="connsiteY1" fmla="*/ 0 h 2736518"/>
              <a:gd name="connsiteX2" fmla="*/ 2091092 w 2091092"/>
              <a:gd name="connsiteY2" fmla="*/ 2736518 h 2736518"/>
              <a:gd name="connsiteX3" fmla="*/ 0 w 2091092"/>
              <a:gd name="connsiteY3" fmla="*/ 2736518 h 2736518"/>
            </a:gdLst>
            <a:ahLst/>
            <a:cxnLst>
              <a:cxn ang="0">
                <a:pos x="connsiteX0" y="connsiteY0"/>
              </a:cxn>
              <a:cxn ang="0">
                <a:pos x="connsiteX1" y="connsiteY1"/>
              </a:cxn>
              <a:cxn ang="0">
                <a:pos x="connsiteX2" y="connsiteY2"/>
              </a:cxn>
              <a:cxn ang="0">
                <a:pos x="connsiteX3" y="connsiteY3"/>
              </a:cxn>
            </a:cxnLst>
            <a:rect l="l" t="t" r="r" b="b"/>
            <a:pathLst>
              <a:path w="2091092" h="2736518">
                <a:moveTo>
                  <a:pt x="0" y="0"/>
                </a:moveTo>
                <a:lnTo>
                  <a:pt x="2091092" y="0"/>
                </a:lnTo>
                <a:lnTo>
                  <a:pt x="2091092" y="2736518"/>
                </a:lnTo>
                <a:lnTo>
                  <a:pt x="0" y="2736518"/>
                </a:lnTo>
                <a:close/>
              </a:path>
            </a:pathLst>
          </a:custGeom>
          <a:noFill/>
          <a:extLst>
            <a:ext uri="{909E8E84-426E-40DD-AFC4-6F175D3DCCD1}">
              <a14:hiddenFill xmlns:a14="http://schemas.microsoft.com/office/drawing/2010/main">
                <a:solidFill>
                  <a:srgbClr val="FFFFFF"/>
                </a:solidFill>
              </a14:hiddenFill>
            </a:ext>
          </a:extLst>
        </p:spPr>
      </p:pic>
      <p:pic>
        <p:nvPicPr>
          <p:cNvPr id="13" name="Picture 12" descr="Laundry Bag - Nomad Hotel">
            <a:extLst>
              <a:ext uri="{FF2B5EF4-FFF2-40B4-BE49-F238E27FC236}">
                <a16:creationId xmlns:a16="http://schemas.microsoft.com/office/drawing/2014/main" id="{C75669BE-4193-266B-3867-6EE0610559B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239836" y="1603022"/>
            <a:ext cx="2091092" cy="2736518"/>
          </a:xfrm>
          <a:custGeom>
            <a:avLst/>
            <a:gdLst>
              <a:gd name="connsiteX0" fmla="*/ 0 w 2091092"/>
              <a:gd name="connsiteY0" fmla="*/ 0 h 2736518"/>
              <a:gd name="connsiteX1" fmla="*/ 2091092 w 2091092"/>
              <a:gd name="connsiteY1" fmla="*/ 0 h 2736518"/>
              <a:gd name="connsiteX2" fmla="*/ 2091092 w 2091092"/>
              <a:gd name="connsiteY2" fmla="*/ 2736518 h 2736518"/>
              <a:gd name="connsiteX3" fmla="*/ 0 w 2091092"/>
              <a:gd name="connsiteY3" fmla="*/ 2736518 h 2736518"/>
            </a:gdLst>
            <a:ahLst/>
            <a:cxnLst>
              <a:cxn ang="0">
                <a:pos x="connsiteX0" y="connsiteY0"/>
              </a:cxn>
              <a:cxn ang="0">
                <a:pos x="connsiteX1" y="connsiteY1"/>
              </a:cxn>
              <a:cxn ang="0">
                <a:pos x="connsiteX2" y="connsiteY2"/>
              </a:cxn>
              <a:cxn ang="0">
                <a:pos x="connsiteX3" y="connsiteY3"/>
              </a:cxn>
            </a:cxnLst>
            <a:rect l="l" t="t" r="r" b="b"/>
            <a:pathLst>
              <a:path w="2091092" h="2736518">
                <a:moveTo>
                  <a:pt x="0" y="0"/>
                </a:moveTo>
                <a:lnTo>
                  <a:pt x="2091092" y="0"/>
                </a:lnTo>
                <a:lnTo>
                  <a:pt x="2091092" y="2736518"/>
                </a:lnTo>
                <a:lnTo>
                  <a:pt x="0" y="2736518"/>
                </a:lnTo>
                <a:close/>
              </a:path>
            </a:pathLst>
          </a:custGeom>
          <a:noFill/>
          <a:extLst>
            <a:ext uri="{909E8E84-426E-40DD-AFC4-6F175D3DCCD1}">
              <a14:hiddenFill xmlns:a14="http://schemas.microsoft.com/office/drawing/2010/main">
                <a:solidFill>
                  <a:srgbClr val="FFFFFF"/>
                </a:solidFill>
              </a14:hiddenFill>
            </a:ext>
          </a:extLst>
        </p:spPr>
      </p:pic>
      <p:pic>
        <p:nvPicPr>
          <p:cNvPr id="11" name="Picture 10" descr="Clean Mirrors Without Streaking | Bond Cleaning in Adelaide">
            <a:extLst>
              <a:ext uri="{FF2B5EF4-FFF2-40B4-BE49-F238E27FC236}">
                <a16:creationId xmlns:a16="http://schemas.microsoft.com/office/drawing/2014/main" id="{EEBB37CF-E2EC-104B-5EAB-E1DEFF7700F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446152" y="1608708"/>
            <a:ext cx="2091092" cy="2737514"/>
          </a:xfrm>
          <a:custGeom>
            <a:avLst/>
            <a:gdLst>
              <a:gd name="connsiteX0" fmla="*/ 0 w 2091092"/>
              <a:gd name="connsiteY0" fmla="*/ 0 h 2737514"/>
              <a:gd name="connsiteX1" fmla="*/ 2091092 w 2091092"/>
              <a:gd name="connsiteY1" fmla="*/ 0 h 2737514"/>
              <a:gd name="connsiteX2" fmla="*/ 2091092 w 2091092"/>
              <a:gd name="connsiteY2" fmla="*/ 2737514 h 2737514"/>
              <a:gd name="connsiteX3" fmla="*/ 0 w 2091092"/>
              <a:gd name="connsiteY3" fmla="*/ 2737514 h 2737514"/>
            </a:gdLst>
            <a:ahLst/>
            <a:cxnLst>
              <a:cxn ang="0">
                <a:pos x="connsiteX0" y="connsiteY0"/>
              </a:cxn>
              <a:cxn ang="0">
                <a:pos x="connsiteX1" y="connsiteY1"/>
              </a:cxn>
              <a:cxn ang="0">
                <a:pos x="connsiteX2" y="connsiteY2"/>
              </a:cxn>
              <a:cxn ang="0">
                <a:pos x="connsiteX3" y="connsiteY3"/>
              </a:cxn>
            </a:cxnLst>
            <a:rect l="l" t="t" r="r" b="b"/>
            <a:pathLst>
              <a:path w="2091092" h="2737514">
                <a:moveTo>
                  <a:pt x="0" y="0"/>
                </a:moveTo>
                <a:lnTo>
                  <a:pt x="2091092" y="0"/>
                </a:lnTo>
                <a:lnTo>
                  <a:pt x="2091092" y="2737514"/>
                </a:lnTo>
                <a:lnTo>
                  <a:pt x="0" y="2737514"/>
                </a:lnTo>
                <a:close/>
              </a:path>
            </a:pathLst>
          </a:cu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2D716C2-0D9A-CC73-9F4E-A0F174B5E8E3}"/>
              </a:ext>
            </a:extLst>
          </p:cNvPr>
          <p:cNvSpPr txBox="1"/>
          <p:nvPr/>
        </p:nvSpPr>
        <p:spPr>
          <a:xfrm>
            <a:off x="507998" y="520700"/>
            <a:ext cx="11119557" cy="646331"/>
          </a:xfrm>
          <a:prstGeom prst="rect">
            <a:avLst/>
          </a:prstGeom>
          <a:noFill/>
        </p:spPr>
        <p:txBody>
          <a:bodyPr wrap="square">
            <a:spAutoFit/>
          </a:bodyPr>
          <a:lstStyle/>
          <a:p>
            <a:r>
              <a:rPr lang="en-US" sz="3600" dirty="0">
                <a:solidFill>
                  <a:srgbClr val="472311"/>
                </a:solidFill>
                <a:effectLst>
                  <a:innerShdw blurRad="63500" dist="50800" dir="18900000">
                    <a:prstClr val="black">
                      <a:alpha val="50000"/>
                    </a:prstClr>
                  </a:innerShdw>
                </a:effectLst>
                <a:latin typeface="Montserrat Black" panose="00000A00000000000000" pitchFamily="2" charset="0"/>
              </a:rPr>
              <a:t>Room Cleaning Checklist Overview</a:t>
            </a:r>
          </a:p>
        </p:txBody>
      </p:sp>
      <p:sp>
        <p:nvSpPr>
          <p:cNvPr id="14" name="Rectangle 13">
            <a:extLst>
              <a:ext uri="{FF2B5EF4-FFF2-40B4-BE49-F238E27FC236}">
                <a16:creationId xmlns:a16="http://schemas.microsoft.com/office/drawing/2014/main" id="{AE57A1F9-7CD8-FF54-C0D4-16AA11F63514}"/>
              </a:ext>
            </a:extLst>
          </p:cNvPr>
          <p:cNvSpPr/>
          <p:nvPr/>
        </p:nvSpPr>
        <p:spPr>
          <a:xfrm>
            <a:off x="620889" y="4447822"/>
            <a:ext cx="2091092" cy="1749778"/>
          </a:xfrm>
          <a:prstGeom prst="rect">
            <a:avLst/>
          </a:prstGeom>
          <a:solidFill>
            <a:srgbClr val="F1D4C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i="0" dirty="0">
                <a:solidFill>
                  <a:schemeClr val="tx1"/>
                </a:solidFill>
                <a:effectLst/>
                <a:latin typeface="Montserrat" panose="00000500000000000000" pitchFamily="2" charset="0"/>
              </a:rPr>
              <a:t>Doors handles clean and sterilized</a:t>
            </a:r>
            <a:endParaRPr lang="en-US" b="0" i="0" dirty="0">
              <a:solidFill>
                <a:schemeClr val="tx1"/>
              </a:solidFill>
              <a:effectLst/>
              <a:latin typeface="Montserrat" panose="00000500000000000000" pitchFamily="2" charset="0"/>
            </a:endParaRPr>
          </a:p>
        </p:txBody>
      </p:sp>
      <p:sp>
        <p:nvSpPr>
          <p:cNvPr id="15" name="Rectangle 14">
            <a:extLst>
              <a:ext uri="{FF2B5EF4-FFF2-40B4-BE49-F238E27FC236}">
                <a16:creationId xmlns:a16="http://schemas.microsoft.com/office/drawing/2014/main" id="{DEA2744A-56E2-184C-FC31-59ECD60A0927}"/>
              </a:ext>
            </a:extLst>
          </p:cNvPr>
          <p:cNvSpPr/>
          <p:nvPr/>
        </p:nvSpPr>
        <p:spPr>
          <a:xfrm>
            <a:off x="2827204" y="4447822"/>
            <a:ext cx="2091092" cy="1749778"/>
          </a:xfrm>
          <a:prstGeom prst="rect">
            <a:avLst/>
          </a:prstGeom>
          <a:solidFill>
            <a:srgbClr val="F1D4C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i="0" dirty="0">
                <a:solidFill>
                  <a:schemeClr val="tx1"/>
                </a:solidFill>
                <a:effectLst/>
                <a:latin typeface="Montserrat" panose="00000500000000000000" pitchFamily="2" charset="0"/>
              </a:rPr>
              <a:t>Drawers empty and clean </a:t>
            </a:r>
            <a:r>
              <a:rPr lang="en-US" i="0" dirty="0">
                <a:solidFill>
                  <a:schemeClr val="tx1"/>
                </a:solidFill>
                <a:effectLst/>
                <a:latin typeface="Montserrat" panose="00000500000000000000" pitchFamily="2" charset="0"/>
              </a:rPr>
              <a:t>(</a:t>
            </a:r>
            <a:r>
              <a:rPr lang="en-US" i="0" dirty="0" err="1">
                <a:solidFill>
                  <a:schemeClr val="tx1"/>
                </a:solidFill>
                <a:effectLst/>
                <a:latin typeface="Montserrat" panose="00000500000000000000" pitchFamily="2" charset="0"/>
              </a:rPr>
              <a:t>Kensbock</a:t>
            </a:r>
            <a:r>
              <a:rPr lang="en-US" i="0" dirty="0">
                <a:solidFill>
                  <a:schemeClr val="tx1"/>
                </a:solidFill>
                <a:effectLst/>
                <a:latin typeface="Montserrat" panose="00000500000000000000" pitchFamily="2" charset="0"/>
              </a:rPr>
              <a:t> et al., 2019)</a:t>
            </a:r>
          </a:p>
        </p:txBody>
      </p:sp>
      <p:sp>
        <p:nvSpPr>
          <p:cNvPr id="16" name="Rectangle 15">
            <a:extLst>
              <a:ext uri="{FF2B5EF4-FFF2-40B4-BE49-F238E27FC236}">
                <a16:creationId xmlns:a16="http://schemas.microsoft.com/office/drawing/2014/main" id="{AC915272-7654-E9BB-DFB8-687634E5981C}"/>
              </a:ext>
            </a:extLst>
          </p:cNvPr>
          <p:cNvSpPr/>
          <p:nvPr/>
        </p:nvSpPr>
        <p:spPr>
          <a:xfrm>
            <a:off x="5033521" y="4447822"/>
            <a:ext cx="2091092" cy="1749778"/>
          </a:xfrm>
          <a:prstGeom prst="rect">
            <a:avLst/>
          </a:prstGeom>
          <a:solidFill>
            <a:srgbClr val="F1D4C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i="0" dirty="0">
                <a:solidFill>
                  <a:schemeClr val="tx1"/>
                </a:solidFill>
                <a:effectLst/>
                <a:latin typeface="Montserrat" panose="00000500000000000000" pitchFamily="2" charset="0"/>
              </a:rPr>
              <a:t>Lamps/lights in working condition</a:t>
            </a:r>
            <a:endParaRPr lang="en-US" b="0" i="0" dirty="0">
              <a:solidFill>
                <a:schemeClr val="tx1"/>
              </a:solidFill>
              <a:effectLst/>
              <a:latin typeface="Montserrat" panose="00000500000000000000" pitchFamily="2" charset="0"/>
            </a:endParaRPr>
          </a:p>
        </p:txBody>
      </p:sp>
      <p:sp>
        <p:nvSpPr>
          <p:cNvPr id="17" name="Rectangle 16">
            <a:extLst>
              <a:ext uri="{FF2B5EF4-FFF2-40B4-BE49-F238E27FC236}">
                <a16:creationId xmlns:a16="http://schemas.microsoft.com/office/drawing/2014/main" id="{709CBF54-3E73-03F2-CD64-62713D350639}"/>
              </a:ext>
            </a:extLst>
          </p:cNvPr>
          <p:cNvSpPr/>
          <p:nvPr/>
        </p:nvSpPr>
        <p:spPr>
          <a:xfrm>
            <a:off x="7239836" y="4447822"/>
            <a:ext cx="2091092" cy="1749778"/>
          </a:xfrm>
          <a:prstGeom prst="rect">
            <a:avLst/>
          </a:prstGeom>
          <a:solidFill>
            <a:srgbClr val="F1D4C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i="0" dirty="0">
                <a:solidFill>
                  <a:schemeClr val="tx1"/>
                </a:solidFill>
                <a:effectLst/>
                <a:latin typeface="Montserrat" panose="00000500000000000000" pitchFamily="2" charset="0"/>
              </a:rPr>
              <a:t>Laundry bag and tariff present</a:t>
            </a:r>
            <a:endParaRPr lang="en-US" b="0" i="0" dirty="0">
              <a:solidFill>
                <a:schemeClr val="tx1"/>
              </a:solidFill>
              <a:effectLst/>
              <a:latin typeface="Montserrat" panose="00000500000000000000" pitchFamily="2" charset="0"/>
            </a:endParaRPr>
          </a:p>
        </p:txBody>
      </p:sp>
      <p:sp>
        <p:nvSpPr>
          <p:cNvPr id="18" name="Rectangle 17">
            <a:extLst>
              <a:ext uri="{FF2B5EF4-FFF2-40B4-BE49-F238E27FC236}">
                <a16:creationId xmlns:a16="http://schemas.microsoft.com/office/drawing/2014/main" id="{F7418B82-AE97-821B-19ED-F1DFBC0D5D4E}"/>
              </a:ext>
            </a:extLst>
          </p:cNvPr>
          <p:cNvSpPr/>
          <p:nvPr/>
        </p:nvSpPr>
        <p:spPr>
          <a:xfrm>
            <a:off x="9446152" y="4447822"/>
            <a:ext cx="2091092" cy="1749778"/>
          </a:xfrm>
          <a:prstGeom prst="rect">
            <a:avLst/>
          </a:prstGeom>
          <a:solidFill>
            <a:srgbClr val="F1D4C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i="0" dirty="0">
                <a:solidFill>
                  <a:schemeClr val="tx1"/>
                </a:solidFill>
                <a:effectLst/>
                <a:latin typeface="Montserrat" panose="00000500000000000000" pitchFamily="2" charset="0"/>
              </a:rPr>
              <a:t>Mirror &amp; Pictures clean</a:t>
            </a:r>
            <a:endParaRPr lang="en-US" b="0" i="0" dirty="0">
              <a:solidFill>
                <a:schemeClr val="tx1"/>
              </a:solidFill>
              <a:effectLst/>
              <a:latin typeface="Montserrat" panose="00000500000000000000" pitchFamily="2" charset="0"/>
            </a:endParaRPr>
          </a:p>
        </p:txBody>
      </p:sp>
    </p:spTree>
    <p:extLst>
      <p:ext uri="{BB962C8B-B14F-4D97-AF65-F5344CB8AC3E}">
        <p14:creationId xmlns:p14="http://schemas.microsoft.com/office/powerpoint/2010/main" val="6363564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mart plugs and switches buying guide | Best Buy Blog">
            <a:extLst>
              <a:ext uri="{FF2B5EF4-FFF2-40B4-BE49-F238E27FC236}">
                <a16:creationId xmlns:a16="http://schemas.microsoft.com/office/drawing/2014/main" id="{3688FF41-C5FF-6A13-C801-4BBA0EAE27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27204" y="1603022"/>
            <a:ext cx="2091092" cy="2740678"/>
          </a:xfrm>
          <a:custGeom>
            <a:avLst/>
            <a:gdLst>
              <a:gd name="connsiteX0" fmla="*/ 0 w 2091092"/>
              <a:gd name="connsiteY0" fmla="*/ 0 h 2740678"/>
              <a:gd name="connsiteX1" fmla="*/ 2091092 w 2091092"/>
              <a:gd name="connsiteY1" fmla="*/ 0 h 2740678"/>
              <a:gd name="connsiteX2" fmla="*/ 2091092 w 2091092"/>
              <a:gd name="connsiteY2" fmla="*/ 2740678 h 2740678"/>
              <a:gd name="connsiteX3" fmla="*/ 0 w 2091092"/>
              <a:gd name="connsiteY3" fmla="*/ 2740678 h 2740678"/>
            </a:gdLst>
            <a:ahLst/>
            <a:cxnLst>
              <a:cxn ang="0">
                <a:pos x="connsiteX0" y="connsiteY0"/>
              </a:cxn>
              <a:cxn ang="0">
                <a:pos x="connsiteX1" y="connsiteY1"/>
              </a:cxn>
              <a:cxn ang="0">
                <a:pos x="connsiteX2" y="connsiteY2"/>
              </a:cxn>
              <a:cxn ang="0">
                <a:pos x="connsiteX3" y="connsiteY3"/>
              </a:cxn>
            </a:cxnLst>
            <a:rect l="l" t="t" r="r" b="b"/>
            <a:pathLst>
              <a:path w="2091092" h="2740678">
                <a:moveTo>
                  <a:pt x="0" y="0"/>
                </a:moveTo>
                <a:lnTo>
                  <a:pt x="2091092" y="0"/>
                </a:lnTo>
                <a:lnTo>
                  <a:pt x="2091092" y="2740678"/>
                </a:lnTo>
                <a:lnTo>
                  <a:pt x="0" y="2740678"/>
                </a:lnTo>
                <a:close/>
              </a:path>
            </a:pathLst>
          </a:custGeom>
          <a:noFill/>
          <a:extLst>
            <a:ext uri="{909E8E84-426E-40DD-AFC4-6F175D3DCCD1}">
              <a14:hiddenFill xmlns:a14="http://schemas.microsoft.com/office/drawing/2010/main">
                <a:solidFill>
                  <a:srgbClr val="FFFFFF"/>
                </a:solidFill>
              </a14:hiddenFill>
            </a:ext>
          </a:extLst>
        </p:spPr>
      </p:pic>
      <p:pic>
        <p:nvPicPr>
          <p:cNvPr id="13" name="Picture 12" descr="Why isn't ventilation part of the conversation on reopening schools? - STAT">
            <a:extLst>
              <a:ext uri="{FF2B5EF4-FFF2-40B4-BE49-F238E27FC236}">
                <a16:creationId xmlns:a16="http://schemas.microsoft.com/office/drawing/2014/main" id="{1459E8EF-CDFE-9E30-3EE6-8B2BBD4A0BA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73706" y="1603022"/>
            <a:ext cx="2057222" cy="2743200"/>
          </a:xfrm>
          <a:custGeom>
            <a:avLst/>
            <a:gdLst>
              <a:gd name="connsiteX0" fmla="*/ 0 w 2057222"/>
              <a:gd name="connsiteY0" fmla="*/ 0 h 2743200"/>
              <a:gd name="connsiteX1" fmla="*/ 2057222 w 2057222"/>
              <a:gd name="connsiteY1" fmla="*/ 0 h 2743200"/>
              <a:gd name="connsiteX2" fmla="*/ 2057222 w 2057222"/>
              <a:gd name="connsiteY2" fmla="*/ 2743200 h 2743200"/>
              <a:gd name="connsiteX3" fmla="*/ 0 w 2057222"/>
              <a:gd name="connsiteY3" fmla="*/ 2743200 h 2743200"/>
            </a:gdLst>
            <a:ahLst/>
            <a:cxnLst>
              <a:cxn ang="0">
                <a:pos x="connsiteX0" y="connsiteY0"/>
              </a:cxn>
              <a:cxn ang="0">
                <a:pos x="connsiteX1" y="connsiteY1"/>
              </a:cxn>
              <a:cxn ang="0">
                <a:pos x="connsiteX2" y="connsiteY2"/>
              </a:cxn>
              <a:cxn ang="0">
                <a:pos x="connsiteX3" y="connsiteY3"/>
              </a:cxn>
            </a:cxnLst>
            <a:rect l="l" t="t" r="r" b="b"/>
            <a:pathLst>
              <a:path w="2057222" h="2743200">
                <a:moveTo>
                  <a:pt x="0" y="0"/>
                </a:moveTo>
                <a:lnTo>
                  <a:pt x="2057222" y="0"/>
                </a:lnTo>
                <a:lnTo>
                  <a:pt x="2057222" y="2743200"/>
                </a:lnTo>
                <a:lnTo>
                  <a:pt x="0" y="2743200"/>
                </a:lnTo>
                <a:close/>
              </a:path>
            </a:pathLst>
          </a:custGeom>
          <a:noFill/>
          <a:extLst>
            <a:ext uri="{909E8E84-426E-40DD-AFC4-6F175D3DCCD1}">
              <a14:hiddenFill xmlns:a14="http://schemas.microsoft.com/office/drawing/2010/main">
                <a:solidFill>
                  <a:srgbClr val="FFFFFF"/>
                </a:solidFill>
              </a14:hiddenFill>
            </a:ext>
          </a:extLst>
        </p:spPr>
      </p:pic>
      <p:pic>
        <p:nvPicPr>
          <p:cNvPr id="4" name="Picture 3" descr="HMS - Le fournisseur de l'hôtellerie le plus complet du marché !">
            <a:extLst>
              <a:ext uri="{FF2B5EF4-FFF2-40B4-BE49-F238E27FC236}">
                <a16:creationId xmlns:a16="http://schemas.microsoft.com/office/drawing/2014/main" id="{7D81EF88-283B-31AD-B594-6B81FC18BBE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033521" y="1607758"/>
            <a:ext cx="2091092" cy="2738465"/>
          </a:xfrm>
          <a:custGeom>
            <a:avLst/>
            <a:gdLst>
              <a:gd name="connsiteX0" fmla="*/ 0 w 2091092"/>
              <a:gd name="connsiteY0" fmla="*/ 0 h 2738465"/>
              <a:gd name="connsiteX1" fmla="*/ 2091092 w 2091092"/>
              <a:gd name="connsiteY1" fmla="*/ 0 h 2738465"/>
              <a:gd name="connsiteX2" fmla="*/ 2091092 w 2091092"/>
              <a:gd name="connsiteY2" fmla="*/ 2738465 h 2738465"/>
              <a:gd name="connsiteX3" fmla="*/ 0 w 2091092"/>
              <a:gd name="connsiteY3" fmla="*/ 2738465 h 2738465"/>
            </a:gdLst>
            <a:ahLst/>
            <a:cxnLst>
              <a:cxn ang="0">
                <a:pos x="connsiteX0" y="connsiteY0"/>
              </a:cxn>
              <a:cxn ang="0">
                <a:pos x="connsiteX1" y="connsiteY1"/>
              </a:cxn>
              <a:cxn ang="0">
                <a:pos x="connsiteX2" y="connsiteY2"/>
              </a:cxn>
              <a:cxn ang="0">
                <a:pos x="connsiteX3" y="connsiteY3"/>
              </a:cxn>
            </a:cxnLst>
            <a:rect l="l" t="t" r="r" b="b"/>
            <a:pathLst>
              <a:path w="2091092" h="2738465">
                <a:moveTo>
                  <a:pt x="0" y="0"/>
                </a:moveTo>
                <a:lnTo>
                  <a:pt x="2091092" y="0"/>
                </a:lnTo>
                <a:lnTo>
                  <a:pt x="2091092" y="2738465"/>
                </a:lnTo>
                <a:lnTo>
                  <a:pt x="0" y="2738465"/>
                </a:lnTo>
                <a:close/>
              </a:path>
            </a:pathLst>
          </a:custGeom>
          <a:noFill/>
          <a:extLst>
            <a:ext uri="{909E8E84-426E-40DD-AFC4-6F175D3DCCD1}">
              <a14:hiddenFill xmlns:a14="http://schemas.microsoft.com/office/drawing/2010/main">
                <a:solidFill>
                  <a:srgbClr val="FFFFFF"/>
                </a:solidFill>
              </a14:hiddenFill>
            </a:ext>
          </a:extLst>
        </p:spPr>
      </p:pic>
      <p:pic>
        <p:nvPicPr>
          <p:cNvPr id="11" name="Picture 10" descr="Marandi Wood White Hotel Wardrobe">
            <a:extLst>
              <a:ext uri="{FF2B5EF4-FFF2-40B4-BE49-F238E27FC236}">
                <a16:creationId xmlns:a16="http://schemas.microsoft.com/office/drawing/2014/main" id="{9F9B2628-2A3C-CFC7-A844-8DB0D8D74DB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446152" y="1612802"/>
            <a:ext cx="2091092" cy="2733421"/>
          </a:xfrm>
          <a:custGeom>
            <a:avLst/>
            <a:gdLst>
              <a:gd name="connsiteX0" fmla="*/ 0 w 2091092"/>
              <a:gd name="connsiteY0" fmla="*/ 0 h 2733421"/>
              <a:gd name="connsiteX1" fmla="*/ 2091092 w 2091092"/>
              <a:gd name="connsiteY1" fmla="*/ 0 h 2733421"/>
              <a:gd name="connsiteX2" fmla="*/ 2091092 w 2091092"/>
              <a:gd name="connsiteY2" fmla="*/ 2733421 h 2733421"/>
              <a:gd name="connsiteX3" fmla="*/ 0 w 2091092"/>
              <a:gd name="connsiteY3" fmla="*/ 2733421 h 2733421"/>
            </a:gdLst>
            <a:ahLst/>
            <a:cxnLst>
              <a:cxn ang="0">
                <a:pos x="connsiteX0" y="connsiteY0"/>
              </a:cxn>
              <a:cxn ang="0">
                <a:pos x="connsiteX1" y="connsiteY1"/>
              </a:cxn>
              <a:cxn ang="0">
                <a:pos x="connsiteX2" y="connsiteY2"/>
              </a:cxn>
              <a:cxn ang="0">
                <a:pos x="connsiteX3" y="connsiteY3"/>
              </a:cxn>
            </a:cxnLst>
            <a:rect l="l" t="t" r="r" b="b"/>
            <a:pathLst>
              <a:path w="2091092" h="2733421">
                <a:moveTo>
                  <a:pt x="0" y="0"/>
                </a:moveTo>
                <a:lnTo>
                  <a:pt x="2091092" y="0"/>
                </a:lnTo>
                <a:lnTo>
                  <a:pt x="2091092" y="2733421"/>
                </a:lnTo>
                <a:lnTo>
                  <a:pt x="0" y="2733421"/>
                </a:lnTo>
                <a:close/>
              </a:path>
            </a:pathLst>
          </a:custGeom>
          <a:noFill/>
          <a:extLst>
            <a:ext uri="{909E8E84-426E-40DD-AFC4-6F175D3DCCD1}">
              <a14:hiddenFill xmlns:a14="http://schemas.microsoft.com/office/drawing/2010/main">
                <a:solidFill>
                  <a:srgbClr val="FFFFFF"/>
                </a:solidFill>
              </a14:hiddenFill>
            </a:ext>
          </a:extLst>
        </p:spPr>
      </p:pic>
      <p:pic>
        <p:nvPicPr>
          <p:cNvPr id="2" name="Picture 1" descr="How to Make Your Room Smell Fresh: 10 Easy Steps - Molekule">
            <a:extLst>
              <a:ext uri="{FF2B5EF4-FFF2-40B4-BE49-F238E27FC236}">
                <a16:creationId xmlns:a16="http://schemas.microsoft.com/office/drawing/2014/main" id="{42200AAE-99E8-37AB-EA09-502F5CC3251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20889" y="1617536"/>
            <a:ext cx="2091092" cy="2728686"/>
          </a:xfrm>
          <a:custGeom>
            <a:avLst/>
            <a:gdLst>
              <a:gd name="connsiteX0" fmla="*/ 0 w 2091092"/>
              <a:gd name="connsiteY0" fmla="*/ 0 h 2728686"/>
              <a:gd name="connsiteX1" fmla="*/ 2091092 w 2091092"/>
              <a:gd name="connsiteY1" fmla="*/ 0 h 2728686"/>
              <a:gd name="connsiteX2" fmla="*/ 2091092 w 2091092"/>
              <a:gd name="connsiteY2" fmla="*/ 2728686 h 2728686"/>
              <a:gd name="connsiteX3" fmla="*/ 0 w 2091092"/>
              <a:gd name="connsiteY3" fmla="*/ 2728686 h 2728686"/>
            </a:gdLst>
            <a:ahLst/>
            <a:cxnLst>
              <a:cxn ang="0">
                <a:pos x="connsiteX0" y="connsiteY0"/>
              </a:cxn>
              <a:cxn ang="0">
                <a:pos x="connsiteX1" y="connsiteY1"/>
              </a:cxn>
              <a:cxn ang="0">
                <a:pos x="connsiteX2" y="connsiteY2"/>
              </a:cxn>
              <a:cxn ang="0">
                <a:pos x="connsiteX3" y="connsiteY3"/>
              </a:cxn>
            </a:cxnLst>
            <a:rect l="l" t="t" r="r" b="b"/>
            <a:pathLst>
              <a:path w="2091092" h="2728686">
                <a:moveTo>
                  <a:pt x="0" y="0"/>
                </a:moveTo>
                <a:lnTo>
                  <a:pt x="2091092" y="0"/>
                </a:lnTo>
                <a:lnTo>
                  <a:pt x="2091092" y="2728686"/>
                </a:lnTo>
                <a:lnTo>
                  <a:pt x="0" y="2728686"/>
                </a:lnTo>
                <a:close/>
              </a:path>
            </a:pathLst>
          </a:cu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2D716C2-0D9A-CC73-9F4E-A0F174B5E8E3}"/>
              </a:ext>
            </a:extLst>
          </p:cNvPr>
          <p:cNvSpPr txBox="1"/>
          <p:nvPr/>
        </p:nvSpPr>
        <p:spPr>
          <a:xfrm>
            <a:off x="507998" y="520700"/>
            <a:ext cx="11119557" cy="646331"/>
          </a:xfrm>
          <a:prstGeom prst="rect">
            <a:avLst/>
          </a:prstGeom>
          <a:noFill/>
        </p:spPr>
        <p:txBody>
          <a:bodyPr wrap="square">
            <a:spAutoFit/>
          </a:bodyPr>
          <a:lstStyle/>
          <a:p>
            <a:r>
              <a:rPr lang="en-US" sz="3600" dirty="0">
                <a:solidFill>
                  <a:srgbClr val="472311"/>
                </a:solidFill>
                <a:effectLst>
                  <a:innerShdw blurRad="63500" dist="50800" dir="18900000">
                    <a:prstClr val="black">
                      <a:alpha val="50000"/>
                    </a:prstClr>
                  </a:innerShdw>
                </a:effectLst>
                <a:latin typeface="Montserrat Black" panose="00000A00000000000000" pitchFamily="2" charset="0"/>
              </a:rPr>
              <a:t>Room Cleaning Checklist Overview</a:t>
            </a:r>
          </a:p>
        </p:txBody>
      </p:sp>
      <p:sp>
        <p:nvSpPr>
          <p:cNvPr id="14" name="Rectangle 13">
            <a:extLst>
              <a:ext uri="{FF2B5EF4-FFF2-40B4-BE49-F238E27FC236}">
                <a16:creationId xmlns:a16="http://schemas.microsoft.com/office/drawing/2014/main" id="{AE57A1F9-7CD8-FF54-C0D4-16AA11F63514}"/>
              </a:ext>
            </a:extLst>
          </p:cNvPr>
          <p:cNvSpPr/>
          <p:nvPr/>
        </p:nvSpPr>
        <p:spPr>
          <a:xfrm>
            <a:off x="620889" y="4447822"/>
            <a:ext cx="2091092" cy="1749778"/>
          </a:xfrm>
          <a:prstGeom prst="rect">
            <a:avLst/>
          </a:prstGeom>
          <a:solidFill>
            <a:srgbClr val="F1D4C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i="0" dirty="0">
                <a:solidFill>
                  <a:schemeClr val="tx1"/>
                </a:solidFill>
                <a:effectLst/>
                <a:latin typeface="Montserrat" panose="00000500000000000000" pitchFamily="2" charset="0"/>
              </a:rPr>
              <a:t>Odor neutral</a:t>
            </a:r>
          </a:p>
          <a:p>
            <a:pPr algn="ctr"/>
            <a:r>
              <a:rPr lang="en-US" b="0" i="0" dirty="0">
                <a:solidFill>
                  <a:schemeClr val="tx1"/>
                </a:solidFill>
                <a:effectLst/>
                <a:latin typeface="Montserrat" panose="00000500000000000000" pitchFamily="2" charset="0"/>
              </a:rPr>
              <a:t>(Alcalde-González et al., 2021)</a:t>
            </a:r>
          </a:p>
        </p:txBody>
      </p:sp>
      <p:sp>
        <p:nvSpPr>
          <p:cNvPr id="15" name="Rectangle 14">
            <a:extLst>
              <a:ext uri="{FF2B5EF4-FFF2-40B4-BE49-F238E27FC236}">
                <a16:creationId xmlns:a16="http://schemas.microsoft.com/office/drawing/2014/main" id="{DEA2744A-56E2-184C-FC31-59ECD60A0927}"/>
              </a:ext>
            </a:extLst>
          </p:cNvPr>
          <p:cNvSpPr/>
          <p:nvPr/>
        </p:nvSpPr>
        <p:spPr>
          <a:xfrm>
            <a:off x="2827204" y="4447822"/>
            <a:ext cx="2091092" cy="1749778"/>
          </a:xfrm>
          <a:prstGeom prst="rect">
            <a:avLst/>
          </a:prstGeom>
          <a:solidFill>
            <a:srgbClr val="F1D4C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i="0" dirty="0">
                <a:solidFill>
                  <a:schemeClr val="tx1"/>
                </a:solidFill>
                <a:effectLst/>
                <a:latin typeface="Montserrat" panose="00000500000000000000" pitchFamily="2" charset="0"/>
              </a:rPr>
              <a:t>Plugs &amp; Switches in working condition</a:t>
            </a:r>
            <a:endParaRPr lang="en-US" b="0" i="0" dirty="0">
              <a:solidFill>
                <a:schemeClr val="tx1"/>
              </a:solidFill>
              <a:effectLst/>
              <a:latin typeface="Montserrat" panose="00000500000000000000" pitchFamily="2" charset="0"/>
            </a:endParaRPr>
          </a:p>
        </p:txBody>
      </p:sp>
      <p:sp>
        <p:nvSpPr>
          <p:cNvPr id="16" name="Rectangle 15">
            <a:extLst>
              <a:ext uri="{FF2B5EF4-FFF2-40B4-BE49-F238E27FC236}">
                <a16:creationId xmlns:a16="http://schemas.microsoft.com/office/drawing/2014/main" id="{AC915272-7654-E9BB-DFB8-687634E5981C}"/>
              </a:ext>
            </a:extLst>
          </p:cNvPr>
          <p:cNvSpPr/>
          <p:nvPr/>
        </p:nvSpPr>
        <p:spPr>
          <a:xfrm>
            <a:off x="5033521" y="4447822"/>
            <a:ext cx="2091092" cy="1749778"/>
          </a:xfrm>
          <a:prstGeom prst="rect">
            <a:avLst/>
          </a:prstGeom>
          <a:solidFill>
            <a:srgbClr val="F1D4C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i="0" dirty="0">
                <a:solidFill>
                  <a:schemeClr val="tx1"/>
                </a:solidFill>
                <a:effectLst/>
                <a:latin typeface="Montserrat" panose="00000500000000000000" pitchFamily="2" charset="0"/>
              </a:rPr>
              <a:t>Electronic devices in working condition &amp; clean</a:t>
            </a:r>
            <a:endParaRPr lang="en-US" b="0" i="0" dirty="0">
              <a:solidFill>
                <a:schemeClr val="tx1"/>
              </a:solidFill>
              <a:effectLst/>
              <a:latin typeface="Montserrat" panose="00000500000000000000" pitchFamily="2" charset="0"/>
            </a:endParaRPr>
          </a:p>
        </p:txBody>
      </p:sp>
      <p:sp>
        <p:nvSpPr>
          <p:cNvPr id="17" name="Rectangle 16">
            <a:extLst>
              <a:ext uri="{FF2B5EF4-FFF2-40B4-BE49-F238E27FC236}">
                <a16:creationId xmlns:a16="http://schemas.microsoft.com/office/drawing/2014/main" id="{709CBF54-3E73-03F2-CD64-62713D350639}"/>
              </a:ext>
            </a:extLst>
          </p:cNvPr>
          <p:cNvSpPr/>
          <p:nvPr/>
        </p:nvSpPr>
        <p:spPr>
          <a:xfrm>
            <a:off x="7239836" y="4447822"/>
            <a:ext cx="2091092" cy="1749778"/>
          </a:xfrm>
          <a:prstGeom prst="rect">
            <a:avLst/>
          </a:prstGeom>
          <a:solidFill>
            <a:srgbClr val="F1D4C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i="0" dirty="0">
                <a:solidFill>
                  <a:schemeClr val="tx1"/>
                </a:solidFill>
                <a:effectLst/>
                <a:latin typeface="Montserrat" panose="00000500000000000000" pitchFamily="2" charset="0"/>
              </a:rPr>
              <a:t>Ventilation free of dust</a:t>
            </a:r>
          </a:p>
          <a:p>
            <a:pPr algn="ctr"/>
            <a:r>
              <a:rPr lang="en-US" b="0" i="0" dirty="0">
                <a:solidFill>
                  <a:schemeClr val="tx1"/>
                </a:solidFill>
                <a:effectLst/>
                <a:latin typeface="Montserrat" panose="00000500000000000000" pitchFamily="2" charset="0"/>
              </a:rPr>
              <a:t>(Aguilar-Escobar et al., 2021)</a:t>
            </a:r>
          </a:p>
        </p:txBody>
      </p:sp>
      <p:sp>
        <p:nvSpPr>
          <p:cNvPr id="18" name="Rectangle 17">
            <a:extLst>
              <a:ext uri="{FF2B5EF4-FFF2-40B4-BE49-F238E27FC236}">
                <a16:creationId xmlns:a16="http://schemas.microsoft.com/office/drawing/2014/main" id="{F7418B82-AE97-821B-19ED-F1DFBC0D5D4E}"/>
              </a:ext>
            </a:extLst>
          </p:cNvPr>
          <p:cNvSpPr/>
          <p:nvPr/>
        </p:nvSpPr>
        <p:spPr>
          <a:xfrm>
            <a:off x="9446152" y="4447822"/>
            <a:ext cx="2091092" cy="1749778"/>
          </a:xfrm>
          <a:prstGeom prst="rect">
            <a:avLst/>
          </a:prstGeom>
          <a:solidFill>
            <a:srgbClr val="F1D4C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i="0" dirty="0">
                <a:solidFill>
                  <a:schemeClr val="tx1"/>
                </a:solidFill>
                <a:effectLst/>
                <a:latin typeface="Montserrat" panose="00000500000000000000" pitchFamily="2" charset="0"/>
              </a:rPr>
              <a:t>Wardrobe clean and free of dust</a:t>
            </a:r>
            <a:endParaRPr lang="en-US" b="0" i="0" dirty="0">
              <a:solidFill>
                <a:schemeClr val="tx1"/>
              </a:solidFill>
              <a:effectLst/>
              <a:latin typeface="Montserrat" panose="00000500000000000000" pitchFamily="2" charset="0"/>
            </a:endParaRPr>
          </a:p>
        </p:txBody>
      </p:sp>
    </p:spTree>
    <p:extLst>
      <p:ext uri="{BB962C8B-B14F-4D97-AF65-F5344CB8AC3E}">
        <p14:creationId xmlns:p14="http://schemas.microsoft.com/office/powerpoint/2010/main" val="24470894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46,434 Cleaning Shower Images, Stock Photos, 3D objects, &amp; Vectors |  Shutterstock">
            <a:extLst>
              <a:ext uri="{FF2B5EF4-FFF2-40B4-BE49-F238E27FC236}">
                <a16:creationId xmlns:a16="http://schemas.microsoft.com/office/drawing/2014/main" id="{AD385325-B007-3134-ABBF-BF528BE939D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2827204" y="1603024"/>
            <a:ext cx="2091092" cy="2743199"/>
          </a:xfrm>
          <a:custGeom>
            <a:avLst/>
            <a:gdLst>
              <a:gd name="connsiteX0" fmla="*/ 0 w 2091092"/>
              <a:gd name="connsiteY0" fmla="*/ 0 h 2743199"/>
              <a:gd name="connsiteX1" fmla="*/ 2091092 w 2091092"/>
              <a:gd name="connsiteY1" fmla="*/ 0 h 2743199"/>
              <a:gd name="connsiteX2" fmla="*/ 2091092 w 2091092"/>
              <a:gd name="connsiteY2" fmla="*/ 2743199 h 2743199"/>
              <a:gd name="connsiteX3" fmla="*/ 0 w 2091092"/>
              <a:gd name="connsiteY3" fmla="*/ 2743199 h 2743199"/>
            </a:gdLst>
            <a:ahLst/>
            <a:cxnLst>
              <a:cxn ang="0">
                <a:pos x="connsiteX0" y="connsiteY0"/>
              </a:cxn>
              <a:cxn ang="0">
                <a:pos x="connsiteX1" y="connsiteY1"/>
              </a:cxn>
              <a:cxn ang="0">
                <a:pos x="connsiteX2" y="connsiteY2"/>
              </a:cxn>
              <a:cxn ang="0">
                <a:pos x="connsiteX3" y="connsiteY3"/>
              </a:cxn>
            </a:cxnLst>
            <a:rect l="l" t="t" r="r" b="b"/>
            <a:pathLst>
              <a:path w="2091092" h="2743199">
                <a:moveTo>
                  <a:pt x="0" y="0"/>
                </a:moveTo>
                <a:lnTo>
                  <a:pt x="2091092" y="0"/>
                </a:lnTo>
                <a:lnTo>
                  <a:pt x="2091092" y="2743199"/>
                </a:lnTo>
                <a:lnTo>
                  <a:pt x="0" y="2743199"/>
                </a:lnTo>
                <a:close/>
              </a:path>
            </a:pathLst>
          </a:custGeom>
          <a:noFill/>
          <a:extLst>
            <a:ext uri="{909E8E84-426E-40DD-AFC4-6F175D3DCCD1}">
              <a14:hiddenFill xmlns:a14="http://schemas.microsoft.com/office/drawing/2010/main">
                <a:solidFill>
                  <a:srgbClr val="FFFFFF"/>
                </a:solidFill>
              </a14:hiddenFill>
            </a:ext>
          </a:extLst>
        </p:spPr>
      </p:pic>
      <p:pic>
        <p:nvPicPr>
          <p:cNvPr id="3" name="Picture 2" descr="Affordable Ideas to Stage your Bathrooms well for a Home Sale - Part 1 -  Express Homebuyers">
            <a:extLst>
              <a:ext uri="{FF2B5EF4-FFF2-40B4-BE49-F238E27FC236}">
                <a16:creationId xmlns:a16="http://schemas.microsoft.com/office/drawing/2014/main" id="{CB22F2BA-7B04-6FAD-9365-D60B76420B8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33521" y="1603022"/>
            <a:ext cx="2091092" cy="2743200"/>
          </a:xfrm>
          <a:custGeom>
            <a:avLst/>
            <a:gdLst>
              <a:gd name="connsiteX0" fmla="*/ 0 w 2091092"/>
              <a:gd name="connsiteY0" fmla="*/ 0 h 2743200"/>
              <a:gd name="connsiteX1" fmla="*/ 2091092 w 2091092"/>
              <a:gd name="connsiteY1" fmla="*/ 0 h 2743200"/>
              <a:gd name="connsiteX2" fmla="*/ 2091092 w 2091092"/>
              <a:gd name="connsiteY2" fmla="*/ 2743200 h 2743200"/>
              <a:gd name="connsiteX3" fmla="*/ 0 w 2091092"/>
              <a:gd name="connsiteY3" fmla="*/ 2743200 h 2743200"/>
            </a:gdLst>
            <a:ahLst/>
            <a:cxnLst>
              <a:cxn ang="0">
                <a:pos x="connsiteX0" y="connsiteY0"/>
              </a:cxn>
              <a:cxn ang="0">
                <a:pos x="connsiteX1" y="connsiteY1"/>
              </a:cxn>
              <a:cxn ang="0">
                <a:pos x="connsiteX2" y="connsiteY2"/>
              </a:cxn>
              <a:cxn ang="0">
                <a:pos x="connsiteX3" y="connsiteY3"/>
              </a:cxn>
            </a:cxnLst>
            <a:rect l="l" t="t" r="r" b="b"/>
            <a:pathLst>
              <a:path w="2091092" h="2743200">
                <a:moveTo>
                  <a:pt x="0" y="0"/>
                </a:moveTo>
                <a:lnTo>
                  <a:pt x="2091092" y="0"/>
                </a:lnTo>
                <a:lnTo>
                  <a:pt x="2091092" y="2743200"/>
                </a:lnTo>
                <a:lnTo>
                  <a:pt x="0" y="2743200"/>
                </a:lnTo>
                <a:close/>
              </a:path>
            </a:pathLst>
          </a:custGeom>
          <a:noFill/>
          <a:extLst>
            <a:ext uri="{909E8E84-426E-40DD-AFC4-6F175D3DCCD1}">
              <a14:hiddenFill xmlns:a14="http://schemas.microsoft.com/office/drawing/2010/main">
                <a:solidFill>
                  <a:srgbClr val="FFFFFF"/>
                </a:solidFill>
              </a14:hiddenFill>
            </a:ext>
          </a:extLst>
        </p:spPr>
      </p:pic>
      <p:pic>
        <p:nvPicPr>
          <p:cNvPr id="5" name="Picture 4" descr="How To Clean A Kitchen Bin: Banish Smells With This Guide">
            <a:extLst>
              <a:ext uri="{FF2B5EF4-FFF2-40B4-BE49-F238E27FC236}">
                <a16:creationId xmlns:a16="http://schemas.microsoft.com/office/drawing/2014/main" id="{818F5C8B-4956-5A6A-3153-5C42F463B3A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14984" r="34229" b="347"/>
          <a:stretch>
            <a:fillRect/>
          </a:stretch>
        </p:blipFill>
        <p:spPr bwMode="auto">
          <a:xfrm>
            <a:off x="7239836" y="1612548"/>
            <a:ext cx="2091092" cy="2733675"/>
          </a:xfrm>
          <a:custGeom>
            <a:avLst/>
            <a:gdLst>
              <a:gd name="connsiteX0" fmla="*/ 0 w 2091092"/>
              <a:gd name="connsiteY0" fmla="*/ 0 h 2733675"/>
              <a:gd name="connsiteX1" fmla="*/ 2091092 w 2091092"/>
              <a:gd name="connsiteY1" fmla="*/ 0 h 2733675"/>
              <a:gd name="connsiteX2" fmla="*/ 2091092 w 2091092"/>
              <a:gd name="connsiteY2" fmla="*/ 2733675 h 2733675"/>
              <a:gd name="connsiteX3" fmla="*/ 0 w 2091092"/>
              <a:gd name="connsiteY3" fmla="*/ 2733675 h 2733675"/>
            </a:gdLst>
            <a:ahLst/>
            <a:cxnLst>
              <a:cxn ang="0">
                <a:pos x="connsiteX0" y="connsiteY0"/>
              </a:cxn>
              <a:cxn ang="0">
                <a:pos x="connsiteX1" y="connsiteY1"/>
              </a:cxn>
              <a:cxn ang="0">
                <a:pos x="connsiteX2" y="connsiteY2"/>
              </a:cxn>
              <a:cxn ang="0">
                <a:pos x="connsiteX3" y="connsiteY3"/>
              </a:cxn>
            </a:cxnLst>
            <a:rect l="l" t="t" r="r" b="b"/>
            <a:pathLst>
              <a:path w="2091092" h="2733675">
                <a:moveTo>
                  <a:pt x="0" y="0"/>
                </a:moveTo>
                <a:lnTo>
                  <a:pt x="2091092" y="0"/>
                </a:lnTo>
                <a:lnTo>
                  <a:pt x="2091092" y="2733675"/>
                </a:lnTo>
                <a:lnTo>
                  <a:pt x="0" y="2733675"/>
                </a:lnTo>
                <a:close/>
              </a:path>
            </a:pathLst>
          </a:custGeom>
          <a:noFill/>
          <a:extLst>
            <a:ext uri="{909E8E84-426E-40DD-AFC4-6F175D3DCCD1}">
              <a14:hiddenFill xmlns:a14="http://schemas.microsoft.com/office/drawing/2010/main">
                <a:solidFill>
                  <a:srgbClr val="FFFFFF"/>
                </a:solidFill>
              </a14:hiddenFill>
            </a:ext>
          </a:extLst>
        </p:spPr>
      </p:pic>
      <p:pic>
        <p:nvPicPr>
          <p:cNvPr id="6152" name="Picture 8" descr="body hair, dust on bathroom floor upon check-in - Picture of Entourage  Sur-Le-Lac, Lac-Beauport - Tripadvisor">
            <a:extLst>
              <a:ext uri="{FF2B5EF4-FFF2-40B4-BE49-F238E27FC236}">
                <a16:creationId xmlns:a16="http://schemas.microsoft.com/office/drawing/2014/main" id="{5FA0A9E0-CD83-A609-A15B-B7ED605FC91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446151" y="1612547"/>
            <a:ext cx="2101988" cy="2743200"/>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descr="Kitchen Worktops &amp; Upstands | Wickes">
            <a:extLst>
              <a:ext uri="{FF2B5EF4-FFF2-40B4-BE49-F238E27FC236}">
                <a16:creationId xmlns:a16="http://schemas.microsoft.com/office/drawing/2014/main" id="{213F257B-795B-4AF5-9C8A-35DF51F937EC}"/>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20889" y="1603022"/>
            <a:ext cx="2091092" cy="2736366"/>
          </a:xfrm>
          <a:custGeom>
            <a:avLst/>
            <a:gdLst>
              <a:gd name="connsiteX0" fmla="*/ 0 w 2091092"/>
              <a:gd name="connsiteY0" fmla="*/ 0 h 2736366"/>
              <a:gd name="connsiteX1" fmla="*/ 2091092 w 2091092"/>
              <a:gd name="connsiteY1" fmla="*/ 0 h 2736366"/>
              <a:gd name="connsiteX2" fmla="*/ 2091092 w 2091092"/>
              <a:gd name="connsiteY2" fmla="*/ 2736366 h 2736366"/>
              <a:gd name="connsiteX3" fmla="*/ 0 w 2091092"/>
              <a:gd name="connsiteY3" fmla="*/ 2736366 h 2736366"/>
            </a:gdLst>
            <a:ahLst/>
            <a:cxnLst>
              <a:cxn ang="0">
                <a:pos x="connsiteX0" y="connsiteY0"/>
              </a:cxn>
              <a:cxn ang="0">
                <a:pos x="connsiteX1" y="connsiteY1"/>
              </a:cxn>
              <a:cxn ang="0">
                <a:pos x="connsiteX2" y="connsiteY2"/>
              </a:cxn>
              <a:cxn ang="0">
                <a:pos x="connsiteX3" y="connsiteY3"/>
              </a:cxn>
            </a:cxnLst>
            <a:rect l="l" t="t" r="r" b="b"/>
            <a:pathLst>
              <a:path w="2091092" h="2736366">
                <a:moveTo>
                  <a:pt x="0" y="0"/>
                </a:moveTo>
                <a:lnTo>
                  <a:pt x="2091092" y="0"/>
                </a:lnTo>
                <a:lnTo>
                  <a:pt x="2091092" y="2736366"/>
                </a:lnTo>
                <a:lnTo>
                  <a:pt x="0" y="2736366"/>
                </a:lnTo>
                <a:close/>
              </a:path>
            </a:pathLst>
          </a:cu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2D716C2-0D9A-CC73-9F4E-A0F174B5E8E3}"/>
              </a:ext>
            </a:extLst>
          </p:cNvPr>
          <p:cNvSpPr txBox="1"/>
          <p:nvPr/>
        </p:nvSpPr>
        <p:spPr>
          <a:xfrm>
            <a:off x="507998" y="520700"/>
            <a:ext cx="11119557" cy="646331"/>
          </a:xfrm>
          <a:prstGeom prst="rect">
            <a:avLst/>
          </a:prstGeom>
          <a:noFill/>
        </p:spPr>
        <p:txBody>
          <a:bodyPr wrap="square">
            <a:spAutoFit/>
          </a:bodyPr>
          <a:lstStyle/>
          <a:p>
            <a:r>
              <a:rPr lang="en-US" sz="3600" dirty="0">
                <a:solidFill>
                  <a:srgbClr val="472311"/>
                </a:solidFill>
                <a:effectLst>
                  <a:innerShdw blurRad="63500" dist="50800" dir="18900000">
                    <a:prstClr val="black">
                      <a:alpha val="50000"/>
                    </a:prstClr>
                  </a:innerShdw>
                </a:effectLst>
                <a:latin typeface="Montserrat Black" panose="00000A00000000000000" pitchFamily="2" charset="0"/>
              </a:rPr>
              <a:t>Room Cleaning Checklist Overview</a:t>
            </a:r>
          </a:p>
        </p:txBody>
      </p:sp>
      <p:sp>
        <p:nvSpPr>
          <p:cNvPr id="14" name="Rectangle 13">
            <a:extLst>
              <a:ext uri="{FF2B5EF4-FFF2-40B4-BE49-F238E27FC236}">
                <a16:creationId xmlns:a16="http://schemas.microsoft.com/office/drawing/2014/main" id="{AE57A1F9-7CD8-FF54-C0D4-16AA11F63514}"/>
              </a:ext>
            </a:extLst>
          </p:cNvPr>
          <p:cNvSpPr/>
          <p:nvPr/>
        </p:nvSpPr>
        <p:spPr>
          <a:xfrm>
            <a:off x="620889" y="4447822"/>
            <a:ext cx="2091092" cy="1749778"/>
          </a:xfrm>
          <a:prstGeom prst="rect">
            <a:avLst/>
          </a:prstGeom>
          <a:solidFill>
            <a:srgbClr val="F1D4C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i="0" dirty="0">
                <a:solidFill>
                  <a:schemeClr val="tx1"/>
                </a:solidFill>
                <a:effectLst/>
                <a:latin typeface="Montserrat" panose="00000500000000000000" pitchFamily="2" charset="0"/>
              </a:rPr>
              <a:t>Work surfaces clean and free of dust</a:t>
            </a:r>
            <a:endParaRPr lang="en-US" b="0" i="0" dirty="0">
              <a:solidFill>
                <a:schemeClr val="tx1"/>
              </a:solidFill>
              <a:effectLst/>
              <a:latin typeface="Montserrat" panose="00000500000000000000" pitchFamily="2" charset="0"/>
            </a:endParaRPr>
          </a:p>
        </p:txBody>
      </p:sp>
      <p:sp>
        <p:nvSpPr>
          <p:cNvPr id="15" name="Rectangle 14">
            <a:extLst>
              <a:ext uri="{FF2B5EF4-FFF2-40B4-BE49-F238E27FC236}">
                <a16:creationId xmlns:a16="http://schemas.microsoft.com/office/drawing/2014/main" id="{DEA2744A-56E2-184C-FC31-59ECD60A0927}"/>
              </a:ext>
            </a:extLst>
          </p:cNvPr>
          <p:cNvSpPr/>
          <p:nvPr/>
        </p:nvSpPr>
        <p:spPr>
          <a:xfrm>
            <a:off x="2827204" y="4447822"/>
            <a:ext cx="2091092" cy="1749778"/>
          </a:xfrm>
          <a:prstGeom prst="rect">
            <a:avLst/>
          </a:prstGeom>
          <a:solidFill>
            <a:srgbClr val="F1D4C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i="0" dirty="0">
                <a:solidFill>
                  <a:schemeClr val="tx1"/>
                </a:solidFill>
                <a:effectLst/>
                <a:latin typeface="Montserrat" panose="00000500000000000000" pitchFamily="2" charset="0"/>
              </a:rPr>
              <a:t>Bath/Shower clean </a:t>
            </a:r>
            <a:r>
              <a:rPr lang="en-US" i="0" dirty="0">
                <a:solidFill>
                  <a:schemeClr val="tx1"/>
                </a:solidFill>
                <a:effectLst/>
                <a:latin typeface="Montserrat" panose="00000500000000000000" pitchFamily="2" charset="0"/>
              </a:rPr>
              <a:t>(Almanza et al., 2015)</a:t>
            </a:r>
          </a:p>
        </p:txBody>
      </p:sp>
      <p:sp>
        <p:nvSpPr>
          <p:cNvPr id="16" name="Rectangle 15">
            <a:extLst>
              <a:ext uri="{FF2B5EF4-FFF2-40B4-BE49-F238E27FC236}">
                <a16:creationId xmlns:a16="http://schemas.microsoft.com/office/drawing/2014/main" id="{AC915272-7654-E9BB-DFB8-687634E5981C}"/>
              </a:ext>
            </a:extLst>
          </p:cNvPr>
          <p:cNvSpPr/>
          <p:nvPr/>
        </p:nvSpPr>
        <p:spPr>
          <a:xfrm>
            <a:off x="5033521" y="4447822"/>
            <a:ext cx="2091092" cy="1749778"/>
          </a:xfrm>
          <a:prstGeom prst="rect">
            <a:avLst/>
          </a:prstGeom>
          <a:solidFill>
            <a:srgbClr val="F1D4C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i="0" dirty="0">
                <a:solidFill>
                  <a:schemeClr val="tx1"/>
                </a:solidFill>
                <a:effectLst/>
                <a:latin typeface="Montserrat" panose="00000500000000000000" pitchFamily="2" charset="0"/>
              </a:rPr>
              <a:t>Bathroom well-presented</a:t>
            </a:r>
            <a:endParaRPr lang="en-US" b="0" i="0" dirty="0">
              <a:solidFill>
                <a:schemeClr val="tx1"/>
              </a:solidFill>
              <a:effectLst/>
              <a:latin typeface="Montserrat" panose="00000500000000000000" pitchFamily="2" charset="0"/>
            </a:endParaRPr>
          </a:p>
        </p:txBody>
      </p:sp>
      <p:sp>
        <p:nvSpPr>
          <p:cNvPr id="17" name="Rectangle 16">
            <a:extLst>
              <a:ext uri="{FF2B5EF4-FFF2-40B4-BE49-F238E27FC236}">
                <a16:creationId xmlns:a16="http://schemas.microsoft.com/office/drawing/2014/main" id="{709CBF54-3E73-03F2-CD64-62713D350639}"/>
              </a:ext>
            </a:extLst>
          </p:cNvPr>
          <p:cNvSpPr/>
          <p:nvPr/>
        </p:nvSpPr>
        <p:spPr>
          <a:xfrm>
            <a:off x="7239836" y="4447822"/>
            <a:ext cx="2091092" cy="1749778"/>
          </a:xfrm>
          <a:prstGeom prst="rect">
            <a:avLst/>
          </a:prstGeom>
          <a:solidFill>
            <a:srgbClr val="F1D4C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i="0" dirty="0">
                <a:solidFill>
                  <a:schemeClr val="tx1"/>
                </a:solidFill>
                <a:effectLst/>
                <a:latin typeface="Montserrat" panose="00000500000000000000" pitchFamily="2" charset="0"/>
              </a:rPr>
              <a:t>Bin emptied and clean</a:t>
            </a:r>
            <a:endParaRPr lang="en-US" b="0" i="0" dirty="0">
              <a:solidFill>
                <a:schemeClr val="tx1"/>
              </a:solidFill>
              <a:effectLst/>
              <a:latin typeface="Montserrat" panose="00000500000000000000" pitchFamily="2" charset="0"/>
            </a:endParaRPr>
          </a:p>
        </p:txBody>
      </p:sp>
      <p:sp>
        <p:nvSpPr>
          <p:cNvPr id="18" name="Rectangle 17">
            <a:extLst>
              <a:ext uri="{FF2B5EF4-FFF2-40B4-BE49-F238E27FC236}">
                <a16:creationId xmlns:a16="http://schemas.microsoft.com/office/drawing/2014/main" id="{F7418B82-AE97-821B-19ED-F1DFBC0D5D4E}"/>
              </a:ext>
            </a:extLst>
          </p:cNvPr>
          <p:cNvSpPr/>
          <p:nvPr/>
        </p:nvSpPr>
        <p:spPr>
          <a:xfrm>
            <a:off x="9446152" y="4447822"/>
            <a:ext cx="2091092" cy="1749778"/>
          </a:xfrm>
          <a:prstGeom prst="rect">
            <a:avLst/>
          </a:prstGeom>
          <a:solidFill>
            <a:srgbClr val="F1D4C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i="0" dirty="0">
                <a:solidFill>
                  <a:schemeClr val="tx1"/>
                </a:solidFill>
                <a:effectLst/>
                <a:latin typeface="Montserrat" panose="00000500000000000000" pitchFamily="2" charset="0"/>
              </a:rPr>
              <a:t>No Body hair in the bathroom</a:t>
            </a:r>
            <a:endParaRPr lang="en-US" b="0" i="0" dirty="0">
              <a:solidFill>
                <a:schemeClr val="tx1"/>
              </a:solidFill>
              <a:effectLst/>
              <a:latin typeface="Montserrat" panose="00000500000000000000" pitchFamily="2" charset="0"/>
            </a:endParaRPr>
          </a:p>
        </p:txBody>
      </p:sp>
    </p:spTree>
    <p:extLst>
      <p:ext uri="{BB962C8B-B14F-4D97-AF65-F5344CB8AC3E}">
        <p14:creationId xmlns:p14="http://schemas.microsoft.com/office/powerpoint/2010/main" val="5521601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Buy Alfa Design Round Bathroom Mirror with 3 Color Light Vanity Mirror Wall  Mounted with Sensor, LED Mirror for Bathroom 24”inch (Round) Online at Low  Prices in India - Amazon.in">
            <a:extLst>
              <a:ext uri="{FF2B5EF4-FFF2-40B4-BE49-F238E27FC236}">
                <a16:creationId xmlns:a16="http://schemas.microsoft.com/office/drawing/2014/main" id="{CE039782-490B-DEF9-6593-9C20296A30D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33521" y="1603022"/>
            <a:ext cx="2091092" cy="2743200"/>
          </a:xfrm>
          <a:custGeom>
            <a:avLst/>
            <a:gdLst>
              <a:gd name="connsiteX0" fmla="*/ 0 w 2091092"/>
              <a:gd name="connsiteY0" fmla="*/ 0 h 2743200"/>
              <a:gd name="connsiteX1" fmla="*/ 2091092 w 2091092"/>
              <a:gd name="connsiteY1" fmla="*/ 0 h 2743200"/>
              <a:gd name="connsiteX2" fmla="*/ 2091092 w 2091092"/>
              <a:gd name="connsiteY2" fmla="*/ 2743200 h 2743200"/>
              <a:gd name="connsiteX3" fmla="*/ 0 w 2091092"/>
              <a:gd name="connsiteY3" fmla="*/ 2743200 h 2743200"/>
            </a:gdLst>
            <a:ahLst/>
            <a:cxnLst>
              <a:cxn ang="0">
                <a:pos x="connsiteX0" y="connsiteY0"/>
              </a:cxn>
              <a:cxn ang="0">
                <a:pos x="connsiteX1" y="connsiteY1"/>
              </a:cxn>
              <a:cxn ang="0">
                <a:pos x="connsiteX2" y="connsiteY2"/>
              </a:cxn>
              <a:cxn ang="0">
                <a:pos x="connsiteX3" y="connsiteY3"/>
              </a:cxn>
            </a:cxnLst>
            <a:rect l="l" t="t" r="r" b="b"/>
            <a:pathLst>
              <a:path w="2091092" h="2743200">
                <a:moveTo>
                  <a:pt x="0" y="0"/>
                </a:moveTo>
                <a:lnTo>
                  <a:pt x="2091092" y="0"/>
                </a:lnTo>
                <a:lnTo>
                  <a:pt x="2091092" y="2743200"/>
                </a:lnTo>
                <a:lnTo>
                  <a:pt x="0" y="2743200"/>
                </a:lnTo>
                <a:close/>
              </a:path>
            </a:pathLst>
          </a:custGeom>
          <a:noFill/>
          <a:extLst>
            <a:ext uri="{909E8E84-426E-40DD-AFC4-6F175D3DCCD1}">
              <a14:hiddenFill xmlns:a14="http://schemas.microsoft.com/office/drawing/2010/main">
                <a:solidFill>
                  <a:srgbClr val="FFFFFF"/>
                </a:solidFill>
              </a14:hiddenFill>
            </a:ext>
          </a:extLst>
        </p:spPr>
      </p:pic>
      <p:pic>
        <p:nvPicPr>
          <p:cNvPr id="5" name="Picture 4" descr="What extractor fan do I need for my bathroom | Blog | Extractor Fan World">
            <a:extLst>
              <a:ext uri="{FF2B5EF4-FFF2-40B4-BE49-F238E27FC236}">
                <a16:creationId xmlns:a16="http://schemas.microsoft.com/office/drawing/2014/main" id="{FCDC4DF9-2F3E-439F-094B-7140970E035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0889" y="1615722"/>
            <a:ext cx="2091092" cy="2730500"/>
          </a:xfrm>
          <a:custGeom>
            <a:avLst/>
            <a:gdLst>
              <a:gd name="connsiteX0" fmla="*/ 0 w 2091092"/>
              <a:gd name="connsiteY0" fmla="*/ 0 h 2730500"/>
              <a:gd name="connsiteX1" fmla="*/ 2091092 w 2091092"/>
              <a:gd name="connsiteY1" fmla="*/ 0 h 2730500"/>
              <a:gd name="connsiteX2" fmla="*/ 2091092 w 2091092"/>
              <a:gd name="connsiteY2" fmla="*/ 2730500 h 2730500"/>
              <a:gd name="connsiteX3" fmla="*/ 0 w 2091092"/>
              <a:gd name="connsiteY3" fmla="*/ 2730500 h 2730500"/>
            </a:gdLst>
            <a:ahLst/>
            <a:cxnLst>
              <a:cxn ang="0">
                <a:pos x="connsiteX0" y="connsiteY0"/>
              </a:cxn>
              <a:cxn ang="0">
                <a:pos x="connsiteX1" y="connsiteY1"/>
              </a:cxn>
              <a:cxn ang="0">
                <a:pos x="connsiteX2" y="connsiteY2"/>
              </a:cxn>
              <a:cxn ang="0">
                <a:pos x="connsiteX3" y="connsiteY3"/>
              </a:cxn>
            </a:cxnLst>
            <a:rect l="l" t="t" r="r" b="b"/>
            <a:pathLst>
              <a:path w="2091092" h="2730500">
                <a:moveTo>
                  <a:pt x="0" y="0"/>
                </a:moveTo>
                <a:lnTo>
                  <a:pt x="2091092" y="0"/>
                </a:lnTo>
                <a:lnTo>
                  <a:pt x="2091092" y="2730500"/>
                </a:lnTo>
                <a:lnTo>
                  <a:pt x="0" y="2730500"/>
                </a:lnTo>
                <a:close/>
              </a:path>
            </a:pathLst>
          </a:custGeom>
          <a:noFill/>
          <a:extLst>
            <a:ext uri="{909E8E84-426E-40DD-AFC4-6F175D3DCCD1}">
              <a14:hiddenFill xmlns:a14="http://schemas.microsoft.com/office/drawing/2010/main">
                <a:solidFill>
                  <a:srgbClr val="FFFFFF"/>
                </a:solidFill>
              </a14:hiddenFill>
            </a:ext>
          </a:extLst>
        </p:spPr>
      </p:pic>
      <p:pic>
        <p:nvPicPr>
          <p:cNvPr id="11" name="Picture 10" descr="Caulk Strip Tape, PE Self-Adhesive Decorative Sealing Tape, Used for  Kitchen Sink Toilet Bathroom Bathtub Floor Wall Edge Protector（White  Length:10.5 feet） - Walmart.ca">
            <a:extLst>
              <a:ext uri="{FF2B5EF4-FFF2-40B4-BE49-F238E27FC236}">
                <a16:creationId xmlns:a16="http://schemas.microsoft.com/office/drawing/2014/main" id="{DF7C8A6E-0652-C411-B9DE-42370C1AB4C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827204" y="1615722"/>
            <a:ext cx="2091092" cy="2730500"/>
          </a:xfrm>
          <a:custGeom>
            <a:avLst/>
            <a:gdLst>
              <a:gd name="connsiteX0" fmla="*/ 0 w 2091092"/>
              <a:gd name="connsiteY0" fmla="*/ 0 h 2730500"/>
              <a:gd name="connsiteX1" fmla="*/ 2091092 w 2091092"/>
              <a:gd name="connsiteY1" fmla="*/ 0 h 2730500"/>
              <a:gd name="connsiteX2" fmla="*/ 2091092 w 2091092"/>
              <a:gd name="connsiteY2" fmla="*/ 2730500 h 2730500"/>
              <a:gd name="connsiteX3" fmla="*/ 0 w 2091092"/>
              <a:gd name="connsiteY3" fmla="*/ 2730500 h 2730500"/>
            </a:gdLst>
            <a:ahLst/>
            <a:cxnLst>
              <a:cxn ang="0">
                <a:pos x="connsiteX0" y="connsiteY0"/>
              </a:cxn>
              <a:cxn ang="0">
                <a:pos x="connsiteX1" y="connsiteY1"/>
              </a:cxn>
              <a:cxn ang="0">
                <a:pos x="connsiteX2" y="connsiteY2"/>
              </a:cxn>
              <a:cxn ang="0">
                <a:pos x="connsiteX3" y="connsiteY3"/>
              </a:cxn>
            </a:cxnLst>
            <a:rect l="l" t="t" r="r" b="b"/>
            <a:pathLst>
              <a:path w="2091092" h="2730500">
                <a:moveTo>
                  <a:pt x="0" y="0"/>
                </a:moveTo>
                <a:lnTo>
                  <a:pt x="2091092" y="0"/>
                </a:lnTo>
                <a:lnTo>
                  <a:pt x="2091092" y="2730500"/>
                </a:lnTo>
                <a:lnTo>
                  <a:pt x="0" y="2730500"/>
                </a:lnTo>
                <a:close/>
              </a:path>
            </a:pathLst>
          </a:custGeom>
          <a:noFill/>
          <a:extLst>
            <a:ext uri="{909E8E84-426E-40DD-AFC4-6F175D3DCCD1}">
              <a14:hiddenFill xmlns:a14="http://schemas.microsoft.com/office/drawing/2010/main">
                <a:solidFill>
                  <a:srgbClr val="FFFFFF"/>
                </a:solidFill>
              </a14:hiddenFill>
            </a:ext>
          </a:extLst>
        </p:spPr>
      </p:pic>
      <p:pic>
        <p:nvPicPr>
          <p:cNvPr id="19" name="Picture 18" descr="How To Keep Your Bathroom Odour Free This Summer | HerZindagi">
            <a:extLst>
              <a:ext uri="{FF2B5EF4-FFF2-40B4-BE49-F238E27FC236}">
                <a16:creationId xmlns:a16="http://schemas.microsoft.com/office/drawing/2014/main" id="{850900EB-0DB3-64CB-CB6B-3D4D15E6388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239836" y="1615722"/>
            <a:ext cx="2091092" cy="2730500"/>
          </a:xfrm>
          <a:custGeom>
            <a:avLst/>
            <a:gdLst>
              <a:gd name="connsiteX0" fmla="*/ 0 w 2091092"/>
              <a:gd name="connsiteY0" fmla="*/ 0 h 2730500"/>
              <a:gd name="connsiteX1" fmla="*/ 2091092 w 2091092"/>
              <a:gd name="connsiteY1" fmla="*/ 0 h 2730500"/>
              <a:gd name="connsiteX2" fmla="*/ 2091092 w 2091092"/>
              <a:gd name="connsiteY2" fmla="*/ 2730500 h 2730500"/>
              <a:gd name="connsiteX3" fmla="*/ 0 w 2091092"/>
              <a:gd name="connsiteY3" fmla="*/ 2730500 h 2730500"/>
            </a:gdLst>
            <a:ahLst/>
            <a:cxnLst>
              <a:cxn ang="0">
                <a:pos x="connsiteX0" y="connsiteY0"/>
              </a:cxn>
              <a:cxn ang="0">
                <a:pos x="connsiteX1" y="connsiteY1"/>
              </a:cxn>
              <a:cxn ang="0">
                <a:pos x="connsiteX2" y="connsiteY2"/>
              </a:cxn>
              <a:cxn ang="0">
                <a:pos x="connsiteX3" y="connsiteY3"/>
              </a:cxn>
            </a:cxnLst>
            <a:rect l="l" t="t" r="r" b="b"/>
            <a:pathLst>
              <a:path w="2091092" h="2730500">
                <a:moveTo>
                  <a:pt x="0" y="0"/>
                </a:moveTo>
                <a:lnTo>
                  <a:pt x="2091092" y="0"/>
                </a:lnTo>
                <a:lnTo>
                  <a:pt x="2091092" y="2730500"/>
                </a:lnTo>
                <a:lnTo>
                  <a:pt x="0" y="2730500"/>
                </a:lnTo>
                <a:close/>
              </a:path>
            </a:pathLst>
          </a:custGeom>
          <a:noFill/>
          <a:extLst>
            <a:ext uri="{909E8E84-426E-40DD-AFC4-6F175D3DCCD1}">
              <a14:hiddenFill xmlns:a14="http://schemas.microsoft.com/office/drawing/2010/main">
                <a:solidFill>
                  <a:srgbClr val="FFFFFF"/>
                </a:solidFill>
              </a14:hiddenFill>
            </a:ext>
          </a:extLst>
        </p:spPr>
      </p:pic>
      <p:pic>
        <p:nvPicPr>
          <p:cNvPr id="13" name="Picture 12" descr="How Often Should I Clean My Drains at Home?">
            <a:extLst>
              <a:ext uri="{FF2B5EF4-FFF2-40B4-BE49-F238E27FC236}">
                <a16:creationId xmlns:a16="http://schemas.microsoft.com/office/drawing/2014/main" id="{F3C43C11-DBCE-D54B-0E22-36A58FECDF5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446152" y="1615722"/>
            <a:ext cx="2091092" cy="2730500"/>
          </a:xfrm>
          <a:custGeom>
            <a:avLst/>
            <a:gdLst>
              <a:gd name="connsiteX0" fmla="*/ 0 w 2091092"/>
              <a:gd name="connsiteY0" fmla="*/ 0 h 2730500"/>
              <a:gd name="connsiteX1" fmla="*/ 2091092 w 2091092"/>
              <a:gd name="connsiteY1" fmla="*/ 0 h 2730500"/>
              <a:gd name="connsiteX2" fmla="*/ 2091092 w 2091092"/>
              <a:gd name="connsiteY2" fmla="*/ 2730500 h 2730500"/>
              <a:gd name="connsiteX3" fmla="*/ 0 w 2091092"/>
              <a:gd name="connsiteY3" fmla="*/ 2730500 h 2730500"/>
            </a:gdLst>
            <a:ahLst/>
            <a:cxnLst>
              <a:cxn ang="0">
                <a:pos x="connsiteX0" y="connsiteY0"/>
              </a:cxn>
              <a:cxn ang="0">
                <a:pos x="connsiteX1" y="connsiteY1"/>
              </a:cxn>
              <a:cxn ang="0">
                <a:pos x="connsiteX2" y="connsiteY2"/>
              </a:cxn>
              <a:cxn ang="0">
                <a:pos x="connsiteX3" y="connsiteY3"/>
              </a:cxn>
            </a:cxnLst>
            <a:rect l="l" t="t" r="r" b="b"/>
            <a:pathLst>
              <a:path w="2091092" h="2730500">
                <a:moveTo>
                  <a:pt x="0" y="0"/>
                </a:moveTo>
                <a:lnTo>
                  <a:pt x="2091092" y="0"/>
                </a:lnTo>
                <a:lnTo>
                  <a:pt x="2091092" y="2730500"/>
                </a:lnTo>
                <a:lnTo>
                  <a:pt x="0" y="2730500"/>
                </a:lnTo>
                <a:close/>
              </a:path>
            </a:pathLst>
          </a:cu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2D716C2-0D9A-CC73-9F4E-A0F174B5E8E3}"/>
              </a:ext>
            </a:extLst>
          </p:cNvPr>
          <p:cNvSpPr txBox="1"/>
          <p:nvPr/>
        </p:nvSpPr>
        <p:spPr>
          <a:xfrm>
            <a:off x="507998" y="520700"/>
            <a:ext cx="11119557" cy="646331"/>
          </a:xfrm>
          <a:prstGeom prst="rect">
            <a:avLst/>
          </a:prstGeom>
          <a:noFill/>
        </p:spPr>
        <p:txBody>
          <a:bodyPr wrap="square">
            <a:spAutoFit/>
          </a:bodyPr>
          <a:lstStyle/>
          <a:p>
            <a:r>
              <a:rPr lang="en-US" sz="3600" dirty="0">
                <a:solidFill>
                  <a:srgbClr val="472311"/>
                </a:solidFill>
                <a:effectLst>
                  <a:innerShdw blurRad="63500" dist="50800" dir="18900000">
                    <a:prstClr val="black">
                      <a:alpha val="50000"/>
                    </a:prstClr>
                  </a:innerShdw>
                </a:effectLst>
                <a:latin typeface="Montserrat Black" panose="00000A00000000000000" pitchFamily="2" charset="0"/>
              </a:rPr>
              <a:t>Room Cleaning Checklist Overview</a:t>
            </a:r>
          </a:p>
        </p:txBody>
      </p:sp>
      <p:sp>
        <p:nvSpPr>
          <p:cNvPr id="14" name="Rectangle 13">
            <a:extLst>
              <a:ext uri="{FF2B5EF4-FFF2-40B4-BE49-F238E27FC236}">
                <a16:creationId xmlns:a16="http://schemas.microsoft.com/office/drawing/2014/main" id="{AE57A1F9-7CD8-FF54-C0D4-16AA11F63514}"/>
              </a:ext>
            </a:extLst>
          </p:cNvPr>
          <p:cNvSpPr/>
          <p:nvPr/>
        </p:nvSpPr>
        <p:spPr>
          <a:xfrm>
            <a:off x="620889" y="4447822"/>
            <a:ext cx="2091092" cy="1749778"/>
          </a:xfrm>
          <a:prstGeom prst="rect">
            <a:avLst/>
          </a:prstGeom>
          <a:solidFill>
            <a:srgbClr val="F1D4C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i="0" dirty="0">
                <a:solidFill>
                  <a:schemeClr val="tx1"/>
                </a:solidFill>
                <a:effectLst/>
                <a:latin typeface="Montserrat" panose="00000500000000000000" pitchFamily="2" charset="0"/>
              </a:rPr>
              <a:t>Extractor clean</a:t>
            </a:r>
          </a:p>
          <a:p>
            <a:pPr algn="ctr"/>
            <a:r>
              <a:rPr lang="en-US" b="0" i="0" dirty="0">
                <a:solidFill>
                  <a:schemeClr val="tx1"/>
                </a:solidFill>
                <a:effectLst/>
                <a:latin typeface="Montserrat" panose="00000500000000000000" pitchFamily="2" charset="0"/>
              </a:rPr>
              <a:t>(Powell et al., 2006)</a:t>
            </a:r>
          </a:p>
        </p:txBody>
      </p:sp>
      <p:sp>
        <p:nvSpPr>
          <p:cNvPr id="15" name="Rectangle 14">
            <a:extLst>
              <a:ext uri="{FF2B5EF4-FFF2-40B4-BE49-F238E27FC236}">
                <a16:creationId xmlns:a16="http://schemas.microsoft.com/office/drawing/2014/main" id="{DEA2744A-56E2-184C-FC31-59ECD60A0927}"/>
              </a:ext>
            </a:extLst>
          </p:cNvPr>
          <p:cNvSpPr/>
          <p:nvPr/>
        </p:nvSpPr>
        <p:spPr>
          <a:xfrm>
            <a:off x="2827204" y="4447822"/>
            <a:ext cx="2091092" cy="1749778"/>
          </a:xfrm>
          <a:prstGeom prst="rect">
            <a:avLst/>
          </a:prstGeom>
          <a:solidFill>
            <a:srgbClr val="F1D4C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i="0" dirty="0">
                <a:solidFill>
                  <a:schemeClr val="tx1"/>
                </a:solidFill>
                <a:effectLst/>
                <a:latin typeface="Montserrat" panose="00000500000000000000" pitchFamily="2" charset="0"/>
              </a:rPr>
              <a:t>Floor &amp; edge seals</a:t>
            </a:r>
            <a:endParaRPr lang="en-US" b="0" i="0" dirty="0">
              <a:solidFill>
                <a:schemeClr val="tx1"/>
              </a:solidFill>
              <a:effectLst/>
              <a:latin typeface="Montserrat" panose="00000500000000000000" pitchFamily="2" charset="0"/>
            </a:endParaRPr>
          </a:p>
        </p:txBody>
      </p:sp>
      <p:sp>
        <p:nvSpPr>
          <p:cNvPr id="16" name="Rectangle 15">
            <a:extLst>
              <a:ext uri="{FF2B5EF4-FFF2-40B4-BE49-F238E27FC236}">
                <a16:creationId xmlns:a16="http://schemas.microsoft.com/office/drawing/2014/main" id="{AC915272-7654-E9BB-DFB8-687634E5981C}"/>
              </a:ext>
            </a:extLst>
          </p:cNvPr>
          <p:cNvSpPr/>
          <p:nvPr/>
        </p:nvSpPr>
        <p:spPr>
          <a:xfrm>
            <a:off x="5033521" y="4447822"/>
            <a:ext cx="2091092" cy="1749778"/>
          </a:xfrm>
          <a:prstGeom prst="rect">
            <a:avLst/>
          </a:prstGeom>
          <a:solidFill>
            <a:srgbClr val="F1D4C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i="0" dirty="0">
                <a:solidFill>
                  <a:schemeClr val="tx1"/>
                </a:solidFill>
                <a:effectLst/>
                <a:latin typeface="Montserrat" panose="00000500000000000000" pitchFamily="2" charset="0"/>
              </a:rPr>
              <a:t>Mirror clean and marks-free</a:t>
            </a:r>
            <a:endParaRPr lang="en-US" b="0" i="0" dirty="0">
              <a:solidFill>
                <a:schemeClr val="tx1"/>
              </a:solidFill>
              <a:effectLst/>
              <a:latin typeface="Montserrat" panose="00000500000000000000" pitchFamily="2" charset="0"/>
            </a:endParaRPr>
          </a:p>
        </p:txBody>
      </p:sp>
      <p:sp>
        <p:nvSpPr>
          <p:cNvPr id="17" name="Rectangle 16">
            <a:extLst>
              <a:ext uri="{FF2B5EF4-FFF2-40B4-BE49-F238E27FC236}">
                <a16:creationId xmlns:a16="http://schemas.microsoft.com/office/drawing/2014/main" id="{709CBF54-3E73-03F2-CD64-62713D350639}"/>
              </a:ext>
            </a:extLst>
          </p:cNvPr>
          <p:cNvSpPr/>
          <p:nvPr/>
        </p:nvSpPr>
        <p:spPr>
          <a:xfrm>
            <a:off x="7239836" y="4447822"/>
            <a:ext cx="2091092" cy="1749778"/>
          </a:xfrm>
          <a:prstGeom prst="rect">
            <a:avLst/>
          </a:prstGeom>
          <a:solidFill>
            <a:srgbClr val="F1D4C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i="0" dirty="0" err="1">
                <a:solidFill>
                  <a:schemeClr val="tx1"/>
                </a:solidFill>
                <a:effectLst/>
                <a:latin typeface="Montserrat" panose="00000500000000000000" pitchFamily="2" charset="0"/>
              </a:rPr>
              <a:t>Odour</a:t>
            </a:r>
            <a:r>
              <a:rPr lang="en-US" b="1" i="0" dirty="0">
                <a:solidFill>
                  <a:schemeClr val="tx1"/>
                </a:solidFill>
                <a:effectLst/>
                <a:latin typeface="Montserrat" panose="00000500000000000000" pitchFamily="2" charset="0"/>
              </a:rPr>
              <a:t> free, no unpleasant smell</a:t>
            </a:r>
            <a:endParaRPr lang="en-US" b="0" i="0" dirty="0">
              <a:solidFill>
                <a:schemeClr val="tx1"/>
              </a:solidFill>
              <a:effectLst/>
              <a:latin typeface="Montserrat" panose="00000500000000000000" pitchFamily="2" charset="0"/>
            </a:endParaRPr>
          </a:p>
        </p:txBody>
      </p:sp>
      <p:sp>
        <p:nvSpPr>
          <p:cNvPr id="18" name="Rectangle 17">
            <a:extLst>
              <a:ext uri="{FF2B5EF4-FFF2-40B4-BE49-F238E27FC236}">
                <a16:creationId xmlns:a16="http://schemas.microsoft.com/office/drawing/2014/main" id="{F7418B82-AE97-821B-19ED-F1DFBC0D5D4E}"/>
              </a:ext>
            </a:extLst>
          </p:cNvPr>
          <p:cNvSpPr/>
          <p:nvPr/>
        </p:nvSpPr>
        <p:spPr>
          <a:xfrm>
            <a:off x="9446152" y="4447822"/>
            <a:ext cx="2091092" cy="1749778"/>
          </a:xfrm>
          <a:prstGeom prst="rect">
            <a:avLst/>
          </a:prstGeom>
          <a:solidFill>
            <a:srgbClr val="F1D4C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i="0" dirty="0">
                <a:solidFill>
                  <a:schemeClr val="tx1"/>
                </a:solidFill>
                <a:effectLst/>
                <a:latin typeface="Montserrat" panose="00000500000000000000" pitchFamily="2" charset="0"/>
              </a:rPr>
              <a:t>Pipes clean and free of dust</a:t>
            </a:r>
          </a:p>
          <a:p>
            <a:pPr algn="ctr"/>
            <a:r>
              <a:rPr lang="en-US" b="0" i="0" dirty="0">
                <a:solidFill>
                  <a:schemeClr val="tx1"/>
                </a:solidFill>
                <a:effectLst/>
                <a:latin typeface="Montserrat" panose="00000500000000000000" pitchFamily="2" charset="0"/>
              </a:rPr>
              <a:t>(Kline et al., 2014)</a:t>
            </a:r>
          </a:p>
        </p:txBody>
      </p:sp>
    </p:spTree>
    <p:extLst>
      <p:ext uri="{BB962C8B-B14F-4D97-AF65-F5344CB8AC3E}">
        <p14:creationId xmlns:p14="http://schemas.microsoft.com/office/powerpoint/2010/main" val="32417272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Hotel Towels Type, Size, &amp; Style Guide - WebstaurantStore">
            <a:extLst>
              <a:ext uri="{FF2B5EF4-FFF2-40B4-BE49-F238E27FC236}">
                <a16:creationId xmlns:a16="http://schemas.microsoft.com/office/drawing/2014/main" id="{C2E39107-CCE2-9C48-54B5-5C19B6D4A2E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0889" y="1611338"/>
            <a:ext cx="2091092" cy="2734885"/>
          </a:xfrm>
          <a:custGeom>
            <a:avLst/>
            <a:gdLst>
              <a:gd name="connsiteX0" fmla="*/ 0 w 2091092"/>
              <a:gd name="connsiteY0" fmla="*/ 0 h 2734885"/>
              <a:gd name="connsiteX1" fmla="*/ 2091092 w 2091092"/>
              <a:gd name="connsiteY1" fmla="*/ 0 h 2734885"/>
              <a:gd name="connsiteX2" fmla="*/ 2091092 w 2091092"/>
              <a:gd name="connsiteY2" fmla="*/ 2734885 h 2734885"/>
              <a:gd name="connsiteX3" fmla="*/ 0 w 2091092"/>
              <a:gd name="connsiteY3" fmla="*/ 2734885 h 2734885"/>
            </a:gdLst>
            <a:ahLst/>
            <a:cxnLst>
              <a:cxn ang="0">
                <a:pos x="connsiteX0" y="connsiteY0"/>
              </a:cxn>
              <a:cxn ang="0">
                <a:pos x="connsiteX1" y="connsiteY1"/>
              </a:cxn>
              <a:cxn ang="0">
                <a:pos x="connsiteX2" y="connsiteY2"/>
              </a:cxn>
              <a:cxn ang="0">
                <a:pos x="connsiteX3" y="connsiteY3"/>
              </a:cxn>
            </a:cxnLst>
            <a:rect l="l" t="t" r="r" b="b"/>
            <a:pathLst>
              <a:path w="2091092" h="2734885">
                <a:moveTo>
                  <a:pt x="0" y="0"/>
                </a:moveTo>
                <a:lnTo>
                  <a:pt x="2091092" y="0"/>
                </a:lnTo>
                <a:lnTo>
                  <a:pt x="2091092" y="2734885"/>
                </a:lnTo>
                <a:lnTo>
                  <a:pt x="0" y="2734885"/>
                </a:lnTo>
                <a:close/>
              </a:path>
            </a:pathLst>
          </a:custGeom>
          <a:noFill/>
          <a:extLst>
            <a:ext uri="{909E8E84-426E-40DD-AFC4-6F175D3DCCD1}">
              <a14:hiddenFill xmlns:a14="http://schemas.microsoft.com/office/drawing/2010/main">
                <a:solidFill>
                  <a:srgbClr val="FFFFFF"/>
                </a:solidFill>
              </a14:hiddenFill>
            </a:ext>
          </a:extLst>
        </p:spPr>
      </p:pic>
      <p:pic>
        <p:nvPicPr>
          <p:cNvPr id="4" name="Picture 3" descr="Shower waste &amp; shower trap buying guide | VictoriaPlum.com">
            <a:extLst>
              <a:ext uri="{FF2B5EF4-FFF2-40B4-BE49-F238E27FC236}">
                <a16:creationId xmlns:a16="http://schemas.microsoft.com/office/drawing/2014/main" id="{16D695B6-E347-43A0-C307-EF6A3441F0F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33521" y="1611338"/>
            <a:ext cx="2091092" cy="2734885"/>
          </a:xfrm>
          <a:custGeom>
            <a:avLst/>
            <a:gdLst>
              <a:gd name="connsiteX0" fmla="*/ 0 w 2091092"/>
              <a:gd name="connsiteY0" fmla="*/ 0 h 2734885"/>
              <a:gd name="connsiteX1" fmla="*/ 2091092 w 2091092"/>
              <a:gd name="connsiteY1" fmla="*/ 0 h 2734885"/>
              <a:gd name="connsiteX2" fmla="*/ 2091092 w 2091092"/>
              <a:gd name="connsiteY2" fmla="*/ 2734885 h 2734885"/>
              <a:gd name="connsiteX3" fmla="*/ 0 w 2091092"/>
              <a:gd name="connsiteY3" fmla="*/ 2734885 h 2734885"/>
            </a:gdLst>
            <a:ahLst/>
            <a:cxnLst>
              <a:cxn ang="0">
                <a:pos x="connsiteX0" y="connsiteY0"/>
              </a:cxn>
              <a:cxn ang="0">
                <a:pos x="connsiteX1" y="connsiteY1"/>
              </a:cxn>
              <a:cxn ang="0">
                <a:pos x="connsiteX2" y="connsiteY2"/>
              </a:cxn>
              <a:cxn ang="0">
                <a:pos x="connsiteX3" y="connsiteY3"/>
              </a:cxn>
            </a:cxnLst>
            <a:rect l="l" t="t" r="r" b="b"/>
            <a:pathLst>
              <a:path w="2091092" h="2734885">
                <a:moveTo>
                  <a:pt x="0" y="0"/>
                </a:moveTo>
                <a:lnTo>
                  <a:pt x="2091092" y="0"/>
                </a:lnTo>
                <a:lnTo>
                  <a:pt x="2091092" y="2734885"/>
                </a:lnTo>
                <a:lnTo>
                  <a:pt x="0" y="2734885"/>
                </a:lnTo>
                <a:close/>
              </a:path>
            </a:pathLst>
          </a:custGeom>
          <a:noFill/>
          <a:extLst>
            <a:ext uri="{909E8E84-426E-40DD-AFC4-6F175D3DCCD1}">
              <a14:hiddenFill xmlns:a14="http://schemas.microsoft.com/office/drawing/2010/main">
                <a:solidFill>
                  <a:srgbClr val="FFFFFF"/>
                </a:solidFill>
              </a14:hiddenFill>
            </a:ext>
          </a:extLst>
        </p:spPr>
      </p:pic>
      <p:pic>
        <p:nvPicPr>
          <p:cNvPr id="5" name="Picture 4" descr="36 NAKED, Unbleached, Eco Friendly Bamboo Toilet Paper.">
            <a:extLst>
              <a:ext uri="{FF2B5EF4-FFF2-40B4-BE49-F238E27FC236}">
                <a16:creationId xmlns:a16="http://schemas.microsoft.com/office/drawing/2014/main" id="{6317A040-93BE-0CF2-86D9-534C0345115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446152" y="1607708"/>
            <a:ext cx="2091092" cy="2738515"/>
          </a:xfrm>
          <a:custGeom>
            <a:avLst/>
            <a:gdLst>
              <a:gd name="connsiteX0" fmla="*/ 0 w 2091092"/>
              <a:gd name="connsiteY0" fmla="*/ 0 h 2738515"/>
              <a:gd name="connsiteX1" fmla="*/ 2091092 w 2091092"/>
              <a:gd name="connsiteY1" fmla="*/ 0 h 2738515"/>
              <a:gd name="connsiteX2" fmla="*/ 2091092 w 2091092"/>
              <a:gd name="connsiteY2" fmla="*/ 2738515 h 2738515"/>
              <a:gd name="connsiteX3" fmla="*/ 0 w 2091092"/>
              <a:gd name="connsiteY3" fmla="*/ 2738515 h 2738515"/>
            </a:gdLst>
            <a:ahLst/>
            <a:cxnLst>
              <a:cxn ang="0">
                <a:pos x="connsiteX0" y="connsiteY0"/>
              </a:cxn>
              <a:cxn ang="0">
                <a:pos x="connsiteX1" y="connsiteY1"/>
              </a:cxn>
              <a:cxn ang="0">
                <a:pos x="connsiteX2" y="connsiteY2"/>
              </a:cxn>
              <a:cxn ang="0">
                <a:pos x="connsiteX3" y="connsiteY3"/>
              </a:cxn>
            </a:cxnLst>
            <a:rect l="l" t="t" r="r" b="b"/>
            <a:pathLst>
              <a:path w="2091092" h="2738515">
                <a:moveTo>
                  <a:pt x="0" y="0"/>
                </a:moveTo>
                <a:lnTo>
                  <a:pt x="2091092" y="0"/>
                </a:lnTo>
                <a:lnTo>
                  <a:pt x="2091092" y="2738515"/>
                </a:lnTo>
                <a:lnTo>
                  <a:pt x="0" y="2738515"/>
                </a:lnTo>
                <a:close/>
              </a:path>
            </a:pathLst>
          </a:custGeom>
          <a:noFill/>
          <a:extLst>
            <a:ext uri="{909E8E84-426E-40DD-AFC4-6F175D3DCCD1}">
              <a14:hiddenFill xmlns:a14="http://schemas.microsoft.com/office/drawing/2010/main">
                <a:solidFill>
                  <a:srgbClr val="FFFFFF"/>
                </a:solidFill>
              </a14:hiddenFill>
            </a:ext>
          </a:extLst>
        </p:spPr>
      </p:pic>
      <p:pic>
        <p:nvPicPr>
          <p:cNvPr id="8200" name="Picture 8" descr="51 Toilet Paper Storage Ideas To Suit Every Style And Budget">
            <a:extLst>
              <a:ext uri="{FF2B5EF4-FFF2-40B4-BE49-F238E27FC236}">
                <a16:creationId xmlns:a16="http://schemas.microsoft.com/office/drawing/2014/main" id="{6902A586-7AD5-8121-FF6C-A564572D17E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273706" y="1610127"/>
            <a:ext cx="2057400" cy="2743200"/>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20+ Gorgeous Bathroom Accesories Ideas For Comfortable Bathing | Bathroom  styling, Bathroom accessories luxury, Bathroom accesories">
            <a:extLst>
              <a:ext uri="{FF2B5EF4-FFF2-40B4-BE49-F238E27FC236}">
                <a16:creationId xmlns:a16="http://schemas.microsoft.com/office/drawing/2014/main" id="{BCA08A42-0712-9948-598A-F0EC7E3872D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827204" y="1610128"/>
            <a:ext cx="2091092" cy="2736095"/>
          </a:xfrm>
          <a:custGeom>
            <a:avLst/>
            <a:gdLst>
              <a:gd name="connsiteX0" fmla="*/ 0 w 2091092"/>
              <a:gd name="connsiteY0" fmla="*/ 0 h 2736095"/>
              <a:gd name="connsiteX1" fmla="*/ 2091092 w 2091092"/>
              <a:gd name="connsiteY1" fmla="*/ 0 h 2736095"/>
              <a:gd name="connsiteX2" fmla="*/ 2091092 w 2091092"/>
              <a:gd name="connsiteY2" fmla="*/ 2736095 h 2736095"/>
              <a:gd name="connsiteX3" fmla="*/ 0 w 2091092"/>
              <a:gd name="connsiteY3" fmla="*/ 2736095 h 2736095"/>
            </a:gdLst>
            <a:ahLst/>
            <a:cxnLst>
              <a:cxn ang="0">
                <a:pos x="connsiteX0" y="connsiteY0"/>
              </a:cxn>
              <a:cxn ang="0">
                <a:pos x="connsiteX1" y="connsiteY1"/>
              </a:cxn>
              <a:cxn ang="0">
                <a:pos x="connsiteX2" y="connsiteY2"/>
              </a:cxn>
              <a:cxn ang="0">
                <a:pos x="connsiteX3" y="connsiteY3"/>
              </a:cxn>
            </a:cxnLst>
            <a:rect l="l" t="t" r="r" b="b"/>
            <a:pathLst>
              <a:path w="2091092" h="2736095">
                <a:moveTo>
                  <a:pt x="0" y="0"/>
                </a:moveTo>
                <a:lnTo>
                  <a:pt x="2091092" y="0"/>
                </a:lnTo>
                <a:lnTo>
                  <a:pt x="2091092" y="2736095"/>
                </a:lnTo>
                <a:lnTo>
                  <a:pt x="0" y="2736095"/>
                </a:lnTo>
                <a:close/>
              </a:path>
            </a:pathLst>
          </a:cu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2D716C2-0D9A-CC73-9F4E-A0F174B5E8E3}"/>
              </a:ext>
            </a:extLst>
          </p:cNvPr>
          <p:cNvSpPr txBox="1"/>
          <p:nvPr/>
        </p:nvSpPr>
        <p:spPr>
          <a:xfrm>
            <a:off x="507998" y="520700"/>
            <a:ext cx="11119557" cy="646331"/>
          </a:xfrm>
          <a:prstGeom prst="rect">
            <a:avLst/>
          </a:prstGeom>
          <a:noFill/>
        </p:spPr>
        <p:txBody>
          <a:bodyPr wrap="square">
            <a:spAutoFit/>
          </a:bodyPr>
          <a:lstStyle/>
          <a:p>
            <a:r>
              <a:rPr lang="en-US" sz="3600" dirty="0">
                <a:solidFill>
                  <a:srgbClr val="472311"/>
                </a:solidFill>
                <a:effectLst>
                  <a:innerShdw blurRad="63500" dist="50800" dir="18900000">
                    <a:prstClr val="black">
                      <a:alpha val="50000"/>
                    </a:prstClr>
                  </a:innerShdw>
                </a:effectLst>
                <a:latin typeface="Montserrat Black" panose="00000A00000000000000" pitchFamily="2" charset="0"/>
              </a:rPr>
              <a:t>Room Cleaning Checklist Overview</a:t>
            </a:r>
          </a:p>
        </p:txBody>
      </p:sp>
      <p:sp>
        <p:nvSpPr>
          <p:cNvPr id="14" name="Rectangle 13">
            <a:extLst>
              <a:ext uri="{FF2B5EF4-FFF2-40B4-BE49-F238E27FC236}">
                <a16:creationId xmlns:a16="http://schemas.microsoft.com/office/drawing/2014/main" id="{AE57A1F9-7CD8-FF54-C0D4-16AA11F63514}"/>
              </a:ext>
            </a:extLst>
          </p:cNvPr>
          <p:cNvSpPr/>
          <p:nvPr/>
        </p:nvSpPr>
        <p:spPr>
          <a:xfrm>
            <a:off x="620889" y="4447822"/>
            <a:ext cx="2091092" cy="1749778"/>
          </a:xfrm>
          <a:prstGeom prst="rect">
            <a:avLst/>
          </a:prstGeom>
          <a:solidFill>
            <a:srgbClr val="F1D4C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i="0" dirty="0">
                <a:solidFill>
                  <a:schemeClr val="tx1"/>
                </a:solidFill>
                <a:effectLst/>
                <a:latin typeface="Montserrat" panose="00000500000000000000" pitchFamily="2" charset="0"/>
              </a:rPr>
              <a:t>Adequate towel present</a:t>
            </a:r>
            <a:endParaRPr lang="en-US" b="0" i="0" dirty="0">
              <a:solidFill>
                <a:schemeClr val="tx1"/>
              </a:solidFill>
              <a:effectLst/>
              <a:latin typeface="Montserrat" panose="00000500000000000000" pitchFamily="2" charset="0"/>
            </a:endParaRPr>
          </a:p>
        </p:txBody>
      </p:sp>
      <p:sp>
        <p:nvSpPr>
          <p:cNvPr id="15" name="Rectangle 14">
            <a:extLst>
              <a:ext uri="{FF2B5EF4-FFF2-40B4-BE49-F238E27FC236}">
                <a16:creationId xmlns:a16="http://schemas.microsoft.com/office/drawing/2014/main" id="{DEA2744A-56E2-184C-FC31-59ECD60A0927}"/>
              </a:ext>
            </a:extLst>
          </p:cNvPr>
          <p:cNvSpPr/>
          <p:nvPr/>
        </p:nvSpPr>
        <p:spPr>
          <a:xfrm>
            <a:off x="2827204" y="4447822"/>
            <a:ext cx="2091092" cy="1749778"/>
          </a:xfrm>
          <a:prstGeom prst="rect">
            <a:avLst/>
          </a:prstGeom>
          <a:solidFill>
            <a:srgbClr val="F1D4C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i="0" dirty="0">
                <a:solidFill>
                  <a:schemeClr val="tx1"/>
                </a:solidFill>
                <a:effectLst/>
                <a:latin typeface="Montserrat" panose="00000500000000000000" pitchFamily="2" charset="0"/>
              </a:rPr>
              <a:t>Bathing items stocked up</a:t>
            </a:r>
            <a:endParaRPr lang="en-US" b="0" i="0" dirty="0">
              <a:solidFill>
                <a:schemeClr val="tx1"/>
              </a:solidFill>
              <a:effectLst/>
              <a:latin typeface="Montserrat" panose="00000500000000000000" pitchFamily="2" charset="0"/>
            </a:endParaRPr>
          </a:p>
        </p:txBody>
      </p:sp>
      <p:sp>
        <p:nvSpPr>
          <p:cNvPr id="16" name="Rectangle 15">
            <a:extLst>
              <a:ext uri="{FF2B5EF4-FFF2-40B4-BE49-F238E27FC236}">
                <a16:creationId xmlns:a16="http://schemas.microsoft.com/office/drawing/2014/main" id="{AC915272-7654-E9BB-DFB8-687634E5981C}"/>
              </a:ext>
            </a:extLst>
          </p:cNvPr>
          <p:cNvSpPr/>
          <p:nvPr/>
        </p:nvSpPr>
        <p:spPr>
          <a:xfrm>
            <a:off x="5033521" y="4447822"/>
            <a:ext cx="2091092" cy="1749778"/>
          </a:xfrm>
          <a:prstGeom prst="rect">
            <a:avLst/>
          </a:prstGeom>
          <a:solidFill>
            <a:srgbClr val="F1D4C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i="0" dirty="0">
                <a:solidFill>
                  <a:schemeClr val="tx1"/>
                </a:solidFill>
                <a:effectLst/>
                <a:latin typeface="Montserrat" panose="00000500000000000000" pitchFamily="2" charset="0"/>
              </a:rPr>
              <a:t>Shower trap clean and well closed</a:t>
            </a:r>
            <a:endParaRPr lang="en-US" b="0" i="0" dirty="0">
              <a:solidFill>
                <a:schemeClr val="tx1"/>
              </a:solidFill>
              <a:effectLst/>
              <a:latin typeface="Montserrat" panose="00000500000000000000" pitchFamily="2" charset="0"/>
            </a:endParaRPr>
          </a:p>
        </p:txBody>
      </p:sp>
      <p:sp>
        <p:nvSpPr>
          <p:cNvPr id="17" name="Rectangle 16">
            <a:extLst>
              <a:ext uri="{FF2B5EF4-FFF2-40B4-BE49-F238E27FC236}">
                <a16:creationId xmlns:a16="http://schemas.microsoft.com/office/drawing/2014/main" id="{709CBF54-3E73-03F2-CD64-62713D350639}"/>
              </a:ext>
            </a:extLst>
          </p:cNvPr>
          <p:cNvSpPr/>
          <p:nvPr/>
        </p:nvSpPr>
        <p:spPr>
          <a:xfrm>
            <a:off x="7239836" y="4447822"/>
            <a:ext cx="2091092" cy="1749778"/>
          </a:xfrm>
          <a:prstGeom prst="rect">
            <a:avLst/>
          </a:prstGeom>
          <a:solidFill>
            <a:srgbClr val="F1D4C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i="0" dirty="0">
                <a:solidFill>
                  <a:schemeClr val="tx1"/>
                </a:solidFill>
                <a:effectLst/>
                <a:latin typeface="Montserrat" panose="00000500000000000000" pitchFamily="2" charset="0"/>
              </a:rPr>
              <a:t>Toilet paper stock up</a:t>
            </a:r>
          </a:p>
          <a:p>
            <a:pPr algn="ctr"/>
            <a:r>
              <a:rPr lang="en-US" b="0" i="0" dirty="0">
                <a:solidFill>
                  <a:schemeClr val="tx1"/>
                </a:solidFill>
                <a:effectLst/>
                <a:latin typeface="Montserrat" panose="00000500000000000000" pitchFamily="2" charset="0"/>
              </a:rPr>
              <a:t>(</a:t>
            </a:r>
            <a:r>
              <a:rPr lang="en-US" b="0" i="0" dirty="0" err="1">
                <a:solidFill>
                  <a:schemeClr val="tx1"/>
                </a:solidFill>
                <a:effectLst/>
                <a:latin typeface="Montserrat" panose="00000500000000000000" pitchFamily="2" charset="0"/>
              </a:rPr>
              <a:t>Cvelbar</a:t>
            </a:r>
            <a:r>
              <a:rPr lang="en-US" b="0" i="0" dirty="0">
                <a:solidFill>
                  <a:schemeClr val="tx1"/>
                </a:solidFill>
                <a:effectLst/>
                <a:latin typeface="Montserrat" panose="00000500000000000000" pitchFamily="2" charset="0"/>
              </a:rPr>
              <a:t> et al., 2019)</a:t>
            </a:r>
          </a:p>
        </p:txBody>
      </p:sp>
      <p:sp>
        <p:nvSpPr>
          <p:cNvPr id="18" name="Rectangle 17">
            <a:extLst>
              <a:ext uri="{FF2B5EF4-FFF2-40B4-BE49-F238E27FC236}">
                <a16:creationId xmlns:a16="http://schemas.microsoft.com/office/drawing/2014/main" id="{F7418B82-AE97-821B-19ED-F1DFBC0D5D4E}"/>
              </a:ext>
            </a:extLst>
          </p:cNvPr>
          <p:cNvSpPr/>
          <p:nvPr/>
        </p:nvSpPr>
        <p:spPr>
          <a:xfrm>
            <a:off x="9446152" y="4447822"/>
            <a:ext cx="2091092" cy="1749778"/>
          </a:xfrm>
          <a:prstGeom prst="rect">
            <a:avLst/>
          </a:prstGeom>
          <a:solidFill>
            <a:srgbClr val="F1D4C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i="0" dirty="0">
                <a:solidFill>
                  <a:schemeClr val="tx1"/>
                </a:solidFill>
                <a:effectLst/>
                <a:latin typeface="Montserrat" panose="00000500000000000000" pitchFamily="2" charset="0"/>
              </a:rPr>
              <a:t>Extra Toilet roll present (Two)</a:t>
            </a:r>
            <a:endParaRPr lang="en-US" b="0" i="0" dirty="0">
              <a:solidFill>
                <a:schemeClr val="tx1"/>
              </a:solidFill>
              <a:effectLst/>
              <a:latin typeface="Montserrat" panose="00000500000000000000" pitchFamily="2" charset="0"/>
            </a:endParaRPr>
          </a:p>
        </p:txBody>
      </p:sp>
    </p:spTree>
    <p:extLst>
      <p:ext uri="{BB962C8B-B14F-4D97-AF65-F5344CB8AC3E}">
        <p14:creationId xmlns:p14="http://schemas.microsoft.com/office/powerpoint/2010/main" val="29053724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F61954E-74AB-55C3-237D-7CE6B7CC272C}"/>
              </a:ext>
            </a:extLst>
          </p:cNvPr>
          <p:cNvSpPr txBox="1"/>
          <p:nvPr/>
        </p:nvSpPr>
        <p:spPr>
          <a:xfrm>
            <a:off x="507999" y="520700"/>
            <a:ext cx="6743700" cy="646331"/>
          </a:xfrm>
          <a:prstGeom prst="rect">
            <a:avLst/>
          </a:prstGeom>
          <a:noFill/>
        </p:spPr>
        <p:txBody>
          <a:bodyPr wrap="square">
            <a:spAutoFit/>
          </a:bodyPr>
          <a:lstStyle/>
          <a:p>
            <a:r>
              <a:rPr lang="en-US" sz="3600" dirty="0">
                <a:solidFill>
                  <a:srgbClr val="472311"/>
                </a:solidFill>
                <a:effectLst>
                  <a:innerShdw blurRad="63500" dist="50800" dir="18900000">
                    <a:prstClr val="black">
                      <a:alpha val="50000"/>
                    </a:prstClr>
                  </a:innerShdw>
                </a:effectLst>
                <a:latin typeface="Montserrat Black" panose="00000A00000000000000" pitchFamily="2" charset="0"/>
              </a:rPr>
              <a:t>Summary</a:t>
            </a:r>
          </a:p>
        </p:txBody>
      </p:sp>
      <p:sp>
        <p:nvSpPr>
          <p:cNvPr id="6" name="TextBox 5">
            <a:extLst>
              <a:ext uri="{FF2B5EF4-FFF2-40B4-BE49-F238E27FC236}">
                <a16:creationId xmlns:a16="http://schemas.microsoft.com/office/drawing/2014/main" id="{1AA1C4C4-1D92-41A1-2262-72801B9F5ECC}"/>
              </a:ext>
            </a:extLst>
          </p:cNvPr>
          <p:cNvSpPr txBox="1"/>
          <p:nvPr/>
        </p:nvSpPr>
        <p:spPr>
          <a:xfrm>
            <a:off x="507999" y="1258987"/>
            <a:ext cx="5778501" cy="3970318"/>
          </a:xfrm>
          <a:prstGeom prst="rect">
            <a:avLst/>
          </a:prstGeom>
          <a:noFill/>
        </p:spPr>
        <p:txBody>
          <a:bodyPr wrap="square">
            <a:spAutoFit/>
          </a:bodyPr>
          <a:lstStyle/>
          <a:p>
            <a:r>
              <a:rPr lang="en-US" dirty="0">
                <a:latin typeface="Montserrat" panose="00000500000000000000" pitchFamily="2" charset="0"/>
              </a:rPr>
              <a:t>The information supplied highlights how crucial it is to keep guest rooms tidy and functional. It covers a long range of chores, such making the bed, wiping off surfaces, and making sure the facilities are stocked. It also </a:t>
            </a:r>
            <a:r>
              <a:rPr lang="en-US" dirty="0" err="1">
                <a:latin typeface="Montserrat" panose="00000500000000000000" pitchFamily="2" charset="0"/>
              </a:rPr>
              <a:t>emphasises</a:t>
            </a:r>
            <a:r>
              <a:rPr lang="en-US" dirty="0">
                <a:latin typeface="Montserrat" panose="00000500000000000000" pitchFamily="2" charset="0"/>
              </a:rPr>
              <a:t> the necessity of routine maintenance inspections in order to quickly resolve any problems. The speaker </a:t>
            </a:r>
            <a:r>
              <a:rPr lang="en-US" dirty="0" err="1">
                <a:latin typeface="Montserrat" panose="00000500000000000000" pitchFamily="2" charset="0"/>
              </a:rPr>
              <a:t>emphasises</a:t>
            </a:r>
            <a:r>
              <a:rPr lang="en-US" dirty="0">
                <a:latin typeface="Montserrat" panose="00000500000000000000" pitchFamily="2" charset="0"/>
              </a:rPr>
              <a:t> the need of monitoring metrics, including Total Points per Room and Conformity Ratio, to guarantee uniform quality in every room. These procedures are necessary to make the space </a:t>
            </a:r>
            <a:r>
              <a:rPr lang="en-US" dirty="0" err="1">
                <a:latin typeface="Montserrat" panose="00000500000000000000" pitchFamily="2" charset="0"/>
              </a:rPr>
              <a:t>cosy</a:t>
            </a:r>
            <a:r>
              <a:rPr lang="en-US" dirty="0">
                <a:latin typeface="Montserrat" panose="00000500000000000000" pitchFamily="2" charset="0"/>
              </a:rPr>
              <a:t> and inviting for visitors, which will ultimately improve their entire experience.</a:t>
            </a:r>
          </a:p>
        </p:txBody>
      </p:sp>
      <p:pic>
        <p:nvPicPr>
          <p:cNvPr id="9218" name="Picture 2" descr="BA'RA Hotel, João Pessoa – Updated 2023 Prices">
            <a:extLst>
              <a:ext uri="{FF2B5EF4-FFF2-40B4-BE49-F238E27FC236}">
                <a16:creationId xmlns:a16="http://schemas.microsoft.com/office/drawing/2014/main" id="{2228511F-CC90-3F9B-7A1C-3628186049B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6543674" y="0"/>
            <a:ext cx="564832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20635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6ED3518-8954-F3C0-755E-E3D9A582A853}"/>
              </a:ext>
            </a:extLst>
          </p:cNvPr>
          <p:cNvSpPr txBox="1"/>
          <p:nvPr/>
        </p:nvSpPr>
        <p:spPr>
          <a:xfrm>
            <a:off x="507999" y="520700"/>
            <a:ext cx="6743700" cy="646331"/>
          </a:xfrm>
          <a:prstGeom prst="rect">
            <a:avLst/>
          </a:prstGeom>
          <a:noFill/>
        </p:spPr>
        <p:txBody>
          <a:bodyPr wrap="square">
            <a:spAutoFit/>
          </a:bodyPr>
          <a:lstStyle/>
          <a:p>
            <a:r>
              <a:rPr lang="en-US" sz="3600" dirty="0">
                <a:solidFill>
                  <a:srgbClr val="472311"/>
                </a:solidFill>
                <a:effectLst>
                  <a:innerShdw blurRad="63500" dist="50800" dir="18900000">
                    <a:prstClr val="black">
                      <a:alpha val="50000"/>
                    </a:prstClr>
                  </a:innerShdw>
                </a:effectLst>
                <a:latin typeface="Montserrat Black" panose="00000A00000000000000" pitchFamily="2" charset="0"/>
              </a:rPr>
              <a:t>References</a:t>
            </a:r>
          </a:p>
        </p:txBody>
      </p:sp>
      <p:sp>
        <p:nvSpPr>
          <p:cNvPr id="2" name="TextBox 1">
            <a:extLst>
              <a:ext uri="{FF2B5EF4-FFF2-40B4-BE49-F238E27FC236}">
                <a16:creationId xmlns:a16="http://schemas.microsoft.com/office/drawing/2014/main" id="{13BEF98E-AB83-9606-1C0C-69084FC6EF96}"/>
              </a:ext>
            </a:extLst>
          </p:cNvPr>
          <p:cNvSpPr txBox="1"/>
          <p:nvPr/>
        </p:nvSpPr>
        <p:spPr>
          <a:xfrm>
            <a:off x="507999" y="1258987"/>
            <a:ext cx="11188701" cy="5042406"/>
          </a:xfrm>
          <a:prstGeom prst="rect">
            <a:avLst/>
          </a:prstGeom>
          <a:noFill/>
        </p:spPr>
        <p:txBody>
          <a:bodyPr wrap="square">
            <a:spAutoFit/>
          </a:bodyPr>
          <a:lstStyle/>
          <a:p>
            <a:pPr marL="0" marR="0" algn="l">
              <a:spcBef>
                <a:spcPts val="0"/>
              </a:spcBef>
              <a:spcAft>
                <a:spcPts val="0"/>
              </a:spcAft>
            </a:pPr>
            <a:r>
              <a:rPr lang="en-US" sz="1500" kern="0" dirty="0">
                <a:solidFill>
                  <a:srgbClr val="222222"/>
                </a:solidFill>
                <a:effectLst/>
                <a:latin typeface="Montserrat" panose="00000500000000000000" pitchFamily="2" charset="0"/>
                <a:ea typeface="Times New Roman" panose="02020603050405020304" pitchFamily="18" charset="0"/>
                <a:cs typeface="Vrinda" panose="020B0502040204020203" pitchFamily="34" charset="0"/>
              </a:rPr>
              <a:t>Aguilar-Escobar, V.G., Garrido-Vega, P., </a:t>
            </a:r>
            <a:r>
              <a:rPr lang="en-US" sz="1500" kern="0" dirty="0" err="1">
                <a:solidFill>
                  <a:srgbClr val="222222"/>
                </a:solidFill>
                <a:effectLst/>
                <a:latin typeface="Montserrat" panose="00000500000000000000" pitchFamily="2" charset="0"/>
                <a:ea typeface="Times New Roman" panose="02020603050405020304" pitchFamily="18" charset="0"/>
                <a:cs typeface="Vrinda" panose="020B0502040204020203" pitchFamily="34" charset="0"/>
              </a:rPr>
              <a:t>Majado</a:t>
            </a:r>
            <a:r>
              <a:rPr lang="en-US" sz="1500" kern="0" dirty="0">
                <a:solidFill>
                  <a:srgbClr val="222222"/>
                </a:solidFill>
                <a:effectLst/>
                <a:latin typeface="Montserrat" panose="00000500000000000000" pitchFamily="2" charset="0"/>
                <a:ea typeface="Times New Roman" panose="02020603050405020304" pitchFamily="18" charset="0"/>
                <a:cs typeface="Vrinda" panose="020B0502040204020203" pitchFamily="34" charset="0"/>
              </a:rPr>
              <a:t>-Márquez, J. and </a:t>
            </a:r>
            <a:r>
              <a:rPr lang="en-US" sz="1500" kern="0" dirty="0" err="1">
                <a:solidFill>
                  <a:srgbClr val="222222"/>
                </a:solidFill>
                <a:effectLst/>
                <a:latin typeface="Montserrat" panose="00000500000000000000" pitchFamily="2" charset="0"/>
                <a:ea typeface="Times New Roman" panose="02020603050405020304" pitchFamily="18" charset="0"/>
                <a:cs typeface="Vrinda" panose="020B0502040204020203" pitchFamily="34" charset="0"/>
              </a:rPr>
              <a:t>Camuñez</a:t>
            </a:r>
            <a:r>
              <a:rPr lang="en-US" sz="1500" kern="0" dirty="0">
                <a:solidFill>
                  <a:srgbClr val="222222"/>
                </a:solidFill>
                <a:effectLst/>
                <a:latin typeface="Montserrat" panose="00000500000000000000" pitchFamily="2" charset="0"/>
                <a:ea typeface="Times New Roman" panose="02020603050405020304" pitchFamily="18" charset="0"/>
                <a:cs typeface="Vrinda" panose="020B0502040204020203" pitchFamily="34" charset="0"/>
              </a:rPr>
              <a:t>-Ruiz, J.A., 2021. Hotel room cleaning: Time study and analysis of influential variables in a Spanish hotel. </a:t>
            </a:r>
            <a:r>
              <a:rPr lang="en-US" sz="1500" i="1" kern="0" dirty="0">
                <a:solidFill>
                  <a:srgbClr val="222222"/>
                </a:solidFill>
                <a:effectLst/>
                <a:latin typeface="Montserrat" panose="00000500000000000000" pitchFamily="2" charset="0"/>
                <a:ea typeface="Times New Roman" panose="02020603050405020304" pitchFamily="18" charset="0"/>
                <a:cs typeface="Vrinda" panose="020B0502040204020203" pitchFamily="34" charset="0"/>
              </a:rPr>
              <a:t>Journal of Industrial Engineering and Management</a:t>
            </a:r>
            <a:r>
              <a:rPr lang="en-US" sz="1500" kern="0" dirty="0">
                <a:solidFill>
                  <a:srgbClr val="222222"/>
                </a:solidFill>
                <a:effectLst/>
                <a:latin typeface="Montserrat" panose="00000500000000000000" pitchFamily="2" charset="0"/>
                <a:ea typeface="Times New Roman" panose="02020603050405020304" pitchFamily="18" charset="0"/>
                <a:cs typeface="Vrinda" panose="020B0502040204020203" pitchFamily="34" charset="0"/>
              </a:rPr>
              <a:t>, </a:t>
            </a:r>
            <a:r>
              <a:rPr lang="en-US" sz="1500" i="1" kern="0" dirty="0">
                <a:solidFill>
                  <a:srgbClr val="222222"/>
                </a:solidFill>
                <a:effectLst/>
                <a:latin typeface="Montserrat" panose="00000500000000000000" pitchFamily="2" charset="0"/>
                <a:ea typeface="Times New Roman" panose="02020603050405020304" pitchFamily="18" charset="0"/>
                <a:cs typeface="Vrinda" panose="020B0502040204020203" pitchFamily="34" charset="0"/>
              </a:rPr>
              <a:t>14</a:t>
            </a:r>
            <a:r>
              <a:rPr lang="en-US" sz="1500" kern="0" dirty="0">
                <a:solidFill>
                  <a:srgbClr val="222222"/>
                </a:solidFill>
                <a:effectLst/>
                <a:latin typeface="Montserrat" panose="00000500000000000000" pitchFamily="2" charset="0"/>
                <a:ea typeface="Times New Roman" panose="02020603050405020304" pitchFamily="18" charset="0"/>
                <a:cs typeface="Vrinda" panose="020B0502040204020203" pitchFamily="34" charset="0"/>
              </a:rPr>
              <a:t>(3), pp.645-660.</a:t>
            </a:r>
            <a:endParaRPr lang="en-US" sz="1500" kern="100" dirty="0">
              <a:effectLst/>
              <a:latin typeface="Montserrat" panose="00000500000000000000" pitchFamily="2" charset="0"/>
              <a:ea typeface="Calibri" panose="020F0502020204030204" pitchFamily="34" charset="0"/>
              <a:cs typeface="Vrinda" panose="020B0502040204020203" pitchFamily="34" charset="0"/>
            </a:endParaRPr>
          </a:p>
          <a:p>
            <a:pPr marL="0" marR="0" algn="just">
              <a:spcBef>
                <a:spcPts val="0"/>
              </a:spcBef>
              <a:spcAft>
                <a:spcPts val="800"/>
              </a:spcAft>
            </a:pPr>
            <a:r>
              <a:rPr lang="en-US" sz="1500" kern="0" dirty="0">
                <a:solidFill>
                  <a:srgbClr val="222222"/>
                </a:solidFill>
                <a:effectLst/>
                <a:latin typeface="Montserrat" panose="00000500000000000000" pitchFamily="2" charset="0"/>
                <a:ea typeface="Times New Roman" panose="02020603050405020304" pitchFamily="18" charset="0"/>
                <a:cs typeface="Vrinda" panose="020B0502040204020203" pitchFamily="34" charset="0"/>
              </a:rPr>
              <a:t>Alcalde-González, V., Mozo, A.G. and Bustos, A.V., 2021. No clean rooms, no hotel business: Subversion tactics in Las </a:t>
            </a:r>
            <a:r>
              <a:rPr lang="en-US" sz="1500" kern="0" dirty="0" err="1">
                <a:solidFill>
                  <a:srgbClr val="222222"/>
                </a:solidFill>
                <a:effectLst/>
                <a:latin typeface="Montserrat" panose="00000500000000000000" pitchFamily="2" charset="0"/>
                <a:ea typeface="Times New Roman" panose="02020603050405020304" pitchFamily="18" charset="0"/>
                <a:cs typeface="Vrinda" panose="020B0502040204020203" pitchFamily="34" charset="0"/>
              </a:rPr>
              <a:t>Kellys</a:t>
            </a:r>
            <a:r>
              <a:rPr lang="en-US" sz="1500" kern="0" dirty="0">
                <a:solidFill>
                  <a:srgbClr val="222222"/>
                </a:solidFill>
                <a:effectLst/>
                <a:latin typeface="Montserrat" panose="00000500000000000000" pitchFamily="2" charset="0"/>
                <a:ea typeface="Times New Roman" panose="02020603050405020304" pitchFamily="18" charset="0"/>
                <a:cs typeface="Vrinda" panose="020B0502040204020203" pitchFamily="34" charset="0"/>
              </a:rPr>
              <a:t>’ struggle for dignity in hotel housekeeping. </a:t>
            </a:r>
            <a:r>
              <a:rPr lang="en-US" sz="1500" i="1" kern="0" dirty="0">
                <a:solidFill>
                  <a:srgbClr val="222222"/>
                </a:solidFill>
                <a:effectLst/>
                <a:latin typeface="Montserrat" panose="00000500000000000000" pitchFamily="2" charset="0"/>
                <a:ea typeface="Times New Roman" panose="02020603050405020304" pitchFamily="18" charset="0"/>
                <a:cs typeface="Vrinda" panose="020B0502040204020203" pitchFamily="34" charset="0"/>
              </a:rPr>
              <a:t>Annals of Tourism Research</a:t>
            </a:r>
            <a:r>
              <a:rPr lang="en-US" sz="1500" kern="0" dirty="0">
                <a:solidFill>
                  <a:srgbClr val="222222"/>
                </a:solidFill>
                <a:effectLst/>
                <a:latin typeface="Montserrat" panose="00000500000000000000" pitchFamily="2" charset="0"/>
                <a:ea typeface="Times New Roman" panose="02020603050405020304" pitchFamily="18" charset="0"/>
                <a:cs typeface="Vrinda" panose="020B0502040204020203" pitchFamily="34" charset="0"/>
              </a:rPr>
              <a:t>, </a:t>
            </a:r>
            <a:r>
              <a:rPr lang="en-US" sz="1500" i="1" kern="0" dirty="0">
                <a:solidFill>
                  <a:srgbClr val="222222"/>
                </a:solidFill>
                <a:effectLst/>
                <a:latin typeface="Montserrat" panose="00000500000000000000" pitchFamily="2" charset="0"/>
                <a:ea typeface="Times New Roman" panose="02020603050405020304" pitchFamily="18" charset="0"/>
                <a:cs typeface="Vrinda" panose="020B0502040204020203" pitchFamily="34" charset="0"/>
              </a:rPr>
              <a:t>91</a:t>
            </a:r>
            <a:r>
              <a:rPr lang="en-US" sz="1500" kern="0" dirty="0">
                <a:solidFill>
                  <a:srgbClr val="222222"/>
                </a:solidFill>
                <a:effectLst/>
                <a:latin typeface="Montserrat" panose="00000500000000000000" pitchFamily="2" charset="0"/>
                <a:ea typeface="Times New Roman" panose="02020603050405020304" pitchFamily="18" charset="0"/>
                <a:cs typeface="Vrinda" panose="020B0502040204020203" pitchFamily="34" charset="0"/>
              </a:rPr>
              <a:t>, p.103315.</a:t>
            </a:r>
            <a:endParaRPr lang="en-US" sz="1500" kern="100" dirty="0">
              <a:effectLst/>
              <a:latin typeface="Montserrat" panose="00000500000000000000" pitchFamily="2" charset="0"/>
              <a:ea typeface="Calibri" panose="020F0502020204030204" pitchFamily="34" charset="0"/>
              <a:cs typeface="Vrinda" panose="020B0502040204020203" pitchFamily="34" charset="0"/>
            </a:endParaRPr>
          </a:p>
          <a:p>
            <a:pPr marL="0" marR="0" algn="l">
              <a:spcBef>
                <a:spcPts val="0"/>
              </a:spcBef>
              <a:spcAft>
                <a:spcPts val="0"/>
              </a:spcAft>
            </a:pPr>
            <a:r>
              <a:rPr lang="en-US" sz="1500" kern="0" dirty="0">
                <a:solidFill>
                  <a:srgbClr val="222222"/>
                </a:solidFill>
                <a:effectLst/>
                <a:latin typeface="Montserrat" panose="00000500000000000000" pitchFamily="2" charset="0"/>
                <a:ea typeface="Times New Roman" panose="02020603050405020304" pitchFamily="18" charset="0"/>
                <a:cs typeface="Vrinda" panose="020B0502040204020203" pitchFamily="34" charset="0"/>
              </a:rPr>
              <a:t>Almanza, B.A., Kirsch, K., Kline, S.F., </a:t>
            </a:r>
            <a:r>
              <a:rPr lang="en-US" sz="1500" kern="0" dirty="0" err="1">
                <a:solidFill>
                  <a:srgbClr val="222222"/>
                </a:solidFill>
                <a:effectLst/>
                <a:latin typeface="Montserrat" panose="00000500000000000000" pitchFamily="2" charset="0"/>
                <a:ea typeface="Times New Roman" panose="02020603050405020304" pitchFamily="18" charset="0"/>
                <a:cs typeface="Vrinda" panose="020B0502040204020203" pitchFamily="34" charset="0"/>
              </a:rPr>
              <a:t>Sirsat</a:t>
            </a:r>
            <a:r>
              <a:rPr lang="en-US" sz="1500" kern="0" dirty="0">
                <a:solidFill>
                  <a:srgbClr val="222222"/>
                </a:solidFill>
                <a:effectLst/>
                <a:latin typeface="Montserrat" panose="00000500000000000000" pitchFamily="2" charset="0"/>
                <a:ea typeface="Times New Roman" panose="02020603050405020304" pitchFamily="18" charset="0"/>
                <a:cs typeface="Vrinda" panose="020B0502040204020203" pitchFamily="34" charset="0"/>
              </a:rPr>
              <a:t>, S., </a:t>
            </a:r>
            <a:r>
              <a:rPr lang="en-US" sz="1500" kern="0" dirty="0" err="1">
                <a:solidFill>
                  <a:srgbClr val="222222"/>
                </a:solidFill>
                <a:effectLst/>
                <a:latin typeface="Montserrat" panose="00000500000000000000" pitchFamily="2" charset="0"/>
                <a:ea typeface="Times New Roman" panose="02020603050405020304" pitchFamily="18" charset="0"/>
                <a:cs typeface="Vrinda" panose="020B0502040204020203" pitchFamily="34" charset="0"/>
              </a:rPr>
              <a:t>Stroia</a:t>
            </a:r>
            <a:r>
              <a:rPr lang="en-US" sz="1500" kern="0" dirty="0">
                <a:solidFill>
                  <a:srgbClr val="222222"/>
                </a:solidFill>
                <a:effectLst/>
                <a:latin typeface="Montserrat" panose="00000500000000000000" pitchFamily="2" charset="0"/>
                <a:ea typeface="Times New Roman" panose="02020603050405020304" pitchFamily="18" charset="0"/>
                <a:cs typeface="Vrinda" panose="020B0502040204020203" pitchFamily="34" charset="0"/>
              </a:rPr>
              <a:t>, O., Choi, J.K. and Neal, J., 2015. How clean are hotel rooms? Part II: examining the concept of cleanliness standards. </a:t>
            </a:r>
            <a:r>
              <a:rPr lang="en-US" sz="1500" i="1" kern="0" dirty="0">
                <a:solidFill>
                  <a:srgbClr val="222222"/>
                </a:solidFill>
                <a:effectLst/>
                <a:latin typeface="Montserrat" panose="00000500000000000000" pitchFamily="2" charset="0"/>
                <a:ea typeface="Times New Roman" panose="02020603050405020304" pitchFamily="18" charset="0"/>
                <a:cs typeface="Vrinda" panose="020B0502040204020203" pitchFamily="34" charset="0"/>
              </a:rPr>
              <a:t>Journal of environmental health</a:t>
            </a:r>
            <a:r>
              <a:rPr lang="en-US" sz="1500" kern="0" dirty="0">
                <a:solidFill>
                  <a:srgbClr val="222222"/>
                </a:solidFill>
                <a:effectLst/>
                <a:latin typeface="Montserrat" panose="00000500000000000000" pitchFamily="2" charset="0"/>
                <a:ea typeface="Times New Roman" panose="02020603050405020304" pitchFamily="18" charset="0"/>
                <a:cs typeface="Vrinda" panose="020B0502040204020203" pitchFamily="34" charset="0"/>
              </a:rPr>
              <a:t>, </a:t>
            </a:r>
            <a:r>
              <a:rPr lang="en-US" sz="1500" i="1" kern="0" dirty="0">
                <a:solidFill>
                  <a:srgbClr val="222222"/>
                </a:solidFill>
                <a:effectLst/>
                <a:latin typeface="Montserrat" panose="00000500000000000000" pitchFamily="2" charset="0"/>
                <a:ea typeface="Times New Roman" panose="02020603050405020304" pitchFamily="18" charset="0"/>
                <a:cs typeface="Vrinda" panose="020B0502040204020203" pitchFamily="34" charset="0"/>
              </a:rPr>
              <a:t>78</a:t>
            </a:r>
            <a:r>
              <a:rPr lang="en-US" sz="1500" kern="0" dirty="0">
                <a:solidFill>
                  <a:srgbClr val="222222"/>
                </a:solidFill>
                <a:effectLst/>
                <a:latin typeface="Montserrat" panose="00000500000000000000" pitchFamily="2" charset="0"/>
                <a:ea typeface="Times New Roman" panose="02020603050405020304" pitchFamily="18" charset="0"/>
                <a:cs typeface="Vrinda" panose="020B0502040204020203" pitchFamily="34" charset="0"/>
              </a:rPr>
              <a:t>(1), pp.14-19.</a:t>
            </a:r>
            <a:endParaRPr lang="en-US" sz="1500" kern="100" dirty="0">
              <a:effectLst/>
              <a:latin typeface="Montserrat" panose="00000500000000000000" pitchFamily="2" charset="0"/>
              <a:ea typeface="Calibri" panose="020F0502020204030204" pitchFamily="34" charset="0"/>
              <a:cs typeface="Vrinda" panose="020B0502040204020203" pitchFamily="34" charset="0"/>
            </a:endParaRPr>
          </a:p>
          <a:p>
            <a:pPr marL="0" marR="0" algn="l">
              <a:spcBef>
                <a:spcPts val="0"/>
              </a:spcBef>
              <a:spcAft>
                <a:spcPts val="0"/>
              </a:spcAft>
            </a:pPr>
            <a:r>
              <a:rPr lang="en-US" sz="1500" kern="0" dirty="0" err="1">
                <a:solidFill>
                  <a:srgbClr val="222222"/>
                </a:solidFill>
                <a:effectLst/>
                <a:latin typeface="Montserrat" panose="00000500000000000000" pitchFamily="2" charset="0"/>
                <a:ea typeface="Times New Roman" panose="02020603050405020304" pitchFamily="18" charset="0"/>
                <a:cs typeface="Vrinda" panose="020B0502040204020203" pitchFamily="34" charset="0"/>
              </a:rPr>
              <a:t>Cvelbar</a:t>
            </a:r>
            <a:r>
              <a:rPr lang="en-US" sz="1500" kern="0" dirty="0">
                <a:solidFill>
                  <a:srgbClr val="222222"/>
                </a:solidFill>
                <a:effectLst/>
                <a:latin typeface="Montserrat" panose="00000500000000000000" pitchFamily="2" charset="0"/>
                <a:ea typeface="Times New Roman" panose="02020603050405020304" pitchFamily="18" charset="0"/>
                <a:cs typeface="Vrinda" panose="020B0502040204020203" pitchFamily="34" charset="0"/>
              </a:rPr>
              <a:t>, L.K., </a:t>
            </a:r>
            <a:r>
              <a:rPr lang="en-US" sz="1500" kern="0" dirty="0" err="1">
                <a:solidFill>
                  <a:srgbClr val="222222"/>
                </a:solidFill>
                <a:effectLst/>
                <a:latin typeface="Montserrat" panose="00000500000000000000" pitchFamily="2" charset="0"/>
                <a:ea typeface="Times New Roman" panose="02020603050405020304" pitchFamily="18" charset="0"/>
                <a:cs typeface="Vrinda" panose="020B0502040204020203" pitchFamily="34" charset="0"/>
              </a:rPr>
              <a:t>Grün</a:t>
            </a:r>
            <a:r>
              <a:rPr lang="en-US" sz="1500" kern="0" dirty="0">
                <a:solidFill>
                  <a:srgbClr val="222222"/>
                </a:solidFill>
                <a:effectLst/>
                <a:latin typeface="Montserrat" panose="00000500000000000000" pitchFamily="2" charset="0"/>
                <a:ea typeface="Times New Roman" panose="02020603050405020304" pitchFamily="18" charset="0"/>
                <a:cs typeface="Vrinda" panose="020B0502040204020203" pitchFamily="34" charset="0"/>
              </a:rPr>
              <a:t>, B. and </a:t>
            </a:r>
            <a:r>
              <a:rPr lang="en-US" sz="1500" kern="0" dirty="0" err="1">
                <a:solidFill>
                  <a:srgbClr val="222222"/>
                </a:solidFill>
                <a:effectLst/>
                <a:latin typeface="Montserrat" panose="00000500000000000000" pitchFamily="2" charset="0"/>
                <a:ea typeface="Times New Roman" panose="02020603050405020304" pitchFamily="18" charset="0"/>
                <a:cs typeface="Vrinda" panose="020B0502040204020203" pitchFamily="34" charset="0"/>
              </a:rPr>
              <a:t>Dolnicar</a:t>
            </a:r>
            <a:r>
              <a:rPr lang="en-US" sz="1500" kern="0" dirty="0">
                <a:solidFill>
                  <a:srgbClr val="222222"/>
                </a:solidFill>
                <a:effectLst/>
                <a:latin typeface="Montserrat" panose="00000500000000000000" pitchFamily="2" charset="0"/>
                <a:ea typeface="Times New Roman" panose="02020603050405020304" pitchFamily="18" charset="0"/>
                <a:cs typeface="Vrinda" panose="020B0502040204020203" pitchFamily="34" charset="0"/>
              </a:rPr>
              <a:t>, S., 2019. " To clean or not to clean?" Reducing daily routine hotel room cleaning by letting tourists answer this question for themselves. </a:t>
            </a:r>
            <a:r>
              <a:rPr lang="en-US" sz="1500" i="1" kern="0" dirty="0">
                <a:solidFill>
                  <a:srgbClr val="222222"/>
                </a:solidFill>
                <a:effectLst/>
                <a:latin typeface="Montserrat" panose="00000500000000000000" pitchFamily="2" charset="0"/>
                <a:ea typeface="Times New Roman" panose="02020603050405020304" pitchFamily="18" charset="0"/>
                <a:cs typeface="Vrinda" panose="020B0502040204020203" pitchFamily="34" charset="0"/>
              </a:rPr>
              <a:t>Journal of Travel Research</a:t>
            </a:r>
            <a:r>
              <a:rPr lang="en-US" sz="1500" kern="0" dirty="0">
                <a:solidFill>
                  <a:srgbClr val="222222"/>
                </a:solidFill>
                <a:effectLst/>
                <a:latin typeface="Montserrat" panose="00000500000000000000" pitchFamily="2" charset="0"/>
                <a:ea typeface="Times New Roman" panose="02020603050405020304" pitchFamily="18" charset="0"/>
                <a:cs typeface="Vrinda" panose="020B0502040204020203" pitchFamily="34" charset="0"/>
              </a:rPr>
              <a:t>, </a:t>
            </a:r>
            <a:r>
              <a:rPr lang="en-US" sz="1500" i="1" kern="0" dirty="0">
                <a:solidFill>
                  <a:srgbClr val="222222"/>
                </a:solidFill>
                <a:effectLst/>
                <a:latin typeface="Montserrat" panose="00000500000000000000" pitchFamily="2" charset="0"/>
                <a:ea typeface="Times New Roman" panose="02020603050405020304" pitchFamily="18" charset="0"/>
                <a:cs typeface="Vrinda" panose="020B0502040204020203" pitchFamily="34" charset="0"/>
              </a:rPr>
              <a:t>60</a:t>
            </a:r>
            <a:r>
              <a:rPr lang="en-US" sz="1500" kern="0" dirty="0">
                <a:solidFill>
                  <a:srgbClr val="222222"/>
                </a:solidFill>
                <a:effectLst/>
                <a:latin typeface="Montserrat" panose="00000500000000000000" pitchFamily="2" charset="0"/>
                <a:ea typeface="Times New Roman" panose="02020603050405020304" pitchFamily="18" charset="0"/>
                <a:cs typeface="Vrinda" panose="020B0502040204020203" pitchFamily="34" charset="0"/>
              </a:rPr>
              <a:t>(1), pp.220-229.</a:t>
            </a:r>
            <a:endParaRPr lang="en-US" sz="1500" kern="100" dirty="0">
              <a:effectLst/>
              <a:latin typeface="Montserrat" panose="00000500000000000000" pitchFamily="2" charset="0"/>
              <a:ea typeface="Calibri" panose="020F0502020204030204" pitchFamily="34" charset="0"/>
              <a:cs typeface="Vrinda" panose="020B0502040204020203" pitchFamily="34" charset="0"/>
            </a:endParaRPr>
          </a:p>
          <a:p>
            <a:pPr marL="0" marR="0" algn="l">
              <a:spcBef>
                <a:spcPts val="0"/>
              </a:spcBef>
              <a:spcAft>
                <a:spcPts val="0"/>
              </a:spcAft>
            </a:pPr>
            <a:r>
              <a:rPr lang="en-US" sz="1500" kern="0" dirty="0" err="1">
                <a:solidFill>
                  <a:srgbClr val="222222"/>
                </a:solidFill>
                <a:effectLst/>
                <a:latin typeface="Montserrat" panose="00000500000000000000" pitchFamily="2" charset="0"/>
                <a:ea typeface="Times New Roman" panose="02020603050405020304" pitchFamily="18" charset="0"/>
                <a:cs typeface="Vrinda" panose="020B0502040204020203" pitchFamily="34" charset="0"/>
              </a:rPr>
              <a:t>Kalkis</a:t>
            </a:r>
            <a:r>
              <a:rPr lang="en-US" sz="1500" kern="0" dirty="0">
                <a:solidFill>
                  <a:srgbClr val="222222"/>
                </a:solidFill>
                <a:effectLst/>
                <a:latin typeface="Montserrat" panose="00000500000000000000" pitchFamily="2" charset="0"/>
                <a:ea typeface="Times New Roman" panose="02020603050405020304" pitchFamily="18" charset="0"/>
                <a:cs typeface="Vrinda" panose="020B0502040204020203" pitchFamily="34" charset="0"/>
              </a:rPr>
              <a:t>, H., Roja, Z. and </a:t>
            </a:r>
            <a:r>
              <a:rPr lang="en-US" sz="1500" kern="0" dirty="0" err="1">
                <a:solidFill>
                  <a:srgbClr val="222222"/>
                </a:solidFill>
                <a:effectLst/>
                <a:latin typeface="Montserrat" panose="00000500000000000000" pitchFamily="2" charset="0"/>
                <a:ea typeface="Times New Roman" panose="02020603050405020304" pitchFamily="18" charset="0"/>
                <a:cs typeface="Vrinda" panose="020B0502040204020203" pitchFamily="34" charset="0"/>
              </a:rPr>
              <a:t>Kalkis</a:t>
            </a:r>
            <a:r>
              <a:rPr lang="en-US" sz="1500" kern="0" dirty="0">
                <a:solidFill>
                  <a:srgbClr val="222222"/>
                </a:solidFill>
                <a:effectLst/>
                <a:latin typeface="Montserrat" panose="00000500000000000000" pitchFamily="2" charset="0"/>
                <a:ea typeface="Times New Roman" panose="02020603050405020304" pitchFamily="18" charset="0"/>
                <a:cs typeface="Vrinda" panose="020B0502040204020203" pitchFamily="34" charset="0"/>
              </a:rPr>
              <a:t>, V., 2014. Physical load analysis in hotel cleaning work. </a:t>
            </a:r>
            <a:r>
              <a:rPr lang="en-US" sz="1500" i="1" kern="0" dirty="0">
                <a:solidFill>
                  <a:srgbClr val="222222"/>
                </a:solidFill>
                <a:effectLst/>
                <a:latin typeface="Montserrat" panose="00000500000000000000" pitchFamily="2" charset="0"/>
                <a:ea typeface="Times New Roman" panose="02020603050405020304" pitchFamily="18" charset="0"/>
                <a:cs typeface="Vrinda" panose="020B0502040204020203" pitchFamily="34" charset="0"/>
              </a:rPr>
              <a:t>Agronomy Research</a:t>
            </a:r>
            <a:r>
              <a:rPr lang="en-US" sz="1500" kern="0" dirty="0">
                <a:solidFill>
                  <a:srgbClr val="222222"/>
                </a:solidFill>
                <a:effectLst/>
                <a:latin typeface="Montserrat" panose="00000500000000000000" pitchFamily="2" charset="0"/>
                <a:ea typeface="Times New Roman" panose="02020603050405020304" pitchFamily="18" charset="0"/>
                <a:cs typeface="Vrinda" panose="020B0502040204020203" pitchFamily="34" charset="0"/>
              </a:rPr>
              <a:t>, </a:t>
            </a:r>
            <a:r>
              <a:rPr lang="en-US" sz="1500" i="1" kern="0" dirty="0">
                <a:solidFill>
                  <a:srgbClr val="222222"/>
                </a:solidFill>
                <a:effectLst/>
                <a:latin typeface="Montserrat" panose="00000500000000000000" pitchFamily="2" charset="0"/>
                <a:ea typeface="Times New Roman" panose="02020603050405020304" pitchFamily="18" charset="0"/>
                <a:cs typeface="Vrinda" panose="020B0502040204020203" pitchFamily="34" charset="0"/>
              </a:rPr>
              <a:t>12</a:t>
            </a:r>
            <a:r>
              <a:rPr lang="en-US" sz="1500" kern="0" dirty="0">
                <a:solidFill>
                  <a:srgbClr val="222222"/>
                </a:solidFill>
                <a:effectLst/>
                <a:latin typeface="Montserrat" panose="00000500000000000000" pitchFamily="2" charset="0"/>
                <a:ea typeface="Times New Roman" panose="02020603050405020304" pitchFamily="18" charset="0"/>
                <a:cs typeface="Vrinda" panose="020B0502040204020203" pitchFamily="34" charset="0"/>
              </a:rPr>
              <a:t>(3), pp.843-850.</a:t>
            </a:r>
            <a:endParaRPr lang="en-US" sz="1500" kern="100" dirty="0">
              <a:effectLst/>
              <a:latin typeface="Montserrat" panose="00000500000000000000" pitchFamily="2" charset="0"/>
              <a:ea typeface="Calibri" panose="020F0502020204030204" pitchFamily="34" charset="0"/>
              <a:cs typeface="Vrinda" panose="020B0502040204020203" pitchFamily="34" charset="0"/>
            </a:endParaRPr>
          </a:p>
          <a:p>
            <a:pPr marL="0" marR="0" algn="l">
              <a:spcBef>
                <a:spcPts val="0"/>
              </a:spcBef>
              <a:spcAft>
                <a:spcPts val="0"/>
              </a:spcAft>
            </a:pPr>
            <a:r>
              <a:rPr lang="en-US" sz="1500" kern="0" dirty="0" err="1">
                <a:solidFill>
                  <a:srgbClr val="222222"/>
                </a:solidFill>
                <a:effectLst/>
                <a:latin typeface="Montserrat" panose="00000500000000000000" pitchFamily="2" charset="0"/>
                <a:ea typeface="Times New Roman" panose="02020603050405020304" pitchFamily="18" charset="0"/>
                <a:cs typeface="Vrinda" panose="020B0502040204020203" pitchFamily="34" charset="0"/>
              </a:rPr>
              <a:t>Kensbock</a:t>
            </a:r>
            <a:r>
              <a:rPr lang="en-US" sz="1500" kern="0" dirty="0">
                <a:solidFill>
                  <a:srgbClr val="222222"/>
                </a:solidFill>
                <a:effectLst/>
                <a:latin typeface="Montserrat" panose="00000500000000000000" pitchFamily="2" charset="0"/>
                <a:ea typeface="Times New Roman" panose="02020603050405020304" pitchFamily="18" charset="0"/>
                <a:cs typeface="Vrinda" panose="020B0502040204020203" pitchFamily="34" charset="0"/>
              </a:rPr>
              <a:t>, S.L., </a:t>
            </a:r>
            <a:r>
              <a:rPr lang="en-US" sz="1500" kern="0" dirty="0" err="1">
                <a:solidFill>
                  <a:srgbClr val="222222"/>
                </a:solidFill>
                <a:effectLst/>
                <a:latin typeface="Montserrat" panose="00000500000000000000" pitchFamily="2" charset="0"/>
                <a:ea typeface="Times New Roman" panose="02020603050405020304" pitchFamily="18" charset="0"/>
                <a:cs typeface="Vrinda" panose="020B0502040204020203" pitchFamily="34" charset="0"/>
              </a:rPr>
              <a:t>Patiar</a:t>
            </a:r>
            <a:r>
              <a:rPr lang="en-US" sz="1500" kern="0" dirty="0">
                <a:solidFill>
                  <a:srgbClr val="222222"/>
                </a:solidFill>
                <a:effectLst/>
                <a:latin typeface="Montserrat" panose="00000500000000000000" pitchFamily="2" charset="0"/>
                <a:ea typeface="Times New Roman" panose="02020603050405020304" pitchFamily="18" charset="0"/>
                <a:cs typeface="Vrinda" panose="020B0502040204020203" pitchFamily="34" charset="0"/>
              </a:rPr>
              <a:t>, A. and Jennings, G., 2019. Hotel room attendants’ delivery of quality service. </a:t>
            </a:r>
            <a:r>
              <a:rPr lang="en-US" sz="1500" i="1" kern="0" dirty="0">
                <a:solidFill>
                  <a:srgbClr val="222222"/>
                </a:solidFill>
                <a:effectLst/>
                <a:latin typeface="Montserrat" panose="00000500000000000000" pitchFamily="2" charset="0"/>
                <a:ea typeface="Times New Roman" panose="02020603050405020304" pitchFamily="18" charset="0"/>
                <a:cs typeface="Vrinda" panose="020B0502040204020203" pitchFamily="34" charset="0"/>
              </a:rPr>
              <a:t>Tourism and Hospitality Research</a:t>
            </a:r>
            <a:r>
              <a:rPr lang="en-US" sz="1500" kern="0" dirty="0">
                <a:solidFill>
                  <a:srgbClr val="222222"/>
                </a:solidFill>
                <a:effectLst/>
                <a:latin typeface="Montserrat" panose="00000500000000000000" pitchFamily="2" charset="0"/>
                <a:ea typeface="Times New Roman" panose="02020603050405020304" pitchFamily="18" charset="0"/>
                <a:cs typeface="Vrinda" panose="020B0502040204020203" pitchFamily="34" charset="0"/>
              </a:rPr>
              <a:t>, </a:t>
            </a:r>
            <a:r>
              <a:rPr lang="en-US" sz="1500" i="1" kern="0" dirty="0">
                <a:solidFill>
                  <a:srgbClr val="222222"/>
                </a:solidFill>
                <a:effectLst/>
                <a:latin typeface="Montserrat" panose="00000500000000000000" pitchFamily="2" charset="0"/>
                <a:ea typeface="Times New Roman" panose="02020603050405020304" pitchFamily="18" charset="0"/>
                <a:cs typeface="Vrinda" panose="020B0502040204020203" pitchFamily="34" charset="0"/>
              </a:rPr>
              <a:t>19</a:t>
            </a:r>
            <a:r>
              <a:rPr lang="en-US" sz="1500" kern="0" dirty="0">
                <a:solidFill>
                  <a:srgbClr val="222222"/>
                </a:solidFill>
                <a:effectLst/>
                <a:latin typeface="Montserrat" panose="00000500000000000000" pitchFamily="2" charset="0"/>
                <a:ea typeface="Times New Roman" panose="02020603050405020304" pitchFamily="18" charset="0"/>
                <a:cs typeface="Vrinda" panose="020B0502040204020203" pitchFamily="34" charset="0"/>
              </a:rPr>
              <a:t>(3), pp.382-393.</a:t>
            </a:r>
            <a:endParaRPr lang="en-US" sz="1500" kern="100" dirty="0">
              <a:effectLst/>
              <a:latin typeface="Montserrat" panose="00000500000000000000" pitchFamily="2" charset="0"/>
              <a:ea typeface="Calibri" panose="020F0502020204030204" pitchFamily="34" charset="0"/>
              <a:cs typeface="Vrinda" panose="020B0502040204020203" pitchFamily="34" charset="0"/>
            </a:endParaRPr>
          </a:p>
          <a:p>
            <a:pPr marL="0" marR="0" algn="l">
              <a:spcBef>
                <a:spcPts val="0"/>
              </a:spcBef>
              <a:spcAft>
                <a:spcPts val="0"/>
              </a:spcAft>
            </a:pPr>
            <a:r>
              <a:rPr lang="en-US" sz="1500" kern="0" dirty="0">
                <a:solidFill>
                  <a:srgbClr val="222222"/>
                </a:solidFill>
                <a:effectLst/>
                <a:latin typeface="Montserrat" panose="00000500000000000000" pitchFamily="2" charset="0"/>
                <a:ea typeface="Times New Roman" panose="02020603050405020304" pitchFamily="18" charset="0"/>
                <a:cs typeface="Vrinda" panose="020B0502040204020203" pitchFamily="34" charset="0"/>
              </a:rPr>
              <a:t>Kline, S., Almanza, B. and Neal, J., 2014. Hotel guest room cleaning: a systematic approach. </a:t>
            </a:r>
            <a:r>
              <a:rPr lang="en-US" sz="1500" i="1" kern="0" dirty="0">
                <a:solidFill>
                  <a:srgbClr val="222222"/>
                </a:solidFill>
                <a:effectLst/>
                <a:latin typeface="Montserrat" panose="00000500000000000000" pitchFamily="2" charset="0"/>
                <a:ea typeface="Times New Roman" panose="02020603050405020304" pitchFamily="18" charset="0"/>
                <a:cs typeface="Vrinda" panose="020B0502040204020203" pitchFamily="34" charset="0"/>
              </a:rPr>
              <a:t>Food Safety: Researching the Hazard in Hazardous Foods</a:t>
            </a:r>
            <a:r>
              <a:rPr lang="en-US" sz="1500" kern="0" dirty="0">
                <a:solidFill>
                  <a:srgbClr val="222222"/>
                </a:solidFill>
                <a:effectLst/>
                <a:latin typeface="Montserrat" panose="00000500000000000000" pitchFamily="2" charset="0"/>
                <a:ea typeface="Times New Roman" panose="02020603050405020304" pitchFamily="18" charset="0"/>
                <a:cs typeface="Vrinda" panose="020B0502040204020203" pitchFamily="34" charset="0"/>
              </a:rPr>
              <a:t>, pp.303-322.</a:t>
            </a:r>
            <a:endParaRPr lang="en-US" sz="1500" kern="100" dirty="0">
              <a:effectLst/>
              <a:latin typeface="Montserrat" panose="00000500000000000000" pitchFamily="2" charset="0"/>
              <a:ea typeface="Calibri" panose="020F0502020204030204" pitchFamily="34" charset="0"/>
              <a:cs typeface="Vrinda" panose="020B0502040204020203" pitchFamily="34" charset="0"/>
            </a:endParaRPr>
          </a:p>
          <a:p>
            <a:pPr marL="0" marR="0" algn="l">
              <a:spcBef>
                <a:spcPts val="0"/>
              </a:spcBef>
              <a:spcAft>
                <a:spcPts val="0"/>
              </a:spcAft>
            </a:pPr>
            <a:r>
              <a:rPr lang="en-US" sz="1500" kern="0" dirty="0" err="1">
                <a:solidFill>
                  <a:srgbClr val="222222"/>
                </a:solidFill>
                <a:effectLst/>
                <a:latin typeface="Montserrat" panose="00000500000000000000" pitchFamily="2" charset="0"/>
                <a:ea typeface="Times New Roman" panose="02020603050405020304" pitchFamily="18" charset="0"/>
                <a:cs typeface="Vrinda" panose="020B0502040204020203" pitchFamily="34" charset="0"/>
              </a:rPr>
              <a:t>Knezevic</a:t>
            </a:r>
            <a:r>
              <a:rPr lang="en-US" sz="1500" kern="0" dirty="0">
                <a:solidFill>
                  <a:srgbClr val="222222"/>
                </a:solidFill>
                <a:effectLst/>
                <a:latin typeface="Montserrat" panose="00000500000000000000" pitchFamily="2" charset="0"/>
                <a:ea typeface="Times New Roman" panose="02020603050405020304" pitchFamily="18" charset="0"/>
                <a:cs typeface="Vrinda" panose="020B0502040204020203" pitchFamily="34" charset="0"/>
              </a:rPr>
              <a:t> </a:t>
            </a:r>
            <a:r>
              <a:rPr lang="en-US" sz="1500" kern="0" dirty="0" err="1">
                <a:solidFill>
                  <a:srgbClr val="222222"/>
                </a:solidFill>
                <a:effectLst/>
                <a:latin typeface="Montserrat" panose="00000500000000000000" pitchFamily="2" charset="0"/>
                <a:ea typeface="Times New Roman" panose="02020603050405020304" pitchFamily="18" charset="0"/>
                <a:cs typeface="Vrinda" panose="020B0502040204020203" pitchFamily="34" charset="0"/>
              </a:rPr>
              <a:t>Cvelbar</a:t>
            </a:r>
            <a:r>
              <a:rPr lang="en-US" sz="1500" kern="0" dirty="0">
                <a:solidFill>
                  <a:srgbClr val="222222"/>
                </a:solidFill>
                <a:effectLst/>
                <a:latin typeface="Montserrat" panose="00000500000000000000" pitchFamily="2" charset="0"/>
                <a:ea typeface="Times New Roman" panose="02020603050405020304" pitchFamily="18" charset="0"/>
                <a:cs typeface="Vrinda" panose="020B0502040204020203" pitchFamily="34" charset="0"/>
              </a:rPr>
              <a:t>, L., </a:t>
            </a:r>
            <a:r>
              <a:rPr lang="en-US" sz="1500" kern="0" dirty="0" err="1">
                <a:solidFill>
                  <a:srgbClr val="222222"/>
                </a:solidFill>
                <a:effectLst/>
                <a:latin typeface="Montserrat" panose="00000500000000000000" pitchFamily="2" charset="0"/>
                <a:ea typeface="Times New Roman" panose="02020603050405020304" pitchFamily="18" charset="0"/>
                <a:cs typeface="Vrinda" panose="020B0502040204020203" pitchFamily="34" charset="0"/>
              </a:rPr>
              <a:t>Grün</a:t>
            </a:r>
            <a:r>
              <a:rPr lang="en-US" sz="1500" kern="0" dirty="0">
                <a:solidFill>
                  <a:srgbClr val="222222"/>
                </a:solidFill>
                <a:effectLst/>
                <a:latin typeface="Montserrat" panose="00000500000000000000" pitchFamily="2" charset="0"/>
                <a:ea typeface="Times New Roman" panose="02020603050405020304" pitchFamily="18" charset="0"/>
                <a:cs typeface="Vrinda" panose="020B0502040204020203" pitchFamily="34" charset="0"/>
              </a:rPr>
              <a:t>, B. and </a:t>
            </a:r>
            <a:r>
              <a:rPr lang="en-US" sz="1500" kern="0" dirty="0" err="1">
                <a:solidFill>
                  <a:srgbClr val="222222"/>
                </a:solidFill>
                <a:effectLst/>
                <a:latin typeface="Montserrat" panose="00000500000000000000" pitchFamily="2" charset="0"/>
                <a:ea typeface="Times New Roman" panose="02020603050405020304" pitchFamily="18" charset="0"/>
                <a:cs typeface="Vrinda" panose="020B0502040204020203" pitchFamily="34" charset="0"/>
              </a:rPr>
              <a:t>Dolnicar</a:t>
            </a:r>
            <a:r>
              <a:rPr lang="en-US" sz="1500" kern="0" dirty="0">
                <a:solidFill>
                  <a:srgbClr val="222222"/>
                </a:solidFill>
                <a:effectLst/>
                <a:latin typeface="Montserrat" panose="00000500000000000000" pitchFamily="2" charset="0"/>
                <a:ea typeface="Times New Roman" panose="02020603050405020304" pitchFamily="18" charset="0"/>
                <a:cs typeface="Vrinda" panose="020B0502040204020203" pitchFamily="34" charset="0"/>
              </a:rPr>
              <a:t>, S., 2021. “To clean or not to clean?” Reducing daily routine hotel room cleaning by letting tourists answer this question for themselves. </a:t>
            </a:r>
            <a:r>
              <a:rPr lang="en-US" sz="1500" i="1" kern="0" dirty="0">
                <a:solidFill>
                  <a:srgbClr val="222222"/>
                </a:solidFill>
                <a:effectLst/>
                <a:latin typeface="Montserrat" panose="00000500000000000000" pitchFamily="2" charset="0"/>
                <a:ea typeface="Times New Roman" panose="02020603050405020304" pitchFamily="18" charset="0"/>
                <a:cs typeface="Vrinda" panose="020B0502040204020203" pitchFamily="34" charset="0"/>
              </a:rPr>
              <a:t>Journal of Travel Research</a:t>
            </a:r>
            <a:r>
              <a:rPr lang="en-US" sz="1500" kern="0" dirty="0">
                <a:solidFill>
                  <a:srgbClr val="222222"/>
                </a:solidFill>
                <a:effectLst/>
                <a:latin typeface="Montserrat" panose="00000500000000000000" pitchFamily="2" charset="0"/>
                <a:ea typeface="Times New Roman" panose="02020603050405020304" pitchFamily="18" charset="0"/>
                <a:cs typeface="Vrinda" panose="020B0502040204020203" pitchFamily="34" charset="0"/>
              </a:rPr>
              <a:t>, </a:t>
            </a:r>
            <a:r>
              <a:rPr lang="en-US" sz="1500" i="1" kern="0" dirty="0">
                <a:solidFill>
                  <a:srgbClr val="222222"/>
                </a:solidFill>
                <a:effectLst/>
                <a:latin typeface="Montserrat" panose="00000500000000000000" pitchFamily="2" charset="0"/>
                <a:ea typeface="Times New Roman" panose="02020603050405020304" pitchFamily="18" charset="0"/>
                <a:cs typeface="Vrinda" panose="020B0502040204020203" pitchFamily="34" charset="0"/>
              </a:rPr>
              <a:t>60</a:t>
            </a:r>
            <a:r>
              <a:rPr lang="en-US" sz="1500" kern="0" dirty="0">
                <a:solidFill>
                  <a:srgbClr val="222222"/>
                </a:solidFill>
                <a:effectLst/>
                <a:latin typeface="Montserrat" panose="00000500000000000000" pitchFamily="2" charset="0"/>
                <a:ea typeface="Times New Roman" panose="02020603050405020304" pitchFamily="18" charset="0"/>
                <a:cs typeface="Vrinda" panose="020B0502040204020203" pitchFamily="34" charset="0"/>
              </a:rPr>
              <a:t>(1), pp.220-229.</a:t>
            </a:r>
            <a:endParaRPr lang="en-US" sz="1500" kern="100" dirty="0">
              <a:effectLst/>
              <a:latin typeface="Montserrat" panose="00000500000000000000" pitchFamily="2" charset="0"/>
              <a:ea typeface="Calibri" panose="020F0502020204030204" pitchFamily="34" charset="0"/>
              <a:cs typeface="Vrinda" panose="020B0502040204020203" pitchFamily="34" charset="0"/>
            </a:endParaRPr>
          </a:p>
          <a:p>
            <a:pPr marL="0" marR="0" algn="l">
              <a:spcBef>
                <a:spcPts val="0"/>
              </a:spcBef>
              <a:spcAft>
                <a:spcPts val="0"/>
              </a:spcAft>
            </a:pPr>
            <a:r>
              <a:rPr lang="en-US" sz="1500" kern="0" dirty="0" err="1">
                <a:solidFill>
                  <a:srgbClr val="222222"/>
                </a:solidFill>
                <a:effectLst/>
                <a:latin typeface="Montserrat" panose="00000500000000000000" pitchFamily="2" charset="0"/>
                <a:ea typeface="Times New Roman" panose="02020603050405020304" pitchFamily="18" charset="0"/>
                <a:cs typeface="Vrinda" panose="020B0502040204020203" pitchFamily="34" charset="0"/>
              </a:rPr>
              <a:t>Liladrie</a:t>
            </a:r>
            <a:r>
              <a:rPr lang="en-US" sz="1500" kern="0" dirty="0">
                <a:solidFill>
                  <a:srgbClr val="222222"/>
                </a:solidFill>
                <a:effectLst/>
                <a:latin typeface="Montserrat" panose="00000500000000000000" pitchFamily="2" charset="0"/>
                <a:ea typeface="Times New Roman" panose="02020603050405020304" pitchFamily="18" charset="0"/>
                <a:cs typeface="Vrinda" panose="020B0502040204020203" pitchFamily="34" charset="0"/>
              </a:rPr>
              <a:t>, S., 2010. ‘Do not disturb/please clean room’: hotel housekeepers in Greater Toronto. </a:t>
            </a:r>
            <a:r>
              <a:rPr lang="en-US" sz="1500" i="1" kern="0" dirty="0">
                <a:solidFill>
                  <a:srgbClr val="222222"/>
                </a:solidFill>
                <a:effectLst/>
                <a:latin typeface="Montserrat" panose="00000500000000000000" pitchFamily="2" charset="0"/>
                <a:ea typeface="Times New Roman" panose="02020603050405020304" pitchFamily="18" charset="0"/>
                <a:cs typeface="Vrinda" panose="020B0502040204020203" pitchFamily="34" charset="0"/>
              </a:rPr>
              <a:t>Race &amp; Class</a:t>
            </a:r>
            <a:r>
              <a:rPr lang="en-US" sz="1500" kern="0" dirty="0">
                <a:solidFill>
                  <a:srgbClr val="222222"/>
                </a:solidFill>
                <a:effectLst/>
                <a:latin typeface="Montserrat" panose="00000500000000000000" pitchFamily="2" charset="0"/>
                <a:ea typeface="Times New Roman" panose="02020603050405020304" pitchFamily="18" charset="0"/>
                <a:cs typeface="Vrinda" panose="020B0502040204020203" pitchFamily="34" charset="0"/>
              </a:rPr>
              <a:t>, </a:t>
            </a:r>
            <a:r>
              <a:rPr lang="en-US" sz="1500" i="1" kern="0" dirty="0">
                <a:solidFill>
                  <a:srgbClr val="222222"/>
                </a:solidFill>
                <a:effectLst/>
                <a:latin typeface="Montserrat" panose="00000500000000000000" pitchFamily="2" charset="0"/>
                <a:ea typeface="Times New Roman" panose="02020603050405020304" pitchFamily="18" charset="0"/>
                <a:cs typeface="Vrinda" panose="020B0502040204020203" pitchFamily="34" charset="0"/>
              </a:rPr>
              <a:t>52</a:t>
            </a:r>
            <a:r>
              <a:rPr lang="en-US" sz="1500" kern="0" dirty="0">
                <a:solidFill>
                  <a:srgbClr val="222222"/>
                </a:solidFill>
                <a:effectLst/>
                <a:latin typeface="Montserrat" panose="00000500000000000000" pitchFamily="2" charset="0"/>
                <a:ea typeface="Times New Roman" panose="02020603050405020304" pitchFamily="18" charset="0"/>
                <a:cs typeface="Vrinda" panose="020B0502040204020203" pitchFamily="34" charset="0"/>
              </a:rPr>
              <a:t>(1), pp.57-69.</a:t>
            </a:r>
            <a:endParaRPr lang="en-US" sz="1500" kern="100" dirty="0">
              <a:effectLst/>
              <a:latin typeface="Montserrat" panose="00000500000000000000" pitchFamily="2" charset="0"/>
              <a:ea typeface="Calibri" panose="020F0502020204030204" pitchFamily="34" charset="0"/>
              <a:cs typeface="Vrinda" panose="020B0502040204020203" pitchFamily="34" charset="0"/>
            </a:endParaRPr>
          </a:p>
          <a:p>
            <a:pPr marL="0" marR="0" algn="l">
              <a:spcBef>
                <a:spcPts val="0"/>
              </a:spcBef>
              <a:spcAft>
                <a:spcPts val="0"/>
              </a:spcAft>
            </a:pPr>
            <a:r>
              <a:rPr lang="en-US" sz="1500" kern="0" dirty="0">
                <a:solidFill>
                  <a:srgbClr val="222222"/>
                </a:solidFill>
                <a:effectLst/>
                <a:latin typeface="Montserrat" panose="00000500000000000000" pitchFamily="2" charset="0"/>
                <a:ea typeface="Times New Roman" panose="02020603050405020304" pitchFamily="18" charset="0"/>
                <a:cs typeface="Vrinda" panose="020B0502040204020203" pitchFamily="34" charset="0"/>
              </a:rPr>
              <a:t>Powell, P.H. and Watson, D., 2006. Service unseen: The hotel room attendant at work. </a:t>
            </a:r>
            <a:r>
              <a:rPr lang="en-US" sz="1500" i="1" kern="0" dirty="0">
                <a:solidFill>
                  <a:srgbClr val="222222"/>
                </a:solidFill>
                <a:effectLst/>
                <a:latin typeface="Montserrat" panose="00000500000000000000" pitchFamily="2" charset="0"/>
                <a:ea typeface="Times New Roman" panose="02020603050405020304" pitchFamily="18" charset="0"/>
                <a:cs typeface="Vrinda" panose="020B0502040204020203" pitchFamily="34" charset="0"/>
              </a:rPr>
              <a:t>International Journal of Hospitality Management</a:t>
            </a:r>
            <a:r>
              <a:rPr lang="en-US" sz="1500" kern="0" dirty="0">
                <a:solidFill>
                  <a:srgbClr val="222222"/>
                </a:solidFill>
                <a:effectLst/>
                <a:latin typeface="Montserrat" panose="00000500000000000000" pitchFamily="2" charset="0"/>
                <a:ea typeface="Times New Roman" panose="02020603050405020304" pitchFamily="18" charset="0"/>
                <a:cs typeface="Vrinda" panose="020B0502040204020203" pitchFamily="34" charset="0"/>
              </a:rPr>
              <a:t>, </a:t>
            </a:r>
            <a:r>
              <a:rPr lang="en-US" sz="1500" i="1" kern="0" dirty="0">
                <a:solidFill>
                  <a:srgbClr val="222222"/>
                </a:solidFill>
                <a:effectLst/>
                <a:latin typeface="Montserrat" panose="00000500000000000000" pitchFamily="2" charset="0"/>
                <a:ea typeface="Times New Roman" panose="02020603050405020304" pitchFamily="18" charset="0"/>
                <a:cs typeface="Vrinda" panose="020B0502040204020203" pitchFamily="34" charset="0"/>
              </a:rPr>
              <a:t>25</a:t>
            </a:r>
            <a:r>
              <a:rPr lang="en-US" sz="1500" kern="0" dirty="0">
                <a:solidFill>
                  <a:srgbClr val="222222"/>
                </a:solidFill>
                <a:effectLst/>
                <a:latin typeface="Montserrat" panose="00000500000000000000" pitchFamily="2" charset="0"/>
                <a:ea typeface="Times New Roman" panose="02020603050405020304" pitchFamily="18" charset="0"/>
                <a:cs typeface="Vrinda" panose="020B0502040204020203" pitchFamily="34" charset="0"/>
              </a:rPr>
              <a:t>(2), pp.297-312.</a:t>
            </a:r>
            <a:endParaRPr lang="en-US" sz="1500" kern="100" dirty="0">
              <a:effectLst/>
              <a:latin typeface="Montserrat" panose="00000500000000000000" pitchFamily="2" charset="0"/>
              <a:ea typeface="Calibri" panose="020F0502020204030204" pitchFamily="34" charset="0"/>
              <a:cs typeface="Vrinda" panose="020B0502040204020203" pitchFamily="34" charset="0"/>
            </a:endParaRPr>
          </a:p>
        </p:txBody>
      </p:sp>
    </p:spTree>
    <p:extLst>
      <p:ext uri="{BB962C8B-B14F-4D97-AF65-F5344CB8AC3E}">
        <p14:creationId xmlns:p14="http://schemas.microsoft.com/office/powerpoint/2010/main" val="9581293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2434</Words>
  <Application>Microsoft Office PowerPoint</Application>
  <PresentationFormat>Widescreen</PresentationFormat>
  <Paragraphs>100</Paragraphs>
  <Slides>12</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Calibri</vt:lpstr>
      <vt:lpstr>Calibri Light</vt:lpstr>
      <vt:lpstr>Montserrat</vt:lpstr>
      <vt:lpstr>Montserrat Black</vt:lpstr>
      <vt:lpstr>Söhne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2023-11-09T13:50:23Z</dcterms:created>
  <dcterms:modified xsi:type="dcterms:W3CDTF">2023-11-11T16:27:24Z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defa4170-0d19-0005-0004-bc88714345d2_Enabled">
    <vt:lpwstr>true</vt:lpwstr>
  </property>
  <property fmtid="{D5CDD505-2E9C-101B-9397-08002B2CF9AE}" pid="3" name="MSIP_Label_defa4170-0d19-0005-0004-bc88714345d2_SetDate">
    <vt:lpwstr>2023-11-09T13:54:15Z</vt:lpwstr>
  </property>
  <property fmtid="{D5CDD505-2E9C-101B-9397-08002B2CF9AE}" pid="4" name="MSIP_Label_defa4170-0d19-0005-0004-bc88714345d2_Method">
    <vt:lpwstr>Standard</vt:lpwstr>
  </property>
  <property fmtid="{D5CDD505-2E9C-101B-9397-08002B2CF9AE}" pid="5" name="MSIP_Label_defa4170-0d19-0005-0004-bc88714345d2_Name">
    <vt:lpwstr>defa4170-0d19-0005-0004-bc88714345d2</vt:lpwstr>
  </property>
  <property fmtid="{D5CDD505-2E9C-101B-9397-08002B2CF9AE}" pid="6" name="MSIP_Label_defa4170-0d19-0005-0004-bc88714345d2_SiteId">
    <vt:lpwstr>d741ec5d-d74d-4c3f-8667-ef92a835f24c</vt:lpwstr>
  </property>
  <property fmtid="{D5CDD505-2E9C-101B-9397-08002B2CF9AE}" pid="7" name="MSIP_Label_defa4170-0d19-0005-0004-bc88714345d2_ActionId">
    <vt:lpwstr>fde98370-0046-45de-9f84-50160eabd85c</vt:lpwstr>
  </property>
  <property fmtid="{D5CDD505-2E9C-101B-9397-08002B2CF9AE}" pid="8" name="MSIP_Label_defa4170-0d19-0005-0004-bc88714345d2_ContentBits">
    <vt:lpwstr>0</vt:lpwstr>
  </property>
</Properties>
</file>