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9" r:id="rId3"/>
    <p:sldId id="271" r:id="rId4"/>
    <p:sldId id="272" r:id="rId5"/>
    <p:sldId id="262" r:id="rId6"/>
    <p:sldId id="260" r:id="rId7"/>
    <p:sldId id="264" r:id="rId8"/>
    <p:sldId id="266" r:id="rId9"/>
    <p:sldId id="265" r:id="rId10"/>
    <p:sldId id="263" r:id="rId11"/>
    <p:sldId id="267" r:id="rId12"/>
    <p:sldId id="268" r:id="rId13"/>
    <p:sldId id="269" r:id="rId14"/>
    <p:sldId id="270" r:id="rId15"/>
    <p:sldId id="276" r:id="rId16"/>
    <p:sldId id="277" r:id="rId17"/>
    <p:sldId id="258" r:id="rId18"/>
    <p:sldId id="274" r:id="rId19"/>
    <p:sldId id="261" r:id="rId20"/>
    <p:sldId id="281" r:id="rId21"/>
    <p:sldId id="282" r:id="rId22"/>
    <p:sldId id="283" r:id="rId23"/>
    <p:sldId id="284" r:id="rId24"/>
    <p:sldId id="285" r:id="rId25"/>
    <p:sldId id="275" r:id="rId26"/>
    <p:sldId id="278"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vis watkins" initials="dw" lastIdx="1" clrIdx="0">
    <p:extLst>
      <p:ext uri="{19B8F6BF-5375-455C-9EA6-DF929625EA0E}">
        <p15:presenceInfo xmlns:p15="http://schemas.microsoft.com/office/powerpoint/2012/main" userId="b1513d4d4b033db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712" autoAdjust="0"/>
  </p:normalViewPr>
  <p:slideViewPr>
    <p:cSldViewPr snapToGrid="0">
      <p:cViewPr varScale="1">
        <p:scale>
          <a:sx n="108" d="100"/>
          <a:sy n="108" d="100"/>
        </p:scale>
        <p:origin x="65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257AF7-CAFD-463B-8FC9-96484844C5D0}" type="datetimeFigureOut">
              <a:rPr lang="en-GB" smtClean="0"/>
              <a:t>25/03/2020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99ACB9-C215-4C8D-B206-589F520377B2}" type="slidenum">
              <a:rPr lang="en-GB" smtClean="0"/>
              <a:t>‹#›</a:t>
            </a:fld>
            <a:endParaRPr lang="en-GB"/>
          </a:p>
        </p:txBody>
      </p:sp>
    </p:spTree>
    <p:extLst>
      <p:ext uri="{BB962C8B-B14F-4D97-AF65-F5344CB8AC3E}">
        <p14:creationId xmlns:p14="http://schemas.microsoft.com/office/powerpoint/2010/main" val="3675916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99ACB9-C215-4C8D-B206-589F520377B2}" type="slidenum">
              <a:rPr lang="en-GB" smtClean="0"/>
              <a:t>2</a:t>
            </a:fld>
            <a:endParaRPr lang="en-GB"/>
          </a:p>
        </p:txBody>
      </p:sp>
    </p:spTree>
    <p:extLst>
      <p:ext uri="{BB962C8B-B14F-4D97-AF65-F5344CB8AC3E}">
        <p14:creationId xmlns:p14="http://schemas.microsoft.com/office/powerpoint/2010/main" val="1181044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using a straight-line coast down test, both teams were able to create multiple vehicle setups for the GP2 car to use on a selected track. Shown in Figure 1, the blue boxes represent the minimum value for the wing or ride height adjustment, whereas the red boxes represent the maximum value for the wing or ride height adjustment. </a:t>
            </a:r>
          </a:p>
          <a:p>
            <a:r>
              <a:rPr lang="en-US" sz="1200" kern="1200" dirty="0">
                <a:solidFill>
                  <a:schemeClr val="tx1"/>
                </a:solidFill>
                <a:latin typeface="+mn-lt"/>
                <a:ea typeface="+mn-ea"/>
                <a:cs typeface="+mn-cs"/>
              </a:rPr>
              <a:t>The main idea of the setups were to gather data from the min/min, mid/mid, and max/max setups, with the ability to test some of the adjustments between these for comparisons. By the min/min </a:t>
            </a:r>
            <a:r>
              <a:rPr lang="en-US" sz="1200" kern="1200" dirty="0" err="1">
                <a:solidFill>
                  <a:schemeClr val="tx1"/>
                </a:solidFill>
                <a:latin typeface="+mn-lt"/>
                <a:ea typeface="+mn-ea"/>
                <a:cs typeface="+mn-cs"/>
              </a:rPr>
              <a:t>etc</a:t>
            </a:r>
            <a:r>
              <a:rPr lang="en-US" sz="1200" kern="1200" dirty="0">
                <a:solidFill>
                  <a:schemeClr val="tx1"/>
                </a:solidFill>
                <a:latin typeface="+mn-lt"/>
                <a:ea typeface="+mn-ea"/>
                <a:cs typeface="+mn-cs"/>
              </a:rPr>
              <a:t>, I’m referring to the adjustments to the wing angles compared to the ride heights. For example, min/min would mean the wings are set to the lowest angle, and the ride height would be set to its’ lowest. These setups were ideal to understand how the car would react if driven around a track, where the setups would allow little changes between more downforce with more drag, or less downforce with less drag. Session 2 will implement each setup shown in Figure 1 (Gordon, O. 2020) and combined with driver feedback, the aim is to choose a good vehicle setup, all backed up with data proof and feedback from the driver.</a:t>
            </a:r>
            <a:endParaRPr lang="en-GB" dirty="0"/>
          </a:p>
        </p:txBody>
      </p:sp>
      <p:sp>
        <p:nvSpPr>
          <p:cNvPr id="4" name="Slide Number Placeholder 3"/>
          <p:cNvSpPr>
            <a:spLocks noGrp="1"/>
          </p:cNvSpPr>
          <p:nvPr>
            <p:ph type="sldNum" sz="quarter" idx="5"/>
          </p:nvPr>
        </p:nvSpPr>
        <p:spPr/>
        <p:txBody>
          <a:bodyPr/>
          <a:lstStyle/>
          <a:p>
            <a:fld id="{5599ACB9-C215-4C8D-B206-589F520377B2}" type="slidenum">
              <a:rPr lang="en-GB" smtClean="0"/>
              <a:t>3</a:t>
            </a:fld>
            <a:endParaRPr lang="en-GB"/>
          </a:p>
        </p:txBody>
      </p:sp>
    </p:spTree>
    <p:extLst>
      <p:ext uri="{BB962C8B-B14F-4D97-AF65-F5344CB8AC3E}">
        <p14:creationId xmlns:p14="http://schemas.microsoft.com/office/powerpoint/2010/main" val="40578317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above shows the amount of lift being produced by each setup, the black plots (Setup 1E) is very likely to spin when turning a corner due to a lack of downforce compared to the other 2 setups, making it unstable when cornering. However, the red plots (Setup C) indicate that the car is producing a lot of downforce, meaning it will be very stable through the corners as it’s less likely to spin. The green plots (Setup H9/9I) represents the middle ground between a setup with maximum downforce compared to a setup with the least aero drag, this setup can vary based on the track, depending on the average speed of the track and the amount of turns throughout the track.</a:t>
            </a:r>
          </a:p>
        </p:txBody>
      </p:sp>
      <p:sp>
        <p:nvSpPr>
          <p:cNvPr id="4" name="Slide Number Placeholder 3"/>
          <p:cNvSpPr>
            <a:spLocks noGrp="1"/>
          </p:cNvSpPr>
          <p:nvPr>
            <p:ph type="sldNum" sz="quarter" idx="5"/>
          </p:nvPr>
        </p:nvSpPr>
        <p:spPr/>
        <p:txBody>
          <a:bodyPr/>
          <a:lstStyle/>
          <a:p>
            <a:fld id="{5599ACB9-C215-4C8D-B206-589F520377B2}" type="slidenum">
              <a:rPr lang="en-GB" smtClean="0"/>
              <a:t>5</a:t>
            </a:fld>
            <a:endParaRPr lang="en-GB"/>
          </a:p>
        </p:txBody>
      </p:sp>
    </p:spTree>
    <p:extLst>
      <p:ext uri="{BB962C8B-B14F-4D97-AF65-F5344CB8AC3E}">
        <p14:creationId xmlns:p14="http://schemas.microsoft.com/office/powerpoint/2010/main" val="38980899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above shows the amount of aerodynamic drag forces the car experiences through the different setups. The red line (Setup 1E) is experiencing the most aero drag of the 3 setups, this means that the car has a setup with the ride heights being quite high and encouraging more drag onto the car. This is by allowing more air to travel under the car and causing more lift and adjusting the air pressure under the car, this reduces downforce.</a:t>
            </a:r>
          </a:p>
        </p:txBody>
      </p:sp>
      <p:sp>
        <p:nvSpPr>
          <p:cNvPr id="4" name="Slide Number Placeholder 3"/>
          <p:cNvSpPr>
            <a:spLocks noGrp="1"/>
          </p:cNvSpPr>
          <p:nvPr>
            <p:ph type="sldNum" sz="quarter" idx="5"/>
          </p:nvPr>
        </p:nvSpPr>
        <p:spPr/>
        <p:txBody>
          <a:bodyPr/>
          <a:lstStyle/>
          <a:p>
            <a:fld id="{5599ACB9-C215-4C8D-B206-589F520377B2}" type="slidenum">
              <a:rPr lang="en-GB" smtClean="0"/>
              <a:t>6</a:t>
            </a:fld>
            <a:endParaRPr lang="en-GB"/>
          </a:p>
        </p:txBody>
      </p:sp>
    </p:spTree>
    <p:extLst>
      <p:ext uri="{BB962C8B-B14F-4D97-AF65-F5344CB8AC3E}">
        <p14:creationId xmlns:p14="http://schemas.microsoft.com/office/powerpoint/2010/main" val="4190653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above shows the amount of downforce produced by the car relative to the speed. It clearly indicates that the black line (setup C) produces the lowers lift (which means it has the best downforce) at both low and high speeds, meaning that this setup has good wing angles to produce downforce, and must be raking forwards to provide the downforce at lower speeds (Refer to Figure 5 in the Appendices). Meanwhile the red line (Setup 1E) produces the most amount of lift (which means it has the lowest downforce).</a:t>
            </a:r>
          </a:p>
        </p:txBody>
      </p:sp>
      <p:sp>
        <p:nvSpPr>
          <p:cNvPr id="4" name="Slide Number Placeholder 3"/>
          <p:cNvSpPr>
            <a:spLocks noGrp="1"/>
          </p:cNvSpPr>
          <p:nvPr>
            <p:ph type="sldNum" sz="quarter" idx="5"/>
          </p:nvPr>
        </p:nvSpPr>
        <p:spPr/>
        <p:txBody>
          <a:bodyPr/>
          <a:lstStyle/>
          <a:p>
            <a:fld id="{5599ACB9-C215-4C8D-B206-589F520377B2}" type="slidenum">
              <a:rPr lang="en-GB" smtClean="0"/>
              <a:t>7</a:t>
            </a:fld>
            <a:endParaRPr lang="en-GB"/>
          </a:p>
        </p:txBody>
      </p:sp>
    </p:spTree>
    <p:extLst>
      <p:ext uri="{BB962C8B-B14F-4D97-AF65-F5344CB8AC3E}">
        <p14:creationId xmlns:p14="http://schemas.microsoft.com/office/powerpoint/2010/main" val="502450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above shows the amount of lateral force the car uses at different speeds. The red plots (Setup Baseline 2) spends the most time around the outside of the graph, indicating that the setup can use more of the available lateral grip than the other 2 setups, this is due to the setup using a larger wing angle on the front and rear to provide more downforce in the corners. </a:t>
            </a:r>
          </a:p>
        </p:txBody>
      </p:sp>
      <p:sp>
        <p:nvSpPr>
          <p:cNvPr id="4" name="Slide Number Placeholder 3"/>
          <p:cNvSpPr>
            <a:spLocks noGrp="1"/>
          </p:cNvSpPr>
          <p:nvPr>
            <p:ph type="sldNum" sz="quarter" idx="5"/>
          </p:nvPr>
        </p:nvSpPr>
        <p:spPr/>
        <p:txBody>
          <a:bodyPr/>
          <a:lstStyle/>
          <a:p>
            <a:fld id="{5599ACB9-C215-4C8D-B206-589F520377B2}" type="slidenum">
              <a:rPr lang="en-GB" smtClean="0"/>
              <a:t>8</a:t>
            </a:fld>
            <a:endParaRPr lang="en-GB"/>
          </a:p>
        </p:txBody>
      </p:sp>
    </p:spTree>
    <p:extLst>
      <p:ext uri="{BB962C8B-B14F-4D97-AF65-F5344CB8AC3E}">
        <p14:creationId xmlns:p14="http://schemas.microsoft.com/office/powerpoint/2010/main" val="604378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above shows the front aero generated by the car throughout the lap. As indicated, the red line (Setup C) is generating more downforce than the other setups. This is due to the car raking forwards and generating more frontal downforce. However, there is a point where the green plots (Setup H9/9I) takes over the red plots, this is due to more speed being carried through the corner. The black plots (Setup 5C) appears to be raking backwards, this is visible due to the negative centre of pressure through the lap (Refer to Figure 6 in the Appendices)</a:t>
            </a:r>
          </a:p>
        </p:txBody>
      </p:sp>
      <p:sp>
        <p:nvSpPr>
          <p:cNvPr id="4" name="Slide Number Placeholder 3"/>
          <p:cNvSpPr>
            <a:spLocks noGrp="1"/>
          </p:cNvSpPr>
          <p:nvPr>
            <p:ph type="sldNum" sz="quarter" idx="5"/>
          </p:nvPr>
        </p:nvSpPr>
        <p:spPr/>
        <p:txBody>
          <a:bodyPr/>
          <a:lstStyle/>
          <a:p>
            <a:fld id="{5599ACB9-C215-4C8D-B206-589F520377B2}" type="slidenum">
              <a:rPr lang="en-GB" smtClean="0"/>
              <a:t>9</a:t>
            </a:fld>
            <a:endParaRPr lang="en-GB"/>
          </a:p>
        </p:txBody>
      </p:sp>
    </p:spTree>
    <p:extLst>
      <p:ext uri="{BB962C8B-B14F-4D97-AF65-F5344CB8AC3E}">
        <p14:creationId xmlns:p14="http://schemas.microsoft.com/office/powerpoint/2010/main" val="295082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graph above shows the rear aero generated by the car throughout the lap. As indicated, the red line (Setup C) is generating more downforce than the other setups. This is due to the car raking forwards and generating more frontal and rear downforce. However, there is a point where the green plots (Setup H9/9I) takes over the red plots, this is due to more speed being carried through the corner. The black plots (Setup 5C) appears to be raking backwards and using a large rear wing angle, this is visible due to the negative centre of pressure through the lap (Refer to Figure 6 in the Appendices)</a:t>
            </a:r>
          </a:p>
          <a:p>
            <a:endParaRPr lang="en-GB" dirty="0"/>
          </a:p>
        </p:txBody>
      </p:sp>
      <p:sp>
        <p:nvSpPr>
          <p:cNvPr id="4" name="Slide Number Placeholder 3"/>
          <p:cNvSpPr>
            <a:spLocks noGrp="1"/>
          </p:cNvSpPr>
          <p:nvPr>
            <p:ph type="sldNum" sz="quarter" idx="5"/>
          </p:nvPr>
        </p:nvSpPr>
        <p:spPr/>
        <p:txBody>
          <a:bodyPr/>
          <a:lstStyle/>
          <a:p>
            <a:fld id="{5599ACB9-C215-4C8D-B206-589F520377B2}" type="slidenum">
              <a:rPr lang="en-GB" smtClean="0"/>
              <a:t>10</a:t>
            </a:fld>
            <a:endParaRPr lang="en-GB"/>
          </a:p>
        </p:txBody>
      </p:sp>
    </p:spTree>
    <p:extLst>
      <p:ext uri="{BB962C8B-B14F-4D97-AF65-F5344CB8AC3E}">
        <p14:creationId xmlns:p14="http://schemas.microsoft.com/office/powerpoint/2010/main" val="29624757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above shows the centre of pressure changes during the lap. The red plots (Setup 1E) indicates the most change, this is due to the ride heights and wing angles being similar so the car can rake easily, with minimum wing angles producing very little downforce. The green plots (Setup Baseline 2) is raking forwards a lot, making the car very stiff and generating a lot of frontal downforce. Whereas the black plots (Setup 5C) shows that the car is raking backwards as the centre of pressure stays closer to the centre, with the downforce making the car stiff so the centre of pressure doesn’t drop too far back</a:t>
            </a:r>
          </a:p>
        </p:txBody>
      </p:sp>
      <p:sp>
        <p:nvSpPr>
          <p:cNvPr id="4" name="Slide Number Placeholder 3"/>
          <p:cNvSpPr>
            <a:spLocks noGrp="1"/>
          </p:cNvSpPr>
          <p:nvPr>
            <p:ph type="sldNum" sz="quarter" idx="5"/>
          </p:nvPr>
        </p:nvSpPr>
        <p:spPr/>
        <p:txBody>
          <a:bodyPr/>
          <a:lstStyle/>
          <a:p>
            <a:fld id="{5599ACB9-C215-4C8D-B206-589F520377B2}" type="slidenum">
              <a:rPr lang="en-GB" smtClean="0"/>
              <a:t>11</a:t>
            </a:fld>
            <a:endParaRPr lang="en-GB"/>
          </a:p>
        </p:txBody>
      </p:sp>
    </p:spTree>
    <p:extLst>
      <p:ext uri="{BB962C8B-B14F-4D97-AF65-F5344CB8AC3E}">
        <p14:creationId xmlns:p14="http://schemas.microsoft.com/office/powerpoint/2010/main" val="32460930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above shows the understeer throughout the lap, the red line indicates the most amount of understeering the car experiences, meaning the car is unbalanced in the corners with little downforce to help the car turn. Whereas the black line is very balanced and experiences very little understeer due to the large downforce generated by the wings</a:t>
            </a:r>
          </a:p>
        </p:txBody>
      </p:sp>
      <p:sp>
        <p:nvSpPr>
          <p:cNvPr id="4" name="Slide Number Placeholder 3"/>
          <p:cNvSpPr>
            <a:spLocks noGrp="1"/>
          </p:cNvSpPr>
          <p:nvPr>
            <p:ph type="sldNum" sz="quarter" idx="5"/>
          </p:nvPr>
        </p:nvSpPr>
        <p:spPr/>
        <p:txBody>
          <a:bodyPr/>
          <a:lstStyle/>
          <a:p>
            <a:fld id="{5599ACB9-C215-4C8D-B206-589F520377B2}" type="slidenum">
              <a:rPr lang="en-GB" smtClean="0"/>
              <a:t>12</a:t>
            </a:fld>
            <a:endParaRPr lang="en-GB"/>
          </a:p>
        </p:txBody>
      </p:sp>
    </p:spTree>
    <p:extLst>
      <p:ext uri="{BB962C8B-B14F-4D97-AF65-F5344CB8AC3E}">
        <p14:creationId xmlns:p14="http://schemas.microsoft.com/office/powerpoint/2010/main" val="5564020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Shown in the graph above is a representation of how well the driver was able to maximise the lateral grip both longitudinally and laterally, the closer the values get to the edge of the graph means that more of the grip is being used, whereas the values closer to the centre of the graph (marked with the blue lines) means there was less grip available at that point. The red points (Setup 13C) was during the fastest lap of the session, clearly showing that the driver was able to maximise the amount of available grip through the corners. The black points (Setup 1E) clearly show the points are much closer to each other and near the centre, meaning the driver couldn’t use all of the available grip. This could be due to the vehicle understeering easily so the driver has to counter steer often to retain grip or slow down much earlier. Data for this is shown in Figure 7 in the Appendices.</a:t>
            </a:r>
          </a:p>
        </p:txBody>
      </p:sp>
      <p:sp>
        <p:nvSpPr>
          <p:cNvPr id="4" name="Slide Number Placeholder 3"/>
          <p:cNvSpPr>
            <a:spLocks noGrp="1"/>
          </p:cNvSpPr>
          <p:nvPr>
            <p:ph type="sldNum" sz="quarter" idx="5"/>
          </p:nvPr>
        </p:nvSpPr>
        <p:spPr/>
        <p:txBody>
          <a:bodyPr/>
          <a:lstStyle/>
          <a:p>
            <a:fld id="{5599ACB9-C215-4C8D-B206-589F520377B2}" type="slidenum">
              <a:rPr lang="en-GB" smtClean="0"/>
              <a:t>13</a:t>
            </a:fld>
            <a:endParaRPr lang="en-GB"/>
          </a:p>
        </p:txBody>
      </p:sp>
    </p:spTree>
    <p:extLst>
      <p:ext uri="{BB962C8B-B14F-4D97-AF65-F5344CB8AC3E}">
        <p14:creationId xmlns:p14="http://schemas.microsoft.com/office/powerpoint/2010/main" val="1819100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above shows the centre of pressure movement as the vehicle rakes forwards or backwards (leans from its’ centre), as shown by the individual colours, all 3 setups are set at different amounts of rake which explains why the plots are off each other. The red plots (Setup 2) show that the car was set up with a balanced rake, where the ride heights front and back are set to similar values, this proves to have a larger movement in the centre of pressure when the speed or rotation changes on the track. Whereas the black plots (Setup C) are further forward and tighter together, this indicates that the car was set to rake forwards with the front ride height much lower than the rear, this appears to lower the amount the centre of pressure moves around, making the car more stable. The black plots were taken on the fastest lap of the 3 setups.</a:t>
            </a:r>
          </a:p>
        </p:txBody>
      </p:sp>
      <p:sp>
        <p:nvSpPr>
          <p:cNvPr id="4" name="Slide Number Placeholder 3"/>
          <p:cNvSpPr>
            <a:spLocks noGrp="1"/>
          </p:cNvSpPr>
          <p:nvPr>
            <p:ph type="sldNum" sz="quarter" idx="5"/>
          </p:nvPr>
        </p:nvSpPr>
        <p:spPr/>
        <p:txBody>
          <a:bodyPr/>
          <a:lstStyle/>
          <a:p>
            <a:fld id="{5599ACB9-C215-4C8D-B206-589F520377B2}" type="slidenum">
              <a:rPr lang="en-GB" smtClean="0"/>
              <a:t>14</a:t>
            </a:fld>
            <a:endParaRPr lang="en-GB"/>
          </a:p>
        </p:txBody>
      </p:sp>
    </p:spTree>
    <p:extLst>
      <p:ext uri="{BB962C8B-B14F-4D97-AF65-F5344CB8AC3E}">
        <p14:creationId xmlns:p14="http://schemas.microsoft.com/office/powerpoint/2010/main" val="501279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above shows the change in downforce relating to the rake angle of the car. It shows that as the car leans forward, there is more downforce produced, this is due to the front of the car lowering closer to the ground and creating a ground effect, therefore pulling the car closer to the ground and improving the cornering ability. Whereas the black plots (Setup 5C) show the car has been set up to rake backwards, and clearly produces a lot less aerodynamics than the other 2 setups, which could cause the car to be unstable in the corners and therefore making the driver slow down further for the corners. </a:t>
            </a:r>
          </a:p>
        </p:txBody>
      </p:sp>
      <p:sp>
        <p:nvSpPr>
          <p:cNvPr id="4" name="Slide Number Placeholder 3"/>
          <p:cNvSpPr>
            <a:spLocks noGrp="1"/>
          </p:cNvSpPr>
          <p:nvPr>
            <p:ph type="sldNum" sz="quarter" idx="5"/>
          </p:nvPr>
        </p:nvSpPr>
        <p:spPr/>
        <p:txBody>
          <a:bodyPr/>
          <a:lstStyle/>
          <a:p>
            <a:fld id="{5599ACB9-C215-4C8D-B206-589F520377B2}" type="slidenum">
              <a:rPr lang="en-GB" smtClean="0"/>
              <a:t>15</a:t>
            </a:fld>
            <a:endParaRPr lang="en-GB"/>
          </a:p>
        </p:txBody>
      </p:sp>
    </p:spTree>
    <p:extLst>
      <p:ext uri="{BB962C8B-B14F-4D97-AF65-F5344CB8AC3E}">
        <p14:creationId xmlns:p14="http://schemas.microsoft.com/office/powerpoint/2010/main" val="9250326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above indicates how much the car will understeer relating to how the centre of pressure moves, it clearly indicates that if the centre of pressure (CoP) moves too far forward, the car will want to understeer more because the car isn’t well balanced in the corners. Figure 7 in the Appendices shows that the black plots (Setup Baseline 2) appears to use the lateral grip most effectively, therefore has set the fastest lap of the 3 setups. This can be due to the car having a good setup to compensate between understeer and oversteer, the balance between wing angles and ride height are increasing the available lateral grip before the car tries to understeer or oversteer</a:t>
            </a:r>
          </a:p>
        </p:txBody>
      </p:sp>
      <p:sp>
        <p:nvSpPr>
          <p:cNvPr id="4" name="Slide Number Placeholder 3"/>
          <p:cNvSpPr>
            <a:spLocks noGrp="1"/>
          </p:cNvSpPr>
          <p:nvPr>
            <p:ph type="sldNum" sz="quarter" idx="5"/>
          </p:nvPr>
        </p:nvSpPr>
        <p:spPr/>
        <p:txBody>
          <a:bodyPr/>
          <a:lstStyle/>
          <a:p>
            <a:fld id="{5599ACB9-C215-4C8D-B206-589F520377B2}" type="slidenum">
              <a:rPr lang="en-GB" smtClean="0"/>
              <a:t>16</a:t>
            </a:fld>
            <a:endParaRPr lang="en-GB"/>
          </a:p>
        </p:txBody>
      </p:sp>
    </p:spTree>
    <p:extLst>
      <p:ext uri="{BB962C8B-B14F-4D97-AF65-F5344CB8AC3E}">
        <p14:creationId xmlns:p14="http://schemas.microsoft.com/office/powerpoint/2010/main" val="27102421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99ACB9-C215-4C8D-B206-589F520377B2}" type="slidenum">
              <a:rPr lang="en-GB" smtClean="0"/>
              <a:t>20</a:t>
            </a:fld>
            <a:endParaRPr lang="en-GB"/>
          </a:p>
        </p:txBody>
      </p:sp>
    </p:spTree>
    <p:extLst>
      <p:ext uri="{BB962C8B-B14F-4D97-AF65-F5344CB8AC3E}">
        <p14:creationId xmlns:p14="http://schemas.microsoft.com/office/powerpoint/2010/main" val="8325753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99ACB9-C215-4C8D-B206-589F520377B2}" type="slidenum">
              <a:rPr lang="en-GB" smtClean="0"/>
              <a:t>23</a:t>
            </a:fld>
            <a:endParaRPr lang="en-GB"/>
          </a:p>
        </p:txBody>
      </p:sp>
    </p:spTree>
    <p:extLst>
      <p:ext uri="{BB962C8B-B14F-4D97-AF65-F5344CB8AC3E}">
        <p14:creationId xmlns:p14="http://schemas.microsoft.com/office/powerpoint/2010/main" val="1761000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7EE56-228F-4B8C-B78B-4C9FA4E6F6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35A95E-B74D-47CF-BF72-534E5BE1B5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7C3F31-D31A-4E73-9C79-7FB7DD5EC3AD}"/>
              </a:ext>
            </a:extLst>
          </p:cNvPr>
          <p:cNvSpPr>
            <a:spLocks noGrp="1"/>
          </p:cNvSpPr>
          <p:nvPr>
            <p:ph type="dt" sz="half" idx="10"/>
          </p:nvPr>
        </p:nvSpPr>
        <p:spPr/>
        <p:txBody>
          <a:bodyPr/>
          <a:lstStyle/>
          <a:p>
            <a:fld id="{97E3EE73-8CDB-4E70-AF29-84636D28F22F}" type="datetimeFigureOut">
              <a:rPr lang="en-GB" smtClean="0"/>
              <a:t>25/03/2020</a:t>
            </a:fld>
            <a:endParaRPr lang="en-GB"/>
          </a:p>
        </p:txBody>
      </p:sp>
      <p:sp>
        <p:nvSpPr>
          <p:cNvPr id="5" name="Footer Placeholder 4">
            <a:extLst>
              <a:ext uri="{FF2B5EF4-FFF2-40B4-BE49-F238E27FC236}">
                <a16:creationId xmlns:a16="http://schemas.microsoft.com/office/drawing/2014/main" id="{88CE86CC-9C87-4C84-B462-C01F872E04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C18802-C0F0-4FCD-B1B6-AE8DD4257F58}"/>
              </a:ext>
            </a:extLst>
          </p:cNvPr>
          <p:cNvSpPr>
            <a:spLocks noGrp="1"/>
          </p:cNvSpPr>
          <p:nvPr>
            <p:ph type="sldNum" sz="quarter" idx="12"/>
          </p:nvPr>
        </p:nvSpPr>
        <p:spPr/>
        <p:txBody>
          <a:bodyPr/>
          <a:lstStyle/>
          <a:p>
            <a:fld id="{0795E800-168E-4478-9252-F757C6943823}" type="slidenum">
              <a:rPr lang="en-GB" smtClean="0"/>
              <a:t>‹#›</a:t>
            </a:fld>
            <a:endParaRPr lang="en-GB"/>
          </a:p>
        </p:txBody>
      </p:sp>
    </p:spTree>
    <p:extLst>
      <p:ext uri="{BB962C8B-B14F-4D97-AF65-F5344CB8AC3E}">
        <p14:creationId xmlns:p14="http://schemas.microsoft.com/office/powerpoint/2010/main" val="377397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A476A-5B0C-48E7-AA3C-EB68002048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0A81FF-E1E6-4787-A7B9-77B2B6DA1F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9E3F1-1D2D-42A7-8E3B-DB05E17AAF0D}"/>
              </a:ext>
            </a:extLst>
          </p:cNvPr>
          <p:cNvSpPr>
            <a:spLocks noGrp="1"/>
          </p:cNvSpPr>
          <p:nvPr>
            <p:ph type="dt" sz="half" idx="10"/>
          </p:nvPr>
        </p:nvSpPr>
        <p:spPr/>
        <p:txBody>
          <a:bodyPr/>
          <a:lstStyle/>
          <a:p>
            <a:fld id="{97E3EE73-8CDB-4E70-AF29-84636D28F22F}" type="datetimeFigureOut">
              <a:rPr lang="en-GB" smtClean="0"/>
              <a:t>25/03/2020</a:t>
            </a:fld>
            <a:endParaRPr lang="en-GB"/>
          </a:p>
        </p:txBody>
      </p:sp>
      <p:sp>
        <p:nvSpPr>
          <p:cNvPr id="5" name="Footer Placeholder 4">
            <a:extLst>
              <a:ext uri="{FF2B5EF4-FFF2-40B4-BE49-F238E27FC236}">
                <a16:creationId xmlns:a16="http://schemas.microsoft.com/office/drawing/2014/main" id="{56280979-8F2E-427A-8D05-E392858078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C28F4A-8065-440A-A85E-3C3105B04D82}"/>
              </a:ext>
            </a:extLst>
          </p:cNvPr>
          <p:cNvSpPr>
            <a:spLocks noGrp="1"/>
          </p:cNvSpPr>
          <p:nvPr>
            <p:ph type="sldNum" sz="quarter" idx="12"/>
          </p:nvPr>
        </p:nvSpPr>
        <p:spPr/>
        <p:txBody>
          <a:bodyPr/>
          <a:lstStyle/>
          <a:p>
            <a:fld id="{0795E800-168E-4478-9252-F757C6943823}" type="slidenum">
              <a:rPr lang="en-GB" smtClean="0"/>
              <a:t>‹#›</a:t>
            </a:fld>
            <a:endParaRPr lang="en-GB"/>
          </a:p>
        </p:txBody>
      </p:sp>
    </p:spTree>
    <p:extLst>
      <p:ext uri="{BB962C8B-B14F-4D97-AF65-F5344CB8AC3E}">
        <p14:creationId xmlns:p14="http://schemas.microsoft.com/office/powerpoint/2010/main" val="2738997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C0138-3367-4BDB-8944-70AD79EB90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0929A2-D9D1-4830-B7DD-CD11C9ABFE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E8709A-7986-4341-95D8-7FA46B6F9153}"/>
              </a:ext>
            </a:extLst>
          </p:cNvPr>
          <p:cNvSpPr>
            <a:spLocks noGrp="1"/>
          </p:cNvSpPr>
          <p:nvPr>
            <p:ph type="dt" sz="half" idx="10"/>
          </p:nvPr>
        </p:nvSpPr>
        <p:spPr/>
        <p:txBody>
          <a:bodyPr/>
          <a:lstStyle/>
          <a:p>
            <a:fld id="{97E3EE73-8CDB-4E70-AF29-84636D28F22F}" type="datetimeFigureOut">
              <a:rPr lang="en-GB" smtClean="0"/>
              <a:t>25/03/2020</a:t>
            </a:fld>
            <a:endParaRPr lang="en-GB"/>
          </a:p>
        </p:txBody>
      </p:sp>
      <p:sp>
        <p:nvSpPr>
          <p:cNvPr id="5" name="Footer Placeholder 4">
            <a:extLst>
              <a:ext uri="{FF2B5EF4-FFF2-40B4-BE49-F238E27FC236}">
                <a16:creationId xmlns:a16="http://schemas.microsoft.com/office/drawing/2014/main" id="{8B837D10-2A49-44A6-8DD8-DF95241FE2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9099E7-15B7-45D9-9821-82A2738A5DB4}"/>
              </a:ext>
            </a:extLst>
          </p:cNvPr>
          <p:cNvSpPr>
            <a:spLocks noGrp="1"/>
          </p:cNvSpPr>
          <p:nvPr>
            <p:ph type="sldNum" sz="quarter" idx="12"/>
          </p:nvPr>
        </p:nvSpPr>
        <p:spPr/>
        <p:txBody>
          <a:bodyPr/>
          <a:lstStyle/>
          <a:p>
            <a:fld id="{0795E800-168E-4478-9252-F757C6943823}" type="slidenum">
              <a:rPr lang="en-GB" smtClean="0"/>
              <a:t>‹#›</a:t>
            </a:fld>
            <a:endParaRPr lang="en-GB"/>
          </a:p>
        </p:txBody>
      </p:sp>
    </p:spTree>
    <p:extLst>
      <p:ext uri="{BB962C8B-B14F-4D97-AF65-F5344CB8AC3E}">
        <p14:creationId xmlns:p14="http://schemas.microsoft.com/office/powerpoint/2010/main" val="1462192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BEE39-E845-40B0-AC12-08C802B18D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2AADB4-16DD-4796-B763-C5B5966449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B7EA90A-89F5-466F-944A-674338CD21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D7079B-50E4-4228-9DE2-18A8A60ED263}"/>
              </a:ext>
            </a:extLst>
          </p:cNvPr>
          <p:cNvSpPr>
            <a:spLocks noGrp="1"/>
          </p:cNvSpPr>
          <p:nvPr>
            <p:ph type="dt" sz="half" idx="10"/>
          </p:nvPr>
        </p:nvSpPr>
        <p:spPr/>
        <p:txBody>
          <a:bodyPr/>
          <a:lstStyle/>
          <a:p>
            <a:fld id="{97E3EE73-8CDB-4E70-AF29-84636D28F22F}" type="datetimeFigureOut">
              <a:rPr lang="en-GB" smtClean="0"/>
              <a:t>25/03/2020</a:t>
            </a:fld>
            <a:endParaRPr lang="en-GB"/>
          </a:p>
        </p:txBody>
      </p:sp>
      <p:sp>
        <p:nvSpPr>
          <p:cNvPr id="6" name="Footer Placeholder 5">
            <a:extLst>
              <a:ext uri="{FF2B5EF4-FFF2-40B4-BE49-F238E27FC236}">
                <a16:creationId xmlns:a16="http://schemas.microsoft.com/office/drawing/2014/main" id="{2F5C8403-947F-41AA-827D-B3623DB5CB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48A08C-E615-479B-AC36-6BCF75D11159}"/>
              </a:ext>
            </a:extLst>
          </p:cNvPr>
          <p:cNvSpPr>
            <a:spLocks noGrp="1"/>
          </p:cNvSpPr>
          <p:nvPr>
            <p:ph type="sldNum" sz="quarter" idx="12"/>
          </p:nvPr>
        </p:nvSpPr>
        <p:spPr/>
        <p:txBody>
          <a:bodyPr/>
          <a:lstStyle/>
          <a:p>
            <a:fld id="{0795E800-168E-4478-9252-F757C6943823}" type="slidenum">
              <a:rPr lang="en-GB" smtClean="0"/>
              <a:t>‹#›</a:t>
            </a:fld>
            <a:endParaRPr lang="en-GB"/>
          </a:p>
        </p:txBody>
      </p:sp>
    </p:spTree>
    <p:extLst>
      <p:ext uri="{BB962C8B-B14F-4D97-AF65-F5344CB8AC3E}">
        <p14:creationId xmlns:p14="http://schemas.microsoft.com/office/powerpoint/2010/main" val="4152122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3F45F-5DA9-49C2-A9EC-D8F4E6AA1B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71024D-8FE7-4EF5-957F-A4D1A45332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0B7A7E-EB48-40F5-9E01-19EE6C72B4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5F35EB-5ADD-4BB6-8EE3-487291B2AB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48AED4-6F57-48C9-8269-BA2516CC18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51832A-12B6-43D7-BA11-3375EC88A44F}"/>
              </a:ext>
            </a:extLst>
          </p:cNvPr>
          <p:cNvSpPr>
            <a:spLocks noGrp="1"/>
          </p:cNvSpPr>
          <p:nvPr>
            <p:ph type="dt" sz="half" idx="10"/>
          </p:nvPr>
        </p:nvSpPr>
        <p:spPr/>
        <p:txBody>
          <a:bodyPr/>
          <a:lstStyle/>
          <a:p>
            <a:fld id="{97E3EE73-8CDB-4E70-AF29-84636D28F22F}" type="datetimeFigureOut">
              <a:rPr lang="en-GB" smtClean="0"/>
              <a:t>25/03/2020</a:t>
            </a:fld>
            <a:endParaRPr lang="en-GB"/>
          </a:p>
        </p:txBody>
      </p:sp>
      <p:sp>
        <p:nvSpPr>
          <p:cNvPr id="8" name="Footer Placeholder 7">
            <a:extLst>
              <a:ext uri="{FF2B5EF4-FFF2-40B4-BE49-F238E27FC236}">
                <a16:creationId xmlns:a16="http://schemas.microsoft.com/office/drawing/2014/main" id="{FA45FFA4-2FD0-4854-943B-EEFF5D9C100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75483F5-D1A5-4887-807A-D8761D4D4656}"/>
              </a:ext>
            </a:extLst>
          </p:cNvPr>
          <p:cNvSpPr>
            <a:spLocks noGrp="1"/>
          </p:cNvSpPr>
          <p:nvPr>
            <p:ph type="sldNum" sz="quarter" idx="12"/>
          </p:nvPr>
        </p:nvSpPr>
        <p:spPr/>
        <p:txBody>
          <a:bodyPr/>
          <a:lstStyle/>
          <a:p>
            <a:fld id="{0795E800-168E-4478-9252-F757C6943823}" type="slidenum">
              <a:rPr lang="en-GB" smtClean="0"/>
              <a:t>‹#›</a:t>
            </a:fld>
            <a:endParaRPr lang="en-GB"/>
          </a:p>
        </p:txBody>
      </p:sp>
    </p:spTree>
    <p:extLst>
      <p:ext uri="{BB962C8B-B14F-4D97-AF65-F5344CB8AC3E}">
        <p14:creationId xmlns:p14="http://schemas.microsoft.com/office/powerpoint/2010/main" val="2526808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612C8-776B-4945-9B10-66BA52EED3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7F0981-7168-4240-B56F-96CDE5C854B3}"/>
              </a:ext>
            </a:extLst>
          </p:cNvPr>
          <p:cNvSpPr>
            <a:spLocks noGrp="1"/>
          </p:cNvSpPr>
          <p:nvPr>
            <p:ph type="dt" sz="half" idx="10"/>
          </p:nvPr>
        </p:nvSpPr>
        <p:spPr/>
        <p:txBody>
          <a:bodyPr/>
          <a:lstStyle/>
          <a:p>
            <a:fld id="{97E3EE73-8CDB-4E70-AF29-84636D28F22F}" type="datetimeFigureOut">
              <a:rPr lang="en-GB" smtClean="0"/>
              <a:t>25/03/2020</a:t>
            </a:fld>
            <a:endParaRPr lang="en-GB"/>
          </a:p>
        </p:txBody>
      </p:sp>
      <p:sp>
        <p:nvSpPr>
          <p:cNvPr id="4" name="Footer Placeholder 3">
            <a:extLst>
              <a:ext uri="{FF2B5EF4-FFF2-40B4-BE49-F238E27FC236}">
                <a16:creationId xmlns:a16="http://schemas.microsoft.com/office/drawing/2014/main" id="{A153EB6E-D438-4BE3-B1DD-0864DFC4D7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94E502-3415-41ED-BEB0-5E0518C2FF9E}"/>
              </a:ext>
            </a:extLst>
          </p:cNvPr>
          <p:cNvSpPr>
            <a:spLocks noGrp="1"/>
          </p:cNvSpPr>
          <p:nvPr>
            <p:ph type="sldNum" sz="quarter" idx="12"/>
          </p:nvPr>
        </p:nvSpPr>
        <p:spPr/>
        <p:txBody>
          <a:bodyPr/>
          <a:lstStyle/>
          <a:p>
            <a:fld id="{0795E800-168E-4478-9252-F757C6943823}" type="slidenum">
              <a:rPr lang="en-GB" smtClean="0"/>
              <a:t>‹#›</a:t>
            </a:fld>
            <a:endParaRPr lang="en-GB"/>
          </a:p>
        </p:txBody>
      </p:sp>
    </p:spTree>
    <p:extLst>
      <p:ext uri="{BB962C8B-B14F-4D97-AF65-F5344CB8AC3E}">
        <p14:creationId xmlns:p14="http://schemas.microsoft.com/office/powerpoint/2010/main" val="611981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5DDCAE-FA48-4F64-B91D-7A0124F06812}"/>
              </a:ext>
            </a:extLst>
          </p:cNvPr>
          <p:cNvSpPr>
            <a:spLocks noGrp="1"/>
          </p:cNvSpPr>
          <p:nvPr>
            <p:ph type="dt" sz="half" idx="10"/>
          </p:nvPr>
        </p:nvSpPr>
        <p:spPr/>
        <p:txBody>
          <a:bodyPr/>
          <a:lstStyle/>
          <a:p>
            <a:fld id="{97E3EE73-8CDB-4E70-AF29-84636D28F22F}" type="datetimeFigureOut">
              <a:rPr lang="en-GB" smtClean="0"/>
              <a:t>25/03/2020</a:t>
            </a:fld>
            <a:endParaRPr lang="en-GB"/>
          </a:p>
        </p:txBody>
      </p:sp>
      <p:sp>
        <p:nvSpPr>
          <p:cNvPr id="3" name="Footer Placeholder 2">
            <a:extLst>
              <a:ext uri="{FF2B5EF4-FFF2-40B4-BE49-F238E27FC236}">
                <a16:creationId xmlns:a16="http://schemas.microsoft.com/office/drawing/2014/main" id="{A2D829B4-0785-4201-9D3F-AD2026C4FE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552C02E-D584-4BF7-8243-CBE0C8A12161}"/>
              </a:ext>
            </a:extLst>
          </p:cNvPr>
          <p:cNvSpPr>
            <a:spLocks noGrp="1"/>
          </p:cNvSpPr>
          <p:nvPr>
            <p:ph type="sldNum" sz="quarter" idx="12"/>
          </p:nvPr>
        </p:nvSpPr>
        <p:spPr/>
        <p:txBody>
          <a:bodyPr/>
          <a:lstStyle/>
          <a:p>
            <a:fld id="{0795E800-168E-4478-9252-F757C6943823}" type="slidenum">
              <a:rPr lang="en-GB" smtClean="0"/>
              <a:t>‹#›</a:t>
            </a:fld>
            <a:endParaRPr lang="en-GB"/>
          </a:p>
        </p:txBody>
      </p:sp>
    </p:spTree>
    <p:extLst>
      <p:ext uri="{BB962C8B-B14F-4D97-AF65-F5344CB8AC3E}">
        <p14:creationId xmlns:p14="http://schemas.microsoft.com/office/powerpoint/2010/main" val="1948520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A4F17-9B14-48F7-86E6-9318E34091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C8D1D4-495E-4678-9F92-7825BBCB98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A0DDE0-82A2-4544-9739-DDF5FB2030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4383DA-4514-4B73-B138-C6E714EADBDB}"/>
              </a:ext>
            </a:extLst>
          </p:cNvPr>
          <p:cNvSpPr>
            <a:spLocks noGrp="1"/>
          </p:cNvSpPr>
          <p:nvPr>
            <p:ph type="dt" sz="half" idx="10"/>
          </p:nvPr>
        </p:nvSpPr>
        <p:spPr/>
        <p:txBody>
          <a:bodyPr/>
          <a:lstStyle/>
          <a:p>
            <a:fld id="{97E3EE73-8CDB-4E70-AF29-84636D28F22F}" type="datetimeFigureOut">
              <a:rPr lang="en-GB" smtClean="0"/>
              <a:t>25/03/2020</a:t>
            </a:fld>
            <a:endParaRPr lang="en-GB"/>
          </a:p>
        </p:txBody>
      </p:sp>
      <p:sp>
        <p:nvSpPr>
          <p:cNvPr id="6" name="Footer Placeholder 5">
            <a:extLst>
              <a:ext uri="{FF2B5EF4-FFF2-40B4-BE49-F238E27FC236}">
                <a16:creationId xmlns:a16="http://schemas.microsoft.com/office/drawing/2014/main" id="{D32FFB82-2C4D-493A-A91F-DFEF5B3752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C85B14-D2E9-47B1-9EF9-1069BEA992F9}"/>
              </a:ext>
            </a:extLst>
          </p:cNvPr>
          <p:cNvSpPr>
            <a:spLocks noGrp="1"/>
          </p:cNvSpPr>
          <p:nvPr>
            <p:ph type="sldNum" sz="quarter" idx="12"/>
          </p:nvPr>
        </p:nvSpPr>
        <p:spPr/>
        <p:txBody>
          <a:bodyPr/>
          <a:lstStyle/>
          <a:p>
            <a:fld id="{0795E800-168E-4478-9252-F757C6943823}" type="slidenum">
              <a:rPr lang="en-GB" smtClean="0"/>
              <a:t>‹#›</a:t>
            </a:fld>
            <a:endParaRPr lang="en-GB"/>
          </a:p>
        </p:txBody>
      </p:sp>
    </p:spTree>
    <p:extLst>
      <p:ext uri="{BB962C8B-B14F-4D97-AF65-F5344CB8AC3E}">
        <p14:creationId xmlns:p14="http://schemas.microsoft.com/office/powerpoint/2010/main" val="2144796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9AA47-1FAB-4CDB-8AF4-B9BBDA1E7E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4E4EEA-48B8-446D-A7D1-A65F723B4C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B763A2-6D6F-4BD1-9079-D980837C9E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B2254E-8058-46EA-B243-51590172E299}"/>
              </a:ext>
            </a:extLst>
          </p:cNvPr>
          <p:cNvSpPr>
            <a:spLocks noGrp="1"/>
          </p:cNvSpPr>
          <p:nvPr>
            <p:ph type="dt" sz="half" idx="10"/>
          </p:nvPr>
        </p:nvSpPr>
        <p:spPr/>
        <p:txBody>
          <a:bodyPr/>
          <a:lstStyle/>
          <a:p>
            <a:fld id="{97E3EE73-8CDB-4E70-AF29-84636D28F22F}" type="datetimeFigureOut">
              <a:rPr lang="en-GB" smtClean="0"/>
              <a:t>25/03/2020</a:t>
            </a:fld>
            <a:endParaRPr lang="en-GB"/>
          </a:p>
        </p:txBody>
      </p:sp>
      <p:sp>
        <p:nvSpPr>
          <p:cNvPr id="6" name="Footer Placeholder 5">
            <a:extLst>
              <a:ext uri="{FF2B5EF4-FFF2-40B4-BE49-F238E27FC236}">
                <a16:creationId xmlns:a16="http://schemas.microsoft.com/office/drawing/2014/main" id="{3EDF9419-7F89-433B-A35B-249AFA1058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E4B352-2267-432F-B67D-853881CD73ED}"/>
              </a:ext>
            </a:extLst>
          </p:cNvPr>
          <p:cNvSpPr>
            <a:spLocks noGrp="1"/>
          </p:cNvSpPr>
          <p:nvPr>
            <p:ph type="sldNum" sz="quarter" idx="12"/>
          </p:nvPr>
        </p:nvSpPr>
        <p:spPr/>
        <p:txBody>
          <a:bodyPr/>
          <a:lstStyle/>
          <a:p>
            <a:fld id="{0795E800-168E-4478-9252-F757C6943823}" type="slidenum">
              <a:rPr lang="en-GB" smtClean="0"/>
              <a:t>‹#›</a:t>
            </a:fld>
            <a:endParaRPr lang="en-GB"/>
          </a:p>
        </p:txBody>
      </p:sp>
    </p:spTree>
    <p:extLst>
      <p:ext uri="{BB962C8B-B14F-4D97-AF65-F5344CB8AC3E}">
        <p14:creationId xmlns:p14="http://schemas.microsoft.com/office/powerpoint/2010/main" val="1109143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8B9F3-28C5-487D-9F93-703BC619BF7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F08F58-75A0-4CBD-A764-0E0C69CCA1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EDE77D-A790-41B2-A431-0B5B6CCED2AC}"/>
              </a:ext>
            </a:extLst>
          </p:cNvPr>
          <p:cNvSpPr>
            <a:spLocks noGrp="1"/>
          </p:cNvSpPr>
          <p:nvPr>
            <p:ph type="dt" sz="half" idx="10"/>
          </p:nvPr>
        </p:nvSpPr>
        <p:spPr/>
        <p:txBody>
          <a:bodyPr/>
          <a:lstStyle/>
          <a:p>
            <a:fld id="{97E3EE73-8CDB-4E70-AF29-84636D28F22F}" type="datetimeFigureOut">
              <a:rPr lang="en-GB" smtClean="0"/>
              <a:t>25/03/2020</a:t>
            </a:fld>
            <a:endParaRPr lang="en-GB"/>
          </a:p>
        </p:txBody>
      </p:sp>
      <p:sp>
        <p:nvSpPr>
          <p:cNvPr id="5" name="Footer Placeholder 4">
            <a:extLst>
              <a:ext uri="{FF2B5EF4-FFF2-40B4-BE49-F238E27FC236}">
                <a16:creationId xmlns:a16="http://schemas.microsoft.com/office/drawing/2014/main" id="{2AECCB46-96C4-4A0E-A1B7-E18D3F0FBA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F64D64-3B75-4238-AEC9-BC5193876626}"/>
              </a:ext>
            </a:extLst>
          </p:cNvPr>
          <p:cNvSpPr>
            <a:spLocks noGrp="1"/>
          </p:cNvSpPr>
          <p:nvPr>
            <p:ph type="sldNum" sz="quarter" idx="12"/>
          </p:nvPr>
        </p:nvSpPr>
        <p:spPr/>
        <p:txBody>
          <a:bodyPr/>
          <a:lstStyle/>
          <a:p>
            <a:fld id="{0795E800-168E-4478-9252-F757C6943823}" type="slidenum">
              <a:rPr lang="en-GB" smtClean="0"/>
              <a:t>‹#›</a:t>
            </a:fld>
            <a:endParaRPr lang="en-GB"/>
          </a:p>
        </p:txBody>
      </p:sp>
    </p:spTree>
    <p:extLst>
      <p:ext uri="{BB962C8B-B14F-4D97-AF65-F5344CB8AC3E}">
        <p14:creationId xmlns:p14="http://schemas.microsoft.com/office/powerpoint/2010/main" val="1417208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7ED180-0BDC-4E2E-9569-506E9E1F30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546373-E61A-48BF-97D7-51AC8E95DA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4467C5-0F0E-40C0-8655-71D98C23C33C}"/>
              </a:ext>
            </a:extLst>
          </p:cNvPr>
          <p:cNvSpPr>
            <a:spLocks noGrp="1"/>
          </p:cNvSpPr>
          <p:nvPr>
            <p:ph type="dt" sz="half" idx="10"/>
          </p:nvPr>
        </p:nvSpPr>
        <p:spPr/>
        <p:txBody>
          <a:bodyPr/>
          <a:lstStyle/>
          <a:p>
            <a:fld id="{97E3EE73-8CDB-4E70-AF29-84636D28F22F}" type="datetimeFigureOut">
              <a:rPr lang="en-GB" smtClean="0"/>
              <a:t>25/03/2020</a:t>
            </a:fld>
            <a:endParaRPr lang="en-GB"/>
          </a:p>
        </p:txBody>
      </p:sp>
      <p:sp>
        <p:nvSpPr>
          <p:cNvPr id="5" name="Footer Placeholder 4">
            <a:extLst>
              <a:ext uri="{FF2B5EF4-FFF2-40B4-BE49-F238E27FC236}">
                <a16:creationId xmlns:a16="http://schemas.microsoft.com/office/drawing/2014/main" id="{18C7095B-0F23-4E2D-BBCC-02CB92F3B3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51C3DE-5E67-4B55-BA70-9885D0515640}"/>
              </a:ext>
            </a:extLst>
          </p:cNvPr>
          <p:cNvSpPr>
            <a:spLocks noGrp="1"/>
          </p:cNvSpPr>
          <p:nvPr>
            <p:ph type="sldNum" sz="quarter" idx="12"/>
          </p:nvPr>
        </p:nvSpPr>
        <p:spPr/>
        <p:txBody>
          <a:bodyPr/>
          <a:lstStyle/>
          <a:p>
            <a:fld id="{0795E800-168E-4478-9252-F757C6943823}" type="slidenum">
              <a:rPr lang="en-GB" smtClean="0"/>
              <a:t>‹#›</a:t>
            </a:fld>
            <a:endParaRPr lang="en-GB"/>
          </a:p>
        </p:txBody>
      </p:sp>
    </p:spTree>
    <p:extLst>
      <p:ext uri="{BB962C8B-B14F-4D97-AF65-F5344CB8AC3E}">
        <p14:creationId xmlns:p14="http://schemas.microsoft.com/office/powerpoint/2010/main" val="1436139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11FB15-2C9F-43C5-B4F7-25AA1508CE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66C559-4B15-47C5-B6D1-27C56C9A0D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17C242-B6D4-4064-AFCB-796477BBBA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E3EE73-8CDB-4E70-AF29-84636D28F22F}" type="datetimeFigureOut">
              <a:rPr lang="en-GB" smtClean="0"/>
              <a:t>25/03/2020</a:t>
            </a:fld>
            <a:endParaRPr lang="en-GB"/>
          </a:p>
        </p:txBody>
      </p:sp>
      <p:sp>
        <p:nvSpPr>
          <p:cNvPr id="5" name="Footer Placeholder 4">
            <a:extLst>
              <a:ext uri="{FF2B5EF4-FFF2-40B4-BE49-F238E27FC236}">
                <a16:creationId xmlns:a16="http://schemas.microsoft.com/office/drawing/2014/main" id="{20E736B3-F3C5-440D-B6E1-3879A8C87C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6520797-B423-4298-99DB-FF66889249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95E800-168E-4478-9252-F757C6943823}" type="slidenum">
              <a:rPr lang="en-GB" smtClean="0"/>
              <a:t>‹#›</a:t>
            </a:fld>
            <a:endParaRPr lang="en-GB"/>
          </a:p>
        </p:txBody>
      </p:sp>
    </p:spTree>
    <p:extLst>
      <p:ext uri="{BB962C8B-B14F-4D97-AF65-F5344CB8AC3E}">
        <p14:creationId xmlns:p14="http://schemas.microsoft.com/office/powerpoint/2010/main" val="13774316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hyperlink" Target="https://www.sciencelearn.org.nz/resources/1346-causes-of-aerodynamic-drag" TargetMode="External"/><Relationship Id="rId2" Type="http://schemas.openxmlformats.org/officeDocument/2006/relationships/hyperlink" Target="https://www.freepptbackgrounds.net/abstract/wave-green-backgrounds" TargetMode="External"/><Relationship Id="rId1" Type="http://schemas.openxmlformats.org/officeDocument/2006/relationships/slideLayout" Target="../slideLayouts/slideLayout2.xml"/><Relationship Id="rId5" Type="http://schemas.openxmlformats.org/officeDocument/2006/relationships/hyperlink" Target="http://iracing.wikidot.com/components:wing-angle-wicker" TargetMode="External"/><Relationship Id="rId4" Type="http://schemas.openxmlformats.org/officeDocument/2006/relationships/hyperlink" Target="https://www.f1technical.net/features/10682"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4D6192-AC27-4EC6-A8DD-77A1A70FFC76}"/>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A94E2D0-FF27-4765-81FA-68EA241F44B3}"/>
              </a:ext>
            </a:extLst>
          </p:cNvPr>
          <p:cNvSpPr>
            <a:spLocks noGrp="1"/>
          </p:cNvSpPr>
          <p:nvPr>
            <p:ph type="ctrTitle"/>
          </p:nvPr>
        </p:nvSpPr>
        <p:spPr>
          <a:xfrm>
            <a:off x="0" y="0"/>
            <a:ext cx="12192000" cy="6858000"/>
          </a:xfrm>
        </p:spPr>
        <p:txBody>
          <a:bodyPr anchor="ctr">
            <a:normAutofit/>
          </a:bodyPr>
          <a:lstStyle/>
          <a:p>
            <a:r>
              <a:rPr lang="en-GB" sz="4800" dirty="0"/>
              <a:t>Aerodynamic Vehicle Testing and analysis</a:t>
            </a:r>
            <a:br>
              <a:rPr lang="en-GB" sz="4800" dirty="0"/>
            </a:br>
            <a:r>
              <a:rPr lang="en-GB" sz="3200" dirty="0"/>
              <a:t>Race Engineering - M6X02207</a:t>
            </a:r>
            <a:br>
              <a:rPr lang="en-GB" sz="4800" dirty="0"/>
            </a:br>
            <a:br>
              <a:rPr lang="en-GB" sz="4800" dirty="0"/>
            </a:br>
            <a:r>
              <a:rPr lang="en-GB" sz="4800" dirty="0"/>
              <a:t>Davis Watkins </a:t>
            </a:r>
            <a:br>
              <a:rPr lang="en-GB" sz="4800" dirty="0"/>
            </a:br>
            <a:r>
              <a:rPr lang="en-GB" sz="4000" dirty="0"/>
              <a:t>P150289</a:t>
            </a:r>
            <a:br>
              <a:rPr lang="en-GB" dirty="0"/>
            </a:br>
            <a:r>
              <a:rPr lang="en-GB" sz="3600" dirty="0"/>
              <a:t>BSc Motorsport Engineering Level 6</a:t>
            </a:r>
            <a:endParaRPr lang="en-GB" dirty="0"/>
          </a:p>
        </p:txBody>
      </p:sp>
      <p:sp>
        <p:nvSpPr>
          <p:cNvPr id="5" name="TextBox 4">
            <a:extLst>
              <a:ext uri="{FF2B5EF4-FFF2-40B4-BE49-F238E27FC236}">
                <a16:creationId xmlns:a16="http://schemas.microsoft.com/office/drawing/2014/main" id="{4A09E8EA-C803-4483-9DA3-A9D119B3BF68}"/>
              </a:ext>
            </a:extLst>
          </p:cNvPr>
          <p:cNvSpPr txBox="1"/>
          <p:nvPr/>
        </p:nvSpPr>
        <p:spPr>
          <a:xfrm>
            <a:off x="10564427" y="6459523"/>
            <a:ext cx="1448608" cy="307777"/>
          </a:xfrm>
          <a:prstGeom prst="rect">
            <a:avLst/>
          </a:prstGeom>
          <a:noFill/>
        </p:spPr>
        <p:txBody>
          <a:bodyPr wrap="square" rtlCol="0">
            <a:spAutoFit/>
          </a:bodyPr>
          <a:lstStyle/>
          <a:p>
            <a:r>
              <a:rPr lang="en-GB" sz="1400" dirty="0"/>
              <a:t>(Docker, J. 2013)</a:t>
            </a:r>
          </a:p>
        </p:txBody>
      </p:sp>
    </p:spTree>
    <p:extLst>
      <p:ext uri="{BB962C8B-B14F-4D97-AF65-F5344CB8AC3E}">
        <p14:creationId xmlns:p14="http://schemas.microsoft.com/office/powerpoint/2010/main" val="3451895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915CC9C-B387-4EC7-B70A-D3ED7DDBB853}"/>
              </a:ext>
            </a:extLst>
          </p:cNvPr>
          <p:cNvSpPr>
            <a:spLocks noGrp="1"/>
          </p:cNvSpPr>
          <p:nvPr>
            <p:ph type="title"/>
          </p:nvPr>
        </p:nvSpPr>
        <p:spPr>
          <a:xfrm>
            <a:off x="640079" y="2053641"/>
            <a:ext cx="3669161" cy="2760098"/>
          </a:xfrm>
        </p:spPr>
        <p:txBody>
          <a:bodyPr>
            <a:normAutofit/>
          </a:bodyPr>
          <a:lstStyle/>
          <a:p>
            <a:r>
              <a:rPr lang="en-GB" b="1" u="sng">
                <a:solidFill>
                  <a:srgbClr val="FFFFFF"/>
                </a:solidFill>
              </a:rPr>
              <a:t>Assessment Aims</a:t>
            </a:r>
          </a:p>
        </p:txBody>
      </p:sp>
      <p:sp>
        <p:nvSpPr>
          <p:cNvPr id="18" name="Content Placeholder 2">
            <a:extLst>
              <a:ext uri="{FF2B5EF4-FFF2-40B4-BE49-F238E27FC236}">
                <a16:creationId xmlns:a16="http://schemas.microsoft.com/office/drawing/2014/main" id="{EB2E44AA-6EF5-4D00-8425-40C03E264961}"/>
              </a:ext>
            </a:extLst>
          </p:cNvPr>
          <p:cNvSpPr>
            <a:spLocks noGrp="1"/>
          </p:cNvSpPr>
          <p:nvPr>
            <p:ph idx="1"/>
          </p:nvPr>
        </p:nvSpPr>
        <p:spPr>
          <a:xfrm>
            <a:off x="6090574" y="327171"/>
            <a:ext cx="5306084" cy="6199464"/>
          </a:xfrm>
        </p:spPr>
        <p:txBody>
          <a:bodyPr anchor="ctr">
            <a:normAutofit/>
          </a:bodyPr>
          <a:lstStyle/>
          <a:p>
            <a:r>
              <a:rPr lang="en-GB" sz="1500" dirty="0">
                <a:solidFill>
                  <a:srgbClr val="000000"/>
                </a:solidFill>
              </a:rPr>
              <a:t>Consider the results gathered from the simulator session 1</a:t>
            </a:r>
          </a:p>
          <a:p>
            <a:endParaRPr lang="en-GB" sz="1500" dirty="0">
              <a:solidFill>
                <a:srgbClr val="000000"/>
              </a:solidFill>
            </a:endParaRPr>
          </a:p>
          <a:p>
            <a:r>
              <a:rPr lang="en-GB" sz="1500" dirty="0">
                <a:solidFill>
                  <a:srgbClr val="000000"/>
                </a:solidFill>
              </a:rPr>
              <a:t>Create a test plan for the simulator session 2</a:t>
            </a:r>
          </a:p>
          <a:p>
            <a:endParaRPr lang="en-GB" sz="1500" dirty="0">
              <a:solidFill>
                <a:srgbClr val="000000"/>
              </a:solidFill>
            </a:endParaRPr>
          </a:p>
          <a:p>
            <a:r>
              <a:rPr lang="en-GB" sz="1500" dirty="0">
                <a:solidFill>
                  <a:srgbClr val="000000"/>
                </a:solidFill>
              </a:rPr>
              <a:t>Designate roles to each member of the team</a:t>
            </a:r>
          </a:p>
          <a:p>
            <a:endParaRPr lang="en-GB" sz="1500" dirty="0">
              <a:solidFill>
                <a:srgbClr val="000000"/>
              </a:solidFill>
            </a:endParaRPr>
          </a:p>
          <a:p>
            <a:r>
              <a:rPr lang="en-GB" sz="1500" dirty="0">
                <a:solidFill>
                  <a:srgbClr val="000000"/>
                </a:solidFill>
              </a:rPr>
              <a:t>Collect data from the driver and the test session</a:t>
            </a:r>
          </a:p>
          <a:p>
            <a:endParaRPr lang="en-GB" sz="1500" dirty="0">
              <a:solidFill>
                <a:srgbClr val="000000"/>
              </a:solidFill>
            </a:endParaRPr>
          </a:p>
          <a:p>
            <a:r>
              <a:rPr lang="en-GB" sz="1500" dirty="0">
                <a:solidFill>
                  <a:srgbClr val="000000"/>
                </a:solidFill>
              </a:rPr>
              <a:t>Analyse the behaviour of the GP2 car around a selected track (Silverstone National)</a:t>
            </a:r>
          </a:p>
          <a:p>
            <a:endParaRPr lang="en-GB" sz="1500" dirty="0">
              <a:solidFill>
                <a:srgbClr val="000000"/>
              </a:solidFill>
            </a:endParaRPr>
          </a:p>
          <a:p>
            <a:r>
              <a:rPr lang="en-GB" sz="1500" dirty="0">
                <a:solidFill>
                  <a:srgbClr val="000000"/>
                </a:solidFill>
              </a:rPr>
              <a:t>Create maths channels via Motec to further understand the behaviour of the car throughout the track</a:t>
            </a:r>
          </a:p>
          <a:p>
            <a:endParaRPr lang="en-GB" sz="1500" dirty="0">
              <a:solidFill>
                <a:srgbClr val="000000"/>
              </a:solidFill>
            </a:endParaRPr>
          </a:p>
          <a:p>
            <a:r>
              <a:rPr lang="en-GB" sz="1500" dirty="0">
                <a:solidFill>
                  <a:srgbClr val="000000"/>
                </a:solidFill>
              </a:rPr>
              <a:t>Compare data for each vehicle setup to analyse how the car behaviour changes with each setup</a:t>
            </a:r>
          </a:p>
          <a:p>
            <a:endParaRPr lang="en-GB" sz="1500" dirty="0">
              <a:solidFill>
                <a:srgbClr val="000000"/>
              </a:solidFill>
            </a:endParaRPr>
          </a:p>
          <a:p>
            <a:r>
              <a:rPr lang="en-GB" sz="1500" dirty="0">
                <a:solidFill>
                  <a:srgbClr val="000000"/>
                </a:solidFill>
              </a:rPr>
              <a:t>Discuss the min, mid and max values for each selected setup. With the reasons behind these values</a:t>
            </a:r>
          </a:p>
        </p:txBody>
      </p:sp>
    </p:spTree>
    <p:extLst>
      <p:ext uri="{BB962C8B-B14F-4D97-AF65-F5344CB8AC3E}">
        <p14:creationId xmlns:p14="http://schemas.microsoft.com/office/powerpoint/2010/main" val="3237053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0">
            <a:extLst>
              <a:ext uri="{FF2B5EF4-FFF2-40B4-BE49-F238E27FC236}">
                <a16:creationId xmlns:a16="http://schemas.microsoft.com/office/drawing/2014/main" id="{50CEED20-A22C-4FC3-BC0E-F4FE53FDE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B18E02CC-B91D-4E2F-B828-BCAECFDA67D7}"/>
              </a:ext>
            </a:extLst>
          </p:cNvPr>
          <p:cNvSpPr>
            <a:spLocks noGrp="1"/>
          </p:cNvSpPr>
          <p:nvPr>
            <p:ph type="title"/>
          </p:nvPr>
        </p:nvSpPr>
        <p:spPr>
          <a:xfrm>
            <a:off x="0" y="0"/>
            <a:ext cx="5436066" cy="673459"/>
          </a:xfrm>
        </p:spPr>
        <p:txBody>
          <a:bodyPr vert="horz" lIns="91440" tIns="45720" rIns="91440" bIns="45720" rtlCol="0" anchor="ctr">
            <a:normAutofit/>
          </a:bodyPr>
          <a:lstStyle/>
          <a:p>
            <a:r>
              <a:rPr lang="en-US" sz="3200" b="1" u="sng" kern="1200" dirty="0">
                <a:solidFill>
                  <a:schemeClr val="tx1"/>
                </a:solidFill>
                <a:latin typeface="+mj-lt"/>
                <a:ea typeface="+mj-ea"/>
                <a:cs typeface="+mj-cs"/>
              </a:rPr>
              <a:t>Simulator Session 1 (Recap)</a:t>
            </a:r>
          </a:p>
        </p:txBody>
      </p:sp>
      <p:sp>
        <p:nvSpPr>
          <p:cNvPr id="5" name="TextBox 4">
            <a:extLst>
              <a:ext uri="{FF2B5EF4-FFF2-40B4-BE49-F238E27FC236}">
                <a16:creationId xmlns:a16="http://schemas.microsoft.com/office/drawing/2014/main" id="{C02A6B7E-BC21-4CF9-B65A-31C3AE49B686}"/>
              </a:ext>
            </a:extLst>
          </p:cNvPr>
          <p:cNvSpPr txBox="1"/>
          <p:nvPr/>
        </p:nvSpPr>
        <p:spPr>
          <a:xfrm>
            <a:off x="0" y="673459"/>
            <a:ext cx="5685807" cy="6092468"/>
          </a:xfrm>
          <a:prstGeom prst="rect">
            <a:avLst/>
          </a:prstGeom>
        </p:spPr>
        <p:txBody>
          <a:bodyPr vert="horz" lIns="91440" tIns="45720" rIns="91440" bIns="45720" rtlCol="0" anchor="t">
            <a:normAutofit/>
          </a:bodyPr>
          <a:lstStyle/>
          <a:p>
            <a:pPr marL="342900" indent="-342900">
              <a:lnSpc>
                <a:spcPct val="90000"/>
              </a:lnSpc>
              <a:spcBef>
                <a:spcPts val="1000"/>
              </a:spcBef>
              <a:buFont typeface="Arial" panose="020B0604020202020204" pitchFamily="34" charset="0"/>
              <a:buChar char="•"/>
            </a:pPr>
            <a:r>
              <a:rPr lang="en-US" sz="2000" dirty="0"/>
              <a:t>During s</a:t>
            </a:r>
            <a:r>
              <a:rPr lang="en-US" sz="2000" kern="1200" dirty="0">
                <a:solidFill>
                  <a:schemeClr val="tx1"/>
                </a:solidFill>
                <a:latin typeface="+mn-lt"/>
                <a:ea typeface="+mn-ea"/>
                <a:cs typeface="+mn-cs"/>
              </a:rPr>
              <a:t>ession 1, using a straight-line coast down test, both teams were able to create multiple vehicle setups for the GP2 car. </a:t>
            </a:r>
          </a:p>
          <a:p>
            <a:pPr marL="342900" indent="-342900">
              <a:lnSpc>
                <a:spcPct val="90000"/>
              </a:lnSpc>
              <a:spcBef>
                <a:spcPts val="1000"/>
              </a:spcBef>
              <a:buFont typeface="Arial" panose="020B0604020202020204" pitchFamily="34" charset="0"/>
              <a:buChar char="•"/>
            </a:pPr>
            <a:r>
              <a:rPr lang="en-US" sz="2000" dirty="0"/>
              <a:t>Each setup represents different adjustments to the car</a:t>
            </a:r>
          </a:p>
          <a:p>
            <a:pPr marL="800100" lvl="1" indent="-342900">
              <a:lnSpc>
                <a:spcPct val="90000"/>
              </a:lnSpc>
              <a:spcBef>
                <a:spcPts val="1000"/>
              </a:spcBef>
              <a:buFont typeface="Arial" panose="020B0604020202020204" pitchFamily="34" charset="0"/>
              <a:buChar char="•"/>
            </a:pPr>
            <a:r>
              <a:rPr lang="en-US" sz="2000" kern="1200" dirty="0">
                <a:solidFill>
                  <a:schemeClr val="tx1"/>
                </a:solidFill>
                <a:latin typeface="+mn-lt"/>
                <a:ea typeface="+mn-ea"/>
                <a:cs typeface="+mn-cs"/>
              </a:rPr>
              <a:t>Both team were focusing on the min/min values, the mid/mid values, and the max/max values.</a:t>
            </a:r>
          </a:p>
          <a:p>
            <a:pPr marL="800100" lvl="1" indent="-342900">
              <a:lnSpc>
                <a:spcPct val="90000"/>
              </a:lnSpc>
              <a:spcBef>
                <a:spcPts val="1000"/>
              </a:spcBef>
              <a:buFont typeface="Arial" panose="020B0604020202020204" pitchFamily="34" charset="0"/>
              <a:buChar char="•"/>
            </a:pPr>
            <a:endParaRPr lang="en-US" sz="2000" kern="1200" dirty="0">
              <a:solidFill>
                <a:schemeClr val="tx1"/>
              </a:solidFill>
              <a:latin typeface="+mn-lt"/>
              <a:ea typeface="+mn-ea"/>
              <a:cs typeface="+mn-cs"/>
            </a:endParaRPr>
          </a:p>
          <a:p>
            <a:pPr marL="342900" indent="-342900">
              <a:lnSpc>
                <a:spcPct val="90000"/>
              </a:lnSpc>
              <a:spcBef>
                <a:spcPts val="1000"/>
              </a:spcBef>
              <a:buFont typeface="Arial" panose="020B0604020202020204" pitchFamily="34" charset="0"/>
              <a:buChar char="•"/>
            </a:pPr>
            <a:r>
              <a:rPr lang="en-US" sz="2000" dirty="0"/>
              <a:t>Setup 1A was setup to be min/min</a:t>
            </a:r>
          </a:p>
          <a:p>
            <a:pPr marL="342900" indent="-342900">
              <a:lnSpc>
                <a:spcPct val="90000"/>
              </a:lnSpc>
              <a:spcBef>
                <a:spcPts val="1000"/>
              </a:spcBef>
              <a:buFont typeface="Arial" panose="020B0604020202020204" pitchFamily="34" charset="0"/>
              <a:buChar char="•"/>
            </a:pPr>
            <a:r>
              <a:rPr lang="en-US" sz="2000" dirty="0"/>
              <a:t>Setup 5E was setup to be mid/mid</a:t>
            </a:r>
          </a:p>
          <a:p>
            <a:pPr marL="342900" indent="-342900">
              <a:lnSpc>
                <a:spcPct val="90000"/>
              </a:lnSpc>
              <a:spcBef>
                <a:spcPts val="1000"/>
              </a:spcBef>
              <a:buFont typeface="Arial" panose="020B0604020202020204" pitchFamily="34" charset="0"/>
              <a:buChar char="•"/>
            </a:pPr>
            <a:r>
              <a:rPr lang="en-US" sz="2000" kern="1200" dirty="0">
                <a:solidFill>
                  <a:schemeClr val="tx1"/>
                </a:solidFill>
                <a:latin typeface="+mn-lt"/>
                <a:ea typeface="+mn-ea"/>
                <a:cs typeface="+mn-cs"/>
              </a:rPr>
              <a:t>Setup H9/9I was setup to be max/max</a:t>
            </a:r>
          </a:p>
          <a:p>
            <a:pPr marL="342900" indent="-342900">
              <a:lnSpc>
                <a:spcPct val="90000"/>
              </a:lnSpc>
              <a:spcBef>
                <a:spcPts val="1000"/>
              </a:spcBef>
              <a:buFont typeface="Arial" panose="020B0604020202020204" pitchFamily="34" charset="0"/>
              <a:buChar char="•"/>
            </a:pPr>
            <a:endParaRPr lang="en-US" sz="2000" dirty="0"/>
          </a:p>
          <a:p>
            <a:pPr marL="342900" indent="-342900">
              <a:lnSpc>
                <a:spcPct val="90000"/>
              </a:lnSpc>
              <a:spcBef>
                <a:spcPts val="1000"/>
              </a:spcBef>
              <a:buFont typeface="Arial" panose="020B0604020202020204" pitchFamily="34" charset="0"/>
              <a:buChar char="•"/>
            </a:pPr>
            <a:r>
              <a:rPr lang="en-US" sz="2000" kern="1200" dirty="0">
                <a:solidFill>
                  <a:schemeClr val="tx1"/>
                </a:solidFill>
                <a:latin typeface="+mn-lt"/>
                <a:ea typeface="+mn-ea"/>
                <a:cs typeface="+mn-cs"/>
              </a:rPr>
              <a:t>All the setups shown in Figure 1 (Gordon, O. 2020) will be used in session 2 and compared with resulting data combined with driver feedback</a:t>
            </a:r>
          </a:p>
        </p:txBody>
      </p:sp>
      <p:grpSp>
        <p:nvGrpSpPr>
          <p:cNvPr id="30" name="Group 1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849524"/>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679732"/>
            <a:ext cx="6009366" cy="542388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1D6581C-DBCF-44AE-84A4-2D7DABAE82E0}"/>
              </a:ext>
            </a:extLst>
          </p:cNvPr>
          <p:cNvPicPr>
            <a:picLocks noChangeAspect="1"/>
          </p:cNvPicPr>
          <p:nvPr/>
        </p:nvPicPr>
        <p:blipFill>
          <a:blip r:embed="rId3"/>
          <a:stretch>
            <a:fillRect/>
          </a:stretch>
        </p:blipFill>
        <p:spPr>
          <a:xfrm>
            <a:off x="6954164" y="928201"/>
            <a:ext cx="3472656" cy="4926942"/>
          </a:xfrm>
          <a:prstGeom prst="rect">
            <a:avLst/>
          </a:prstGeom>
        </p:spPr>
      </p:pic>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8E386488-D69F-4DA8-9025-021D3E5B7F43}"/>
              </a:ext>
            </a:extLst>
          </p:cNvPr>
          <p:cNvSpPr txBox="1"/>
          <p:nvPr/>
        </p:nvSpPr>
        <p:spPr>
          <a:xfrm>
            <a:off x="8222518" y="5826613"/>
            <a:ext cx="3472656" cy="276999"/>
          </a:xfrm>
          <a:prstGeom prst="rect">
            <a:avLst/>
          </a:prstGeom>
          <a:noFill/>
        </p:spPr>
        <p:txBody>
          <a:bodyPr wrap="square" rtlCol="0">
            <a:spAutoFit/>
          </a:bodyPr>
          <a:lstStyle/>
          <a:p>
            <a:pPr algn="r"/>
            <a:r>
              <a:rPr lang="en-GB" sz="1200" dirty="0"/>
              <a:t>Figure 1: Vehicle Setups (Gordon, O. 2020)</a:t>
            </a:r>
          </a:p>
        </p:txBody>
      </p:sp>
    </p:spTree>
    <p:extLst>
      <p:ext uri="{BB962C8B-B14F-4D97-AF65-F5344CB8AC3E}">
        <p14:creationId xmlns:p14="http://schemas.microsoft.com/office/powerpoint/2010/main" val="1072746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BF5969B-038E-4B2F-AB05-4DC7305E49B7}"/>
              </a:ext>
            </a:extLst>
          </p:cNvPr>
          <p:cNvSpPr txBox="1">
            <a:spLocks/>
          </p:cNvSpPr>
          <p:nvPr/>
        </p:nvSpPr>
        <p:spPr>
          <a:xfrm>
            <a:off x="0" y="0"/>
            <a:ext cx="5166804" cy="63202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u="sng" dirty="0"/>
              <a:t>Simulator Session 2 (present)</a:t>
            </a:r>
          </a:p>
        </p:txBody>
      </p:sp>
      <p:sp>
        <p:nvSpPr>
          <p:cNvPr id="7" name="TextBox 6">
            <a:extLst>
              <a:ext uri="{FF2B5EF4-FFF2-40B4-BE49-F238E27FC236}">
                <a16:creationId xmlns:a16="http://schemas.microsoft.com/office/drawing/2014/main" id="{C86990A7-FF4C-4710-973B-017F527AEAFD}"/>
              </a:ext>
            </a:extLst>
          </p:cNvPr>
          <p:cNvSpPr txBox="1"/>
          <p:nvPr/>
        </p:nvSpPr>
        <p:spPr>
          <a:xfrm>
            <a:off x="0" y="809295"/>
            <a:ext cx="5086905" cy="5632311"/>
          </a:xfrm>
          <a:prstGeom prst="rect">
            <a:avLst/>
          </a:prstGeom>
          <a:noFill/>
        </p:spPr>
        <p:txBody>
          <a:bodyPr wrap="square" rtlCol="0" anchor="ctr">
            <a:spAutoFit/>
          </a:bodyPr>
          <a:lstStyle/>
          <a:p>
            <a:pPr marL="285750" indent="-285750">
              <a:buFont typeface="Arial" panose="020B0604020202020204" pitchFamily="34" charset="0"/>
              <a:buChar char="•"/>
            </a:pPr>
            <a:r>
              <a:rPr lang="en-GB" dirty="0"/>
              <a:t>A test plan was developed for this simulator session, shown as Figure 2 (Standing, L. 2020).</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team went through all of the chosen setups throughout the simulator session 2, recording the data to compare the results when driven around the Silverstone National track.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 setup was found by the team which provided the fastest lap of the track, and the best driver feedback. Setup 13 (Setup C) gave a fastest lap time of 43.250s, with great driveability for the driver around the lap.</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Driver feedback for this lap is provided by Figure 9 in the Appendices</a:t>
            </a:r>
          </a:p>
          <a:p>
            <a:pPr marL="285750" indent="-285750">
              <a:buFont typeface="Arial" panose="020B0604020202020204" pitchFamily="34" charset="0"/>
              <a:buChar char="•"/>
            </a:pPr>
            <a:endParaRPr lang="en-GB" dirty="0"/>
          </a:p>
        </p:txBody>
      </p:sp>
      <p:pic>
        <p:nvPicPr>
          <p:cNvPr id="8" name="Picture 7">
            <a:extLst>
              <a:ext uri="{FF2B5EF4-FFF2-40B4-BE49-F238E27FC236}">
                <a16:creationId xmlns:a16="http://schemas.microsoft.com/office/drawing/2014/main" id="{2BAA5753-9B91-434B-946D-29411444DAF1}"/>
              </a:ext>
            </a:extLst>
          </p:cNvPr>
          <p:cNvPicPr>
            <a:picLocks noChangeAspect="1"/>
          </p:cNvPicPr>
          <p:nvPr/>
        </p:nvPicPr>
        <p:blipFill rotWithShape="1">
          <a:blip r:embed="rId2"/>
          <a:srcRect l="33826" t="11246" r="35025" b="8163"/>
          <a:stretch/>
        </p:blipFill>
        <p:spPr>
          <a:xfrm>
            <a:off x="5086905" y="744076"/>
            <a:ext cx="3355756" cy="5762748"/>
          </a:xfrm>
          <a:prstGeom prst="rect">
            <a:avLst/>
          </a:prstGeom>
        </p:spPr>
      </p:pic>
      <p:pic>
        <p:nvPicPr>
          <p:cNvPr id="9" name="Picture 8">
            <a:extLst>
              <a:ext uri="{FF2B5EF4-FFF2-40B4-BE49-F238E27FC236}">
                <a16:creationId xmlns:a16="http://schemas.microsoft.com/office/drawing/2014/main" id="{85107AA4-DC63-4C52-933F-393C50336DF0}"/>
              </a:ext>
            </a:extLst>
          </p:cNvPr>
          <p:cNvPicPr>
            <a:picLocks noChangeAspect="1"/>
          </p:cNvPicPr>
          <p:nvPr/>
        </p:nvPicPr>
        <p:blipFill rotWithShape="1">
          <a:blip r:embed="rId3"/>
          <a:srcRect l="33750" t="11245" r="35102" b="18095"/>
          <a:stretch/>
        </p:blipFill>
        <p:spPr>
          <a:xfrm>
            <a:off x="8442663" y="1007986"/>
            <a:ext cx="3420829" cy="5315566"/>
          </a:xfrm>
          <a:prstGeom prst="rect">
            <a:avLst/>
          </a:prstGeom>
        </p:spPr>
      </p:pic>
      <p:sp>
        <p:nvSpPr>
          <p:cNvPr id="10" name="TextBox 9">
            <a:extLst>
              <a:ext uri="{FF2B5EF4-FFF2-40B4-BE49-F238E27FC236}">
                <a16:creationId xmlns:a16="http://schemas.microsoft.com/office/drawing/2014/main" id="{83B35557-8CEE-4045-8A81-732FF2A368EA}"/>
              </a:ext>
            </a:extLst>
          </p:cNvPr>
          <p:cNvSpPr txBox="1"/>
          <p:nvPr/>
        </p:nvSpPr>
        <p:spPr>
          <a:xfrm>
            <a:off x="9693611" y="6352532"/>
            <a:ext cx="2169881" cy="276999"/>
          </a:xfrm>
          <a:prstGeom prst="rect">
            <a:avLst/>
          </a:prstGeom>
          <a:noFill/>
        </p:spPr>
        <p:txBody>
          <a:bodyPr wrap="square" rtlCol="0">
            <a:spAutoFit/>
          </a:bodyPr>
          <a:lstStyle/>
          <a:p>
            <a:r>
              <a:rPr lang="en-GB" sz="1200" dirty="0"/>
              <a:t>Figure 2 (Standing, L. 2020)</a:t>
            </a:r>
          </a:p>
        </p:txBody>
      </p:sp>
      <p:sp>
        <p:nvSpPr>
          <p:cNvPr id="11" name="Rectangle 10">
            <a:extLst>
              <a:ext uri="{FF2B5EF4-FFF2-40B4-BE49-F238E27FC236}">
                <a16:creationId xmlns:a16="http://schemas.microsoft.com/office/drawing/2014/main" id="{F89263A8-43DE-4E27-8529-4747AC2BCC55}"/>
              </a:ext>
            </a:extLst>
          </p:cNvPr>
          <p:cNvSpPr/>
          <p:nvPr/>
        </p:nvSpPr>
        <p:spPr>
          <a:xfrm>
            <a:off x="5086905" y="632023"/>
            <a:ext cx="6776589" cy="6026488"/>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17365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41CCBED-E4E1-4997-A072-94D325AE3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599"/>
            <a:ext cx="12192000" cy="62484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27F50A4-96DC-44F7-8805-D1713FA4CA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45716" b="33968"/>
          <a:stretch/>
        </p:blipFill>
        <p:spPr>
          <a:xfrm flipV="1">
            <a:off x="0" y="4030580"/>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4" name="Rectangle 13">
            <a:extLst>
              <a:ext uri="{FF2B5EF4-FFF2-40B4-BE49-F238E27FC236}">
                <a16:creationId xmlns:a16="http://schemas.microsoft.com/office/drawing/2014/main" id="{7657922F-06FC-4A81-9EC2-4047535D1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417495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E71F1AE1-5577-40A3-A9D3-E199032E6502}"/>
              </a:ext>
            </a:extLst>
          </p:cNvPr>
          <p:cNvSpPr>
            <a:spLocks noGrp="1"/>
          </p:cNvSpPr>
          <p:nvPr>
            <p:ph type="title"/>
          </p:nvPr>
        </p:nvSpPr>
        <p:spPr>
          <a:xfrm>
            <a:off x="0" y="9474"/>
            <a:ext cx="4083728" cy="600125"/>
          </a:xfrm>
        </p:spPr>
        <p:txBody>
          <a:bodyPr vert="horz" lIns="91440" tIns="45720" rIns="91440" bIns="45720" rtlCol="0" anchor="ctr">
            <a:normAutofit/>
          </a:bodyPr>
          <a:lstStyle/>
          <a:p>
            <a:r>
              <a:rPr lang="en-US" sz="3200" b="1" u="sng" kern="1200" dirty="0">
                <a:latin typeface="+mj-lt"/>
                <a:ea typeface="+mj-ea"/>
                <a:cs typeface="+mj-cs"/>
              </a:rPr>
              <a:t>Lift (N) vs Distance (m)</a:t>
            </a:r>
          </a:p>
        </p:txBody>
      </p:sp>
      <p:sp>
        <p:nvSpPr>
          <p:cNvPr id="11" name="TextBox 10">
            <a:extLst>
              <a:ext uri="{FF2B5EF4-FFF2-40B4-BE49-F238E27FC236}">
                <a16:creationId xmlns:a16="http://schemas.microsoft.com/office/drawing/2014/main" id="{B116C545-16BB-4162-A0E2-C2695C2793A6}"/>
              </a:ext>
            </a:extLst>
          </p:cNvPr>
          <p:cNvSpPr txBox="1"/>
          <p:nvPr/>
        </p:nvSpPr>
        <p:spPr>
          <a:xfrm>
            <a:off x="214604" y="4711959"/>
            <a:ext cx="11756572" cy="1815882"/>
          </a:xfrm>
          <a:prstGeom prst="rect">
            <a:avLst/>
          </a:prstGeom>
          <a:noFill/>
        </p:spPr>
        <p:txBody>
          <a:bodyPr wrap="square" rtlCol="0">
            <a:spAutoFit/>
          </a:bodyPr>
          <a:lstStyle/>
          <a:p>
            <a:r>
              <a:rPr lang="en-GB" sz="1600" dirty="0">
                <a:solidFill>
                  <a:schemeClr val="bg1"/>
                </a:solidFill>
              </a:rPr>
              <a:t>Setup: </a:t>
            </a:r>
            <a:r>
              <a:rPr lang="en-GB" sz="1600" dirty="0"/>
              <a:t>1E - Black (Min)</a:t>
            </a:r>
            <a:r>
              <a:rPr lang="en-GB" sz="1600" dirty="0">
                <a:solidFill>
                  <a:schemeClr val="bg1"/>
                </a:solidFill>
              </a:rPr>
              <a:t>,</a:t>
            </a:r>
            <a:r>
              <a:rPr lang="en-GB" sz="1600" dirty="0"/>
              <a:t> </a:t>
            </a:r>
            <a:r>
              <a:rPr lang="en-GB" sz="1600" dirty="0">
                <a:solidFill>
                  <a:srgbClr val="00B050"/>
                </a:solidFill>
              </a:rPr>
              <a:t>H9/9I - Green (Mid)</a:t>
            </a:r>
            <a:r>
              <a:rPr lang="en-GB" sz="1600" dirty="0">
                <a:solidFill>
                  <a:schemeClr val="bg1"/>
                </a:solidFill>
              </a:rPr>
              <a:t>,</a:t>
            </a:r>
            <a:r>
              <a:rPr lang="en-GB" sz="1600" dirty="0"/>
              <a:t> </a:t>
            </a:r>
            <a:r>
              <a:rPr lang="en-GB" sz="1600" dirty="0">
                <a:solidFill>
                  <a:srgbClr val="FF0000"/>
                </a:solidFill>
              </a:rPr>
              <a:t>C - Red (Max)</a:t>
            </a:r>
            <a:r>
              <a:rPr lang="en-GB" sz="1600" dirty="0">
                <a:solidFill>
                  <a:schemeClr val="bg1"/>
                </a:solidFill>
              </a:rPr>
              <a:t>.</a:t>
            </a:r>
            <a:endParaRPr lang="en-GB" sz="1600" dirty="0"/>
          </a:p>
          <a:p>
            <a:pPr marL="285750" indent="-285750">
              <a:buFont typeface="Arial" panose="020B0604020202020204" pitchFamily="34" charset="0"/>
              <a:buChar char="•"/>
            </a:pPr>
            <a:r>
              <a:rPr lang="en-GB" sz="1600" dirty="0">
                <a:solidFill>
                  <a:schemeClr val="bg1"/>
                </a:solidFill>
              </a:rPr>
              <a:t>The red line (Setup C) indicates the least lift, meaning it has the highest amount of downforce. But would have more aero drag at higher speed (refer to figure 3 in Appendices)</a:t>
            </a:r>
          </a:p>
          <a:p>
            <a:pPr marL="285750" indent="-285750">
              <a:buFont typeface="Arial" panose="020B0604020202020204" pitchFamily="34" charset="0"/>
              <a:buChar char="•"/>
            </a:pPr>
            <a:r>
              <a:rPr lang="en-GB" sz="1600" dirty="0">
                <a:solidFill>
                  <a:schemeClr val="bg1"/>
                </a:solidFill>
              </a:rPr>
              <a:t>The green line (Setup H9/9I) indicates a central point, meaning it could be well balanced. Lower downforce than setup C, but less drag at higher speed (refer to figure 3 in Appendices)</a:t>
            </a:r>
          </a:p>
          <a:p>
            <a:pPr marL="285750" indent="-285750">
              <a:buFont typeface="Arial" panose="020B0604020202020204" pitchFamily="34" charset="0"/>
              <a:buChar char="•"/>
            </a:pPr>
            <a:r>
              <a:rPr lang="en-GB" sz="1600" dirty="0">
                <a:solidFill>
                  <a:schemeClr val="bg1"/>
                </a:solidFill>
              </a:rPr>
              <a:t>The black line (Setup 1E) indicates the most unstable setup, this would easily spin as it has the least amount of downforce of the 3 setups, so in corners would be more likely to spin. (refer to figure 3 in Appendices)</a:t>
            </a:r>
          </a:p>
        </p:txBody>
      </p:sp>
      <p:pic>
        <p:nvPicPr>
          <p:cNvPr id="8" name="Picture 7">
            <a:extLst>
              <a:ext uri="{FF2B5EF4-FFF2-40B4-BE49-F238E27FC236}">
                <a16:creationId xmlns:a16="http://schemas.microsoft.com/office/drawing/2014/main" id="{79A4010F-C7B4-4FE1-AB60-C882347F5668}"/>
              </a:ext>
            </a:extLst>
          </p:cNvPr>
          <p:cNvPicPr>
            <a:picLocks noChangeAspect="1"/>
          </p:cNvPicPr>
          <p:nvPr/>
        </p:nvPicPr>
        <p:blipFill rotWithShape="1">
          <a:blip r:embed="rId4"/>
          <a:srcRect b="3674"/>
          <a:stretch/>
        </p:blipFill>
        <p:spPr>
          <a:xfrm>
            <a:off x="356315" y="609599"/>
            <a:ext cx="11473150" cy="3820358"/>
          </a:xfrm>
          <a:prstGeom prst="rect">
            <a:avLst/>
          </a:prstGeom>
        </p:spPr>
      </p:pic>
      <p:sp>
        <p:nvSpPr>
          <p:cNvPr id="13" name="Rectangle 12">
            <a:extLst>
              <a:ext uri="{FF2B5EF4-FFF2-40B4-BE49-F238E27FC236}">
                <a16:creationId xmlns:a16="http://schemas.microsoft.com/office/drawing/2014/main" id="{636D6F78-F0F7-4CE3-A0C7-9E5027EEDFFD}"/>
              </a:ext>
            </a:extLst>
          </p:cNvPr>
          <p:cNvSpPr/>
          <p:nvPr/>
        </p:nvSpPr>
        <p:spPr>
          <a:xfrm>
            <a:off x="1873603" y="1549595"/>
            <a:ext cx="1121267" cy="338554"/>
          </a:xfrm>
          <a:prstGeom prst="rect">
            <a:avLst/>
          </a:prstGeom>
          <a:noFill/>
        </p:spPr>
        <p:txBody>
          <a:bodyPr wrap="square" lIns="91440" tIns="45720" rIns="91440" bIns="45720">
            <a:spAutoFit/>
          </a:bodyPr>
          <a:lstStyle/>
          <a:p>
            <a:pPr algn="ctr"/>
            <a:r>
              <a:rPr lang="en-US" sz="1600" b="0" cap="none" spc="0" dirty="0">
                <a:ln w="0"/>
                <a:solidFill>
                  <a:schemeClr val="tx1"/>
                </a:solidFill>
                <a:effectLst>
                  <a:outerShdw blurRad="38100" dist="19050" dir="2700000" algn="tl" rotWithShape="0">
                    <a:schemeClr val="dk1">
                      <a:alpha val="40000"/>
                    </a:schemeClr>
                  </a:outerShdw>
                </a:effectLst>
              </a:rPr>
              <a:t>1E - Black</a:t>
            </a:r>
          </a:p>
        </p:txBody>
      </p:sp>
      <p:sp>
        <p:nvSpPr>
          <p:cNvPr id="15" name="Rectangle 14">
            <a:extLst>
              <a:ext uri="{FF2B5EF4-FFF2-40B4-BE49-F238E27FC236}">
                <a16:creationId xmlns:a16="http://schemas.microsoft.com/office/drawing/2014/main" id="{3F619EBE-EFF9-4E19-BF42-C34FA36CA6D7}"/>
              </a:ext>
            </a:extLst>
          </p:cNvPr>
          <p:cNvSpPr/>
          <p:nvPr/>
        </p:nvSpPr>
        <p:spPr>
          <a:xfrm>
            <a:off x="1873603" y="2623204"/>
            <a:ext cx="1455428" cy="338554"/>
          </a:xfrm>
          <a:prstGeom prst="rect">
            <a:avLst/>
          </a:prstGeom>
          <a:noFill/>
        </p:spPr>
        <p:txBody>
          <a:bodyPr wrap="square" lIns="91440" tIns="45720" rIns="91440" bIns="45720">
            <a:spAutoFit/>
          </a:bodyPr>
          <a:lstStyle/>
          <a:p>
            <a:pPr algn="ctr"/>
            <a:r>
              <a:rPr lang="en-US" sz="1600" b="0" cap="none" spc="0" dirty="0">
                <a:ln w="0"/>
                <a:solidFill>
                  <a:srgbClr val="00B050"/>
                </a:solidFill>
                <a:effectLst>
                  <a:outerShdw blurRad="38100" dist="19050" dir="2700000" algn="tl" rotWithShape="0">
                    <a:schemeClr val="dk1">
                      <a:alpha val="40000"/>
                    </a:schemeClr>
                  </a:outerShdw>
                </a:effectLst>
              </a:rPr>
              <a:t>H9/9I - Green</a:t>
            </a:r>
          </a:p>
        </p:txBody>
      </p:sp>
      <p:sp>
        <p:nvSpPr>
          <p:cNvPr id="16" name="Rectangle 15">
            <a:extLst>
              <a:ext uri="{FF2B5EF4-FFF2-40B4-BE49-F238E27FC236}">
                <a16:creationId xmlns:a16="http://schemas.microsoft.com/office/drawing/2014/main" id="{F0E95A6F-4458-4CA3-9623-C88A808EC2E6}"/>
              </a:ext>
            </a:extLst>
          </p:cNvPr>
          <p:cNvSpPr/>
          <p:nvPr/>
        </p:nvSpPr>
        <p:spPr>
          <a:xfrm>
            <a:off x="4300817" y="3208082"/>
            <a:ext cx="1121267" cy="338554"/>
          </a:xfrm>
          <a:prstGeom prst="rect">
            <a:avLst/>
          </a:prstGeom>
          <a:noFill/>
        </p:spPr>
        <p:txBody>
          <a:bodyPr wrap="square" lIns="91440" tIns="45720" rIns="91440" bIns="45720">
            <a:spAutoFit/>
          </a:bodyPr>
          <a:lstStyle/>
          <a:p>
            <a:pPr algn="ctr"/>
            <a:r>
              <a:rPr lang="en-US" sz="1600" b="0" cap="none" spc="0" dirty="0">
                <a:ln w="0"/>
                <a:solidFill>
                  <a:srgbClr val="FF0000"/>
                </a:solidFill>
                <a:effectLst>
                  <a:outerShdw blurRad="38100" dist="19050" dir="2700000" algn="tl" rotWithShape="0">
                    <a:schemeClr val="dk1">
                      <a:alpha val="40000"/>
                    </a:schemeClr>
                  </a:outerShdw>
                </a:effectLst>
              </a:rPr>
              <a:t>C - Red</a:t>
            </a:r>
          </a:p>
        </p:txBody>
      </p:sp>
      <p:sp>
        <p:nvSpPr>
          <p:cNvPr id="17" name="TextBox 16">
            <a:extLst>
              <a:ext uri="{FF2B5EF4-FFF2-40B4-BE49-F238E27FC236}">
                <a16:creationId xmlns:a16="http://schemas.microsoft.com/office/drawing/2014/main" id="{CFD7D50A-B355-4EF5-A5AE-0E367ECC3EE1}"/>
              </a:ext>
            </a:extLst>
          </p:cNvPr>
          <p:cNvSpPr txBox="1"/>
          <p:nvPr/>
        </p:nvSpPr>
        <p:spPr>
          <a:xfrm>
            <a:off x="10440140" y="6459523"/>
            <a:ext cx="1572895" cy="307777"/>
          </a:xfrm>
          <a:prstGeom prst="rect">
            <a:avLst/>
          </a:prstGeom>
          <a:noFill/>
        </p:spPr>
        <p:txBody>
          <a:bodyPr wrap="square" rtlCol="0">
            <a:spAutoFit/>
          </a:bodyPr>
          <a:lstStyle/>
          <a:p>
            <a:r>
              <a:rPr lang="en-GB" sz="1400" dirty="0">
                <a:solidFill>
                  <a:schemeClr val="bg1"/>
                </a:solidFill>
              </a:rPr>
              <a:t>(Watkins, D. 2020)</a:t>
            </a:r>
          </a:p>
        </p:txBody>
      </p:sp>
    </p:spTree>
    <p:extLst>
      <p:ext uri="{BB962C8B-B14F-4D97-AF65-F5344CB8AC3E}">
        <p14:creationId xmlns:p14="http://schemas.microsoft.com/office/powerpoint/2010/main" val="1567740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41CCBED-E4E1-4997-A072-94D325AE3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599"/>
            <a:ext cx="12192000" cy="62484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27F50A4-96DC-44F7-8805-D1713FA4CA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45716" b="33968"/>
          <a:stretch/>
        </p:blipFill>
        <p:spPr>
          <a:xfrm flipV="1">
            <a:off x="0" y="4030580"/>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4" name="Rectangle 13">
            <a:extLst>
              <a:ext uri="{FF2B5EF4-FFF2-40B4-BE49-F238E27FC236}">
                <a16:creationId xmlns:a16="http://schemas.microsoft.com/office/drawing/2014/main" id="{7657922F-06FC-4A81-9EC2-4047535D1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417495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049CC9-97BB-41BE-9AE2-0D3ECF471EB5}"/>
              </a:ext>
            </a:extLst>
          </p:cNvPr>
          <p:cNvSpPr>
            <a:spLocks noGrp="1"/>
          </p:cNvSpPr>
          <p:nvPr>
            <p:ph type="title"/>
          </p:nvPr>
        </p:nvSpPr>
        <p:spPr>
          <a:xfrm>
            <a:off x="0" y="0"/>
            <a:ext cx="5699464" cy="609599"/>
          </a:xfrm>
        </p:spPr>
        <p:txBody>
          <a:bodyPr vert="horz" lIns="91440" tIns="45720" rIns="91440" bIns="45720" rtlCol="0" anchor="ctr">
            <a:normAutofit/>
          </a:bodyPr>
          <a:lstStyle/>
          <a:p>
            <a:r>
              <a:rPr lang="en-US" sz="3200" b="1" u="sng" kern="1200" dirty="0">
                <a:latin typeface="+mj-lt"/>
                <a:ea typeface="+mj-ea"/>
                <a:cs typeface="+mj-cs"/>
              </a:rPr>
              <a:t>Drag Forces (N) vs Distance (m)</a:t>
            </a:r>
          </a:p>
        </p:txBody>
      </p:sp>
      <p:sp>
        <p:nvSpPr>
          <p:cNvPr id="11" name="TextBox 10">
            <a:extLst>
              <a:ext uri="{FF2B5EF4-FFF2-40B4-BE49-F238E27FC236}">
                <a16:creationId xmlns:a16="http://schemas.microsoft.com/office/drawing/2014/main" id="{0BDE9095-1B89-43D9-9C8D-7C920E124737}"/>
              </a:ext>
            </a:extLst>
          </p:cNvPr>
          <p:cNvSpPr txBox="1"/>
          <p:nvPr/>
        </p:nvSpPr>
        <p:spPr>
          <a:xfrm>
            <a:off x="214604" y="4711959"/>
            <a:ext cx="11756572" cy="1323439"/>
          </a:xfrm>
          <a:prstGeom prst="rect">
            <a:avLst/>
          </a:prstGeom>
          <a:noFill/>
        </p:spPr>
        <p:txBody>
          <a:bodyPr wrap="square" rtlCol="0">
            <a:spAutoFit/>
          </a:bodyPr>
          <a:lstStyle/>
          <a:p>
            <a:r>
              <a:rPr lang="en-GB" sz="1600" dirty="0">
                <a:solidFill>
                  <a:schemeClr val="bg1"/>
                </a:solidFill>
              </a:rPr>
              <a:t>Setup: </a:t>
            </a:r>
            <a:r>
              <a:rPr lang="en-GB" sz="1600" dirty="0"/>
              <a:t>Baseline - Black (Min)</a:t>
            </a:r>
            <a:r>
              <a:rPr lang="en-GB" sz="1600" dirty="0">
                <a:solidFill>
                  <a:schemeClr val="bg1"/>
                </a:solidFill>
              </a:rPr>
              <a:t>,</a:t>
            </a:r>
            <a:r>
              <a:rPr lang="en-GB" sz="1600" dirty="0"/>
              <a:t> </a:t>
            </a:r>
            <a:r>
              <a:rPr lang="en-GB" sz="1600" dirty="0">
                <a:solidFill>
                  <a:srgbClr val="00B050"/>
                </a:solidFill>
              </a:rPr>
              <a:t>5C - Green (Mid)</a:t>
            </a:r>
            <a:r>
              <a:rPr lang="en-GB" sz="1600" dirty="0">
                <a:solidFill>
                  <a:schemeClr val="bg1"/>
                </a:solidFill>
              </a:rPr>
              <a:t>,</a:t>
            </a:r>
            <a:r>
              <a:rPr lang="en-GB" sz="1600" dirty="0"/>
              <a:t> </a:t>
            </a:r>
            <a:r>
              <a:rPr lang="en-GB" sz="1600" dirty="0">
                <a:solidFill>
                  <a:srgbClr val="FF0000"/>
                </a:solidFill>
              </a:rPr>
              <a:t>1E - Red (Max)</a:t>
            </a:r>
            <a:r>
              <a:rPr lang="en-GB" sz="1600" dirty="0">
                <a:solidFill>
                  <a:schemeClr val="bg1"/>
                </a:solidFill>
              </a:rPr>
              <a:t>.</a:t>
            </a:r>
            <a:endParaRPr lang="en-GB" sz="1600" dirty="0"/>
          </a:p>
          <a:p>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The red line (Setup 1E) indicates the most aerodynamic drag between the 3 setups</a:t>
            </a:r>
          </a:p>
          <a:p>
            <a:pPr marL="285750" indent="-285750">
              <a:buFont typeface="Arial" panose="020B0604020202020204" pitchFamily="34" charset="0"/>
              <a:buChar char="•"/>
            </a:pPr>
            <a:r>
              <a:rPr lang="en-GB" sz="1600" dirty="0">
                <a:solidFill>
                  <a:schemeClr val="bg1"/>
                </a:solidFill>
              </a:rPr>
              <a:t>The green line (Setup 5C) indicates the middle ground between the 2 setups</a:t>
            </a:r>
          </a:p>
          <a:p>
            <a:pPr marL="285750" indent="-285750">
              <a:buFont typeface="Arial" panose="020B0604020202020204" pitchFamily="34" charset="0"/>
              <a:buChar char="•"/>
            </a:pPr>
            <a:r>
              <a:rPr lang="en-GB" sz="1600" dirty="0">
                <a:solidFill>
                  <a:schemeClr val="bg1"/>
                </a:solidFill>
              </a:rPr>
              <a:t>The black line (Baseline) indicates the least amount of aero drag between the 3 setups</a:t>
            </a:r>
          </a:p>
        </p:txBody>
      </p:sp>
      <p:pic>
        <p:nvPicPr>
          <p:cNvPr id="7" name="Picture 6">
            <a:extLst>
              <a:ext uri="{FF2B5EF4-FFF2-40B4-BE49-F238E27FC236}">
                <a16:creationId xmlns:a16="http://schemas.microsoft.com/office/drawing/2014/main" id="{01154CED-88E7-4467-A6F3-05E88B28D17A}"/>
              </a:ext>
            </a:extLst>
          </p:cNvPr>
          <p:cNvPicPr>
            <a:picLocks noChangeAspect="1"/>
          </p:cNvPicPr>
          <p:nvPr/>
        </p:nvPicPr>
        <p:blipFill rotWithShape="1">
          <a:blip r:embed="rId4"/>
          <a:srcRect b="3674"/>
          <a:stretch/>
        </p:blipFill>
        <p:spPr>
          <a:xfrm>
            <a:off x="360726" y="610159"/>
            <a:ext cx="11470489" cy="3819797"/>
          </a:xfrm>
          <a:prstGeom prst="rect">
            <a:avLst/>
          </a:prstGeom>
        </p:spPr>
      </p:pic>
      <p:sp>
        <p:nvSpPr>
          <p:cNvPr id="13" name="Rectangle 12">
            <a:extLst>
              <a:ext uri="{FF2B5EF4-FFF2-40B4-BE49-F238E27FC236}">
                <a16:creationId xmlns:a16="http://schemas.microsoft.com/office/drawing/2014/main" id="{10E167F6-BCB9-4F0E-B4E5-95FADB33C694}"/>
              </a:ext>
            </a:extLst>
          </p:cNvPr>
          <p:cNvSpPr/>
          <p:nvPr/>
        </p:nvSpPr>
        <p:spPr>
          <a:xfrm>
            <a:off x="1873603" y="1549595"/>
            <a:ext cx="1233491" cy="584775"/>
          </a:xfrm>
          <a:prstGeom prst="rect">
            <a:avLst/>
          </a:prstGeom>
          <a:noFill/>
        </p:spPr>
        <p:txBody>
          <a:bodyPr wrap="square" lIns="91440" tIns="45720" rIns="91440" bIns="45720">
            <a:spAutoFit/>
          </a:bodyPr>
          <a:lstStyle/>
          <a:p>
            <a:pPr algn="ctr"/>
            <a:r>
              <a:rPr lang="en-US" sz="1600" dirty="0">
                <a:ln w="0"/>
                <a:effectLst>
                  <a:outerShdw blurRad="38100" dist="19050" dir="2700000" algn="tl" rotWithShape="0">
                    <a:schemeClr val="dk1">
                      <a:alpha val="40000"/>
                    </a:schemeClr>
                  </a:outerShdw>
                </a:effectLst>
              </a:rPr>
              <a:t>Baseline</a:t>
            </a:r>
            <a:r>
              <a:rPr lang="en-US" sz="1600" b="0" cap="none" spc="0" dirty="0">
                <a:ln w="0"/>
                <a:solidFill>
                  <a:schemeClr val="tx1"/>
                </a:solidFill>
                <a:effectLst>
                  <a:outerShdw blurRad="38100" dist="19050" dir="2700000" algn="tl" rotWithShape="0">
                    <a:schemeClr val="dk1">
                      <a:alpha val="40000"/>
                    </a:schemeClr>
                  </a:outerShdw>
                </a:effectLst>
              </a:rPr>
              <a:t> - Black</a:t>
            </a:r>
          </a:p>
        </p:txBody>
      </p:sp>
      <p:sp>
        <p:nvSpPr>
          <p:cNvPr id="15" name="Rectangle 14">
            <a:extLst>
              <a:ext uri="{FF2B5EF4-FFF2-40B4-BE49-F238E27FC236}">
                <a16:creationId xmlns:a16="http://schemas.microsoft.com/office/drawing/2014/main" id="{690511AF-70EC-47E9-9A05-14D96AFF7794}"/>
              </a:ext>
            </a:extLst>
          </p:cNvPr>
          <p:cNvSpPr/>
          <p:nvPr/>
        </p:nvSpPr>
        <p:spPr>
          <a:xfrm>
            <a:off x="4367987" y="1748924"/>
            <a:ext cx="1121267" cy="338554"/>
          </a:xfrm>
          <a:prstGeom prst="rect">
            <a:avLst/>
          </a:prstGeom>
          <a:noFill/>
        </p:spPr>
        <p:txBody>
          <a:bodyPr wrap="square" lIns="91440" tIns="45720" rIns="91440" bIns="45720">
            <a:spAutoFit/>
          </a:bodyPr>
          <a:lstStyle/>
          <a:p>
            <a:pPr algn="ctr"/>
            <a:r>
              <a:rPr lang="en-GB" sz="1600" dirty="0">
                <a:solidFill>
                  <a:srgbClr val="00B050"/>
                </a:solidFill>
              </a:rPr>
              <a:t>5C - Green</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6" name="Rectangle 15">
            <a:extLst>
              <a:ext uri="{FF2B5EF4-FFF2-40B4-BE49-F238E27FC236}">
                <a16:creationId xmlns:a16="http://schemas.microsoft.com/office/drawing/2014/main" id="{0C2745BD-9ADD-4367-8D50-748468493CDC}"/>
              </a:ext>
            </a:extLst>
          </p:cNvPr>
          <p:cNvSpPr/>
          <p:nvPr/>
        </p:nvSpPr>
        <p:spPr>
          <a:xfrm>
            <a:off x="3909270" y="3791888"/>
            <a:ext cx="1121267" cy="338554"/>
          </a:xfrm>
          <a:prstGeom prst="rect">
            <a:avLst/>
          </a:prstGeom>
          <a:noFill/>
        </p:spPr>
        <p:txBody>
          <a:bodyPr wrap="square" lIns="91440" tIns="45720" rIns="91440" bIns="45720">
            <a:spAutoFit/>
          </a:bodyPr>
          <a:lstStyle/>
          <a:p>
            <a:pPr algn="ctr"/>
            <a:r>
              <a:rPr lang="en-GB" sz="1600" dirty="0">
                <a:solidFill>
                  <a:srgbClr val="FF0000"/>
                </a:solidFill>
              </a:rPr>
              <a:t>1E - Red</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7" name="TextBox 16">
            <a:extLst>
              <a:ext uri="{FF2B5EF4-FFF2-40B4-BE49-F238E27FC236}">
                <a16:creationId xmlns:a16="http://schemas.microsoft.com/office/drawing/2014/main" id="{1DD172E3-BEFE-441B-B502-F5CE534C3015}"/>
              </a:ext>
            </a:extLst>
          </p:cNvPr>
          <p:cNvSpPr txBox="1"/>
          <p:nvPr/>
        </p:nvSpPr>
        <p:spPr>
          <a:xfrm>
            <a:off x="10440140" y="6459523"/>
            <a:ext cx="1572895" cy="307777"/>
          </a:xfrm>
          <a:prstGeom prst="rect">
            <a:avLst/>
          </a:prstGeom>
          <a:noFill/>
        </p:spPr>
        <p:txBody>
          <a:bodyPr wrap="square" rtlCol="0">
            <a:spAutoFit/>
          </a:bodyPr>
          <a:lstStyle/>
          <a:p>
            <a:r>
              <a:rPr lang="en-GB" sz="1400" dirty="0">
                <a:solidFill>
                  <a:schemeClr val="bg1"/>
                </a:solidFill>
              </a:rPr>
              <a:t>(Watkins, D. 2020)</a:t>
            </a:r>
          </a:p>
        </p:txBody>
      </p:sp>
    </p:spTree>
    <p:extLst>
      <p:ext uri="{BB962C8B-B14F-4D97-AF65-F5344CB8AC3E}">
        <p14:creationId xmlns:p14="http://schemas.microsoft.com/office/powerpoint/2010/main" val="3870443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41CCBED-E4E1-4997-A072-94D325AE3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599"/>
            <a:ext cx="12192000" cy="62484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27F50A4-96DC-44F7-8805-D1713FA4CA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45716" b="33968"/>
          <a:stretch/>
        </p:blipFill>
        <p:spPr>
          <a:xfrm flipV="1">
            <a:off x="0" y="4030580"/>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5" name="Rectangle 14">
            <a:extLst>
              <a:ext uri="{FF2B5EF4-FFF2-40B4-BE49-F238E27FC236}">
                <a16:creationId xmlns:a16="http://schemas.microsoft.com/office/drawing/2014/main" id="{7657922F-06FC-4A81-9EC2-4047535D1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417495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
            <a:extLst>
              <a:ext uri="{FF2B5EF4-FFF2-40B4-BE49-F238E27FC236}">
                <a16:creationId xmlns:a16="http://schemas.microsoft.com/office/drawing/2014/main" id="{51AB67E5-A899-4102-BE5C-49095D3DE5C2}"/>
              </a:ext>
            </a:extLst>
          </p:cNvPr>
          <p:cNvSpPr>
            <a:spLocks noGrp="1"/>
          </p:cNvSpPr>
          <p:nvPr>
            <p:ph type="title"/>
          </p:nvPr>
        </p:nvSpPr>
        <p:spPr>
          <a:xfrm>
            <a:off x="0" y="0"/>
            <a:ext cx="4909351" cy="609599"/>
          </a:xfrm>
        </p:spPr>
        <p:txBody>
          <a:bodyPr vert="horz" lIns="91440" tIns="45720" rIns="91440" bIns="45720" rtlCol="0" anchor="ctr">
            <a:normAutofit/>
          </a:bodyPr>
          <a:lstStyle/>
          <a:p>
            <a:r>
              <a:rPr lang="en-US" sz="3200" b="1" u="sng" kern="1200" dirty="0">
                <a:latin typeface="+mj-lt"/>
                <a:ea typeface="+mj-ea"/>
                <a:cs typeface="+mj-cs"/>
              </a:rPr>
              <a:t>Lift (N) vs Speed (m/s)</a:t>
            </a:r>
          </a:p>
        </p:txBody>
      </p:sp>
      <p:sp>
        <p:nvSpPr>
          <p:cNvPr id="16" name="TextBox 15">
            <a:extLst>
              <a:ext uri="{FF2B5EF4-FFF2-40B4-BE49-F238E27FC236}">
                <a16:creationId xmlns:a16="http://schemas.microsoft.com/office/drawing/2014/main" id="{4B230D3A-FA92-4DEF-A2E8-C1A7A1280311}"/>
              </a:ext>
            </a:extLst>
          </p:cNvPr>
          <p:cNvSpPr txBox="1"/>
          <p:nvPr/>
        </p:nvSpPr>
        <p:spPr>
          <a:xfrm>
            <a:off x="214604" y="4711959"/>
            <a:ext cx="11756572" cy="1815882"/>
          </a:xfrm>
          <a:prstGeom prst="rect">
            <a:avLst/>
          </a:prstGeom>
          <a:noFill/>
        </p:spPr>
        <p:txBody>
          <a:bodyPr wrap="square" rtlCol="0">
            <a:spAutoFit/>
          </a:bodyPr>
          <a:lstStyle/>
          <a:p>
            <a:r>
              <a:rPr lang="en-GB" sz="1600" dirty="0">
                <a:solidFill>
                  <a:schemeClr val="bg1"/>
                </a:solidFill>
              </a:rPr>
              <a:t>Lift filtered by 0.5s</a:t>
            </a:r>
          </a:p>
          <a:p>
            <a:r>
              <a:rPr lang="en-GB" sz="1600" dirty="0">
                <a:solidFill>
                  <a:schemeClr val="bg1"/>
                </a:solidFill>
              </a:rPr>
              <a:t>Setup: </a:t>
            </a:r>
            <a:r>
              <a:rPr lang="en-GB" sz="1600" dirty="0"/>
              <a:t>C - Black (Min)</a:t>
            </a:r>
            <a:r>
              <a:rPr lang="en-GB" sz="1600" dirty="0">
                <a:solidFill>
                  <a:schemeClr val="bg1"/>
                </a:solidFill>
              </a:rPr>
              <a:t>,</a:t>
            </a:r>
            <a:r>
              <a:rPr lang="en-GB" sz="1600" dirty="0"/>
              <a:t> </a:t>
            </a:r>
            <a:r>
              <a:rPr lang="en-GB" sz="1600" dirty="0">
                <a:solidFill>
                  <a:srgbClr val="00B050"/>
                </a:solidFill>
              </a:rPr>
              <a:t>7A - Green (Mid)</a:t>
            </a:r>
            <a:r>
              <a:rPr lang="en-GB" sz="1600" dirty="0">
                <a:solidFill>
                  <a:schemeClr val="bg1"/>
                </a:solidFill>
              </a:rPr>
              <a:t>,</a:t>
            </a:r>
            <a:r>
              <a:rPr lang="en-GB" sz="1600" dirty="0"/>
              <a:t> </a:t>
            </a:r>
            <a:r>
              <a:rPr lang="en-GB" sz="1600" dirty="0">
                <a:solidFill>
                  <a:srgbClr val="FF0000"/>
                </a:solidFill>
              </a:rPr>
              <a:t>1E - Red (Max)</a:t>
            </a:r>
            <a:r>
              <a:rPr lang="en-GB" sz="1600" dirty="0">
                <a:solidFill>
                  <a:schemeClr val="bg1"/>
                </a:solidFill>
              </a:rPr>
              <a:t>.</a:t>
            </a:r>
            <a:endParaRPr lang="en-GB" sz="1600" dirty="0"/>
          </a:p>
          <a:p>
            <a:pPr marL="285750" indent="-285750">
              <a:buFont typeface="Arial" panose="020B0604020202020204" pitchFamily="34" charset="0"/>
              <a:buChar char="•"/>
            </a:pPr>
            <a:r>
              <a:rPr lang="en-GB" sz="1600" dirty="0">
                <a:solidFill>
                  <a:schemeClr val="bg1"/>
                </a:solidFill>
              </a:rPr>
              <a:t>The red line (Setup 1E) indicates the least amount of downforce compared to the vehicle speed, at a lower speed this setup produces the least downforce of the 3 setups</a:t>
            </a:r>
          </a:p>
          <a:p>
            <a:pPr marL="285750" indent="-285750">
              <a:buFont typeface="Arial" panose="020B0604020202020204" pitchFamily="34" charset="0"/>
              <a:buChar char="•"/>
            </a:pPr>
            <a:r>
              <a:rPr lang="en-GB" sz="1600" dirty="0">
                <a:solidFill>
                  <a:schemeClr val="bg1"/>
                </a:solidFill>
              </a:rPr>
              <a:t>The green line (Setup 7A) indicates the middle ground between the 2 setups, it produces a similar amount of downforce to setup C at lower speed, but slowly reduces the downforce gained at higher speeds.</a:t>
            </a:r>
          </a:p>
          <a:p>
            <a:pPr marL="285750" indent="-285750">
              <a:buFont typeface="Arial" panose="020B0604020202020204" pitchFamily="34" charset="0"/>
              <a:buChar char="•"/>
            </a:pPr>
            <a:r>
              <a:rPr lang="en-GB" sz="1600" dirty="0">
                <a:solidFill>
                  <a:schemeClr val="bg1"/>
                </a:solidFill>
              </a:rPr>
              <a:t>The black line (Setup C) indicates the setup with the most amount of downforce at both lower and higher speed </a:t>
            </a:r>
          </a:p>
        </p:txBody>
      </p:sp>
      <p:pic>
        <p:nvPicPr>
          <p:cNvPr id="9" name="Picture 8">
            <a:extLst>
              <a:ext uri="{FF2B5EF4-FFF2-40B4-BE49-F238E27FC236}">
                <a16:creationId xmlns:a16="http://schemas.microsoft.com/office/drawing/2014/main" id="{C41A6C6C-E40A-4263-B505-5741B9B6A41A}"/>
              </a:ext>
            </a:extLst>
          </p:cNvPr>
          <p:cNvPicPr>
            <a:picLocks noChangeAspect="1"/>
          </p:cNvPicPr>
          <p:nvPr/>
        </p:nvPicPr>
        <p:blipFill rotWithShape="1">
          <a:blip r:embed="rId4"/>
          <a:srcRect b="3674"/>
          <a:stretch/>
        </p:blipFill>
        <p:spPr>
          <a:xfrm>
            <a:off x="355018" y="609599"/>
            <a:ext cx="11476197" cy="3820358"/>
          </a:xfrm>
          <a:prstGeom prst="rect">
            <a:avLst/>
          </a:prstGeom>
        </p:spPr>
      </p:pic>
      <p:sp>
        <p:nvSpPr>
          <p:cNvPr id="17" name="Rectangle 16">
            <a:extLst>
              <a:ext uri="{FF2B5EF4-FFF2-40B4-BE49-F238E27FC236}">
                <a16:creationId xmlns:a16="http://schemas.microsoft.com/office/drawing/2014/main" id="{430D2B0C-04F3-47AC-9A54-2C5F4A582590}"/>
              </a:ext>
            </a:extLst>
          </p:cNvPr>
          <p:cNvSpPr/>
          <p:nvPr/>
        </p:nvSpPr>
        <p:spPr>
          <a:xfrm>
            <a:off x="5867105" y="2405948"/>
            <a:ext cx="1233491" cy="338554"/>
          </a:xfrm>
          <a:prstGeom prst="rect">
            <a:avLst/>
          </a:prstGeom>
          <a:noFill/>
        </p:spPr>
        <p:txBody>
          <a:bodyPr wrap="square" lIns="91440" tIns="45720" rIns="91440" bIns="45720">
            <a:spAutoFit/>
          </a:bodyPr>
          <a:lstStyle/>
          <a:p>
            <a:pPr algn="ctr"/>
            <a:r>
              <a:rPr lang="en-GB" sz="1600" dirty="0">
                <a:solidFill>
                  <a:srgbClr val="00B050"/>
                </a:solidFill>
              </a:rPr>
              <a:t>7A - Green</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8" name="Rectangle 17">
            <a:extLst>
              <a:ext uri="{FF2B5EF4-FFF2-40B4-BE49-F238E27FC236}">
                <a16:creationId xmlns:a16="http://schemas.microsoft.com/office/drawing/2014/main" id="{1054DA96-415A-4CB2-B628-DF564824494C}"/>
              </a:ext>
            </a:extLst>
          </p:cNvPr>
          <p:cNvSpPr/>
          <p:nvPr/>
        </p:nvSpPr>
        <p:spPr>
          <a:xfrm>
            <a:off x="6871070" y="1366093"/>
            <a:ext cx="1233491" cy="338554"/>
          </a:xfrm>
          <a:prstGeom prst="rect">
            <a:avLst/>
          </a:prstGeom>
          <a:noFill/>
        </p:spPr>
        <p:txBody>
          <a:bodyPr wrap="square" lIns="91440" tIns="45720" rIns="91440" bIns="45720">
            <a:spAutoFit/>
          </a:bodyPr>
          <a:lstStyle/>
          <a:p>
            <a:pPr algn="ctr"/>
            <a:r>
              <a:rPr lang="en-GB" sz="1600" dirty="0">
                <a:solidFill>
                  <a:srgbClr val="FF0000"/>
                </a:solidFill>
              </a:rPr>
              <a:t>1E - Red</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9" name="Rectangle 18">
            <a:extLst>
              <a:ext uri="{FF2B5EF4-FFF2-40B4-BE49-F238E27FC236}">
                <a16:creationId xmlns:a16="http://schemas.microsoft.com/office/drawing/2014/main" id="{047DE7E2-2DCD-4DC1-8EF4-AFCDD02D00AF}"/>
              </a:ext>
            </a:extLst>
          </p:cNvPr>
          <p:cNvSpPr/>
          <p:nvPr/>
        </p:nvSpPr>
        <p:spPr>
          <a:xfrm>
            <a:off x="8168656" y="3529997"/>
            <a:ext cx="1233491" cy="338554"/>
          </a:xfrm>
          <a:prstGeom prst="rect">
            <a:avLst/>
          </a:prstGeom>
          <a:noFill/>
        </p:spPr>
        <p:txBody>
          <a:bodyPr wrap="square" lIns="91440" tIns="45720" rIns="91440" bIns="45720">
            <a:spAutoFit/>
          </a:bodyPr>
          <a:lstStyle/>
          <a:p>
            <a:pPr algn="ctr"/>
            <a:r>
              <a:rPr lang="en-GB" sz="1600" dirty="0"/>
              <a:t>C - Black</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20" name="TextBox 19">
            <a:extLst>
              <a:ext uri="{FF2B5EF4-FFF2-40B4-BE49-F238E27FC236}">
                <a16:creationId xmlns:a16="http://schemas.microsoft.com/office/drawing/2014/main" id="{822D0743-D24B-49BD-B601-25B689E15647}"/>
              </a:ext>
            </a:extLst>
          </p:cNvPr>
          <p:cNvSpPr txBox="1"/>
          <p:nvPr/>
        </p:nvSpPr>
        <p:spPr>
          <a:xfrm>
            <a:off x="10440140" y="6459523"/>
            <a:ext cx="1572895" cy="307777"/>
          </a:xfrm>
          <a:prstGeom prst="rect">
            <a:avLst/>
          </a:prstGeom>
          <a:noFill/>
        </p:spPr>
        <p:txBody>
          <a:bodyPr wrap="square" rtlCol="0">
            <a:spAutoFit/>
          </a:bodyPr>
          <a:lstStyle/>
          <a:p>
            <a:r>
              <a:rPr lang="en-GB" sz="1400" dirty="0">
                <a:solidFill>
                  <a:schemeClr val="bg1"/>
                </a:solidFill>
              </a:rPr>
              <a:t>(Watkins, D. 2020)</a:t>
            </a:r>
          </a:p>
        </p:txBody>
      </p:sp>
    </p:spTree>
    <p:extLst>
      <p:ext uri="{BB962C8B-B14F-4D97-AF65-F5344CB8AC3E}">
        <p14:creationId xmlns:p14="http://schemas.microsoft.com/office/powerpoint/2010/main" val="1385809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599"/>
            <a:ext cx="12192000" cy="62484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t="45716" b="9820"/>
          <a:stretch>
            <a:fillRect/>
          </a:stretch>
        </p:blipFill>
        <p:spPr>
          <a:xfrm flipV="1">
            <a:off x="0" y="2374533"/>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34" name="Rectangle 33">
            <a:extLst>
              <a:ext uri="{FF2B5EF4-FFF2-40B4-BE49-F238E27FC236}">
                <a16:creationId xmlns:a16="http://schemas.microsoft.com/office/drawing/2014/main" id="{92CA431A-BC84-45C3-8430-0459E54A2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2385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
            <a:extLst>
              <a:ext uri="{FF2B5EF4-FFF2-40B4-BE49-F238E27FC236}">
                <a16:creationId xmlns:a16="http://schemas.microsoft.com/office/drawing/2014/main" id="{0D070764-B650-4DAC-B33F-10062877DEEA}"/>
              </a:ext>
            </a:extLst>
          </p:cNvPr>
          <p:cNvSpPr>
            <a:spLocks noGrp="1"/>
          </p:cNvSpPr>
          <p:nvPr>
            <p:ph type="title"/>
          </p:nvPr>
        </p:nvSpPr>
        <p:spPr>
          <a:xfrm>
            <a:off x="0" y="0"/>
            <a:ext cx="7217546" cy="609599"/>
          </a:xfrm>
        </p:spPr>
        <p:txBody>
          <a:bodyPr vert="horz" lIns="91440" tIns="45720" rIns="91440" bIns="45720" rtlCol="0" anchor="ctr">
            <a:normAutofit/>
          </a:bodyPr>
          <a:lstStyle/>
          <a:p>
            <a:r>
              <a:rPr lang="en-US" sz="3200" b="1" u="sng" kern="1200" dirty="0">
                <a:latin typeface="+mj-lt"/>
                <a:ea typeface="+mj-ea"/>
                <a:cs typeface="+mj-cs"/>
              </a:rPr>
              <a:t>Lateral Acceleration (m/s²) vs Speed (m/s)</a:t>
            </a:r>
          </a:p>
        </p:txBody>
      </p:sp>
      <p:sp>
        <p:nvSpPr>
          <p:cNvPr id="19" name="TextBox 18">
            <a:extLst>
              <a:ext uri="{FF2B5EF4-FFF2-40B4-BE49-F238E27FC236}">
                <a16:creationId xmlns:a16="http://schemas.microsoft.com/office/drawing/2014/main" id="{D01FD127-4CB8-48C2-A1D1-51BACC4A1FA9}"/>
              </a:ext>
            </a:extLst>
          </p:cNvPr>
          <p:cNvSpPr txBox="1"/>
          <p:nvPr/>
        </p:nvSpPr>
        <p:spPr>
          <a:xfrm>
            <a:off x="214831" y="4747168"/>
            <a:ext cx="11756572" cy="1815882"/>
          </a:xfrm>
          <a:prstGeom prst="rect">
            <a:avLst/>
          </a:prstGeom>
          <a:noFill/>
        </p:spPr>
        <p:txBody>
          <a:bodyPr wrap="square" rtlCol="0">
            <a:spAutoFit/>
          </a:bodyPr>
          <a:lstStyle/>
          <a:p>
            <a:r>
              <a:rPr lang="en-GB" sz="1600" dirty="0">
                <a:solidFill>
                  <a:schemeClr val="bg1"/>
                </a:solidFill>
              </a:rPr>
              <a:t>Setup: </a:t>
            </a:r>
            <a:r>
              <a:rPr lang="en-GB" sz="1600" dirty="0"/>
              <a:t>2 - Black (Min)</a:t>
            </a:r>
            <a:r>
              <a:rPr lang="en-GB" sz="1600" dirty="0">
                <a:solidFill>
                  <a:schemeClr val="bg1"/>
                </a:solidFill>
              </a:rPr>
              <a:t>,</a:t>
            </a:r>
            <a:r>
              <a:rPr lang="en-GB" sz="1600" dirty="0"/>
              <a:t> </a:t>
            </a:r>
            <a:r>
              <a:rPr lang="en-GB" sz="1600" dirty="0">
                <a:solidFill>
                  <a:srgbClr val="00B050"/>
                </a:solidFill>
              </a:rPr>
              <a:t>C - Green (Mid)</a:t>
            </a:r>
            <a:r>
              <a:rPr lang="en-GB" sz="1600" dirty="0">
                <a:solidFill>
                  <a:schemeClr val="bg1"/>
                </a:solidFill>
              </a:rPr>
              <a:t>,</a:t>
            </a:r>
            <a:r>
              <a:rPr lang="en-GB" sz="1600" dirty="0"/>
              <a:t> </a:t>
            </a:r>
            <a:r>
              <a:rPr lang="en-GB" sz="1600" dirty="0">
                <a:solidFill>
                  <a:srgbClr val="FF0000"/>
                </a:solidFill>
              </a:rPr>
              <a:t>Baseline 2 - Red (Max)</a:t>
            </a:r>
            <a:r>
              <a:rPr lang="en-GB" sz="1600" dirty="0">
                <a:solidFill>
                  <a:schemeClr val="bg1"/>
                </a:solidFill>
              </a:rPr>
              <a:t>.</a:t>
            </a:r>
            <a:endParaRPr lang="en-GB" sz="1600" dirty="0"/>
          </a:p>
          <a:p>
            <a:pPr marL="285750" indent="-285750">
              <a:buFont typeface="Arial" panose="020B0604020202020204" pitchFamily="34" charset="0"/>
              <a:buChar char="•"/>
            </a:pPr>
            <a:r>
              <a:rPr lang="en-GB" sz="1600" dirty="0">
                <a:solidFill>
                  <a:schemeClr val="bg1"/>
                </a:solidFill>
              </a:rPr>
              <a:t>The red line (Setup Baseline 2) indicates the maximum lateral g force the car achieves through a certain speed, this setup almost achieves optimal lateral grip through the fastest lap set</a:t>
            </a:r>
          </a:p>
          <a:p>
            <a:pPr marL="285750" indent="-285750">
              <a:buFont typeface="Arial" panose="020B0604020202020204" pitchFamily="34" charset="0"/>
              <a:buChar char="•"/>
            </a:pPr>
            <a:r>
              <a:rPr lang="en-GB" sz="1600" dirty="0">
                <a:solidFill>
                  <a:schemeClr val="bg1"/>
                </a:solidFill>
              </a:rPr>
              <a:t>The green line (Setup C) indicates a middle ground between the 2 setups, still capable of using most of the available lateral grip, but this setup still isn’t as stable in the corners compared to the red plots</a:t>
            </a:r>
          </a:p>
          <a:p>
            <a:pPr marL="285750" indent="-285750">
              <a:buFont typeface="Arial" panose="020B0604020202020204" pitchFamily="34" charset="0"/>
              <a:buChar char="•"/>
            </a:pPr>
            <a:r>
              <a:rPr lang="en-GB" sz="1600" dirty="0">
                <a:solidFill>
                  <a:schemeClr val="bg1"/>
                </a:solidFill>
              </a:rPr>
              <a:t>The black line (Setup 2) indicates a setup that isn’t very efficient at using the available lateral grip, this is shown by the black plots being closer to the centre of the g force </a:t>
            </a:r>
            <a:r>
              <a:rPr lang="en-GB" sz="1600" dirty="0" err="1">
                <a:solidFill>
                  <a:schemeClr val="bg1"/>
                </a:solidFill>
              </a:rPr>
              <a:t>lat</a:t>
            </a:r>
            <a:endParaRPr lang="en-GB" sz="1600" dirty="0">
              <a:solidFill>
                <a:schemeClr val="bg1"/>
              </a:solidFill>
            </a:endParaRPr>
          </a:p>
        </p:txBody>
      </p:sp>
      <p:pic>
        <p:nvPicPr>
          <p:cNvPr id="7" name="Picture 6">
            <a:extLst>
              <a:ext uri="{FF2B5EF4-FFF2-40B4-BE49-F238E27FC236}">
                <a16:creationId xmlns:a16="http://schemas.microsoft.com/office/drawing/2014/main" id="{E31FD894-F5D9-4B3F-826E-1BFD78BB7200}"/>
              </a:ext>
            </a:extLst>
          </p:cNvPr>
          <p:cNvPicPr>
            <a:picLocks noChangeAspect="1"/>
          </p:cNvPicPr>
          <p:nvPr/>
        </p:nvPicPr>
        <p:blipFill rotWithShape="1">
          <a:blip r:embed="rId4"/>
          <a:srcRect b="3674"/>
          <a:stretch/>
        </p:blipFill>
        <p:spPr>
          <a:xfrm>
            <a:off x="355018" y="609599"/>
            <a:ext cx="11476198" cy="3820358"/>
          </a:xfrm>
          <a:prstGeom prst="rect">
            <a:avLst/>
          </a:prstGeom>
        </p:spPr>
      </p:pic>
      <p:sp>
        <p:nvSpPr>
          <p:cNvPr id="22" name="Rectangle 21">
            <a:extLst>
              <a:ext uri="{FF2B5EF4-FFF2-40B4-BE49-F238E27FC236}">
                <a16:creationId xmlns:a16="http://schemas.microsoft.com/office/drawing/2014/main" id="{B9B5DA9C-078E-418D-AA60-610D58CD0677}"/>
              </a:ext>
            </a:extLst>
          </p:cNvPr>
          <p:cNvSpPr/>
          <p:nvPr/>
        </p:nvSpPr>
        <p:spPr>
          <a:xfrm>
            <a:off x="10317808" y="3823348"/>
            <a:ext cx="1233491" cy="338554"/>
          </a:xfrm>
          <a:prstGeom prst="rect">
            <a:avLst/>
          </a:prstGeom>
          <a:noFill/>
        </p:spPr>
        <p:txBody>
          <a:bodyPr wrap="square" lIns="91440" tIns="45720" rIns="91440" bIns="45720">
            <a:spAutoFit/>
          </a:bodyPr>
          <a:lstStyle/>
          <a:p>
            <a:pPr algn="ctr"/>
            <a:r>
              <a:rPr lang="en-GB" sz="1600" dirty="0"/>
              <a:t>2 - Black</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24" name="Rectangle 23">
            <a:extLst>
              <a:ext uri="{FF2B5EF4-FFF2-40B4-BE49-F238E27FC236}">
                <a16:creationId xmlns:a16="http://schemas.microsoft.com/office/drawing/2014/main" id="{5D9947EA-7F5C-4A06-ACE1-64FD328A2E99}"/>
              </a:ext>
            </a:extLst>
          </p:cNvPr>
          <p:cNvSpPr/>
          <p:nvPr/>
        </p:nvSpPr>
        <p:spPr>
          <a:xfrm>
            <a:off x="3163079" y="1264865"/>
            <a:ext cx="1576550" cy="338554"/>
          </a:xfrm>
          <a:prstGeom prst="rect">
            <a:avLst/>
          </a:prstGeom>
          <a:noFill/>
        </p:spPr>
        <p:txBody>
          <a:bodyPr wrap="square" lIns="91440" tIns="45720" rIns="91440" bIns="45720">
            <a:spAutoFit/>
          </a:bodyPr>
          <a:lstStyle/>
          <a:p>
            <a:pPr algn="ctr"/>
            <a:r>
              <a:rPr lang="en-GB" sz="1600" dirty="0">
                <a:solidFill>
                  <a:srgbClr val="FF0000"/>
                </a:solidFill>
              </a:rPr>
              <a:t>Baseline 2 - Red</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26" name="Rectangle 25">
            <a:extLst>
              <a:ext uri="{FF2B5EF4-FFF2-40B4-BE49-F238E27FC236}">
                <a16:creationId xmlns:a16="http://schemas.microsoft.com/office/drawing/2014/main" id="{CB3892C3-A287-4650-BC94-B259E8E7A59F}"/>
              </a:ext>
            </a:extLst>
          </p:cNvPr>
          <p:cNvSpPr/>
          <p:nvPr/>
        </p:nvSpPr>
        <p:spPr>
          <a:xfrm>
            <a:off x="6946346" y="3292295"/>
            <a:ext cx="1233491" cy="338554"/>
          </a:xfrm>
          <a:prstGeom prst="rect">
            <a:avLst/>
          </a:prstGeom>
          <a:noFill/>
        </p:spPr>
        <p:txBody>
          <a:bodyPr wrap="square" lIns="91440" tIns="45720" rIns="91440" bIns="45720">
            <a:spAutoFit/>
          </a:bodyPr>
          <a:lstStyle/>
          <a:p>
            <a:pPr algn="ctr"/>
            <a:r>
              <a:rPr lang="en-GB" sz="1600" dirty="0">
                <a:solidFill>
                  <a:srgbClr val="00B050"/>
                </a:solidFill>
              </a:rPr>
              <a:t>C - Green</a:t>
            </a:r>
            <a:endParaRPr lang="en-US" sz="1600" b="0" cap="none" spc="0" dirty="0">
              <a:ln w="0"/>
              <a:solidFill>
                <a:schemeClr val="tx1"/>
              </a:solidFill>
              <a:effectLst>
                <a:outerShdw blurRad="38100" dist="19050" dir="2700000" algn="tl" rotWithShape="0">
                  <a:schemeClr val="dk1">
                    <a:alpha val="40000"/>
                  </a:schemeClr>
                </a:outerShdw>
              </a:effectLst>
            </a:endParaRPr>
          </a:p>
        </p:txBody>
      </p:sp>
      <p:cxnSp>
        <p:nvCxnSpPr>
          <p:cNvPr id="27" name="Straight Connector 26">
            <a:extLst>
              <a:ext uri="{FF2B5EF4-FFF2-40B4-BE49-F238E27FC236}">
                <a16:creationId xmlns:a16="http://schemas.microsoft.com/office/drawing/2014/main" id="{45FC191C-71E1-41AF-AEF2-68F997954F00}"/>
              </a:ext>
            </a:extLst>
          </p:cNvPr>
          <p:cNvCxnSpPr/>
          <p:nvPr/>
        </p:nvCxnSpPr>
        <p:spPr>
          <a:xfrm flipV="1">
            <a:off x="745725" y="2319202"/>
            <a:ext cx="10928411" cy="90626"/>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956F3DA5-6BEF-45F4-BAB6-3298126DF405}"/>
              </a:ext>
            </a:extLst>
          </p:cNvPr>
          <p:cNvSpPr txBox="1"/>
          <p:nvPr/>
        </p:nvSpPr>
        <p:spPr>
          <a:xfrm>
            <a:off x="10440140" y="6459523"/>
            <a:ext cx="1572895" cy="307777"/>
          </a:xfrm>
          <a:prstGeom prst="rect">
            <a:avLst/>
          </a:prstGeom>
          <a:noFill/>
        </p:spPr>
        <p:txBody>
          <a:bodyPr wrap="square" rtlCol="0">
            <a:spAutoFit/>
          </a:bodyPr>
          <a:lstStyle/>
          <a:p>
            <a:r>
              <a:rPr lang="en-GB" sz="1400" dirty="0">
                <a:solidFill>
                  <a:schemeClr val="bg1"/>
                </a:solidFill>
              </a:rPr>
              <a:t>(Watkins, D. 2020)</a:t>
            </a:r>
          </a:p>
        </p:txBody>
      </p:sp>
    </p:spTree>
    <p:extLst>
      <p:ext uri="{BB962C8B-B14F-4D97-AF65-F5344CB8AC3E}">
        <p14:creationId xmlns:p14="http://schemas.microsoft.com/office/powerpoint/2010/main" val="4022279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599"/>
            <a:ext cx="12192000" cy="62484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t="45716" b="9820"/>
          <a:stretch>
            <a:fillRect/>
          </a:stretch>
        </p:blipFill>
        <p:spPr>
          <a:xfrm flipV="1">
            <a:off x="0" y="2374533"/>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3" name="Rectangle 12">
            <a:extLst>
              <a:ext uri="{FF2B5EF4-FFF2-40B4-BE49-F238E27FC236}">
                <a16:creationId xmlns:a16="http://schemas.microsoft.com/office/drawing/2014/main" id="{92CA431A-BC84-45C3-8430-0459E54A2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2385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C9ABD89-59CE-45FC-9478-B77246F73E18}"/>
              </a:ext>
            </a:extLst>
          </p:cNvPr>
          <p:cNvSpPr>
            <a:spLocks noGrp="1"/>
          </p:cNvSpPr>
          <p:nvPr>
            <p:ph type="title"/>
          </p:nvPr>
        </p:nvSpPr>
        <p:spPr>
          <a:xfrm>
            <a:off x="-1" y="0"/>
            <a:ext cx="5246703" cy="609599"/>
          </a:xfrm>
        </p:spPr>
        <p:txBody>
          <a:bodyPr vert="horz" lIns="91440" tIns="45720" rIns="91440" bIns="45720" rtlCol="0" anchor="ctr">
            <a:normAutofit/>
          </a:bodyPr>
          <a:lstStyle/>
          <a:p>
            <a:pPr>
              <a:spcAft>
                <a:spcPts val="600"/>
              </a:spcAft>
            </a:pPr>
            <a:r>
              <a:rPr lang="en-US" sz="3200" b="1" u="sng" dirty="0">
                <a:solidFill>
                  <a:srgbClr val="000000"/>
                </a:solidFill>
              </a:rPr>
              <a:t>Front Aero (N) vs Distance (m)</a:t>
            </a:r>
          </a:p>
        </p:txBody>
      </p:sp>
      <p:sp>
        <p:nvSpPr>
          <p:cNvPr id="14" name="TextBox 13">
            <a:extLst>
              <a:ext uri="{FF2B5EF4-FFF2-40B4-BE49-F238E27FC236}">
                <a16:creationId xmlns:a16="http://schemas.microsoft.com/office/drawing/2014/main" id="{9717538B-97F1-4592-BCC9-4D2EE14A9131}"/>
              </a:ext>
            </a:extLst>
          </p:cNvPr>
          <p:cNvSpPr txBox="1"/>
          <p:nvPr/>
        </p:nvSpPr>
        <p:spPr>
          <a:xfrm>
            <a:off x="214604" y="4711959"/>
            <a:ext cx="11756572" cy="2062103"/>
          </a:xfrm>
          <a:prstGeom prst="rect">
            <a:avLst/>
          </a:prstGeom>
          <a:noFill/>
        </p:spPr>
        <p:txBody>
          <a:bodyPr wrap="square" rtlCol="0">
            <a:spAutoFit/>
          </a:bodyPr>
          <a:lstStyle/>
          <a:p>
            <a:r>
              <a:rPr lang="en-GB" sz="1600" dirty="0">
                <a:solidFill>
                  <a:schemeClr val="bg1"/>
                </a:solidFill>
              </a:rPr>
              <a:t>Front Aero filtered by 0.5s</a:t>
            </a:r>
          </a:p>
          <a:p>
            <a:r>
              <a:rPr lang="en-GB" sz="1600" dirty="0">
                <a:solidFill>
                  <a:schemeClr val="bg1"/>
                </a:solidFill>
              </a:rPr>
              <a:t>Setup: </a:t>
            </a:r>
            <a:r>
              <a:rPr lang="en-GB" sz="1600" dirty="0"/>
              <a:t>5C - Black (Min)</a:t>
            </a:r>
            <a:r>
              <a:rPr lang="en-GB" sz="1600" dirty="0">
                <a:solidFill>
                  <a:schemeClr val="bg1"/>
                </a:solidFill>
              </a:rPr>
              <a:t>,</a:t>
            </a:r>
            <a:r>
              <a:rPr lang="en-GB" sz="1600" dirty="0"/>
              <a:t> </a:t>
            </a:r>
            <a:r>
              <a:rPr lang="en-GB" sz="1600" dirty="0">
                <a:solidFill>
                  <a:srgbClr val="00B050"/>
                </a:solidFill>
              </a:rPr>
              <a:t>H9/9I - Green (Mid)</a:t>
            </a:r>
            <a:r>
              <a:rPr lang="en-GB" sz="1600" dirty="0">
                <a:solidFill>
                  <a:schemeClr val="bg1"/>
                </a:solidFill>
              </a:rPr>
              <a:t>,</a:t>
            </a:r>
            <a:r>
              <a:rPr lang="en-GB" sz="1600" dirty="0"/>
              <a:t> </a:t>
            </a:r>
            <a:r>
              <a:rPr lang="en-GB" sz="1600" dirty="0">
                <a:solidFill>
                  <a:srgbClr val="FF0000"/>
                </a:solidFill>
              </a:rPr>
              <a:t>C - Red (Max)</a:t>
            </a:r>
            <a:r>
              <a:rPr lang="en-GB" sz="1600" dirty="0">
                <a:solidFill>
                  <a:schemeClr val="bg1"/>
                </a:solidFill>
              </a:rPr>
              <a:t>.</a:t>
            </a:r>
            <a:endParaRPr lang="en-GB" sz="1600" dirty="0"/>
          </a:p>
          <a:p>
            <a:pPr marL="285750" indent="-285750">
              <a:buFont typeface="Arial" panose="020B0604020202020204" pitchFamily="34" charset="0"/>
              <a:buChar char="•"/>
            </a:pPr>
            <a:r>
              <a:rPr lang="en-GB" sz="1600" dirty="0">
                <a:solidFill>
                  <a:schemeClr val="bg1"/>
                </a:solidFill>
              </a:rPr>
              <a:t>The red plots (Setup C) indicates the maximum front aero throughout the track, this is consistent throughout the lap apart from one point that setup H9/9I stays above it</a:t>
            </a:r>
          </a:p>
          <a:p>
            <a:pPr marL="285750" indent="-285750">
              <a:buFont typeface="Arial" panose="020B0604020202020204" pitchFamily="34" charset="0"/>
              <a:buChar char="•"/>
            </a:pPr>
            <a:r>
              <a:rPr lang="en-GB" sz="1600" dirty="0">
                <a:solidFill>
                  <a:schemeClr val="bg1"/>
                </a:solidFill>
              </a:rPr>
              <a:t>The green plots (Setup H9/9I) indicate a middle ground between the two setups, this setup was able to produce more front aero than setup C at one point by maintaining velocity throughout the corner (Refer to Figure 7 in the Appendices for front and rear)</a:t>
            </a:r>
          </a:p>
          <a:p>
            <a:pPr marL="285750" indent="-285750">
              <a:buFont typeface="Arial" panose="020B0604020202020204" pitchFamily="34" charset="0"/>
              <a:buChar char="•"/>
            </a:pPr>
            <a:r>
              <a:rPr lang="en-GB" sz="1600" dirty="0">
                <a:solidFill>
                  <a:schemeClr val="bg1"/>
                </a:solidFill>
              </a:rPr>
              <a:t>The black plots (Setup 5C) indicate a lack of aerodynamics on the front, this is due to the ride height being higher at the front than the back (Refer to Figure 6 in the Appendices)</a:t>
            </a:r>
          </a:p>
        </p:txBody>
      </p:sp>
      <p:pic>
        <p:nvPicPr>
          <p:cNvPr id="12" name="Picture 11">
            <a:extLst>
              <a:ext uri="{FF2B5EF4-FFF2-40B4-BE49-F238E27FC236}">
                <a16:creationId xmlns:a16="http://schemas.microsoft.com/office/drawing/2014/main" id="{CDA522A6-47D9-48A1-8658-CBCC6289E5B8}"/>
              </a:ext>
            </a:extLst>
          </p:cNvPr>
          <p:cNvPicPr>
            <a:picLocks noChangeAspect="1"/>
          </p:cNvPicPr>
          <p:nvPr/>
        </p:nvPicPr>
        <p:blipFill rotWithShape="1">
          <a:blip r:embed="rId4"/>
          <a:srcRect b="3730"/>
          <a:stretch/>
        </p:blipFill>
        <p:spPr>
          <a:xfrm>
            <a:off x="351452" y="609600"/>
            <a:ext cx="11479763" cy="3819788"/>
          </a:xfrm>
          <a:prstGeom prst="rect">
            <a:avLst/>
          </a:prstGeom>
        </p:spPr>
      </p:pic>
      <p:sp>
        <p:nvSpPr>
          <p:cNvPr id="15" name="Rectangle 14">
            <a:extLst>
              <a:ext uri="{FF2B5EF4-FFF2-40B4-BE49-F238E27FC236}">
                <a16:creationId xmlns:a16="http://schemas.microsoft.com/office/drawing/2014/main" id="{A0A1E73F-6801-42D2-B139-414398E57882}"/>
              </a:ext>
            </a:extLst>
          </p:cNvPr>
          <p:cNvSpPr/>
          <p:nvPr/>
        </p:nvSpPr>
        <p:spPr>
          <a:xfrm>
            <a:off x="2752532" y="1322789"/>
            <a:ext cx="1576550" cy="338554"/>
          </a:xfrm>
          <a:prstGeom prst="rect">
            <a:avLst/>
          </a:prstGeom>
          <a:noFill/>
        </p:spPr>
        <p:txBody>
          <a:bodyPr wrap="square" lIns="91440" tIns="45720" rIns="91440" bIns="45720">
            <a:spAutoFit/>
          </a:bodyPr>
          <a:lstStyle/>
          <a:p>
            <a:pPr algn="ctr"/>
            <a:r>
              <a:rPr lang="en-GB" sz="1600" dirty="0">
                <a:solidFill>
                  <a:srgbClr val="FF0000"/>
                </a:solidFill>
              </a:rPr>
              <a:t>C - Red</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6" name="Rectangle 15">
            <a:extLst>
              <a:ext uri="{FF2B5EF4-FFF2-40B4-BE49-F238E27FC236}">
                <a16:creationId xmlns:a16="http://schemas.microsoft.com/office/drawing/2014/main" id="{56B56E1D-5324-4D20-B82E-2C6B31D6E4A6}"/>
              </a:ext>
            </a:extLst>
          </p:cNvPr>
          <p:cNvSpPr/>
          <p:nvPr/>
        </p:nvSpPr>
        <p:spPr>
          <a:xfrm>
            <a:off x="5647025" y="3681988"/>
            <a:ext cx="1576550" cy="338554"/>
          </a:xfrm>
          <a:prstGeom prst="rect">
            <a:avLst/>
          </a:prstGeom>
          <a:noFill/>
        </p:spPr>
        <p:txBody>
          <a:bodyPr wrap="square" lIns="91440" tIns="45720" rIns="91440" bIns="45720">
            <a:spAutoFit/>
          </a:bodyPr>
          <a:lstStyle/>
          <a:p>
            <a:pPr algn="ctr"/>
            <a:r>
              <a:rPr lang="en-GB" sz="1600" dirty="0"/>
              <a:t>5C - Black</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7" name="Rectangle 16">
            <a:extLst>
              <a:ext uri="{FF2B5EF4-FFF2-40B4-BE49-F238E27FC236}">
                <a16:creationId xmlns:a16="http://schemas.microsoft.com/office/drawing/2014/main" id="{A8E55E82-AE1B-4FE0-B657-FE32A39236B3}"/>
              </a:ext>
            </a:extLst>
          </p:cNvPr>
          <p:cNvSpPr/>
          <p:nvPr/>
        </p:nvSpPr>
        <p:spPr>
          <a:xfrm>
            <a:off x="4723008" y="2275900"/>
            <a:ext cx="1576550" cy="338554"/>
          </a:xfrm>
          <a:prstGeom prst="rect">
            <a:avLst/>
          </a:prstGeom>
          <a:noFill/>
        </p:spPr>
        <p:txBody>
          <a:bodyPr wrap="square" lIns="91440" tIns="45720" rIns="91440" bIns="45720">
            <a:spAutoFit/>
          </a:bodyPr>
          <a:lstStyle/>
          <a:p>
            <a:pPr algn="ctr"/>
            <a:r>
              <a:rPr lang="en-GB" sz="1600" dirty="0">
                <a:solidFill>
                  <a:srgbClr val="00B050"/>
                </a:solidFill>
              </a:rPr>
              <a:t>H9/9I - Green</a:t>
            </a:r>
            <a:endParaRPr lang="en-US" sz="1600" b="0" cap="none" spc="0" dirty="0">
              <a:ln w="0"/>
              <a:solidFill>
                <a:schemeClr val="tx1"/>
              </a:solidFill>
              <a:effectLst>
                <a:outerShdw blurRad="38100" dist="19050" dir="2700000" algn="tl" rotWithShape="0">
                  <a:schemeClr val="dk1">
                    <a:alpha val="40000"/>
                  </a:schemeClr>
                </a:outerShdw>
              </a:effectLst>
            </a:endParaRPr>
          </a:p>
        </p:txBody>
      </p:sp>
      <p:cxnSp>
        <p:nvCxnSpPr>
          <p:cNvPr id="18" name="Straight Connector 17">
            <a:extLst>
              <a:ext uri="{FF2B5EF4-FFF2-40B4-BE49-F238E27FC236}">
                <a16:creationId xmlns:a16="http://schemas.microsoft.com/office/drawing/2014/main" id="{8ADB2EDC-A8D8-4104-B838-491B11058409}"/>
              </a:ext>
            </a:extLst>
          </p:cNvPr>
          <p:cNvCxnSpPr/>
          <p:nvPr/>
        </p:nvCxnSpPr>
        <p:spPr>
          <a:xfrm flipV="1">
            <a:off x="745725" y="3929916"/>
            <a:ext cx="10928411" cy="90626"/>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3F7E8036-98BF-4DD1-8521-57BCD14B03EA}"/>
              </a:ext>
            </a:extLst>
          </p:cNvPr>
          <p:cNvSpPr txBox="1"/>
          <p:nvPr/>
        </p:nvSpPr>
        <p:spPr>
          <a:xfrm>
            <a:off x="10440140" y="6459523"/>
            <a:ext cx="1572895" cy="307777"/>
          </a:xfrm>
          <a:prstGeom prst="rect">
            <a:avLst/>
          </a:prstGeom>
          <a:noFill/>
        </p:spPr>
        <p:txBody>
          <a:bodyPr wrap="square" rtlCol="0">
            <a:spAutoFit/>
          </a:bodyPr>
          <a:lstStyle/>
          <a:p>
            <a:r>
              <a:rPr lang="en-GB" sz="1400" dirty="0">
                <a:solidFill>
                  <a:schemeClr val="bg1"/>
                </a:solidFill>
              </a:rPr>
              <a:t>(Watkins, D. 2020)</a:t>
            </a:r>
          </a:p>
        </p:txBody>
      </p:sp>
    </p:spTree>
    <p:extLst>
      <p:ext uri="{BB962C8B-B14F-4D97-AF65-F5344CB8AC3E}">
        <p14:creationId xmlns:p14="http://schemas.microsoft.com/office/powerpoint/2010/main" val="1194149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599"/>
            <a:ext cx="12192000" cy="62484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t="45716" b="9820"/>
          <a:stretch>
            <a:fillRect/>
          </a:stretch>
        </p:blipFill>
        <p:spPr>
          <a:xfrm flipV="1">
            <a:off x="0" y="2374533"/>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3" name="Rectangle 12">
            <a:extLst>
              <a:ext uri="{FF2B5EF4-FFF2-40B4-BE49-F238E27FC236}">
                <a16:creationId xmlns:a16="http://schemas.microsoft.com/office/drawing/2014/main" id="{92CA431A-BC84-45C3-8430-0459E54A2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2385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08DB41A2-C6B9-49BD-B5CB-292B6E1577AD}"/>
              </a:ext>
            </a:extLst>
          </p:cNvPr>
          <p:cNvSpPr>
            <a:spLocks noGrp="1"/>
          </p:cNvSpPr>
          <p:nvPr>
            <p:ph type="title"/>
          </p:nvPr>
        </p:nvSpPr>
        <p:spPr>
          <a:xfrm>
            <a:off x="-1" y="0"/>
            <a:ext cx="4927959" cy="609599"/>
          </a:xfrm>
        </p:spPr>
        <p:txBody>
          <a:bodyPr vert="horz" lIns="91440" tIns="45720" rIns="91440" bIns="45720" rtlCol="0" anchor="ctr">
            <a:normAutofit/>
          </a:bodyPr>
          <a:lstStyle/>
          <a:p>
            <a:pPr>
              <a:spcAft>
                <a:spcPts val="600"/>
              </a:spcAft>
            </a:pPr>
            <a:r>
              <a:rPr lang="en-US" sz="3200" b="1" u="sng" dirty="0">
                <a:solidFill>
                  <a:srgbClr val="000000"/>
                </a:solidFill>
              </a:rPr>
              <a:t>Rear Aero (N) vs Distance (m)</a:t>
            </a:r>
          </a:p>
        </p:txBody>
      </p:sp>
      <p:sp>
        <p:nvSpPr>
          <p:cNvPr id="12" name="TextBox 11">
            <a:extLst>
              <a:ext uri="{FF2B5EF4-FFF2-40B4-BE49-F238E27FC236}">
                <a16:creationId xmlns:a16="http://schemas.microsoft.com/office/drawing/2014/main" id="{8622429D-4116-4E3C-B508-6111613F55CC}"/>
              </a:ext>
            </a:extLst>
          </p:cNvPr>
          <p:cNvSpPr txBox="1"/>
          <p:nvPr/>
        </p:nvSpPr>
        <p:spPr>
          <a:xfrm>
            <a:off x="214604" y="4711959"/>
            <a:ext cx="11756572" cy="2062103"/>
          </a:xfrm>
          <a:prstGeom prst="rect">
            <a:avLst/>
          </a:prstGeom>
          <a:noFill/>
        </p:spPr>
        <p:txBody>
          <a:bodyPr wrap="square" rtlCol="0">
            <a:spAutoFit/>
          </a:bodyPr>
          <a:lstStyle/>
          <a:p>
            <a:r>
              <a:rPr lang="en-GB" sz="1600" dirty="0">
                <a:solidFill>
                  <a:schemeClr val="bg1"/>
                </a:solidFill>
              </a:rPr>
              <a:t>Rear Aero filtered by 0.5s</a:t>
            </a:r>
          </a:p>
          <a:p>
            <a:r>
              <a:rPr lang="en-GB" sz="1600" dirty="0">
                <a:solidFill>
                  <a:schemeClr val="bg1"/>
                </a:solidFill>
              </a:rPr>
              <a:t>Setup: </a:t>
            </a:r>
            <a:r>
              <a:rPr lang="en-GB" sz="1600" dirty="0"/>
              <a:t>5C - Black (Min)</a:t>
            </a:r>
            <a:r>
              <a:rPr lang="en-GB" sz="1600" dirty="0">
                <a:solidFill>
                  <a:schemeClr val="bg1"/>
                </a:solidFill>
              </a:rPr>
              <a:t>,</a:t>
            </a:r>
            <a:r>
              <a:rPr lang="en-GB" sz="1600" dirty="0"/>
              <a:t> </a:t>
            </a:r>
            <a:r>
              <a:rPr lang="en-GB" sz="1600" dirty="0">
                <a:solidFill>
                  <a:srgbClr val="00B050"/>
                </a:solidFill>
              </a:rPr>
              <a:t>H9/9I - Green (Mid)</a:t>
            </a:r>
            <a:r>
              <a:rPr lang="en-GB" sz="1600" dirty="0">
                <a:solidFill>
                  <a:schemeClr val="bg1"/>
                </a:solidFill>
              </a:rPr>
              <a:t>,</a:t>
            </a:r>
            <a:r>
              <a:rPr lang="en-GB" sz="1600" dirty="0"/>
              <a:t> </a:t>
            </a:r>
            <a:r>
              <a:rPr lang="en-GB" sz="1600" dirty="0">
                <a:solidFill>
                  <a:srgbClr val="FF0000"/>
                </a:solidFill>
              </a:rPr>
              <a:t>C - Red (Max)</a:t>
            </a:r>
            <a:r>
              <a:rPr lang="en-GB" sz="1600" dirty="0">
                <a:solidFill>
                  <a:schemeClr val="bg1"/>
                </a:solidFill>
              </a:rPr>
              <a:t>.</a:t>
            </a:r>
            <a:endParaRPr lang="en-GB" sz="1600" dirty="0"/>
          </a:p>
          <a:p>
            <a:pPr marL="285750" indent="-285750">
              <a:buFont typeface="Arial" panose="020B0604020202020204" pitchFamily="34" charset="0"/>
              <a:buChar char="•"/>
            </a:pPr>
            <a:r>
              <a:rPr lang="en-GB" sz="1600" dirty="0">
                <a:solidFill>
                  <a:schemeClr val="bg1"/>
                </a:solidFill>
              </a:rPr>
              <a:t>The red plots (Setup C) indicates the maximum front aero throughout the track, this is consistent throughout the lap apart from one point that setup H9/9I stays above it</a:t>
            </a:r>
          </a:p>
          <a:p>
            <a:pPr marL="285750" indent="-285750">
              <a:buFont typeface="Arial" panose="020B0604020202020204" pitchFamily="34" charset="0"/>
              <a:buChar char="•"/>
            </a:pPr>
            <a:r>
              <a:rPr lang="en-GB" sz="1600" dirty="0">
                <a:solidFill>
                  <a:schemeClr val="bg1"/>
                </a:solidFill>
              </a:rPr>
              <a:t>The green plots (Setup H9/9I) indicate a middle ground between the two setups, this setup was able to produce more front aero than setup C at one point by maintaining velocity throughout the corner (Refer to Figure 7 in the Appendices for front and rear)</a:t>
            </a:r>
          </a:p>
          <a:p>
            <a:pPr marL="285750" indent="-285750">
              <a:buFont typeface="Arial" panose="020B0604020202020204" pitchFamily="34" charset="0"/>
              <a:buChar char="•"/>
            </a:pPr>
            <a:r>
              <a:rPr lang="en-GB" sz="1600" dirty="0">
                <a:solidFill>
                  <a:schemeClr val="bg1"/>
                </a:solidFill>
              </a:rPr>
              <a:t>The black plots (Setup 5C) indicate a lack of aerodynamics on the front, this is due to the ride height being higher at the front than the back (Refer to Figure 6 in the Appendices)</a:t>
            </a:r>
          </a:p>
        </p:txBody>
      </p:sp>
      <p:pic>
        <p:nvPicPr>
          <p:cNvPr id="7" name="Picture 6">
            <a:extLst>
              <a:ext uri="{FF2B5EF4-FFF2-40B4-BE49-F238E27FC236}">
                <a16:creationId xmlns:a16="http://schemas.microsoft.com/office/drawing/2014/main" id="{2940E381-12C2-4520-B727-C0F4EDFB903F}"/>
              </a:ext>
            </a:extLst>
          </p:cNvPr>
          <p:cNvPicPr>
            <a:picLocks noChangeAspect="1"/>
          </p:cNvPicPr>
          <p:nvPr/>
        </p:nvPicPr>
        <p:blipFill rotWithShape="1">
          <a:blip r:embed="rId4"/>
          <a:srcRect b="3674"/>
          <a:stretch/>
        </p:blipFill>
        <p:spPr>
          <a:xfrm>
            <a:off x="348406" y="609599"/>
            <a:ext cx="11492141" cy="3820358"/>
          </a:xfrm>
          <a:prstGeom prst="rect">
            <a:avLst/>
          </a:prstGeom>
        </p:spPr>
      </p:pic>
      <p:sp>
        <p:nvSpPr>
          <p:cNvPr id="14" name="Rectangle 13">
            <a:extLst>
              <a:ext uri="{FF2B5EF4-FFF2-40B4-BE49-F238E27FC236}">
                <a16:creationId xmlns:a16="http://schemas.microsoft.com/office/drawing/2014/main" id="{47AA4724-2020-42E5-BDBD-8A7E69AFCD5D}"/>
              </a:ext>
            </a:extLst>
          </p:cNvPr>
          <p:cNvSpPr/>
          <p:nvPr/>
        </p:nvSpPr>
        <p:spPr>
          <a:xfrm>
            <a:off x="3932808" y="1264865"/>
            <a:ext cx="1576550" cy="338554"/>
          </a:xfrm>
          <a:prstGeom prst="rect">
            <a:avLst/>
          </a:prstGeom>
          <a:noFill/>
        </p:spPr>
        <p:txBody>
          <a:bodyPr wrap="square" lIns="91440" tIns="45720" rIns="91440" bIns="45720">
            <a:spAutoFit/>
          </a:bodyPr>
          <a:lstStyle/>
          <a:p>
            <a:pPr algn="ctr"/>
            <a:r>
              <a:rPr lang="en-GB" sz="1600" dirty="0">
                <a:solidFill>
                  <a:srgbClr val="FF0000"/>
                </a:solidFill>
              </a:rPr>
              <a:t>C - Red</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5" name="Rectangle 14">
            <a:extLst>
              <a:ext uri="{FF2B5EF4-FFF2-40B4-BE49-F238E27FC236}">
                <a16:creationId xmlns:a16="http://schemas.microsoft.com/office/drawing/2014/main" id="{1FC1EE13-3CC2-41E7-BAFB-E535A1ECB318}"/>
              </a:ext>
            </a:extLst>
          </p:cNvPr>
          <p:cNvSpPr/>
          <p:nvPr/>
        </p:nvSpPr>
        <p:spPr>
          <a:xfrm>
            <a:off x="4340453" y="2374533"/>
            <a:ext cx="1576550" cy="338554"/>
          </a:xfrm>
          <a:prstGeom prst="rect">
            <a:avLst/>
          </a:prstGeom>
          <a:noFill/>
        </p:spPr>
        <p:txBody>
          <a:bodyPr wrap="square" lIns="91440" tIns="45720" rIns="91440" bIns="45720">
            <a:spAutoFit/>
          </a:bodyPr>
          <a:lstStyle/>
          <a:p>
            <a:pPr algn="ctr"/>
            <a:r>
              <a:rPr lang="en-GB" sz="1600" dirty="0">
                <a:solidFill>
                  <a:srgbClr val="00B050"/>
                </a:solidFill>
              </a:rPr>
              <a:t>H9/9I - Green</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6" name="Rectangle 15">
            <a:extLst>
              <a:ext uri="{FF2B5EF4-FFF2-40B4-BE49-F238E27FC236}">
                <a16:creationId xmlns:a16="http://schemas.microsoft.com/office/drawing/2014/main" id="{82A7C876-AA54-4F90-A646-58D4AFB1B9E3}"/>
              </a:ext>
            </a:extLst>
          </p:cNvPr>
          <p:cNvSpPr/>
          <p:nvPr/>
        </p:nvSpPr>
        <p:spPr>
          <a:xfrm>
            <a:off x="4927958" y="3724489"/>
            <a:ext cx="1576550" cy="338554"/>
          </a:xfrm>
          <a:prstGeom prst="rect">
            <a:avLst/>
          </a:prstGeom>
          <a:noFill/>
        </p:spPr>
        <p:txBody>
          <a:bodyPr wrap="square" lIns="91440" tIns="45720" rIns="91440" bIns="45720">
            <a:spAutoFit/>
          </a:bodyPr>
          <a:lstStyle/>
          <a:p>
            <a:pPr algn="ctr"/>
            <a:r>
              <a:rPr lang="en-GB" sz="1600" dirty="0"/>
              <a:t>5C - Black</a:t>
            </a:r>
            <a:endParaRPr lang="en-US" sz="1600" b="0" cap="none" spc="0" dirty="0">
              <a:ln w="0"/>
              <a:solidFill>
                <a:schemeClr val="tx1"/>
              </a:solidFill>
              <a:effectLst>
                <a:outerShdw blurRad="38100" dist="19050" dir="2700000" algn="tl" rotWithShape="0">
                  <a:schemeClr val="dk1">
                    <a:alpha val="40000"/>
                  </a:schemeClr>
                </a:outerShdw>
              </a:effectLst>
            </a:endParaRPr>
          </a:p>
        </p:txBody>
      </p:sp>
      <p:cxnSp>
        <p:nvCxnSpPr>
          <p:cNvPr id="17" name="Straight Connector 16">
            <a:extLst>
              <a:ext uri="{FF2B5EF4-FFF2-40B4-BE49-F238E27FC236}">
                <a16:creationId xmlns:a16="http://schemas.microsoft.com/office/drawing/2014/main" id="{8292189B-DEB9-481F-B852-A0106F04EFB9}"/>
              </a:ext>
            </a:extLst>
          </p:cNvPr>
          <p:cNvCxnSpPr/>
          <p:nvPr/>
        </p:nvCxnSpPr>
        <p:spPr>
          <a:xfrm flipV="1">
            <a:off x="736847" y="3929916"/>
            <a:ext cx="10928411" cy="90626"/>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8691DC14-C2A4-4BE9-9151-F7EF41DBFAD5}"/>
              </a:ext>
            </a:extLst>
          </p:cNvPr>
          <p:cNvSpPr txBox="1"/>
          <p:nvPr/>
        </p:nvSpPr>
        <p:spPr>
          <a:xfrm>
            <a:off x="10440140" y="6459523"/>
            <a:ext cx="1572895" cy="307777"/>
          </a:xfrm>
          <a:prstGeom prst="rect">
            <a:avLst/>
          </a:prstGeom>
          <a:noFill/>
        </p:spPr>
        <p:txBody>
          <a:bodyPr wrap="square" rtlCol="0">
            <a:spAutoFit/>
          </a:bodyPr>
          <a:lstStyle/>
          <a:p>
            <a:r>
              <a:rPr lang="en-GB" sz="1400" dirty="0">
                <a:solidFill>
                  <a:schemeClr val="bg1"/>
                </a:solidFill>
              </a:rPr>
              <a:t>(Watkins, D. 2020)</a:t>
            </a:r>
          </a:p>
        </p:txBody>
      </p:sp>
    </p:spTree>
    <p:extLst>
      <p:ext uri="{BB962C8B-B14F-4D97-AF65-F5344CB8AC3E}">
        <p14:creationId xmlns:p14="http://schemas.microsoft.com/office/powerpoint/2010/main" val="3781206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599"/>
            <a:ext cx="12192000" cy="62484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t="45716" b="9820"/>
          <a:stretch>
            <a:fillRect/>
          </a:stretch>
        </p:blipFill>
        <p:spPr>
          <a:xfrm flipV="1">
            <a:off x="0" y="2374533"/>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22" name="Rectangle 21">
            <a:extLst>
              <a:ext uri="{FF2B5EF4-FFF2-40B4-BE49-F238E27FC236}">
                <a16:creationId xmlns:a16="http://schemas.microsoft.com/office/drawing/2014/main" id="{92CA431A-BC84-45C3-8430-0459E54A2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2385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CC661A35-4577-493F-86EE-65E8A2C2B92B}"/>
              </a:ext>
            </a:extLst>
          </p:cNvPr>
          <p:cNvSpPr txBox="1">
            <a:spLocks/>
          </p:cNvSpPr>
          <p:nvPr/>
        </p:nvSpPr>
        <p:spPr>
          <a:xfrm>
            <a:off x="-1" y="0"/>
            <a:ext cx="4172506" cy="6095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b="1" u="sng" kern="1200" dirty="0">
                <a:solidFill>
                  <a:srgbClr val="000000"/>
                </a:solidFill>
                <a:latin typeface="+mj-lt"/>
                <a:ea typeface="+mj-ea"/>
                <a:cs typeface="+mj-cs"/>
              </a:rPr>
              <a:t>CoP (%) vs Distance (m)</a:t>
            </a:r>
          </a:p>
        </p:txBody>
      </p:sp>
      <p:sp>
        <p:nvSpPr>
          <p:cNvPr id="5" name="TextBox 4">
            <a:extLst>
              <a:ext uri="{FF2B5EF4-FFF2-40B4-BE49-F238E27FC236}">
                <a16:creationId xmlns:a16="http://schemas.microsoft.com/office/drawing/2014/main" id="{3F9753E9-B863-4ADD-B1EB-3B138A887946}"/>
              </a:ext>
            </a:extLst>
          </p:cNvPr>
          <p:cNvSpPr txBox="1"/>
          <p:nvPr/>
        </p:nvSpPr>
        <p:spPr>
          <a:xfrm>
            <a:off x="214604" y="4711959"/>
            <a:ext cx="11756572" cy="2062103"/>
          </a:xfrm>
          <a:prstGeom prst="rect">
            <a:avLst/>
          </a:prstGeom>
          <a:noFill/>
        </p:spPr>
        <p:txBody>
          <a:bodyPr wrap="square" rtlCol="0">
            <a:spAutoFit/>
          </a:bodyPr>
          <a:lstStyle/>
          <a:p>
            <a:r>
              <a:rPr lang="en-GB" sz="1600" dirty="0">
                <a:solidFill>
                  <a:schemeClr val="bg1"/>
                </a:solidFill>
              </a:rPr>
              <a:t>CoP filtered by 0.25s</a:t>
            </a:r>
          </a:p>
          <a:p>
            <a:r>
              <a:rPr lang="en-GB" sz="1600" dirty="0">
                <a:solidFill>
                  <a:schemeClr val="bg1"/>
                </a:solidFill>
              </a:rPr>
              <a:t>Setup:</a:t>
            </a:r>
            <a:r>
              <a:rPr lang="en-GB" sz="1600" dirty="0"/>
              <a:t> 5C - Black (Min)</a:t>
            </a:r>
            <a:r>
              <a:rPr lang="en-GB" sz="1600" dirty="0">
                <a:solidFill>
                  <a:schemeClr val="bg1"/>
                </a:solidFill>
              </a:rPr>
              <a:t>,</a:t>
            </a:r>
            <a:r>
              <a:rPr lang="en-GB" sz="1600" dirty="0"/>
              <a:t> </a:t>
            </a:r>
            <a:r>
              <a:rPr lang="en-GB" sz="1600" dirty="0">
                <a:solidFill>
                  <a:srgbClr val="00B050"/>
                </a:solidFill>
              </a:rPr>
              <a:t>Baseline 2 - Green (Mid)</a:t>
            </a:r>
            <a:r>
              <a:rPr lang="en-GB" sz="1600" dirty="0">
                <a:solidFill>
                  <a:schemeClr val="bg1"/>
                </a:solidFill>
              </a:rPr>
              <a:t>,</a:t>
            </a:r>
            <a:r>
              <a:rPr lang="en-GB" sz="1600" dirty="0"/>
              <a:t> </a:t>
            </a:r>
            <a:r>
              <a:rPr lang="en-GB" sz="1600" dirty="0">
                <a:solidFill>
                  <a:srgbClr val="FF0000"/>
                </a:solidFill>
              </a:rPr>
              <a:t>1E - Red (Max)</a:t>
            </a:r>
            <a:r>
              <a:rPr lang="en-GB" sz="1600" dirty="0">
                <a:solidFill>
                  <a:schemeClr val="bg1"/>
                </a:solidFill>
              </a:rPr>
              <a:t>.</a:t>
            </a:r>
            <a:endParaRPr lang="en-GB" sz="1600" dirty="0"/>
          </a:p>
          <a:p>
            <a:pPr marL="285750" indent="-285750">
              <a:buFont typeface="Arial" panose="020B0604020202020204" pitchFamily="34" charset="0"/>
              <a:buChar char="•"/>
            </a:pPr>
            <a:r>
              <a:rPr lang="en-GB" sz="1600" dirty="0">
                <a:solidFill>
                  <a:schemeClr val="bg1"/>
                </a:solidFill>
              </a:rPr>
              <a:t>The red plots (Setup 1E) indicate that the centre of pressure over the lap moves forwards and backwards, this means that the car ride heights and wing angles are similar, letting the car rake more (Refer to Figure 6 in the Appendices)</a:t>
            </a:r>
          </a:p>
          <a:p>
            <a:pPr marL="285750" indent="-285750">
              <a:buFont typeface="Arial" panose="020B0604020202020204" pitchFamily="34" charset="0"/>
              <a:buChar char="•"/>
            </a:pPr>
            <a:r>
              <a:rPr lang="en-GB" sz="1600" dirty="0">
                <a:solidFill>
                  <a:schemeClr val="bg1"/>
                </a:solidFill>
              </a:rPr>
              <a:t>The green plots (Setup Baseline 2) indicate a middle ground between the 2 setups. However, the centre of pressure doesn’t drop below the 0 line, this is due to the car raking forwards and using large wing angles for downforce</a:t>
            </a:r>
          </a:p>
          <a:p>
            <a:pPr marL="285750" indent="-285750">
              <a:buFont typeface="Arial" panose="020B0604020202020204" pitchFamily="34" charset="0"/>
              <a:buChar char="•"/>
            </a:pPr>
            <a:r>
              <a:rPr lang="en-GB" sz="1600" dirty="0">
                <a:solidFill>
                  <a:schemeClr val="bg1"/>
                </a:solidFill>
              </a:rPr>
              <a:t>The black plots (Setup 5C) indicate the smallest changes in centre of pressure, this is due to the car raking </a:t>
            </a:r>
            <a:r>
              <a:rPr lang="en-GB" sz="1600" dirty="0" err="1">
                <a:solidFill>
                  <a:schemeClr val="bg1"/>
                </a:solidFill>
              </a:rPr>
              <a:t>backawards</a:t>
            </a:r>
            <a:r>
              <a:rPr lang="en-GB" sz="1600" dirty="0">
                <a:solidFill>
                  <a:schemeClr val="bg1"/>
                </a:solidFill>
              </a:rPr>
              <a:t> and keeping the centre of pressure towards the back, with medium downforce making the car stiff</a:t>
            </a:r>
          </a:p>
        </p:txBody>
      </p:sp>
      <p:pic>
        <p:nvPicPr>
          <p:cNvPr id="8" name="Picture 7">
            <a:extLst>
              <a:ext uri="{FF2B5EF4-FFF2-40B4-BE49-F238E27FC236}">
                <a16:creationId xmlns:a16="http://schemas.microsoft.com/office/drawing/2014/main" id="{95BD32FB-8CF7-49B3-8713-59CC877E02E0}"/>
              </a:ext>
            </a:extLst>
          </p:cNvPr>
          <p:cNvPicPr>
            <a:picLocks noChangeAspect="1"/>
          </p:cNvPicPr>
          <p:nvPr/>
        </p:nvPicPr>
        <p:blipFill rotWithShape="1">
          <a:blip r:embed="rId4"/>
          <a:srcRect b="3674"/>
          <a:stretch/>
        </p:blipFill>
        <p:spPr>
          <a:xfrm>
            <a:off x="355018" y="609599"/>
            <a:ext cx="11476198" cy="3820358"/>
          </a:xfrm>
          <a:prstGeom prst="rect">
            <a:avLst/>
          </a:prstGeom>
        </p:spPr>
      </p:pic>
      <p:sp>
        <p:nvSpPr>
          <p:cNvPr id="16" name="Rectangle 15">
            <a:extLst>
              <a:ext uri="{FF2B5EF4-FFF2-40B4-BE49-F238E27FC236}">
                <a16:creationId xmlns:a16="http://schemas.microsoft.com/office/drawing/2014/main" id="{FC9E9AB2-353B-44F1-8169-11A38A655802}"/>
              </a:ext>
            </a:extLst>
          </p:cNvPr>
          <p:cNvSpPr/>
          <p:nvPr/>
        </p:nvSpPr>
        <p:spPr>
          <a:xfrm>
            <a:off x="3932808" y="1264865"/>
            <a:ext cx="1576550" cy="338554"/>
          </a:xfrm>
          <a:prstGeom prst="rect">
            <a:avLst/>
          </a:prstGeom>
          <a:noFill/>
        </p:spPr>
        <p:txBody>
          <a:bodyPr wrap="square" lIns="91440" tIns="45720" rIns="91440" bIns="45720">
            <a:spAutoFit/>
          </a:bodyPr>
          <a:lstStyle/>
          <a:p>
            <a:pPr algn="ctr"/>
            <a:r>
              <a:rPr lang="en-GB" sz="1600" dirty="0">
                <a:solidFill>
                  <a:srgbClr val="FF0000"/>
                </a:solidFill>
              </a:rPr>
              <a:t>1E Red</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7" name="Rectangle 16">
            <a:extLst>
              <a:ext uri="{FF2B5EF4-FFF2-40B4-BE49-F238E27FC236}">
                <a16:creationId xmlns:a16="http://schemas.microsoft.com/office/drawing/2014/main" id="{4530C914-DE80-4BEB-B61E-E196E6452A83}"/>
              </a:ext>
            </a:extLst>
          </p:cNvPr>
          <p:cNvSpPr/>
          <p:nvPr/>
        </p:nvSpPr>
        <p:spPr>
          <a:xfrm>
            <a:off x="5820702" y="2519778"/>
            <a:ext cx="1858392" cy="338554"/>
          </a:xfrm>
          <a:prstGeom prst="rect">
            <a:avLst/>
          </a:prstGeom>
          <a:noFill/>
        </p:spPr>
        <p:txBody>
          <a:bodyPr wrap="square" lIns="91440" tIns="45720" rIns="91440" bIns="45720">
            <a:spAutoFit/>
          </a:bodyPr>
          <a:lstStyle/>
          <a:p>
            <a:pPr algn="ctr"/>
            <a:r>
              <a:rPr lang="en-GB" sz="1600" dirty="0">
                <a:solidFill>
                  <a:srgbClr val="00B050"/>
                </a:solidFill>
              </a:rPr>
              <a:t>Baseline 2 - Green</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9" name="Rectangle 18">
            <a:extLst>
              <a:ext uri="{FF2B5EF4-FFF2-40B4-BE49-F238E27FC236}">
                <a16:creationId xmlns:a16="http://schemas.microsoft.com/office/drawing/2014/main" id="{465AD290-A354-4DE4-BC34-68A247485C22}"/>
              </a:ext>
            </a:extLst>
          </p:cNvPr>
          <p:cNvSpPr/>
          <p:nvPr/>
        </p:nvSpPr>
        <p:spPr>
          <a:xfrm>
            <a:off x="3435175" y="3032853"/>
            <a:ext cx="1576550" cy="338554"/>
          </a:xfrm>
          <a:prstGeom prst="rect">
            <a:avLst/>
          </a:prstGeom>
          <a:noFill/>
        </p:spPr>
        <p:txBody>
          <a:bodyPr wrap="square" lIns="91440" tIns="45720" rIns="91440" bIns="45720">
            <a:spAutoFit/>
          </a:bodyPr>
          <a:lstStyle/>
          <a:p>
            <a:pPr algn="ctr"/>
            <a:r>
              <a:rPr lang="en-GB" sz="1600" dirty="0"/>
              <a:t>5C - Black</a:t>
            </a:r>
            <a:endParaRPr lang="en-US" sz="1600" b="0" cap="none" spc="0" dirty="0">
              <a:ln w="0"/>
              <a:solidFill>
                <a:schemeClr val="tx1"/>
              </a:solidFill>
              <a:effectLst>
                <a:outerShdw blurRad="38100" dist="19050" dir="2700000" algn="tl" rotWithShape="0">
                  <a:schemeClr val="dk1">
                    <a:alpha val="40000"/>
                  </a:schemeClr>
                </a:outerShdw>
              </a:effectLst>
            </a:endParaRPr>
          </a:p>
        </p:txBody>
      </p:sp>
      <p:cxnSp>
        <p:nvCxnSpPr>
          <p:cNvPr id="21" name="Straight Connector 20">
            <a:extLst>
              <a:ext uri="{FF2B5EF4-FFF2-40B4-BE49-F238E27FC236}">
                <a16:creationId xmlns:a16="http://schemas.microsoft.com/office/drawing/2014/main" id="{C3E7C778-D771-419B-A585-37FE36B0F93E}"/>
              </a:ext>
            </a:extLst>
          </p:cNvPr>
          <p:cNvCxnSpPr>
            <a:cxnSpLocks/>
          </p:cNvCxnSpPr>
          <p:nvPr/>
        </p:nvCxnSpPr>
        <p:spPr>
          <a:xfrm flipV="1">
            <a:off x="719093" y="2946803"/>
            <a:ext cx="10999432" cy="67742"/>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83CAAA1B-4A66-4E67-BCD7-C2B655AA451C}"/>
              </a:ext>
            </a:extLst>
          </p:cNvPr>
          <p:cNvSpPr txBox="1"/>
          <p:nvPr/>
        </p:nvSpPr>
        <p:spPr>
          <a:xfrm>
            <a:off x="10440140" y="6459523"/>
            <a:ext cx="1572895" cy="307777"/>
          </a:xfrm>
          <a:prstGeom prst="rect">
            <a:avLst/>
          </a:prstGeom>
          <a:noFill/>
        </p:spPr>
        <p:txBody>
          <a:bodyPr wrap="square" rtlCol="0">
            <a:spAutoFit/>
          </a:bodyPr>
          <a:lstStyle/>
          <a:p>
            <a:r>
              <a:rPr lang="en-GB" sz="1400" dirty="0">
                <a:solidFill>
                  <a:schemeClr val="bg1"/>
                </a:solidFill>
              </a:rPr>
              <a:t>(Watkins, D. 2020)</a:t>
            </a:r>
          </a:p>
        </p:txBody>
      </p:sp>
    </p:spTree>
    <p:extLst>
      <p:ext uri="{BB962C8B-B14F-4D97-AF65-F5344CB8AC3E}">
        <p14:creationId xmlns:p14="http://schemas.microsoft.com/office/powerpoint/2010/main" val="828558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599"/>
            <a:ext cx="12192000" cy="62484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t="45716" b="9820"/>
          <a:stretch>
            <a:fillRect/>
          </a:stretch>
        </p:blipFill>
        <p:spPr>
          <a:xfrm flipV="1">
            <a:off x="0" y="2374533"/>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3" name="Rectangle 12">
            <a:extLst>
              <a:ext uri="{FF2B5EF4-FFF2-40B4-BE49-F238E27FC236}">
                <a16:creationId xmlns:a16="http://schemas.microsoft.com/office/drawing/2014/main" id="{92CA431A-BC84-45C3-8430-0459E54A2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2385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06E46D05-AEC1-4E13-8AD0-09FD5998E8A2}"/>
              </a:ext>
            </a:extLst>
          </p:cNvPr>
          <p:cNvSpPr txBox="1">
            <a:spLocks/>
          </p:cNvSpPr>
          <p:nvPr/>
        </p:nvSpPr>
        <p:spPr>
          <a:xfrm>
            <a:off x="-1" y="0"/>
            <a:ext cx="4696288" cy="6095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b="1" u="sng" dirty="0">
                <a:solidFill>
                  <a:srgbClr val="000000"/>
                </a:solidFill>
              </a:rPr>
              <a:t>Understeer</a:t>
            </a:r>
            <a:r>
              <a:rPr lang="en-US" sz="3200" b="1" u="sng" kern="1200" dirty="0">
                <a:solidFill>
                  <a:srgbClr val="000000"/>
                </a:solidFill>
                <a:latin typeface="+mj-lt"/>
                <a:ea typeface="+mj-ea"/>
                <a:cs typeface="+mj-cs"/>
              </a:rPr>
              <a:t> vs Distance (m)</a:t>
            </a:r>
          </a:p>
        </p:txBody>
      </p:sp>
      <p:sp>
        <p:nvSpPr>
          <p:cNvPr id="10" name="TextBox 9">
            <a:extLst>
              <a:ext uri="{FF2B5EF4-FFF2-40B4-BE49-F238E27FC236}">
                <a16:creationId xmlns:a16="http://schemas.microsoft.com/office/drawing/2014/main" id="{72C68DDC-0FC2-4FC5-9572-768CED598718}"/>
              </a:ext>
            </a:extLst>
          </p:cNvPr>
          <p:cNvSpPr txBox="1"/>
          <p:nvPr/>
        </p:nvSpPr>
        <p:spPr>
          <a:xfrm>
            <a:off x="214604" y="4711959"/>
            <a:ext cx="11756572" cy="1569660"/>
          </a:xfrm>
          <a:prstGeom prst="rect">
            <a:avLst/>
          </a:prstGeom>
          <a:noFill/>
        </p:spPr>
        <p:txBody>
          <a:bodyPr wrap="square" rtlCol="0">
            <a:spAutoFit/>
          </a:bodyPr>
          <a:lstStyle/>
          <a:p>
            <a:r>
              <a:rPr lang="en-GB" sz="1600" dirty="0">
                <a:solidFill>
                  <a:schemeClr val="bg1"/>
                </a:solidFill>
              </a:rPr>
              <a:t>Setup:</a:t>
            </a:r>
            <a:r>
              <a:rPr lang="en-GB" sz="1600" dirty="0"/>
              <a:t> C - Black (Min)</a:t>
            </a:r>
            <a:r>
              <a:rPr lang="en-GB" sz="1600" dirty="0">
                <a:solidFill>
                  <a:schemeClr val="bg1"/>
                </a:solidFill>
              </a:rPr>
              <a:t>,</a:t>
            </a:r>
            <a:r>
              <a:rPr lang="en-GB" sz="1600" dirty="0"/>
              <a:t> </a:t>
            </a:r>
            <a:r>
              <a:rPr lang="en-GB" sz="1600" dirty="0">
                <a:solidFill>
                  <a:srgbClr val="00B050"/>
                </a:solidFill>
              </a:rPr>
              <a:t>B - Green (Mid)</a:t>
            </a:r>
            <a:r>
              <a:rPr lang="en-GB" sz="1600" dirty="0">
                <a:solidFill>
                  <a:schemeClr val="bg1"/>
                </a:solidFill>
              </a:rPr>
              <a:t>,</a:t>
            </a:r>
            <a:r>
              <a:rPr lang="en-GB" sz="1600" dirty="0"/>
              <a:t> </a:t>
            </a:r>
            <a:r>
              <a:rPr lang="en-GB" sz="1600" dirty="0">
                <a:solidFill>
                  <a:srgbClr val="FF0000"/>
                </a:solidFill>
              </a:rPr>
              <a:t>1E - Red (Max)</a:t>
            </a:r>
            <a:r>
              <a:rPr lang="en-GB" sz="1600" dirty="0">
                <a:solidFill>
                  <a:schemeClr val="bg1"/>
                </a:solidFill>
              </a:rPr>
              <a:t>.</a:t>
            </a:r>
            <a:endParaRPr lang="en-GB" sz="1600" dirty="0"/>
          </a:p>
          <a:p>
            <a:pPr marL="285750" indent="-285750">
              <a:buFont typeface="Arial" panose="020B0604020202020204" pitchFamily="34" charset="0"/>
              <a:buChar char="•"/>
            </a:pPr>
            <a:r>
              <a:rPr lang="en-GB" sz="1600" dirty="0">
                <a:solidFill>
                  <a:schemeClr val="bg1"/>
                </a:solidFill>
              </a:rPr>
              <a:t>The red line (Setup 1E) indicates the most understeer throughout the lap, this can be due to a low wing angle on the front and rear, making it more unstable in the corners.</a:t>
            </a:r>
          </a:p>
          <a:p>
            <a:pPr marL="285750" indent="-285750">
              <a:buFont typeface="Arial" panose="020B0604020202020204" pitchFamily="34" charset="0"/>
              <a:buChar char="•"/>
            </a:pPr>
            <a:r>
              <a:rPr lang="en-GB" sz="1600" dirty="0">
                <a:solidFill>
                  <a:schemeClr val="bg1"/>
                </a:solidFill>
              </a:rPr>
              <a:t>The green line (Setup B) indicates a middle ground between the 2 setups, this is generally well balanced</a:t>
            </a:r>
          </a:p>
          <a:p>
            <a:pPr marL="285750" indent="-285750">
              <a:buFont typeface="Arial" panose="020B0604020202020204" pitchFamily="34" charset="0"/>
              <a:buChar char="•"/>
            </a:pPr>
            <a:r>
              <a:rPr lang="en-GB" sz="1600" dirty="0">
                <a:solidFill>
                  <a:schemeClr val="bg1"/>
                </a:solidFill>
              </a:rPr>
              <a:t>The black line (Setup C) indicates the lowest understeer throughout the lap, this means the car with this setup is better balanced in corners, not wanting to oversteer like setup 1E</a:t>
            </a:r>
          </a:p>
        </p:txBody>
      </p:sp>
      <p:pic>
        <p:nvPicPr>
          <p:cNvPr id="5" name="Picture 4">
            <a:extLst>
              <a:ext uri="{FF2B5EF4-FFF2-40B4-BE49-F238E27FC236}">
                <a16:creationId xmlns:a16="http://schemas.microsoft.com/office/drawing/2014/main" id="{337946F5-3F48-4BF1-9F82-C674247EB292}"/>
              </a:ext>
            </a:extLst>
          </p:cNvPr>
          <p:cNvPicPr>
            <a:picLocks noChangeAspect="1"/>
          </p:cNvPicPr>
          <p:nvPr/>
        </p:nvPicPr>
        <p:blipFill rotWithShape="1">
          <a:blip r:embed="rId4"/>
          <a:srcRect b="3674"/>
          <a:stretch/>
        </p:blipFill>
        <p:spPr>
          <a:xfrm>
            <a:off x="399206" y="594048"/>
            <a:ext cx="11394688" cy="3813111"/>
          </a:xfrm>
          <a:prstGeom prst="rect">
            <a:avLst/>
          </a:prstGeom>
        </p:spPr>
      </p:pic>
      <p:sp>
        <p:nvSpPr>
          <p:cNvPr id="14" name="Rectangle 13">
            <a:extLst>
              <a:ext uri="{FF2B5EF4-FFF2-40B4-BE49-F238E27FC236}">
                <a16:creationId xmlns:a16="http://schemas.microsoft.com/office/drawing/2014/main" id="{0C0746D8-2A22-4CE9-AF61-EF3D1AF0B1F7}"/>
              </a:ext>
            </a:extLst>
          </p:cNvPr>
          <p:cNvSpPr/>
          <p:nvPr/>
        </p:nvSpPr>
        <p:spPr>
          <a:xfrm>
            <a:off x="3932808" y="1264865"/>
            <a:ext cx="1576550" cy="338554"/>
          </a:xfrm>
          <a:prstGeom prst="rect">
            <a:avLst/>
          </a:prstGeom>
          <a:noFill/>
        </p:spPr>
        <p:txBody>
          <a:bodyPr wrap="square" lIns="91440" tIns="45720" rIns="91440" bIns="45720">
            <a:spAutoFit/>
          </a:bodyPr>
          <a:lstStyle/>
          <a:p>
            <a:pPr algn="ctr"/>
            <a:r>
              <a:rPr lang="en-GB" sz="1600" dirty="0">
                <a:solidFill>
                  <a:srgbClr val="FF0000"/>
                </a:solidFill>
              </a:rPr>
              <a:t>1E - Red</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5" name="Rectangle 14">
            <a:extLst>
              <a:ext uri="{FF2B5EF4-FFF2-40B4-BE49-F238E27FC236}">
                <a16:creationId xmlns:a16="http://schemas.microsoft.com/office/drawing/2014/main" id="{8E8FC4AE-775E-4A9C-8ED1-73EC17E4E475}"/>
              </a:ext>
            </a:extLst>
          </p:cNvPr>
          <p:cNvSpPr/>
          <p:nvPr/>
        </p:nvSpPr>
        <p:spPr>
          <a:xfrm>
            <a:off x="6931045" y="2205256"/>
            <a:ext cx="1576550" cy="338554"/>
          </a:xfrm>
          <a:prstGeom prst="rect">
            <a:avLst/>
          </a:prstGeom>
          <a:noFill/>
        </p:spPr>
        <p:txBody>
          <a:bodyPr wrap="square" lIns="91440" tIns="45720" rIns="91440" bIns="45720">
            <a:spAutoFit/>
          </a:bodyPr>
          <a:lstStyle/>
          <a:p>
            <a:pPr algn="ctr"/>
            <a:r>
              <a:rPr lang="en-GB" sz="1600" dirty="0">
                <a:solidFill>
                  <a:srgbClr val="00B050"/>
                </a:solidFill>
              </a:rPr>
              <a:t>B - Green</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6" name="Rectangle 15">
            <a:extLst>
              <a:ext uri="{FF2B5EF4-FFF2-40B4-BE49-F238E27FC236}">
                <a16:creationId xmlns:a16="http://schemas.microsoft.com/office/drawing/2014/main" id="{62E94795-DE4F-4309-B9CA-ACAFEC7029ED}"/>
              </a:ext>
            </a:extLst>
          </p:cNvPr>
          <p:cNvSpPr/>
          <p:nvPr/>
        </p:nvSpPr>
        <p:spPr>
          <a:xfrm>
            <a:off x="2508658" y="2509944"/>
            <a:ext cx="1576550" cy="338554"/>
          </a:xfrm>
          <a:prstGeom prst="rect">
            <a:avLst/>
          </a:prstGeom>
          <a:noFill/>
        </p:spPr>
        <p:txBody>
          <a:bodyPr wrap="square" lIns="91440" tIns="45720" rIns="91440" bIns="45720">
            <a:spAutoFit/>
          </a:bodyPr>
          <a:lstStyle/>
          <a:p>
            <a:pPr algn="ctr"/>
            <a:r>
              <a:rPr lang="en-GB" sz="1600" dirty="0"/>
              <a:t>C - Black</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7" name="TextBox 16">
            <a:extLst>
              <a:ext uri="{FF2B5EF4-FFF2-40B4-BE49-F238E27FC236}">
                <a16:creationId xmlns:a16="http://schemas.microsoft.com/office/drawing/2014/main" id="{8B726726-52F9-42E0-8090-70764CCA5F74}"/>
              </a:ext>
            </a:extLst>
          </p:cNvPr>
          <p:cNvSpPr txBox="1"/>
          <p:nvPr/>
        </p:nvSpPr>
        <p:spPr>
          <a:xfrm>
            <a:off x="10440140" y="6459523"/>
            <a:ext cx="1572895" cy="307777"/>
          </a:xfrm>
          <a:prstGeom prst="rect">
            <a:avLst/>
          </a:prstGeom>
          <a:noFill/>
        </p:spPr>
        <p:txBody>
          <a:bodyPr wrap="square" rtlCol="0">
            <a:spAutoFit/>
          </a:bodyPr>
          <a:lstStyle/>
          <a:p>
            <a:r>
              <a:rPr lang="en-GB" sz="1400" dirty="0">
                <a:solidFill>
                  <a:schemeClr val="bg1"/>
                </a:solidFill>
              </a:rPr>
              <a:t>(Watkins, D. 2020)</a:t>
            </a:r>
          </a:p>
        </p:txBody>
      </p:sp>
    </p:spTree>
    <p:extLst>
      <p:ext uri="{BB962C8B-B14F-4D97-AF65-F5344CB8AC3E}">
        <p14:creationId xmlns:p14="http://schemas.microsoft.com/office/powerpoint/2010/main" val="1871604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599"/>
            <a:ext cx="12192000" cy="62484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t="45716" b="9820"/>
          <a:stretch>
            <a:fillRect/>
          </a:stretch>
        </p:blipFill>
        <p:spPr>
          <a:xfrm flipV="1">
            <a:off x="0" y="2374533"/>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3" name="Rectangle 12">
            <a:extLst>
              <a:ext uri="{FF2B5EF4-FFF2-40B4-BE49-F238E27FC236}">
                <a16:creationId xmlns:a16="http://schemas.microsoft.com/office/drawing/2014/main" id="{92CA431A-BC84-45C3-8430-0459E54A2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2385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126ECFCC-D008-4802-A099-5E109C8FF778}"/>
              </a:ext>
            </a:extLst>
          </p:cNvPr>
          <p:cNvSpPr txBox="1">
            <a:spLocks/>
          </p:cNvSpPr>
          <p:nvPr/>
        </p:nvSpPr>
        <p:spPr>
          <a:xfrm>
            <a:off x="-3" y="0"/>
            <a:ext cx="5921409" cy="6095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b="1" u="sng" kern="1200" dirty="0">
                <a:solidFill>
                  <a:srgbClr val="000000"/>
                </a:solidFill>
                <a:latin typeface="+mj-lt"/>
                <a:ea typeface="+mj-ea"/>
                <a:cs typeface="+mj-cs"/>
              </a:rPr>
              <a:t>G Force Lat (N) vs G Force Long (N)</a:t>
            </a:r>
          </a:p>
        </p:txBody>
      </p:sp>
      <p:sp>
        <p:nvSpPr>
          <p:cNvPr id="10" name="TextBox 9">
            <a:extLst>
              <a:ext uri="{FF2B5EF4-FFF2-40B4-BE49-F238E27FC236}">
                <a16:creationId xmlns:a16="http://schemas.microsoft.com/office/drawing/2014/main" id="{BA58E145-5C94-438C-B2E1-4DFD7CCA3215}"/>
              </a:ext>
            </a:extLst>
          </p:cNvPr>
          <p:cNvSpPr txBox="1"/>
          <p:nvPr/>
        </p:nvSpPr>
        <p:spPr>
          <a:xfrm>
            <a:off x="214604" y="4711959"/>
            <a:ext cx="11756572" cy="1815882"/>
          </a:xfrm>
          <a:prstGeom prst="rect">
            <a:avLst/>
          </a:prstGeom>
          <a:noFill/>
        </p:spPr>
        <p:txBody>
          <a:bodyPr wrap="square" rtlCol="0">
            <a:spAutoFit/>
          </a:bodyPr>
          <a:lstStyle/>
          <a:p>
            <a:r>
              <a:rPr lang="en-GB" sz="1600" dirty="0">
                <a:solidFill>
                  <a:schemeClr val="bg1"/>
                </a:solidFill>
              </a:rPr>
              <a:t>Setup:</a:t>
            </a:r>
            <a:r>
              <a:rPr lang="en-GB" sz="1600" dirty="0"/>
              <a:t> 1E - Black (Min)</a:t>
            </a:r>
            <a:r>
              <a:rPr lang="en-GB" sz="1600" dirty="0">
                <a:solidFill>
                  <a:schemeClr val="bg1"/>
                </a:solidFill>
              </a:rPr>
              <a:t>,</a:t>
            </a:r>
            <a:r>
              <a:rPr lang="en-GB" sz="1600" dirty="0"/>
              <a:t> </a:t>
            </a:r>
            <a:r>
              <a:rPr lang="en-GB" sz="1600" dirty="0">
                <a:solidFill>
                  <a:srgbClr val="00B050"/>
                </a:solidFill>
              </a:rPr>
              <a:t>H9/9I - Green (Mid)</a:t>
            </a:r>
            <a:r>
              <a:rPr lang="en-GB" sz="1600" dirty="0">
                <a:solidFill>
                  <a:schemeClr val="bg1"/>
                </a:solidFill>
              </a:rPr>
              <a:t>,</a:t>
            </a:r>
            <a:r>
              <a:rPr lang="en-GB" sz="1600" dirty="0"/>
              <a:t> </a:t>
            </a:r>
            <a:r>
              <a:rPr lang="en-GB" sz="1600" dirty="0">
                <a:solidFill>
                  <a:srgbClr val="FF0000"/>
                </a:solidFill>
              </a:rPr>
              <a:t>C - Red (Max)</a:t>
            </a:r>
            <a:r>
              <a:rPr lang="en-GB" sz="1600" dirty="0">
                <a:solidFill>
                  <a:schemeClr val="bg1"/>
                </a:solidFill>
              </a:rPr>
              <a:t>.</a:t>
            </a:r>
            <a:endParaRPr lang="en-GB" sz="1600" dirty="0"/>
          </a:p>
          <a:p>
            <a:pPr marL="285750" indent="-285750">
              <a:buFont typeface="Arial" panose="020B0604020202020204" pitchFamily="34" charset="0"/>
              <a:buChar char="•"/>
            </a:pPr>
            <a:r>
              <a:rPr lang="en-GB" sz="1600" dirty="0">
                <a:solidFill>
                  <a:schemeClr val="bg1"/>
                </a:solidFill>
              </a:rPr>
              <a:t>The red plots (Setup C) indicate the most lateral grip used against the most longitudinal grip used, this setup is very balanced in the corners and it able to use most of the available grip whilst turning</a:t>
            </a:r>
          </a:p>
          <a:p>
            <a:pPr marL="285750" indent="-285750">
              <a:buFont typeface="Arial" panose="020B0604020202020204" pitchFamily="34" charset="0"/>
              <a:buChar char="•"/>
            </a:pPr>
            <a:r>
              <a:rPr lang="en-GB" sz="1600" dirty="0">
                <a:solidFill>
                  <a:schemeClr val="bg1"/>
                </a:solidFill>
              </a:rPr>
              <a:t>The green plots (Setup H9/9I) indicate the middle ground between the 2 setups, not using as much available grip as setup C but it’s more stable in the corners can setup 1E</a:t>
            </a:r>
          </a:p>
          <a:p>
            <a:pPr marL="285750" indent="-285750">
              <a:buFont typeface="Arial" panose="020B0604020202020204" pitchFamily="34" charset="0"/>
              <a:buChar char="•"/>
            </a:pPr>
            <a:r>
              <a:rPr lang="en-GB" sz="1600" dirty="0">
                <a:solidFill>
                  <a:schemeClr val="bg1"/>
                </a:solidFill>
              </a:rPr>
              <a:t>The black plots (Setup 1E) indicate a very unbalanced car through the corners, it doesn’t use much of the available lateral grip. This could be due to a lack of downforce from the wings or the wrong rake angle</a:t>
            </a:r>
          </a:p>
        </p:txBody>
      </p:sp>
      <p:pic>
        <p:nvPicPr>
          <p:cNvPr id="5" name="Picture 4">
            <a:extLst>
              <a:ext uri="{FF2B5EF4-FFF2-40B4-BE49-F238E27FC236}">
                <a16:creationId xmlns:a16="http://schemas.microsoft.com/office/drawing/2014/main" id="{6D9C7CF1-867C-46AB-9C03-4BD2A408C94C}"/>
              </a:ext>
            </a:extLst>
          </p:cNvPr>
          <p:cNvPicPr>
            <a:picLocks noChangeAspect="1"/>
          </p:cNvPicPr>
          <p:nvPr/>
        </p:nvPicPr>
        <p:blipFill rotWithShape="1">
          <a:blip r:embed="rId4"/>
          <a:srcRect b="3674"/>
          <a:stretch/>
        </p:blipFill>
        <p:spPr>
          <a:xfrm>
            <a:off x="399207" y="594048"/>
            <a:ext cx="11385355" cy="3813111"/>
          </a:xfrm>
          <a:prstGeom prst="rect">
            <a:avLst/>
          </a:prstGeom>
        </p:spPr>
      </p:pic>
      <p:cxnSp>
        <p:nvCxnSpPr>
          <p:cNvPr id="7" name="Straight Connector 6">
            <a:extLst>
              <a:ext uri="{FF2B5EF4-FFF2-40B4-BE49-F238E27FC236}">
                <a16:creationId xmlns:a16="http://schemas.microsoft.com/office/drawing/2014/main" id="{AA42D858-4418-4B66-9F78-91ADA68BF79E}"/>
              </a:ext>
            </a:extLst>
          </p:cNvPr>
          <p:cNvCxnSpPr/>
          <p:nvPr/>
        </p:nvCxnSpPr>
        <p:spPr>
          <a:xfrm flipV="1">
            <a:off x="7455612" y="1204103"/>
            <a:ext cx="0" cy="2967134"/>
          </a:xfrm>
          <a:prstGeom prst="line">
            <a:avLst/>
          </a:prstGeom>
          <a:ln w="28575"/>
        </p:spPr>
        <p:style>
          <a:lnRef idx="1">
            <a:schemeClr val="accent5"/>
          </a:lnRef>
          <a:fillRef idx="0">
            <a:schemeClr val="accent5"/>
          </a:fillRef>
          <a:effectRef idx="0">
            <a:schemeClr val="accent5"/>
          </a:effectRef>
          <a:fontRef idx="minor">
            <a:schemeClr val="tx1"/>
          </a:fontRef>
        </p:style>
      </p:cxnSp>
      <p:cxnSp>
        <p:nvCxnSpPr>
          <p:cNvPr id="14" name="Straight Connector 13">
            <a:extLst>
              <a:ext uri="{FF2B5EF4-FFF2-40B4-BE49-F238E27FC236}">
                <a16:creationId xmlns:a16="http://schemas.microsoft.com/office/drawing/2014/main" id="{E3EF6430-405D-47AD-81BF-C83D4EDB3409}"/>
              </a:ext>
            </a:extLst>
          </p:cNvPr>
          <p:cNvCxnSpPr/>
          <p:nvPr/>
        </p:nvCxnSpPr>
        <p:spPr>
          <a:xfrm flipV="1">
            <a:off x="763480" y="3238500"/>
            <a:ext cx="10928411" cy="90626"/>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D783AF96-79C2-4515-9788-F9E7A492E622}"/>
              </a:ext>
            </a:extLst>
          </p:cNvPr>
          <p:cNvSpPr/>
          <p:nvPr/>
        </p:nvSpPr>
        <p:spPr>
          <a:xfrm>
            <a:off x="9736874" y="2471070"/>
            <a:ext cx="1576550" cy="338554"/>
          </a:xfrm>
          <a:prstGeom prst="rect">
            <a:avLst/>
          </a:prstGeom>
          <a:noFill/>
        </p:spPr>
        <p:txBody>
          <a:bodyPr wrap="square" lIns="91440" tIns="45720" rIns="91440" bIns="45720">
            <a:spAutoFit/>
          </a:bodyPr>
          <a:lstStyle/>
          <a:p>
            <a:pPr algn="ctr"/>
            <a:r>
              <a:rPr lang="en-GB" sz="1600" dirty="0">
                <a:solidFill>
                  <a:srgbClr val="00B050"/>
                </a:solidFill>
              </a:rPr>
              <a:t>H9/9I - Green</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6" name="Rectangle 15">
            <a:extLst>
              <a:ext uri="{FF2B5EF4-FFF2-40B4-BE49-F238E27FC236}">
                <a16:creationId xmlns:a16="http://schemas.microsoft.com/office/drawing/2014/main" id="{6B959F8B-1834-48F9-8595-FFBB4AB0C3CE}"/>
              </a:ext>
            </a:extLst>
          </p:cNvPr>
          <p:cNvSpPr/>
          <p:nvPr/>
        </p:nvSpPr>
        <p:spPr>
          <a:xfrm>
            <a:off x="5679459" y="1885533"/>
            <a:ext cx="1576550" cy="338554"/>
          </a:xfrm>
          <a:prstGeom prst="rect">
            <a:avLst/>
          </a:prstGeom>
          <a:noFill/>
        </p:spPr>
        <p:txBody>
          <a:bodyPr wrap="square" lIns="91440" tIns="45720" rIns="91440" bIns="45720">
            <a:spAutoFit/>
          </a:bodyPr>
          <a:lstStyle/>
          <a:p>
            <a:pPr algn="ctr"/>
            <a:r>
              <a:rPr lang="en-GB" sz="1600" dirty="0"/>
              <a:t>1E - Black</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7" name="Rectangle 16">
            <a:extLst>
              <a:ext uri="{FF2B5EF4-FFF2-40B4-BE49-F238E27FC236}">
                <a16:creationId xmlns:a16="http://schemas.microsoft.com/office/drawing/2014/main" id="{26F40EFA-D4FA-4AA4-9D26-CA1C1F36D8A1}"/>
              </a:ext>
            </a:extLst>
          </p:cNvPr>
          <p:cNvSpPr/>
          <p:nvPr/>
        </p:nvSpPr>
        <p:spPr>
          <a:xfrm>
            <a:off x="633274" y="2883069"/>
            <a:ext cx="1576550" cy="338554"/>
          </a:xfrm>
          <a:prstGeom prst="rect">
            <a:avLst/>
          </a:prstGeom>
          <a:noFill/>
        </p:spPr>
        <p:txBody>
          <a:bodyPr wrap="square" lIns="91440" tIns="45720" rIns="91440" bIns="45720">
            <a:spAutoFit/>
          </a:bodyPr>
          <a:lstStyle/>
          <a:p>
            <a:pPr algn="ctr"/>
            <a:r>
              <a:rPr lang="en-GB" sz="1600" dirty="0">
                <a:solidFill>
                  <a:srgbClr val="FF0000"/>
                </a:solidFill>
              </a:rPr>
              <a:t>C - Red</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21" name="TextBox 20">
            <a:extLst>
              <a:ext uri="{FF2B5EF4-FFF2-40B4-BE49-F238E27FC236}">
                <a16:creationId xmlns:a16="http://schemas.microsoft.com/office/drawing/2014/main" id="{08188A21-CFD5-4B2E-8EC1-BF69E08329C8}"/>
              </a:ext>
            </a:extLst>
          </p:cNvPr>
          <p:cNvSpPr txBox="1"/>
          <p:nvPr/>
        </p:nvSpPr>
        <p:spPr>
          <a:xfrm>
            <a:off x="10440140" y="6459523"/>
            <a:ext cx="1572895" cy="307777"/>
          </a:xfrm>
          <a:prstGeom prst="rect">
            <a:avLst/>
          </a:prstGeom>
          <a:noFill/>
        </p:spPr>
        <p:txBody>
          <a:bodyPr wrap="square" rtlCol="0">
            <a:spAutoFit/>
          </a:bodyPr>
          <a:lstStyle/>
          <a:p>
            <a:r>
              <a:rPr lang="en-GB" sz="1400" dirty="0">
                <a:solidFill>
                  <a:schemeClr val="bg1"/>
                </a:solidFill>
              </a:rPr>
              <a:t>(Watkins, D. 2020)</a:t>
            </a:r>
          </a:p>
        </p:txBody>
      </p:sp>
    </p:spTree>
    <p:extLst>
      <p:ext uri="{BB962C8B-B14F-4D97-AF65-F5344CB8AC3E}">
        <p14:creationId xmlns:p14="http://schemas.microsoft.com/office/powerpoint/2010/main" val="4287710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599"/>
            <a:ext cx="12192000" cy="62484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t="45716" b="9820"/>
          <a:stretch>
            <a:fillRect/>
          </a:stretch>
        </p:blipFill>
        <p:spPr>
          <a:xfrm flipV="1">
            <a:off x="0" y="2374533"/>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3" name="Rectangle 12">
            <a:extLst>
              <a:ext uri="{FF2B5EF4-FFF2-40B4-BE49-F238E27FC236}">
                <a16:creationId xmlns:a16="http://schemas.microsoft.com/office/drawing/2014/main" id="{92CA431A-BC84-45C3-8430-0459E54A2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2385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3C9247E0-ACB9-4DD3-9A14-B2CF9B4B6F8B}"/>
              </a:ext>
            </a:extLst>
          </p:cNvPr>
          <p:cNvSpPr txBox="1">
            <a:spLocks/>
          </p:cNvSpPr>
          <p:nvPr/>
        </p:nvSpPr>
        <p:spPr>
          <a:xfrm>
            <a:off x="0" y="0"/>
            <a:ext cx="4394718" cy="6095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b="1" u="sng" kern="1200" dirty="0">
                <a:solidFill>
                  <a:srgbClr val="000000"/>
                </a:solidFill>
                <a:latin typeface="+mj-lt"/>
                <a:ea typeface="+mj-ea"/>
                <a:cs typeface="+mj-cs"/>
              </a:rPr>
              <a:t>CoP (%) vs Rake (rad)</a:t>
            </a:r>
          </a:p>
        </p:txBody>
      </p:sp>
      <p:sp>
        <p:nvSpPr>
          <p:cNvPr id="10" name="TextBox 9">
            <a:extLst>
              <a:ext uri="{FF2B5EF4-FFF2-40B4-BE49-F238E27FC236}">
                <a16:creationId xmlns:a16="http://schemas.microsoft.com/office/drawing/2014/main" id="{1F9F5B58-B799-49A8-A4D5-D89E6FD4F33B}"/>
              </a:ext>
            </a:extLst>
          </p:cNvPr>
          <p:cNvSpPr txBox="1"/>
          <p:nvPr/>
        </p:nvSpPr>
        <p:spPr>
          <a:xfrm>
            <a:off x="214604" y="4711959"/>
            <a:ext cx="11756572" cy="1815882"/>
          </a:xfrm>
          <a:prstGeom prst="rect">
            <a:avLst/>
          </a:prstGeom>
          <a:noFill/>
        </p:spPr>
        <p:txBody>
          <a:bodyPr wrap="square" rtlCol="0">
            <a:spAutoFit/>
          </a:bodyPr>
          <a:lstStyle/>
          <a:p>
            <a:r>
              <a:rPr lang="en-GB" sz="1600" dirty="0">
                <a:solidFill>
                  <a:schemeClr val="bg1"/>
                </a:solidFill>
              </a:rPr>
              <a:t>Setup:</a:t>
            </a:r>
            <a:r>
              <a:rPr lang="en-GB" sz="1600" dirty="0"/>
              <a:t> C - Black (Min)</a:t>
            </a:r>
            <a:r>
              <a:rPr lang="en-GB" sz="1600" dirty="0">
                <a:solidFill>
                  <a:schemeClr val="bg1"/>
                </a:solidFill>
              </a:rPr>
              <a:t>,</a:t>
            </a:r>
            <a:r>
              <a:rPr lang="en-GB" sz="1600" dirty="0"/>
              <a:t> </a:t>
            </a:r>
            <a:r>
              <a:rPr lang="en-GB" sz="1600" dirty="0">
                <a:solidFill>
                  <a:srgbClr val="00B050"/>
                </a:solidFill>
              </a:rPr>
              <a:t>B - Green (Mid)</a:t>
            </a:r>
            <a:r>
              <a:rPr lang="en-GB" sz="1600" dirty="0">
                <a:solidFill>
                  <a:schemeClr val="bg1"/>
                </a:solidFill>
              </a:rPr>
              <a:t>,</a:t>
            </a:r>
            <a:r>
              <a:rPr lang="en-GB" sz="1600" dirty="0"/>
              <a:t> </a:t>
            </a:r>
            <a:r>
              <a:rPr lang="en-GB" sz="1600" dirty="0">
                <a:solidFill>
                  <a:srgbClr val="FF0000"/>
                </a:solidFill>
              </a:rPr>
              <a:t>2 - Red (Max)</a:t>
            </a:r>
            <a:r>
              <a:rPr lang="en-GB" sz="1600" dirty="0">
                <a:solidFill>
                  <a:schemeClr val="bg1"/>
                </a:solidFill>
              </a:rPr>
              <a:t>.</a:t>
            </a:r>
            <a:endParaRPr lang="en-GB" sz="1600" dirty="0"/>
          </a:p>
          <a:p>
            <a:pPr marL="285750" indent="-285750">
              <a:buFont typeface="Arial" panose="020B0604020202020204" pitchFamily="34" charset="0"/>
              <a:buChar char="•"/>
            </a:pPr>
            <a:r>
              <a:rPr lang="en-GB" sz="1600" dirty="0">
                <a:solidFill>
                  <a:schemeClr val="bg1"/>
                </a:solidFill>
              </a:rPr>
              <a:t>The red plots (Setup 2) indicate the centre of pressure change compared to the vehicle rake, as shown the car with setup 2 isn’t raking much, therefore the centre of pressure can move forwards or backwards easier</a:t>
            </a:r>
          </a:p>
          <a:p>
            <a:pPr marL="285750" indent="-285750">
              <a:buFont typeface="Arial" panose="020B0604020202020204" pitchFamily="34" charset="0"/>
              <a:buChar char="•"/>
            </a:pPr>
            <a:r>
              <a:rPr lang="en-GB" sz="1600" dirty="0">
                <a:solidFill>
                  <a:schemeClr val="bg1"/>
                </a:solidFill>
              </a:rPr>
              <a:t>The green plots (Setup B) indicates a car that is raking forwards, and as this rake moves forwards the centre of pressure doesn’t move forwards as far as the setup 2</a:t>
            </a:r>
          </a:p>
          <a:p>
            <a:pPr marL="285750" indent="-285750">
              <a:buFont typeface="Arial" panose="020B0604020202020204" pitchFamily="34" charset="0"/>
              <a:buChar char="•"/>
            </a:pPr>
            <a:r>
              <a:rPr lang="en-GB" sz="1600" dirty="0">
                <a:solidFill>
                  <a:schemeClr val="bg1"/>
                </a:solidFill>
              </a:rPr>
              <a:t>The black plots (Setup C) indicate a car that is raking forwards further than in setup B (Refer to Figure 6 in the Appendices) so the centre of pressure remains forwards throughout the lap</a:t>
            </a:r>
          </a:p>
        </p:txBody>
      </p:sp>
      <p:pic>
        <p:nvPicPr>
          <p:cNvPr id="5" name="Picture 4">
            <a:extLst>
              <a:ext uri="{FF2B5EF4-FFF2-40B4-BE49-F238E27FC236}">
                <a16:creationId xmlns:a16="http://schemas.microsoft.com/office/drawing/2014/main" id="{3EC561A7-216A-4F66-AE0D-7812E89A8EE0}"/>
              </a:ext>
            </a:extLst>
          </p:cNvPr>
          <p:cNvPicPr>
            <a:picLocks noChangeAspect="1"/>
          </p:cNvPicPr>
          <p:nvPr/>
        </p:nvPicPr>
        <p:blipFill rotWithShape="1">
          <a:blip r:embed="rId4"/>
          <a:srcRect b="3674"/>
          <a:stretch/>
        </p:blipFill>
        <p:spPr>
          <a:xfrm>
            <a:off x="399206" y="594048"/>
            <a:ext cx="11394687" cy="3813111"/>
          </a:xfrm>
          <a:prstGeom prst="rect">
            <a:avLst/>
          </a:prstGeom>
        </p:spPr>
      </p:pic>
      <p:sp>
        <p:nvSpPr>
          <p:cNvPr id="14" name="Rectangle 13">
            <a:extLst>
              <a:ext uri="{FF2B5EF4-FFF2-40B4-BE49-F238E27FC236}">
                <a16:creationId xmlns:a16="http://schemas.microsoft.com/office/drawing/2014/main" id="{116AC658-3FEA-4802-A594-64B30685C54F}"/>
              </a:ext>
            </a:extLst>
          </p:cNvPr>
          <p:cNvSpPr/>
          <p:nvPr/>
        </p:nvSpPr>
        <p:spPr>
          <a:xfrm>
            <a:off x="3415165" y="3395245"/>
            <a:ext cx="1576550" cy="338554"/>
          </a:xfrm>
          <a:prstGeom prst="rect">
            <a:avLst/>
          </a:prstGeom>
          <a:noFill/>
        </p:spPr>
        <p:txBody>
          <a:bodyPr wrap="square" lIns="91440" tIns="45720" rIns="91440" bIns="45720">
            <a:spAutoFit/>
          </a:bodyPr>
          <a:lstStyle/>
          <a:p>
            <a:pPr algn="ctr"/>
            <a:r>
              <a:rPr lang="en-GB" sz="1600" dirty="0">
                <a:solidFill>
                  <a:srgbClr val="FF0000"/>
                </a:solidFill>
              </a:rPr>
              <a:t>2 - Red</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5" name="Rectangle 14">
            <a:extLst>
              <a:ext uri="{FF2B5EF4-FFF2-40B4-BE49-F238E27FC236}">
                <a16:creationId xmlns:a16="http://schemas.microsoft.com/office/drawing/2014/main" id="{77138E45-DC3E-4492-ADFD-EAB923065EE0}"/>
              </a:ext>
            </a:extLst>
          </p:cNvPr>
          <p:cNvSpPr/>
          <p:nvPr/>
        </p:nvSpPr>
        <p:spPr>
          <a:xfrm>
            <a:off x="5737119" y="3395245"/>
            <a:ext cx="1576550" cy="338554"/>
          </a:xfrm>
          <a:prstGeom prst="rect">
            <a:avLst/>
          </a:prstGeom>
          <a:noFill/>
        </p:spPr>
        <p:txBody>
          <a:bodyPr wrap="square" lIns="91440" tIns="45720" rIns="91440" bIns="45720">
            <a:spAutoFit/>
          </a:bodyPr>
          <a:lstStyle/>
          <a:p>
            <a:pPr algn="ctr"/>
            <a:r>
              <a:rPr lang="en-GB" sz="1600" dirty="0">
                <a:solidFill>
                  <a:srgbClr val="00B050"/>
                </a:solidFill>
              </a:rPr>
              <a:t>B - Green</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6" name="Rectangle 15">
            <a:extLst>
              <a:ext uri="{FF2B5EF4-FFF2-40B4-BE49-F238E27FC236}">
                <a16:creationId xmlns:a16="http://schemas.microsoft.com/office/drawing/2014/main" id="{824D3C62-98A9-4081-9C15-A0C577878B42}"/>
              </a:ext>
            </a:extLst>
          </p:cNvPr>
          <p:cNvSpPr/>
          <p:nvPr/>
        </p:nvSpPr>
        <p:spPr>
          <a:xfrm>
            <a:off x="7811625" y="3429000"/>
            <a:ext cx="1576550" cy="338554"/>
          </a:xfrm>
          <a:prstGeom prst="rect">
            <a:avLst/>
          </a:prstGeom>
          <a:noFill/>
        </p:spPr>
        <p:txBody>
          <a:bodyPr wrap="square" lIns="91440" tIns="45720" rIns="91440" bIns="45720">
            <a:spAutoFit/>
          </a:bodyPr>
          <a:lstStyle/>
          <a:p>
            <a:pPr algn="ctr"/>
            <a:r>
              <a:rPr lang="en-GB" sz="1600" dirty="0"/>
              <a:t>C - Black</a:t>
            </a:r>
            <a:endParaRPr lang="en-US" sz="1600" b="0" cap="none" spc="0" dirty="0">
              <a:ln w="0"/>
              <a:solidFill>
                <a:schemeClr val="tx1"/>
              </a:solidFill>
              <a:effectLst>
                <a:outerShdw blurRad="38100" dist="19050" dir="2700000" algn="tl" rotWithShape="0">
                  <a:schemeClr val="dk1">
                    <a:alpha val="40000"/>
                  </a:schemeClr>
                </a:outerShdw>
              </a:effectLst>
            </a:endParaRPr>
          </a:p>
        </p:txBody>
      </p:sp>
      <p:cxnSp>
        <p:nvCxnSpPr>
          <p:cNvPr id="17" name="Straight Connector 16">
            <a:extLst>
              <a:ext uri="{FF2B5EF4-FFF2-40B4-BE49-F238E27FC236}">
                <a16:creationId xmlns:a16="http://schemas.microsoft.com/office/drawing/2014/main" id="{B1E7043F-9C9B-4865-9F8E-A6C69891B44D}"/>
              </a:ext>
            </a:extLst>
          </p:cNvPr>
          <p:cNvCxnSpPr/>
          <p:nvPr/>
        </p:nvCxnSpPr>
        <p:spPr>
          <a:xfrm flipV="1">
            <a:off x="5281579" y="1196326"/>
            <a:ext cx="0" cy="2967134"/>
          </a:xfrm>
          <a:prstGeom prst="line">
            <a:avLst/>
          </a:prstGeom>
          <a:ln w="28575"/>
        </p:spPr>
        <p:style>
          <a:lnRef idx="1">
            <a:schemeClr val="accent5"/>
          </a:lnRef>
          <a:fillRef idx="0">
            <a:schemeClr val="accent5"/>
          </a:fillRef>
          <a:effectRef idx="0">
            <a:schemeClr val="accent5"/>
          </a:effectRef>
          <a:fontRef idx="minor">
            <a:schemeClr val="tx1"/>
          </a:fontRef>
        </p:style>
      </p:cxnSp>
      <p:cxnSp>
        <p:nvCxnSpPr>
          <p:cNvPr id="18" name="Straight Connector 17">
            <a:extLst>
              <a:ext uri="{FF2B5EF4-FFF2-40B4-BE49-F238E27FC236}">
                <a16:creationId xmlns:a16="http://schemas.microsoft.com/office/drawing/2014/main" id="{AE51E7CE-F9F2-4B34-966E-B202496D4695}"/>
              </a:ext>
            </a:extLst>
          </p:cNvPr>
          <p:cNvCxnSpPr/>
          <p:nvPr/>
        </p:nvCxnSpPr>
        <p:spPr>
          <a:xfrm flipV="1">
            <a:off x="772810" y="3406373"/>
            <a:ext cx="10928411" cy="90626"/>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511A5755-6482-47F6-9BD2-98B09608842C}"/>
              </a:ext>
            </a:extLst>
          </p:cNvPr>
          <p:cNvSpPr txBox="1"/>
          <p:nvPr/>
        </p:nvSpPr>
        <p:spPr>
          <a:xfrm>
            <a:off x="10440140" y="6459523"/>
            <a:ext cx="1572895" cy="307777"/>
          </a:xfrm>
          <a:prstGeom prst="rect">
            <a:avLst/>
          </a:prstGeom>
          <a:noFill/>
        </p:spPr>
        <p:txBody>
          <a:bodyPr wrap="square" rtlCol="0">
            <a:spAutoFit/>
          </a:bodyPr>
          <a:lstStyle/>
          <a:p>
            <a:r>
              <a:rPr lang="en-GB" sz="1400" dirty="0">
                <a:solidFill>
                  <a:schemeClr val="bg1"/>
                </a:solidFill>
              </a:rPr>
              <a:t>(Watkins, D. 2020)</a:t>
            </a:r>
          </a:p>
        </p:txBody>
      </p:sp>
    </p:spTree>
    <p:extLst>
      <p:ext uri="{BB962C8B-B14F-4D97-AF65-F5344CB8AC3E}">
        <p14:creationId xmlns:p14="http://schemas.microsoft.com/office/powerpoint/2010/main" val="7860283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41CCBED-E4E1-4997-A072-94D325AE3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599"/>
            <a:ext cx="12192000" cy="62484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27F50A4-96DC-44F7-8805-D1713FA4CA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45716" b="33968"/>
          <a:stretch/>
        </p:blipFill>
        <p:spPr>
          <a:xfrm flipV="1">
            <a:off x="0" y="4030580"/>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4" name="Rectangle 13">
            <a:extLst>
              <a:ext uri="{FF2B5EF4-FFF2-40B4-BE49-F238E27FC236}">
                <a16:creationId xmlns:a16="http://schemas.microsoft.com/office/drawing/2014/main" id="{7657922F-06FC-4A81-9EC2-4047535D1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417495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573DB469-C2CF-45C4-B301-F18D518AE25E}"/>
              </a:ext>
            </a:extLst>
          </p:cNvPr>
          <p:cNvSpPr txBox="1">
            <a:spLocks/>
          </p:cNvSpPr>
          <p:nvPr/>
        </p:nvSpPr>
        <p:spPr>
          <a:xfrm>
            <a:off x="-3048" y="1"/>
            <a:ext cx="6099048" cy="609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b="1" u="sng" dirty="0"/>
              <a:t>Total Downforce</a:t>
            </a:r>
            <a:r>
              <a:rPr lang="en-US" sz="3200" b="1" u="sng" kern="1200" dirty="0">
                <a:latin typeface="+mj-lt"/>
                <a:ea typeface="+mj-ea"/>
                <a:cs typeface="+mj-cs"/>
              </a:rPr>
              <a:t> (N) vs Rake (rad)</a:t>
            </a:r>
          </a:p>
        </p:txBody>
      </p:sp>
      <p:pic>
        <p:nvPicPr>
          <p:cNvPr id="4" name="Picture 3">
            <a:extLst>
              <a:ext uri="{FF2B5EF4-FFF2-40B4-BE49-F238E27FC236}">
                <a16:creationId xmlns:a16="http://schemas.microsoft.com/office/drawing/2014/main" id="{D201F42B-4667-45C5-9690-552263321C8A}"/>
              </a:ext>
            </a:extLst>
          </p:cNvPr>
          <p:cNvPicPr>
            <a:picLocks noChangeAspect="1"/>
          </p:cNvPicPr>
          <p:nvPr/>
        </p:nvPicPr>
        <p:blipFill rotWithShape="1">
          <a:blip r:embed="rId4"/>
          <a:srcRect b="3767"/>
          <a:stretch/>
        </p:blipFill>
        <p:spPr>
          <a:xfrm>
            <a:off x="396158" y="609599"/>
            <a:ext cx="11393388" cy="3803781"/>
          </a:xfrm>
          <a:prstGeom prst="rect">
            <a:avLst/>
          </a:prstGeom>
        </p:spPr>
      </p:pic>
      <p:sp>
        <p:nvSpPr>
          <p:cNvPr id="11" name="Rectangle 10">
            <a:extLst>
              <a:ext uri="{FF2B5EF4-FFF2-40B4-BE49-F238E27FC236}">
                <a16:creationId xmlns:a16="http://schemas.microsoft.com/office/drawing/2014/main" id="{8E72828F-580D-4096-AEAC-8CD09B19ADBC}"/>
              </a:ext>
            </a:extLst>
          </p:cNvPr>
          <p:cNvSpPr/>
          <p:nvPr/>
        </p:nvSpPr>
        <p:spPr>
          <a:xfrm>
            <a:off x="1923716" y="2087478"/>
            <a:ext cx="1576550" cy="338554"/>
          </a:xfrm>
          <a:prstGeom prst="rect">
            <a:avLst/>
          </a:prstGeom>
          <a:noFill/>
        </p:spPr>
        <p:txBody>
          <a:bodyPr wrap="square" lIns="91440" tIns="45720" rIns="91440" bIns="45720">
            <a:spAutoFit/>
          </a:bodyPr>
          <a:lstStyle/>
          <a:p>
            <a:pPr algn="ctr"/>
            <a:r>
              <a:rPr lang="en-GB" sz="1600" dirty="0"/>
              <a:t>5C - Black</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26AD69B5-7763-4DB3-BB59-03CFAD62A1C7}"/>
              </a:ext>
            </a:extLst>
          </p:cNvPr>
          <p:cNvSpPr/>
          <p:nvPr/>
        </p:nvSpPr>
        <p:spPr>
          <a:xfrm>
            <a:off x="5223024" y="3690318"/>
            <a:ext cx="1576550" cy="338554"/>
          </a:xfrm>
          <a:prstGeom prst="rect">
            <a:avLst/>
          </a:prstGeom>
          <a:noFill/>
        </p:spPr>
        <p:txBody>
          <a:bodyPr wrap="square" lIns="91440" tIns="45720" rIns="91440" bIns="45720">
            <a:spAutoFit/>
          </a:bodyPr>
          <a:lstStyle/>
          <a:p>
            <a:pPr algn="ctr"/>
            <a:r>
              <a:rPr lang="en-GB" sz="1600" dirty="0">
                <a:solidFill>
                  <a:srgbClr val="00B050"/>
                </a:solidFill>
              </a:rPr>
              <a:t>9A - Green</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5" name="Rectangle 14">
            <a:extLst>
              <a:ext uri="{FF2B5EF4-FFF2-40B4-BE49-F238E27FC236}">
                <a16:creationId xmlns:a16="http://schemas.microsoft.com/office/drawing/2014/main" id="{D4D51CF5-62A0-460B-A078-379561DD5A81}"/>
              </a:ext>
            </a:extLst>
          </p:cNvPr>
          <p:cNvSpPr/>
          <p:nvPr/>
        </p:nvSpPr>
        <p:spPr>
          <a:xfrm>
            <a:off x="7718010" y="3712913"/>
            <a:ext cx="1576550" cy="338554"/>
          </a:xfrm>
          <a:prstGeom prst="rect">
            <a:avLst/>
          </a:prstGeom>
          <a:noFill/>
        </p:spPr>
        <p:txBody>
          <a:bodyPr wrap="square" lIns="91440" tIns="45720" rIns="91440" bIns="45720">
            <a:spAutoFit/>
          </a:bodyPr>
          <a:lstStyle/>
          <a:p>
            <a:pPr algn="ctr"/>
            <a:r>
              <a:rPr lang="en-GB" sz="1600" dirty="0">
                <a:solidFill>
                  <a:srgbClr val="FF0000"/>
                </a:solidFill>
              </a:rPr>
              <a:t>C - Red</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6" name="TextBox 15">
            <a:extLst>
              <a:ext uri="{FF2B5EF4-FFF2-40B4-BE49-F238E27FC236}">
                <a16:creationId xmlns:a16="http://schemas.microsoft.com/office/drawing/2014/main" id="{AD414890-DA36-44F7-82D8-68917B3E6E29}"/>
              </a:ext>
            </a:extLst>
          </p:cNvPr>
          <p:cNvSpPr txBox="1"/>
          <p:nvPr/>
        </p:nvSpPr>
        <p:spPr>
          <a:xfrm>
            <a:off x="214604" y="4711959"/>
            <a:ext cx="11756572" cy="1815882"/>
          </a:xfrm>
          <a:prstGeom prst="rect">
            <a:avLst/>
          </a:prstGeom>
          <a:noFill/>
        </p:spPr>
        <p:txBody>
          <a:bodyPr wrap="square" rtlCol="0">
            <a:spAutoFit/>
          </a:bodyPr>
          <a:lstStyle/>
          <a:p>
            <a:r>
              <a:rPr lang="en-GB" sz="1600" dirty="0">
                <a:solidFill>
                  <a:schemeClr val="bg1"/>
                </a:solidFill>
              </a:rPr>
              <a:t>Setup:</a:t>
            </a:r>
            <a:r>
              <a:rPr lang="en-GB" sz="1600" dirty="0"/>
              <a:t> 5C - Black (Min)</a:t>
            </a:r>
            <a:r>
              <a:rPr lang="en-GB" sz="1600" dirty="0">
                <a:solidFill>
                  <a:schemeClr val="bg1"/>
                </a:solidFill>
              </a:rPr>
              <a:t>,</a:t>
            </a:r>
            <a:r>
              <a:rPr lang="en-GB" sz="1600" dirty="0"/>
              <a:t> </a:t>
            </a:r>
            <a:r>
              <a:rPr lang="en-GB" sz="1600" dirty="0">
                <a:solidFill>
                  <a:srgbClr val="00B050"/>
                </a:solidFill>
              </a:rPr>
              <a:t>9A - Green (Mid)</a:t>
            </a:r>
            <a:r>
              <a:rPr lang="en-GB" sz="1600" dirty="0">
                <a:solidFill>
                  <a:schemeClr val="bg1"/>
                </a:solidFill>
              </a:rPr>
              <a:t>,</a:t>
            </a:r>
            <a:r>
              <a:rPr lang="en-GB" sz="1600" dirty="0"/>
              <a:t> </a:t>
            </a:r>
            <a:r>
              <a:rPr lang="en-GB" sz="1600" dirty="0">
                <a:solidFill>
                  <a:srgbClr val="FF0000"/>
                </a:solidFill>
              </a:rPr>
              <a:t>C - Red (Max)</a:t>
            </a:r>
            <a:r>
              <a:rPr lang="en-GB" sz="1600" dirty="0">
                <a:solidFill>
                  <a:schemeClr val="bg1"/>
                </a:solidFill>
              </a:rPr>
              <a:t>.</a:t>
            </a:r>
            <a:endParaRPr lang="en-GB" sz="1600" dirty="0"/>
          </a:p>
          <a:p>
            <a:pPr marL="285750" indent="-285750">
              <a:buFont typeface="Arial" panose="020B0604020202020204" pitchFamily="34" charset="0"/>
              <a:buChar char="•"/>
            </a:pPr>
            <a:r>
              <a:rPr lang="en-GB" sz="1600" dirty="0">
                <a:solidFill>
                  <a:schemeClr val="bg1"/>
                </a:solidFill>
              </a:rPr>
              <a:t>The red plots (Setup C) indicate the maximum downforce against the rake angle. It shows that this setup generates more downforce because it is raking forwards</a:t>
            </a:r>
          </a:p>
          <a:p>
            <a:pPr marL="285750" indent="-285750">
              <a:buFont typeface="Arial" panose="020B0604020202020204" pitchFamily="34" charset="0"/>
              <a:buChar char="•"/>
            </a:pPr>
            <a:r>
              <a:rPr lang="en-GB" sz="1600" dirty="0">
                <a:solidFill>
                  <a:schemeClr val="bg1"/>
                </a:solidFill>
              </a:rPr>
              <a:t>The green plots (Setup 9A) indicate a middle ground where the car isn’t raking much, showing that the wing angles are still producing a large amount of downforce</a:t>
            </a:r>
          </a:p>
          <a:p>
            <a:pPr marL="285750" indent="-285750">
              <a:buFont typeface="Arial" panose="020B0604020202020204" pitchFamily="34" charset="0"/>
              <a:buChar char="•"/>
            </a:pPr>
            <a:r>
              <a:rPr lang="en-GB" sz="1600" dirty="0">
                <a:solidFill>
                  <a:schemeClr val="bg1"/>
                </a:solidFill>
              </a:rPr>
              <a:t>The black plots (Setup 5C) indicate the car raking backwards, it clearly shows this setup generating very little downforce due to the car raking backwards </a:t>
            </a:r>
          </a:p>
        </p:txBody>
      </p:sp>
      <p:cxnSp>
        <p:nvCxnSpPr>
          <p:cNvPr id="17" name="Straight Connector 16">
            <a:extLst>
              <a:ext uri="{FF2B5EF4-FFF2-40B4-BE49-F238E27FC236}">
                <a16:creationId xmlns:a16="http://schemas.microsoft.com/office/drawing/2014/main" id="{BF3E8A2D-D1EF-4BFF-9F86-D6508BD045C2}"/>
              </a:ext>
            </a:extLst>
          </p:cNvPr>
          <p:cNvCxnSpPr/>
          <p:nvPr/>
        </p:nvCxnSpPr>
        <p:spPr>
          <a:xfrm flipV="1">
            <a:off x="5514845" y="1207824"/>
            <a:ext cx="0" cy="2967134"/>
          </a:xfrm>
          <a:prstGeom prst="line">
            <a:avLst/>
          </a:prstGeom>
          <a:ln w="28575"/>
        </p:spPr>
        <p:style>
          <a:lnRef idx="1">
            <a:schemeClr val="accent5"/>
          </a:lnRef>
          <a:fillRef idx="0">
            <a:schemeClr val="accent5"/>
          </a:fillRef>
          <a:effectRef idx="0">
            <a:schemeClr val="accent5"/>
          </a:effectRef>
          <a:fontRef idx="minor">
            <a:schemeClr val="tx1"/>
          </a:fontRef>
        </p:style>
      </p:cxnSp>
      <p:sp>
        <p:nvSpPr>
          <p:cNvPr id="18" name="TextBox 17">
            <a:extLst>
              <a:ext uri="{FF2B5EF4-FFF2-40B4-BE49-F238E27FC236}">
                <a16:creationId xmlns:a16="http://schemas.microsoft.com/office/drawing/2014/main" id="{AA5EB707-3492-4D31-8616-85E683C5125E}"/>
              </a:ext>
            </a:extLst>
          </p:cNvPr>
          <p:cNvSpPr txBox="1"/>
          <p:nvPr/>
        </p:nvSpPr>
        <p:spPr>
          <a:xfrm>
            <a:off x="10440140" y="6459523"/>
            <a:ext cx="1572895" cy="307777"/>
          </a:xfrm>
          <a:prstGeom prst="rect">
            <a:avLst/>
          </a:prstGeom>
          <a:noFill/>
        </p:spPr>
        <p:txBody>
          <a:bodyPr wrap="square" rtlCol="0">
            <a:spAutoFit/>
          </a:bodyPr>
          <a:lstStyle/>
          <a:p>
            <a:r>
              <a:rPr lang="en-GB" sz="1400" dirty="0">
                <a:solidFill>
                  <a:schemeClr val="bg1"/>
                </a:solidFill>
              </a:rPr>
              <a:t>(Watkins, D. 2020)</a:t>
            </a:r>
          </a:p>
        </p:txBody>
      </p:sp>
    </p:spTree>
    <p:extLst>
      <p:ext uri="{BB962C8B-B14F-4D97-AF65-F5344CB8AC3E}">
        <p14:creationId xmlns:p14="http://schemas.microsoft.com/office/powerpoint/2010/main" val="41232936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41CCBED-E4E1-4997-A072-94D325AE3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599"/>
            <a:ext cx="12192000" cy="62484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27F50A4-96DC-44F7-8805-D1713FA4CA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45716" b="33968"/>
          <a:stretch/>
        </p:blipFill>
        <p:spPr>
          <a:xfrm flipV="1">
            <a:off x="0" y="4030580"/>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14" name="Rectangle 13">
            <a:extLst>
              <a:ext uri="{FF2B5EF4-FFF2-40B4-BE49-F238E27FC236}">
                <a16:creationId xmlns:a16="http://schemas.microsoft.com/office/drawing/2014/main" id="{7657922F-06FC-4A81-9EC2-4047535D1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417495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0246CB4-6722-445E-B411-04CA11189B6F}"/>
              </a:ext>
            </a:extLst>
          </p:cNvPr>
          <p:cNvPicPr>
            <a:picLocks noChangeAspect="1"/>
          </p:cNvPicPr>
          <p:nvPr/>
        </p:nvPicPr>
        <p:blipFill rotWithShape="1">
          <a:blip r:embed="rId4"/>
          <a:srcRect b="3538"/>
          <a:stretch/>
        </p:blipFill>
        <p:spPr>
          <a:xfrm>
            <a:off x="393109" y="609599"/>
            <a:ext cx="11400785" cy="3797562"/>
          </a:xfrm>
          <a:prstGeom prst="rect">
            <a:avLst/>
          </a:prstGeom>
        </p:spPr>
      </p:pic>
      <p:sp>
        <p:nvSpPr>
          <p:cNvPr id="5" name="Title 1">
            <a:extLst>
              <a:ext uri="{FF2B5EF4-FFF2-40B4-BE49-F238E27FC236}">
                <a16:creationId xmlns:a16="http://schemas.microsoft.com/office/drawing/2014/main" id="{A78C7F0B-93E1-4C01-A515-21E951C1142C}"/>
              </a:ext>
            </a:extLst>
          </p:cNvPr>
          <p:cNvSpPr txBox="1">
            <a:spLocks/>
          </p:cNvSpPr>
          <p:nvPr/>
        </p:nvSpPr>
        <p:spPr>
          <a:xfrm>
            <a:off x="0" y="0"/>
            <a:ext cx="8392594" cy="609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b="1" u="sng" kern="1200" dirty="0">
                <a:latin typeface="+mj-lt"/>
                <a:ea typeface="+mj-ea"/>
                <a:cs typeface="+mj-cs"/>
              </a:rPr>
              <a:t>Understeer vs CoP (%) </a:t>
            </a:r>
          </a:p>
        </p:txBody>
      </p:sp>
      <p:sp>
        <p:nvSpPr>
          <p:cNvPr id="11" name="TextBox 10">
            <a:extLst>
              <a:ext uri="{FF2B5EF4-FFF2-40B4-BE49-F238E27FC236}">
                <a16:creationId xmlns:a16="http://schemas.microsoft.com/office/drawing/2014/main" id="{AE90538A-9344-4656-B087-3F1E03A2919C}"/>
              </a:ext>
            </a:extLst>
          </p:cNvPr>
          <p:cNvSpPr txBox="1"/>
          <p:nvPr/>
        </p:nvSpPr>
        <p:spPr>
          <a:xfrm>
            <a:off x="214604" y="4711959"/>
            <a:ext cx="11756572" cy="1569660"/>
          </a:xfrm>
          <a:prstGeom prst="rect">
            <a:avLst/>
          </a:prstGeom>
          <a:noFill/>
        </p:spPr>
        <p:txBody>
          <a:bodyPr wrap="square" rtlCol="0">
            <a:spAutoFit/>
          </a:bodyPr>
          <a:lstStyle/>
          <a:p>
            <a:r>
              <a:rPr lang="en-GB" sz="1600" dirty="0">
                <a:solidFill>
                  <a:schemeClr val="bg1"/>
                </a:solidFill>
              </a:rPr>
              <a:t>Setup:</a:t>
            </a:r>
            <a:r>
              <a:rPr lang="en-GB" sz="1600" dirty="0"/>
              <a:t> 9A - Black (Min)</a:t>
            </a:r>
            <a:r>
              <a:rPr lang="en-GB" sz="1600" dirty="0">
                <a:solidFill>
                  <a:schemeClr val="bg1"/>
                </a:solidFill>
              </a:rPr>
              <a:t>,</a:t>
            </a:r>
            <a:r>
              <a:rPr lang="en-GB" sz="1600" dirty="0"/>
              <a:t> </a:t>
            </a:r>
            <a:r>
              <a:rPr lang="en-GB" sz="1600" dirty="0">
                <a:solidFill>
                  <a:srgbClr val="00B050"/>
                </a:solidFill>
              </a:rPr>
              <a:t>Baseline 2 - Green (Mid)</a:t>
            </a:r>
            <a:r>
              <a:rPr lang="en-GB" sz="1600" dirty="0">
                <a:solidFill>
                  <a:schemeClr val="bg1"/>
                </a:solidFill>
              </a:rPr>
              <a:t>,</a:t>
            </a:r>
            <a:r>
              <a:rPr lang="en-GB" sz="1600" dirty="0"/>
              <a:t> </a:t>
            </a:r>
            <a:r>
              <a:rPr lang="en-GB" sz="1600" dirty="0">
                <a:solidFill>
                  <a:srgbClr val="FF0000"/>
                </a:solidFill>
              </a:rPr>
              <a:t>1E - Red (Max)</a:t>
            </a:r>
            <a:r>
              <a:rPr lang="en-GB" sz="1600" dirty="0">
                <a:solidFill>
                  <a:schemeClr val="bg1"/>
                </a:solidFill>
              </a:rPr>
              <a:t>.</a:t>
            </a:r>
            <a:endParaRPr lang="en-GB" sz="1600" dirty="0"/>
          </a:p>
          <a:p>
            <a:pPr marL="285750" indent="-285750">
              <a:buFont typeface="Arial" panose="020B0604020202020204" pitchFamily="34" charset="0"/>
              <a:buChar char="•"/>
            </a:pPr>
            <a:r>
              <a:rPr lang="en-GB" sz="1600" dirty="0">
                <a:solidFill>
                  <a:schemeClr val="bg1"/>
                </a:solidFill>
              </a:rPr>
              <a:t>The red plots (Setup 1E) indicate the maximum amount of understeer the car experiences in relation to its’ centre of pressure movement, this setup produces a lot of understeer because the centre of pressure moves the furthest</a:t>
            </a:r>
          </a:p>
          <a:p>
            <a:pPr marL="285750" indent="-285750">
              <a:buFont typeface="Arial" panose="020B0604020202020204" pitchFamily="34" charset="0"/>
              <a:buChar char="•"/>
            </a:pPr>
            <a:r>
              <a:rPr lang="en-GB" sz="1600" dirty="0">
                <a:solidFill>
                  <a:schemeClr val="bg1"/>
                </a:solidFill>
              </a:rPr>
              <a:t>The green plots (Setup 9A) indicate the lowest understeer that the car experiences when the centre of pressure changes</a:t>
            </a:r>
          </a:p>
          <a:p>
            <a:pPr marL="285750" indent="-285750">
              <a:buFont typeface="Arial" panose="020B0604020202020204" pitchFamily="34" charset="0"/>
              <a:buChar char="•"/>
            </a:pPr>
            <a:r>
              <a:rPr lang="en-GB" sz="1600" dirty="0">
                <a:solidFill>
                  <a:schemeClr val="bg1"/>
                </a:solidFill>
              </a:rPr>
              <a:t>The black plots (Setup Baseline 2) indicate the middle ground between the 2 setups, where the car produces more understeer whilst the centre of pressure moves similar amounts </a:t>
            </a:r>
          </a:p>
        </p:txBody>
      </p:sp>
      <p:sp>
        <p:nvSpPr>
          <p:cNvPr id="13" name="Rectangle 12">
            <a:extLst>
              <a:ext uri="{FF2B5EF4-FFF2-40B4-BE49-F238E27FC236}">
                <a16:creationId xmlns:a16="http://schemas.microsoft.com/office/drawing/2014/main" id="{0AC7B0DD-A36E-40BF-92A7-28F3178599F1}"/>
              </a:ext>
            </a:extLst>
          </p:cNvPr>
          <p:cNvSpPr/>
          <p:nvPr/>
        </p:nvSpPr>
        <p:spPr>
          <a:xfrm>
            <a:off x="5138572" y="3692025"/>
            <a:ext cx="1870626" cy="338554"/>
          </a:xfrm>
          <a:prstGeom prst="rect">
            <a:avLst/>
          </a:prstGeom>
          <a:noFill/>
        </p:spPr>
        <p:txBody>
          <a:bodyPr wrap="square" lIns="91440" tIns="45720" rIns="91440" bIns="45720">
            <a:spAutoFit/>
          </a:bodyPr>
          <a:lstStyle/>
          <a:p>
            <a:pPr algn="ctr"/>
            <a:r>
              <a:rPr lang="en-GB" sz="1600" dirty="0"/>
              <a:t>Baseline 2 - Black</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5" name="Rectangle 14">
            <a:extLst>
              <a:ext uri="{FF2B5EF4-FFF2-40B4-BE49-F238E27FC236}">
                <a16:creationId xmlns:a16="http://schemas.microsoft.com/office/drawing/2014/main" id="{E7D10341-4217-4F93-A0ED-B850784D088E}"/>
              </a:ext>
            </a:extLst>
          </p:cNvPr>
          <p:cNvSpPr/>
          <p:nvPr/>
        </p:nvSpPr>
        <p:spPr>
          <a:xfrm>
            <a:off x="6482235" y="2683125"/>
            <a:ext cx="1576550" cy="338554"/>
          </a:xfrm>
          <a:prstGeom prst="rect">
            <a:avLst/>
          </a:prstGeom>
          <a:noFill/>
        </p:spPr>
        <p:txBody>
          <a:bodyPr wrap="square" lIns="91440" tIns="45720" rIns="91440" bIns="45720">
            <a:spAutoFit/>
          </a:bodyPr>
          <a:lstStyle/>
          <a:p>
            <a:pPr algn="ctr"/>
            <a:r>
              <a:rPr lang="en-GB" sz="1600" dirty="0">
                <a:solidFill>
                  <a:srgbClr val="00B050"/>
                </a:solidFill>
              </a:rPr>
              <a:t>9A - Green</a:t>
            </a:r>
            <a:endParaRPr lang="en-US" sz="1600" b="0" cap="none" spc="0" dirty="0">
              <a:ln w="0"/>
              <a:solidFill>
                <a:schemeClr val="tx1"/>
              </a:solidFill>
              <a:effectLst>
                <a:outerShdw blurRad="38100" dist="19050" dir="2700000" algn="tl" rotWithShape="0">
                  <a:schemeClr val="dk1">
                    <a:alpha val="40000"/>
                  </a:schemeClr>
                </a:outerShdw>
              </a:effectLst>
            </a:endParaRPr>
          </a:p>
        </p:txBody>
      </p:sp>
      <p:sp>
        <p:nvSpPr>
          <p:cNvPr id="16" name="Rectangle 15">
            <a:extLst>
              <a:ext uri="{FF2B5EF4-FFF2-40B4-BE49-F238E27FC236}">
                <a16:creationId xmlns:a16="http://schemas.microsoft.com/office/drawing/2014/main" id="{EDFA2291-294F-42AF-9A90-AF41E0927E27}"/>
              </a:ext>
            </a:extLst>
          </p:cNvPr>
          <p:cNvSpPr/>
          <p:nvPr/>
        </p:nvSpPr>
        <p:spPr>
          <a:xfrm>
            <a:off x="4043482" y="1391989"/>
            <a:ext cx="1261133" cy="338554"/>
          </a:xfrm>
          <a:prstGeom prst="rect">
            <a:avLst/>
          </a:prstGeom>
          <a:noFill/>
        </p:spPr>
        <p:txBody>
          <a:bodyPr wrap="square" lIns="91440" tIns="45720" rIns="91440" bIns="45720">
            <a:spAutoFit/>
          </a:bodyPr>
          <a:lstStyle/>
          <a:p>
            <a:pPr algn="ctr"/>
            <a:r>
              <a:rPr lang="en-GB" sz="1600" dirty="0">
                <a:solidFill>
                  <a:srgbClr val="FF0000"/>
                </a:solidFill>
              </a:rPr>
              <a:t>1E - Red</a:t>
            </a:r>
            <a:endParaRPr lang="en-US" sz="1600" b="0" cap="none" spc="0" dirty="0">
              <a:ln w="0"/>
              <a:solidFill>
                <a:schemeClr val="tx1"/>
              </a:solidFill>
              <a:effectLst>
                <a:outerShdw blurRad="38100" dist="19050" dir="2700000" algn="tl" rotWithShape="0">
                  <a:schemeClr val="dk1">
                    <a:alpha val="40000"/>
                  </a:schemeClr>
                </a:outerShdw>
              </a:effectLst>
            </a:endParaRPr>
          </a:p>
        </p:txBody>
      </p:sp>
      <p:cxnSp>
        <p:nvCxnSpPr>
          <p:cNvPr id="17" name="Straight Connector 16">
            <a:extLst>
              <a:ext uri="{FF2B5EF4-FFF2-40B4-BE49-F238E27FC236}">
                <a16:creationId xmlns:a16="http://schemas.microsoft.com/office/drawing/2014/main" id="{A085525A-9322-4415-9EEA-886FE4898D80}"/>
              </a:ext>
            </a:extLst>
          </p:cNvPr>
          <p:cNvCxnSpPr/>
          <p:nvPr/>
        </p:nvCxnSpPr>
        <p:spPr>
          <a:xfrm flipV="1">
            <a:off x="5141620" y="1207824"/>
            <a:ext cx="0" cy="2967134"/>
          </a:xfrm>
          <a:prstGeom prst="line">
            <a:avLst/>
          </a:prstGeom>
          <a:ln w="28575"/>
        </p:spPr>
        <p:style>
          <a:lnRef idx="1">
            <a:schemeClr val="accent5"/>
          </a:lnRef>
          <a:fillRef idx="0">
            <a:schemeClr val="accent5"/>
          </a:fillRef>
          <a:effectRef idx="0">
            <a:schemeClr val="accent5"/>
          </a:effectRef>
          <a:fontRef idx="minor">
            <a:schemeClr val="tx1"/>
          </a:fontRef>
        </p:style>
      </p:cxnSp>
      <p:cxnSp>
        <p:nvCxnSpPr>
          <p:cNvPr id="18" name="Straight Connector 17">
            <a:extLst>
              <a:ext uri="{FF2B5EF4-FFF2-40B4-BE49-F238E27FC236}">
                <a16:creationId xmlns:a16="http://schemas.microsoft.com/office/drawing/2014/main" id="{CF773E45-BB23-4C91-BEE9-0614C1FC6757}"/>
              </a:ext>
            </a:extLst>
          </p:cNvPr>
          <p:cNvCxnSpPr/>
          <p:nvPr/>
        </p:nvCxnSpPr>
        <p:spPr>
          <a:xfrm flipV="1">
            <a:off x="754149" y="3199146"/>
            <a:ext cx="10928411" cy="90626"/>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7EA60C9B-1D5B-4FA0-8BC1-CE1DE3F3405D}"/>
              </a:ext>
            </a:extLst>
          </p:cNvPr>
          <p:cNvSpPr txBox="1"/>
          <p:nvPr/>
        </p:nvSpPr>
        <p:spPr>
          <a:xfrm>
            <a:off x="10440140" y="6459523"/>
            <a:ext cx="1572895" cy="307777"/>
          </a:xfrm>
          <a:prstGeom prst="rect">
            <a:avLst/>
          </a:prstGeom>
          <a:noFill/>
        </p:spPr>
        <p:txBody>
          <a:bodyPr wrap="square" rtlCol="0">
            <a:spAutoFit/>
          </a:bodyPr>
          <a:lstStyle/>
          <a:p>
            <a:r>
              <a:rPr lang="en-GB" sz="1400" dirty="0">
                <a:solidFill>
                  <a:schemeClr val="bg1"/>
                </a:solidFill>
              </a:rPr>
              <a:t>(Watkins, D. 2020)</a:t>
            </a:r>
          </a:p>
        </p:txBody>
      </p:sp>
    </p:spTree>
    <p:extLst>
      <p:ext uri="{BB962C8B-B14F-4D97-AF65-F5344CB8AC3E}">
        <p14:creationId xmlns:p14="http://schemas.microsoft.com/office/powerpoint/2010/main" val="3758858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200B8-ED08-4EE8-8127-FADAB888ECA9}"/>
              </a:ext>
            </a:extLst>
          </p:cNvPr>
          <p:cNvSpPr>
            <a:spLocks noGrp="1"/>
          </p:cNvSpPr>
          <p:nvPr>
            <p:ph type="title"/>
          </p:nvPr>
        </p:nvSpPr>
        <p:spPr>
          <a:xfrm>
            <a:off x="0" y="5927"/>
            <a:ext cx="10515600" cy="675110"/>
          </a:xfrm>
        </p:spPr>
        <p:txBody>
          <a:bodyPr>
            <a:normAutofit/>
          </a:bodyPr>
          <a:lstStyle/>
          <a:p>
            <a:r>
              <a:rPr lang="en-GB" sz="3200" u="sng" dirty="0"/>
              <a:t>References</a:t>
            </a:r>
          </a:p>
        </p:txBody>
      </p:sp>
      <p:sp>
        <p:nvSpPr>
          <p:cNvPr id="3" name="Content Placeholder 2">
            <a:extLst>
              <a:ext uri="{FF2B5EF4-FFF2-40B4-BE49-F238E27FC236}">
                <a16:creationId xmlns:a16="http://schemas.microsoft.com/office/drawing/2014/main" id="{6687D3D2-AF9B-4D8E-A74B-0288035DF4FE}"/>
              </a:ext>
            </a:extLst>
          </p:cNvPr>
          <p:cNvSpPr>
            <a:spLocks noGrp="1"/>
          </p:cNvSpPr>
          <p:nvPr>
            <p:ph idx="1"/>
          </p:nvPr>
        </p:nvSpPr>
        <p:spPr>
          <a:xfrm>
            <a:off x="0" y="681037"/>
            <a:ext cx="12192000" cy="6171035"/>
          </a:xfrm>
        </p:spPr>
        <p:txBody>
          <a:bodyPr>
            <a:normAutofit/>
          </a:bodyPr>
          <a:lstStyle/>
          <a:p>
            <a:r>
              <a:rPr lang="en-GB" sz="1200" dirty="0"/>
              <a:t>(Docker, J. 2013) freepptbackgrounds.net. Wave Green </a:t>
            </a:r>
            <a:r>
              <a:rPr lang="en-GB" sz="1200" dirty="0" err="1"/>
              <a:t>Powerpoint</a:t>
            </a:r>
            <a:r>
              <a:rPr lang="en-GB" sz="1200" dirty="0"/>
              <a:t> Templates [Online]. Sourced from: </a:t>
            </a:r>
            <a:r>
              <a:rPr lang="en-GB" sz="1200" dirty="0">
                <a:hlinkClick r:id="rId2"/>
              </a:rPr>
              <a:t>https://www.freepptbackgrounds.net/abstract/wave-green-backgrounds</a:t>
            </a:r>
            <a:r>
              <a:rPr lang="en-GB" sz="1200" dirty="0"/>
              <a:t>. (Accessed 23/03/2020)</a:t>
            </a:r>
          </a:p>
          <a:p>
            <a:r>
              <a:rPr lang="en-GB" sz="1200" dirty="0"/>
              <a:t>Figure 1 – (Gordon, O. 2020) Microsoft Excel. Coast down Setups. [Received 27/02/2020]</a:t>
            </a:r>
          </a:p>
          <a:p>
            <a:r>
              <a:rPr lang="en-GB" sz="1200" dirty="0"/>
              <a:t>Figure 2 – (Standing, L. 2020) </a:t>
            </a:r>
            <a:r>
              <a:rPr lang="en-GB" sz="1200" dirty="0" err="1"/>
              <a:t>MicrosoftWord</a:t>
            </a:r>
            <a:r>
              <a:rPr lang="en-GB" sz="1200" dirty="0"/>
              <a:t>. Test Plan. [Received 25/03/2020]</a:t>
            </a:r>
          </a:p>
          <a:p>
            <a:r>
              <a:rPr lang="en-GB" sz="1200" dirty="0"/>
              <a:t>Figure 3 – (Watkins, D. 2020) Motec. Aero Drag. [Created 25/03/2020]</a:t>
            </a:r>
          </a:p>
          <a:p>
            <a:r>
              <a:rPr lang="en-GB" sz="1200" dirty="0"/>
              <a:t>Aero Drag - (</a:t>
            </a:r>
            <a:r>
              <a:rPr lang="en-GB" sz="1200" dirty="0" err="1"/>
              <a:t>Jermy</a:t>
            </a:r>
            <a:r>
              <a:rPr lang="en-GB" sz="1200" dirty="0"/>
              <a:t>, Underwood. M, L. 2011) sciencelearn.org.nz. Causes of aerodynamic drag [Online]. Sourced from: </a:t>
            </a:r>
            <a:r>
              <a:rPr lang="en-GB" sz="1200" dirty="0">
                <a:hlinkClick r:id="rId3"/>
              </a:rPr>
              <a:t>https://www.sciencelearn.org.nz/resources/1346-causes-of-aerodynamic-drag</a:t>
            </a:r>
            <a:r>
              <a:rPr lang="en-GB" sz="1200" dirty="0"/>
              <a:t>. (Accessed 25/03/2020)</a:t>
            </a:r>
          </a:p>
          <a:p>
            <a:r>
              <a:rPr lang="en-GB" sz="1200" dirty="0"/>
              <a:t>Ride Height (Groote, S. 2002) f1technical.net. The Importance of Ride Height [Online]. Sourced from: </a:t>
            </a:r>
            <a:r>
              <a:rPr lang="en-GB" sz="1200" dirty="0">
                <a:hlinkClick r:id="rId4"/>
              </a:rPr>
              <a:t>https://www.f1technical.net/features/10682</a:t>
            </a:r>
            <a:r>
              <a:rPr lang="en-GB" sz="1200" dirty="0"/>
              <a:t>. (Accessed 25/03/2020)</a:t>
            </a:r>
          </a:p>
          <a:p>
            <a:r>
              <a:rPr lang="en-GB" sz="1200" dirty="0"/>
              <a:t>Wing downforce (iracing.wikidot.com. 2020). iracing.wikidot.com. wing angle and wicker [Online]. Sourced from: </a:t>
            </a:r>
            <a:r>
              <a:rPr lang="en-GB" sz="1200" dirty="0">
                <a:hlinkClick r:id="rId5"/>
              </a:rPr>
              <a:t>http://iracing.wikidot.com/components:wing-angle-wicker</a:t>
            </a:r>
            <a:r>
              <a:rPr lang="en-GB" sz="1200" dirty="0"/>
              <a:t>. (Accessed 25/03/2020)</a:t>
            </a:r>
          </a:p>
          <a:p>
            <a:endParaRPr lang="en-GB" sz="1200" dirty="0"/>
          </a:p>
        </p:txBody>
      </p:sp>
    </p:spTree>
    <p:extLst>
      <p:ext uri="{BB962C8B-B14F-4D97-AF65-F5344CB8AC3E}">
        <p14:creationId xmlns:p14="http://schemas.microsoft.com/office/powerpoint/2010/main" val="4061321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ell phone&#10;&#10;Description automatically generated">
            <a:extLst>
              <a:ext uri="{FF2B5EF4-FFF2-40B4-BE49-F238E27FC236}">
                <a16:creationId xmlns:a16="http://schemas.microsoft.com/office/drawing/2014/main" id="{B8116A11-C7B3-4C37-A0AA-FA495BA9C7BB}"/>
              </a:ext>
            </a:extLst>
          </p:cNvPr>
          <p:cNvPicPr>
            <a:picLocks noChangeAspect="1"/>
          </p:cNvPicPr>
          <p:nvPr/>
        </p:nvPicPr>
        <p:blipFill>
          <a:blip r:embed="rId2"/>
          <a:stretch>
            <a:fillRect/>
          </a:stretch>
        </p:blipFill>
        <p:spPr>
          <a:xfrm>
            <a:off x="5741348" y="985421"/>
            <a:ext cx="5570377" cy="5229112"/>
          </a:xfrm>
          <a:prstGeom prst="rect">
            <a:avLst/>
          </a:prstGeom>
        </p:spPr>
      </p:pic>
      <p:sp>
        <p:nvSpPr>
          <p:cNvPr id="23" name="Title 1">
            <a:extLst>
              <a:ext uri="{FF2B5EF4-FFF2-40B4-BE49-F238E27FC236}">
                <a16:creationId xmlns:a16="http://schemas.microsoft.com/office/drawing/2014/main" id="{21A6B112-3133-4488-823E-8AE70418A517}"/>
              </a:ext>
            </a:extLst>
          </p:cNvPr>
          <p:cNvSpPr>
            <a:spLocks noGrp="1"/>
          </p:cNvSpPr>
          <p:nvPr>
            <p:ph type="title"/>
          </p:nvPr>
        </p:nvSpPr>
        <p:spPr>
          <a:xfrm>
            <a:off x="5741348" y="505361"/>
            <a:ext cx="5570377" cy="505361"/>
          </a:xfrm>
        </p:spPr>
        <p:txBody>
          <a:bodyPr>
            <a:normAutofit/>
          </a:bodyPr>
          <a:lstStyle/>
          <a:p>
            <a:r>
              <a:rPr lang="en-GB" sz="2400" b="1" u="sng" dirty="0"/>
              <a:t>Figure 1: Session 1 Setups (Gordon, O. 2020)</a:t>
            </a:r>
          </a:p>
        </p:txBody>
      </p:sp>
      <p:sp>
        <p:nvSpPr>
          <p:cNvPr id="27" name="Title 1">
            <a:extLst>
              <a:ext uri="{FF2B5EF4-FFF2-40B4-BE49-F238E27FC236}">
                <a16:creationId xmlns:a16="http://schemas.microsoft.com/office/drawing/2014/main" id="{B8F38E7B-C392-4D49-98CF-CDBC81D5DA23}"/>
              </a:ext>
            </a:extLst>
          </p:cNvPr>
          <p:cNvSpPr txBox="1">
            <a:spLocks/>
          </p:cNvSpPr>
          <p:nvPr/>
        </p:nvSpPr>
        <p:spPr>
          <a:xfrm>
            <a:off x="477012" y="480060"/>
            <a:ext cx="2275066" cy="74505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u="sng" dirty="0"/>
              <a:t>Appendices</a:t>
            </a:r>
          </a:p>
        </p:txBody>
      </p:sp>
      <p:sp>
        <p:nvSpPr>
          <p:cNvPr id="5" name="TextBox 4">
            <a:extLst>
              <a:ext uri="{FF2B5EF4-FFF2-40B4-BE49-F238E27FC236}">
                <a16:creationId xmlns:a16="http://schemas.microsoft.com/office/drawing/2014/main" id="{AAE11CC8-E4A4-4EB7-9A17-ED3DCF74B944}"/>
              </a:ext>
            </a:extLst>
          </p:cNvPr>
          <p:cNvSpPr txBox="1"/>
          <p:nvPr/>
        </p:nvSpPr>
        <p:spPr>
          <a:xfrm>
            <a:off x="676699" y="1795772"/>
            <a:ext cx="4864963" cy="3139321"/>
          </a:xfrm>
          <a:prstGeom prst="rect">
            <a:avLst/>
          </a:prstGeom>
          <a:noFill/>
        </p:spPr>
        <p:txBody>
          <a:bodyPr wrap="square" rtlCol="0">
            <a:spAutoFit/>
          </a:bodyPr>
          <a:lstStyle/>
          <a:p>
            <a:r>
              <a:rPr lang="en-GB" dirty="0"/>
              <a:t>This image shows the different setups that were used in the simulator session 2, based on the extreme setups of minimums, mediums, and max’s of the wing angles and ride heights.</a:t>
            </a:r>
          </a:p>
          <a:p>
            <a:endParaRPr lang="en-GB" dirty="0"/>
          </a:p>
          <a:p>
            <a:pPr marL="285750" indent="-285750">
              <a:buFont typeface="Arial" panose="020B0604020202020204" pitchFamily="34" charset="0"/>
              <a:buChar char="•"/>
            </a:pPr>
            <a:r>
              <a:rPr lang="en-GB" dirty="0"/>
              <a:t>Setup 1A – min/min</a:t>
            </a:r>
          </a:p>
          <a:p>
            <a:pPr marL="285750" indent="-285750">
              <a:buFont typeface="Arial" panose="020B0604020202020204" pitchFamily="34" charset="0"/>
              <a:buChar char="•"/>
            </a:pPr>
            <a:r>
              <a:rPr lang="en-GB" dirty="0"/>
              <a:t>Setup 5E – mid/mid</a:t>
            </a:r>
          </a:p>
          <a:p>
            <a:pPr marL="285750" indent="-285750">
              <a:buFont typeface="Arial" panose="020B0604020202020204" pitchFamily="34" charset="0"/>
              <a:buChar char="•"/>
            </a:pPr>
            <a:r>
              <a:rPr lang="en-GB" dirty="0"/>
              <a:t>Setup H9/9I – max/max</a:t>
            </a:r>
          </a:p>
          <a:p>
            <a:endParaRPr lang="en-GB" dirty="0"/>
          </a:p>
          <a:p>
            <a:r>
              <a:rPr lang="en-GB" dirty="0"/>
              <a:t>All setups in between were extra for comparisons and to further improve the results</a:t>
            </a:r>
          </a:p>
        </p:txBody>
      </p:sp>
    </p:spTree>
    <p:extLst>
      <p:ext uri="{BB962C8B-B14F-4D97-AF65-F5344CB8AC3E}">
        <p14:creationId xmlns:p14="http://schemas.microsoft.com/office/powerpoint/2010/main" val="36771837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C8B17B2-8077-46A9-B5F2-3A3655E3989C}"/>
              </a:ext>
            </a:extLst>
          </p:cNvPr>
          <p:cNvPicPr>
            <a:picLocks noChangeAspect="1"/>
          </p:cNvPicPr>
          <p:nvPr/>
        </p:nvPicPr>
        <p:blipFill rotWithShape="1">
          <a:blip r:embed="rId2"/>
          <a:srcRect l="33826" t="11246" r="35025" b="8163"/>
          <a:stretch/>
        </p:blipFill>
        <p:spPr>
          <a:xfrm>
            <a:off x="77543" y="565380"/>
            <a:ext cx="3973031" cy="6107809"/>
          </a:xfrm>
          <a:prstGeom prst="rect">
            <a:avLst/>
          </a:prstGeom>
        </p:spPr>
      </p:pic>
      <p:pic>
        <p:nvPicPr>
          <p:cNvPr id="5" name="Picture 4">
            <a:extLst>
              <a:ext uri="{FF2B5EF4-FFF2-40B4-BE49-F238E27FC236}">
                <a16:creationId xmlns:a16="http://schemas.microsoft.com/office/drawing/2014/main" id="{1F67ED63-6A14-49AE-B80E-A61FC55D7948}"/>
              </a:ext>
            </a:extLst>
          </p:cNvPr>
          <p:cNvPicPr>
            <a:picLocks noChangeAspect="1"/>
          </p:cNvPicPr>
          <p:nvPr/>
        </p:nvPicPr>
        <p:blipFill rotWithShape="1">
          <a:blip r:embed="rId3"/>
          <a:srcRect l="33750" t="11245" r="35102" b="18095"/>
          <a:stretch/>
        </p:blipFill>
        <p:spPr>
          <a:xfrm>
            <a:off x="4150585" y="565379"/>
            <a:ext cx="3973032" cy="6107811"/>
          </a:xfrm>
          <a:prstGeom prst="rect">
            <a:avLst/>
          </a:prstGeom>
        </p:spPr>
      </p:pic>
      <p:sp>
        <p:nvSpPr>
          <p:cNvPr id="6" name="TextBox 5">
            <a:extLst>
              <a:ext uri="{FF2B5EF4-FFF2-40B4-BE49-F238E27FC236}">
                <a16:creationId xmlns:a16="http://schemas.microsoft.com/office/drawing/2014/main" id="{9B2472BE-AA12-4C53-8DFE-33AFED4D4253}"/>
              </a:ext>
            </a:extLst>
          </p:cNvPr>
          <p:cNvSpPr txBox="1"/>
          <p:nvPr/>
        </p:nvSpPr>
        <p:spPr>
          <a:xfrm>
            <a:off x="0" y="0"/>
            <a:ext cx="5216673" cy="461665"/>
          </a:xfrm>
          <a:prstGeom prst="rect">
            <a:avLst/>
          </a:prstGeom>
          <a:noFill/>
        </p:spPr>
        <p:txBody>
          <a:bodyPr wrap="square" rtlCol="0">
            <a:spAutoFit/>
          </a:bodyPr>
          <a:lstStyle/>
          <a:p>
            <a:r>
              <a:rPr lang="en-GB" sz="2400" b="1" u="sng" dirty="0"/>
              <a:t>Figure 2: Test Plan (Standing, L. 2020)</a:t>
            </a:r>
          </a:p>
        </p:txBody>
      </p:sp>
      <p:sp>
        <p:nvSpPr>
          <p:cNvPr id="7" name="TextBox 6">
            <a:extLst>
              <a:ext uri="{FF2B5EF4-FFF2-40B4-BE49-F238E27FC236}">
                <a16:creationId xmlns:a16="http://schemas.microsoft.com/office/drawing/2014/main" id="{95E2EE86-0F6F-443E-8EC5-2C6C9F907B60}"/>
              </a:ext>
            </a:extLst>
          </p:cNvPr>
          <p:cNvSpPr txBox="1"/>
          <p:nvPr/>
        </p:nvSpPr>
        <p:spPr>
          <a:xfrm>
            <a:off x="8223627" y="646015"/>
            <a:ext cx="3681328" cy="5509200"/>
          </a:xfrm>
          <a:prstGeom prst="rect">
            <a:avLst/>
          </a:prstGeom>
          <a:noFill/>
        </p:spPr>
        <p:txBody>
          <a:bodyPr wrap="square" rtlCol="0">
            <a:spAutoFit/>
          </a:bodyPr>
          <a:lstStyle/>
          <a:p>
            <a:r>
              <a:rPr lang="en-GB" dirty="0"/>
              <a:t>This image shows the test plan for the simulator session 2, it shows the team members designated roles followed by the routines for each member. As shown the team roles are: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1600" dirty="0"/>
              <a:t>Davis Watkins – Driver Interviewer (retrieve driver feedback)</a:t>
            </a:r>
          </a:p>
          <a:p>
            <a:pPr marL="342900" indent="-342900">
              <a:buFont typeface="Arial" panose="020B0604020202020204" pitchFamily="34" charset="0"/>
              <a:buChar char="•"/>
            </a:pPr>
            <a:r>
              <a:rPr lang="en-GB" sz="1600" dirty="0"/>
              <a:t>Michael </a:t>
            </a:r>
            <a:r>
              <a:rPr lang="en-GB" sz="1600" dirty="0" err="1"/>
              <a:t>Cunniffe</a:t>
            </a:r>
            <a:r>
              <a:rPr lang="en-GB" sz="1600" dirty="0"/>
              <a:t> – Event Overview (assure smoothness and communication throughout the session)</a:t>
            </a:r>
          </a:p>
          <a:p>
            <a:pPr marL="342900" indent="-342900">
              <a:buFont typeface="Arial" panose="020B0604020202020204" pitchFamily="34" charset="0"/>
              <a:buChar char="•"/>
            </a:pPr>
            <a:r>
              <a:rPr lang="en-GB" sz="1600" dirty="0"/>
              <a:t>Oliver Gordon – Data Collector (retrieve and store the </a:t>
            </a:r>
            <a:r>
              <a:rPr lang="en-GB" sz="1600" dirty="0" err="1"/>
              <a:t>motec</a:t>
            </a:r>
            <a:r>
              <a:rPr lang="en-GB" sz="1600" dirty="0"/>
              <a:t> data from the session)</a:t>
            </a:r>
          </a:p>
          <a:p>
            <a:pPr marL="342900" indent="-342900">
              <a:buFont typeface="Arial" panose="020B0604020202020204" pitchFamily="34" charset="0"/>
              <a:buChar char="•"/>
            </a:pPr>
            <a:r>
              <a:rPr lang="en-GB" sz="1600" dirty="0"/>
              <a:t>Toby Marshall – Set-up Manager (ensure everything is ready to use)</a:t>
            </a:r>
          </a:p>
          <a:p>
            <a:pPr marL="342900" indent="-342900">
              <a:buFont typeface="Arial" panose="020B0604020202020204" pitchFamily="34" charset="0"/>
              <a:buChar char="•"/>
            </a:pPr>
            <a:r>
              <a:rPr lang="en-GB" sz="1600" dirty="0"/>
              <a:t>Liam Standing – Results Analyst (analyse the results taken from the session)</a:t>
            </a:r>
          </a:p>
        </p:txBody>
      </p:sp>
      <p:sp>
        <p:nvSpPr>
          <p:cNvPr id="12" name="Rectangle 11">
            <a:extLst>
              <a:ext uri="{FF2B5EF4-FFF2-40B4-BE49-F238E27FC236}">
                <a16:creationId xmlns:a16="http://schemas.microsoft.com/office/drawing/2014/main" id="{C68424DF-38CF-4A89-8B96-EE99B9AAD0A9}"/>
              </a:ext>
            </a:extLst>
          </p:cNvPr>
          <p:cNvSpPr/>
          <p:nvPr/>
        </p:nvSpPr>
        <p:spPr>
          <a:xfrm>
            <a:off x="177553" y="565380"/>
            <a:ext cx="7946064" cy="6107811"/>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96017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D44F3B-A138-4AB1-9C8E-D5F33E9ED898}"/>
              </a:ext>
            </a:extLst>
          </p:cNvPr>
          <p:cNvSpPr txBox="1"/>
          <p:nvPr/>
        </p:nvSpPr>
        <p:spPr>
          <a:xfrm>
            <a:off x="0" y="0"/>
            <a:ext cx="7261934" cy="461665"/>
          </a:xfrm>
          <a:prstGeom prst="rect">
            <a:avLst/>
          </a:prstGeom>
          <a:noFill/>
        </p:spPr>
        <p:txBody>
          <a:bodyPr wrap="square" rtlCol="0">
            <a:spAutoFit/>
          </a:bodyPr>
          <a:lstStyle/>
          <a:p>
            <a:r>
              <a:rPr lang="en-GB" sz="2400" b="1" u="sng" dirty="0"/>
              <a:t>Figure 3: Aero Drag – Higher Speed (Watkins, D. 2020)</a:t>
            </a:r>
          </a:p>
        </p:txBody>
      </p:sp>
      <p:pic>
        <p:nvPicPr>
          <p:cNvPr id="6" name="Picture 5">
            <a:extLst>
              <a:ext uri="{FF2B5EF4-FFF2-40B4-BE49-F238E27FC236}">
                <a16:creationId xmlns:a16="http://schemas.microsoft.com/office/drawing/2014/main" id="{1AC2E451-C717-4F18-87FC-11C2C27ECD2C}"/>
              </a:ext>
            </a:extLst>
          </p:cNvPr>
          <p:cNvPicPr>
            <a:picLocks noChangeAspect="1"/>
          </p:cNvPicPr>
          <p:nvPr/>
        </p:nvPicPr>
        <p:blipFill rotWithShape="1">
          <a:blip r:embed="rId3"/>
          <a:srcRect b="3809"/>
          <a:stretch/>
        </p:blipFill>
        <p:spPr>
          <a:xfrm>
            <a:off x="93307" y="461665"/>
            <a:ext cx="8012006" cy="6334411"/>
          </a:xfrm>
          <a:prstGeom prst="rect">
            <a:avLst/>
          </a:prstGeom>
        </p:spPr>
      </p:pic>
      <p:sp>
        <p:nvSpPr>
          <p:cNvPr id="7" name="TextBox 6">
            <a:extLst>
              <a:ext uri="{FF2B5EF4-FFF2-40B4-BE49-F238E27FC236}">
                <a16:creationId xmlns:a16="http://schemas.microsoft.com/office/drawing/2014/main" id="{E16C6D63-50D5-4F28-BA30-9B31505CDFA9}"/>
              </a:ext>
            </a:extLst>
          </p:cNvPr>
          <p:cNvSpPr txBox="1"/>
          <p:nvPr/>
        </p:nvSpPr>
        <p:spPr>
          <a:xfrm>
            <a:off x="8185212" y="761793"/>
            <a:ext cx="3693110" cy="3847207"/>
          </a:xfrm>
          <a:prstGeom prst="rect">
            <a:avLst/>
          </a:prstGeom>
          <a:noFill/>
        </p:spPr>
        <p:txBody>
          <a:bodyPr wrap="square" rtlCol="0">
            <a:spAutoFit/>
          </a:bodyPr>
          <a:lstStyle/>
          <a:p>
            <a:r>
              <a:rPr lang="en-GB" dirty="0"/>
              <a:t>This image shows the aerodynamic drag compared to the vehicle speed, this was mentioned in the Lift vs Distance slide. It backs up the theory that the setup C experiences more aero drag at higher speed than the other 2 setups, whilst having a higher amount of downforce.</a:t>
            </a:r>
          </a:p>
          <a:p>
            <a:endParaRPr lang="en-GB" dirty="0"/>
          </a:p>
          <a:p>
            <a:endParaRPr lang="en-GB" dirty="0"/>
          </a:p>
          <a:p>
            <a:r>
              <a:rPr lang="en-GB" sz="1600" dirty="0"/>
              <a:t>“Drag is the force of wind or air resistance pushing in the opposite direction to the motion of the object” (</a:t>
            </a:r>
            <a:r>
              <a:rPr lang="en-GB" sz="1600" dirty="0" err="1"/>
              <a:t>Jermy</a:t>
            </a:r>
            <a:r>
              <a:rPr lang="en-GB" sz="1600" dirty="0"/>
              <a:t>, Underwood. M, L. 2011)</a:t>
            </a:r>
          </a:p>
        </p:txBody>
      </p:sp>
    </p:spTree>
    <p:extLst>
      <p:ext uri="{BB962C8B-B14F-4D97-AF65-F5344CB8AC3E}">
        <p14:creationId xmlns:p14="http://schemas.microsoft.com/office/powerpoint/2010/main" val="38719608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395587E-2ECF-49C7-BECF-8FC331E4A22E}"/>
              </a:ext>
            </a:extLst>
          </p:cNvPr>
          <p:cNvSpPr txBox="1"/>
          <p:nvPr/>
        </p:nvSpPr>
        <p:spPr>
          <a:xfrm>
            <a:off x="0" y="0"/>
            <a:ext cx="7261934" cy="461665"/>
          </a:xfrm>
          <a:prstGeom prst="rect">
            <a:avLst/>
          </a:prstGeom>
          <a:noFill/>
        </p:spPr>
        <p:txBody>
          <a:bodyPr wrap="square" rtlCol="0">
            <a:spAutoFit/>
          </a:bodyPr>
          <a:lstStyle/>
          <a:p>
            <a:r>
              <a:rPr lang="en-GB" sz="2400" b="1" u="sng" dirty="0"/>
              <a:t>Figure 4: Aero Drag – Higher Speed (Watkins, D. 2020)</a:t>
            </a:r>
          </a:p>
        </p:txBody>
      </p:sp>
      <p:pic>
        <p:nvPicPr>
          <p:cNvPr id="5" name="Picture 4">
            <a:extLst>
              <a:ext uri="{FF2B5EF4-FFF2-40B4-BE49-F238E27FC236}">
                <a16:creationId xmlns:a16="http://schemas.microsoft.com/office/drawing/2014/main" id="{160C4BF0-B425-4105-A6F1-E3046E69E2C9}"/>
              </a:ext>
            </a:extLst>
          </p:cNvPr>
          <p:cNvPicPr>
            <a:picLocks noChangeAspect="1"/>
          </p:cNvPicPr>
          <p:nvPr/>
        </p:nvPicPr>
        <p:blipFill rotWithShape="1">
          <a:blip r:embed="rId2"/>
          <a:srcRect b="3538"/>
          <a:stretch/>
        </p:blipFill>
        <p:spPr>
          <a:xfrm>
            <a:off x="121299" y="461665"/>
            <a:ext cx="8055035" cy="6311997"/>
          </a:xfrm>
          <a:prstGeom prst="rect">
            <a:avLst/>
          </a:prstGeom>
        </p:spPr>
      </p:pic>
      <p:sp>
        <p:nvSpPr>
          <p:cNvPr id="6" name="TextBox 5">
            <a:extLst>
              <a:ext uri="{FF2B5EF4-FFF2-40B4-BE49-F238E27FC236}">
                <a16:creationId xmlns:a16="http://schemas.microsoft.com/office/drawing/2014/main" id="{E150AAF9-0DA4-44C5-B55D-1DE21EA3BE6F}"/>
              </a:ext>
            </a:extLst>
          </p:cNvPr>
          <p:cNvSpPr txBox="1"/>
          <p:nvPr/>
        </p:nvSpPr>
        <p:spPr>
          <a:xfrm>
            <a:off x="8377534" y="397807"/>
            <a:ext cx="3571810" cy="5816977"/>
          </a:xfrm>
          <a:prstGeom prst="rect">
            <a:avLst/>
          </a:prstGeom>
          <a:noFill/>
        </p:spPr>
        <p:txBody>
          <a:bodyPr wrap="square" rtlCol="0">
            <a:spAutoFit/>
          </a:bodyPr>
          <a:lstStyle/>
          <a:p>
            <a:r>
              <a:rPr lang="en-GB" dirty="0"/>
              <a:t>This image shows the aerodynamic drag compared to the vehicle speed, this was mentioned in the aero drag vs distance slide. It backs up the theory that the setup 1E experiences more aero drag at higher speed than the other 2 setups.</a:t>
            </a:r>
          </a:p>
          <a:p>
            <a:endParaRPr lang="en-GB" dirty="0"/>
          </a:p>
          <a:p>
            <a:r>
              <a:rPr lang="en-GB" sz="1600" dirty="0"/>
              <a:t>“Cars are normally set up to have the front ride height of the car (measured at the front axle) lower than the rear ride height of the car (measured from the rear axle). This relationship is known as "rake". It ensures the undertray of the car produces downforce and not lift. There is an optimum rake at which cars run though and there is a point beyond which any extra reduction in ride height may actually increase drag and promote lift.” (Groote, S. 2002)</a:t>
            </a:r>
          </a:p>
          <a:p>
            <a:endParaRPr lang="en-GB" dirty="0"/>
          </a:p>
        </p:txBody>
      </p:sp>
    </p:spTree>
    <p:extLst>
      <p:ext uri="{BB962C8B-B14F-4D97-AF65-F5344CB8AC3E}">
        <p14:creationId xmlns:p14="http://schemas.microsoft.com/office/powerpoint/2010/main" val="42728569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9EF807F-E410-4465-9A36-6B8244FFA22E}"/>
              </a:ext>
            </a:extLst>
          </p:cNvPr>
          <p:cNvSpPr txBox="1"/>
          <p:nvPr/>
        </p:nvSpPr>
        <p:spPr>
          <a:xfrm>
            <a:off x="0" y="0"/>
            <a:ext cx="7261934" cy="461665"/>
          </a:xfrm>
          <a:prstGeom prst="rect">
            <a:avLst/>
          </a:prstGeom>
          <a:noFill/>
        </p:spPr>
        <p:txBody>
          <a:bodyPr wrap="square" rtlCol="0">
            <a:spAutoFit/>
          </a:bodyPr>
          <a:lstStyle/>
          <a:p>
            <a:r>
              <a:rPr lang="en-GB" sz="2400" b="1" u="sng" dirty="0"/>
              <a:t>Figure 5: Aero Drag – Higher Speed (Watkins, D. 2020)</a:t>
            </a:r>
          </a:p>
        </p:txBody>
      </p:sp>
      <p:pic>
        <p:nvPicPr>
          <p:cNvPr id="5" name="Picture 4">
            <a:extLst>
              <a:ext uri="{FF2B5EF4-FFF2-40B4-BE49-F238E27FC236}">
                <a16:creationId xmlns:a16="http://schemas.microsoft.com/office/drawing/2014/main" id="{00E82BF8-1A68-4FA3-8B55-A7BE062DF992}"/>
              </a:ext>
            </a:extLst>
          </p:cNvPr>
          <p:cNvPicPr>
            <a:picLocks noChangeAspect="1"/>
          </p:cNvPicPr>
          <p:nvPr/>
        </p:nvPicPr>
        <p:blipFill rotWithShape="1">
          <a:blip r:embed="rId2"/>
          <a:srcRect b="3538"/>
          <a:stretch/>
        </p:blipFill>
        <p:spPr>
          <a:xfrm>
            <a:off x="93306" y="461666"/>
            <a:ext cx="9178320" cy="6303028"/>
          </a:xfrm>
          <a:prstGeom prst="rect">
            <a:avLst/>
          </a:prstGeom>
        </p:spPr>
      </p:pic>
      <p:sp>
        <p:nvSpPr>
          <p:cNvPr id="6" name="TextBox 5">
            <a:extLst>
              <a:ext uri="{FF2B5EF4-FFF2-40B4-BE49-F238E27FC236}">
                <a16:creationId xmlns:a16="http://schemas.microsoft.com/office/drawing/2014/main" id="{0AD38F2B-EF75-453E-B47F-CCA81E3E7BC0}"/>
              </a:ext>
            </a:extLst>
          </p:cNvPr>
          <p:cNvSpPr txBox="1"/>
          <p:nvPr/>
        </p:nvSpPr>
        <p:spPr>
          <a:xfrm>
            <a:off x="9364932" y="1443841"/>
            <a:ext cx="2547891" cy="3970318"/>
          </a:xfrm>
          <a:prstGeom prst="rect">
            <a:avLst/>
          </a:prstGeom>
          <a:noFill/>
        </p:spPr>
        <p:txBody>
          <a:bodyPr wrap="square" rtlCol="0">
            <a:spAutoFit/>
          </a:bodyPr>
          <a:lstStyle/>
          <a:p>
            <a:r>
              <a:rPr lang="en-GB" dirty="0"/>
              <a:t>This image shows the amount of downforce the car is producing at different rake angles for the different vehicle setups, this was mentioned in the lift vs speed slide. It backs up the theory that the black line (Setup C) rakes forward the most and generates the most downforce of the 3 setups</a:t>
            </a:r>
          </a:p>
        </p:txBody>
      </p:sp>
    </p:spTree>
    <p:extLst>
      <p:ext uri="{BB962C8B-B14F-4D97-AF65-F5344CB8AC3E}">
        <p14:creationId xmlns:p14="http://schemas.microsoft.com/office/powerpoint/2010/main" val="1705716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0FA575-FBB3-4F01-8392-2C1E1004367E}"/>
              </a:ext>
            </a:extLst>
          </p:cNvPr>
          <p:cNvPicPr>
            <a:picLocks noChangeAspect="1"/>
          </p:cNvPicPr>
          <p:nvPr/>
        </p:nvPicPr>
        <p:blipFill rotWithShape="1">
          <a:blip r:embed="rId3"/>
          <a:srcRect l="6875" t="42313" r="74668" b="27483"/>
          <a:stretch/>
        </p:blipFill>
        <p:spPr>
          <a:xfrm>
            <a:off x="474306" y="794101"/>
            <a:ext cx="4610878" cy="5504062"/>
          </a:xfrm>
          <a:prstGeom prst="rect">
            <a:avLst/>
          </a:prstGeom>
        </p:spPr>
      </p:pic>
      <p:sp>
        <p:nvSpPr>
          <p:cNvPr id="5" name="TextBox 4">
            <a:extLst>
              <a:ext uri="{FF2B5EF4-FFF2-40B4-BE49-F238E27FC236}">
                <a16:creationId xmlns:a16="http://schemas.microsoft.com/office/drawing/2014/main" id="{26DA4582-E0C5-4D9C-BE52-893DBBA64D0C}"/>
              </a:ext>
            </a:extLst>
          </p:cNvPr>
          <p:cNvSpPr txBox="1"/>
          <p:nvPr/>
        </p:nvSpPr>
        <p:spPr>
          <a:xfrm>
            <a:off x="0" y="0"/>
            <a:ext cx="5626359" cy="461665"/>
          </a:xfrm>
          <a:prstGeom prst="rect">
            <a:avLst/>
          </a:prstGeom>
          <a:noFill/>
        </p:spPr>
        <p:txBody>
          <a:bodyPr wrap="square" rtlCol="0">
            <a:spAutoFit/>
          </a:bodyPr>
          <a:lstStyle/>
          <a:p>
            <a:r>
              <a:rPr lang="en-GB" sz="2400" b="1" u="sng" dirty="0"/>
              <a:t>Figure 6: Wing Angles (Watkins, D. 2020)</a:t>
            </a:r>
          </a:p>
        </p:txBody>
      </p:sp>
      <p:sp>
        <p:nvSpPr>
          <p:cNvPr id="7" name="TextBox 6">
            <a:extLst>
              <a:ext uri="{FF2B5EF4-FFF2-40B4-BE49-F238E27FC236}">
                <a16:creationId xmlns:a16="http://schemas.microsoft.com/office/drawing/2014/main" id="{0A8D6B2A-4854-4DE9-93B8-935FD1E75A9A}"/>
              </a:ext>
            </a:extLst>
          </p:cNvPr>
          <p:cNvSpPr txBox="1"/>
          <p:nvPr/>
        </p:nvSpPr>
        <p:spPr>
          <a:xfrm>
            <a:off x="5776403" y="794101"/>
            <a:ext cx="5604769" cy="4801314"/>
          </a:xfrm>
          <a:prstGeom prst="rect">
            <a:avLst/>
          </a:prstGeom>
          <a:noFill/>
        </p:spPr>
        <p:txBody>
          <a:bodyPr wrap="square" rtlCol="0">
            <a:spAutoFit/>
          </a:bodyPr>
          <a:lstStyle/>
          <a:p>
            <a:r>
              <a:rPr lang="en-GB" dirty="0"/>
              <a:t>This image shows the different wing angles  and ride heights for each setup. As expressed in the lateral acceleration vs speed graph, setup baseline 2 (Red Plots) has more wing angles on the front and rear, therefore it can use more of the available lateral grip in the corners than the other 2 setups. Whereas the setup 2 (Black Plots) has the lowest wing angles of the 3 setups, therefore this setup isn’t able to use all of the available lateral grip. </a:t>
            </a:r>
          </a:p>
          <a:p>
            <a:endParaRPr lang="en-GB" dirty="0"/>
          </a:p>
          <a:p>
            <a:r>
              <a:rPr lang="en-GB" sz="1600" dirty="0"/>
              <a:t>“Wings are different than the other handling‐adjustment tools for several reasons. The magic of a wing is that it produces load on the tires – which translates to increased corner speed and in the case of very powerful cars, stronger acceleration off the corner without wheelspin – without a significant weight penalty. The downforce produced by the wing increases as vehicle speed (and therefore the speed of the air over the wing) increases, albeit with a concurrent increase in aerodynamic drag that slows the car’s straightaway speed.” (iracing.wikidot.com. 2020)</a:t>
            </a:r>
          </a:p>
        </p:txBody>
      </p:sp>
    </p:spTree>
    <p:extLst>
      <p:ext uri="{BB962C8B-B14F-4D97-AF65-F5344CB8AC3E}">
        <p14:creationId xmlns:p14="http://schemas.microsoft.com/office/powerpoint/2010/main" val="28728475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1CD4B1A-44FD-4627-972E-653A5FA31D53}"/>
              </a:ext>
            </a:extLst>
          </p:cNvPr>
          <p:cNvPicPr>
            <a:picLocks noChangeAspect="1"/>
          </p:cNvPicPr>
          <p:nvPr/>
        </p:nvPicPr>
        <p:blipFill rotWithShape="1">
          <a:blip r:embed="rId2"/>
          <a:srcRect b="3715"/>
          <a:stretch/>
        </p:blipFill>
        <p:spPr>
          <a:xfrm>
            <a:off x="121298" y="461665"/>
            <a:ext cx="7623110" cy="6181731"/>
          </a:xfrm>
          <a:prstGeom prst="rect">
            <a:avLst/>
          </a:prstGeom>
        </p:spPr>
      </p:pic>
      <p:sp>
        <p:nvSpPr>
          <p:cNvPr id="5" name="TextBox 4">
            <a:extLst>
              <a:ext uri="{FF2B5EF4-FFF2-40B4-BE49-F238E27FC236}">
                <a16:creationId xmlns:a16="http://schemas.microsoft.com/office/drawing/2014/main" id="{3F3AEF10-8FCD-42BF-8A10-3219D0060466}"/>
              </a:ext>
            </a:extLst>
          </p:cNvPr>
          <p:cNvSpPr txBox="1"/>
          <p:nvPr/>
        </p:nvSpPr>
        <p:spPr>
          <a:xfrm>
            <a:off x="0" y="0"/>
            <a:ext cx="6354147" cy="461665"/>
          </a:xfrm>
          <a:prstGeom prst="rect">
            <a:avLst/>
          </a:prstGeom>
          <a:noFill/>
        </p:spPr>
        <p:txBody>
          <a:bodyPr wrap="square" rtlCol="0">
            <a:spAutoFit/>
          </a:bodyPr>
          <a:lstStyle/>
          <a:p>
            <a:r>
              <a:rPr lang="en-GB" sz="2400" b="1" u="sng" dirty="0"/>
              <a:t>Figure 7: Maintaining Speed (Watkins, D. 2020)</a:t>
            </a:r>
          </a:p>
        </p:txBody>
      </p:sp>
      <p:sp>
        <p:nvSpPr>
          <p:cNvPr id="6" name="TextBox 5">
            <a:extLst>
              <a:ext uri="{FF2B5EF4-FFF2-40B4-BE49-F238E27FC236}">
                <a16:creationId xmlns:a16="http://schemas.microsoft.com/office/drawing/2014/main" id="{FF1DAF5A-8AEF-443D-A038-7935A78F02BD}"/>
              </a:ext>
            </a:extLst>
          </p:cNvPr>
          <p:cNvSpPr txBox="1"/>
          <p:nvPr/>
        </p:nvSpPr>
        <p:spPr>
          <a:xfrm>
            <a:off x="8360228" y="1847461"/>
            <a:ext cx="3097763" cy="2585323"/>
          </a:xfrm>
          <a:prstGeom prst="rect">
            <a:avLst/>
          </a:prstGeom>
          <a:noFill/>
        </p:spPr>
        <p:txBody>
          <a:bodyPr wrap="square" rtlCol="0">
            <a:spAutoFit/>
          </a:bodyPr>
          <a:lstStyle/>
          <a:p>
            <a:r>
              <a:rPr lang="en-GB" dirty="0"/>
              <a:t>This image shows the green line (Setup H9/9I) maintaining speed through a corner better than the red line (Setup C). As expressed in the aero vs distance graphs. It backs up that setup H9/9I was capable of turning a corner with a higher velocity than setup C.</a:t>
            </a:r>
          </a:p>
        </p:txBody>
      </p:sp>
    </p:spTree>
    <p:extLst>
      <p:ext uri="{BB962C8B-B14F-4D97-AF65-F5344CB8AC3E}">
        <p14:creationId xmlns:p14="http://schemas.microsoft.com/office/powerpoint/2010/main" val="17566861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05D4C8B-D3B8-4720-9FA7-B71804AD5457}"/>
              </a:ext>
            </a:extLst>
          </p:cNvPr>
          <p:cNvPicPr>
            <a:picLocks noChangeAspect="1"/>
          </p:cNvPicPr>
          <p:nvPr/>
        </p:nvPicPr>
        <p:blipFill rotWithShape="1">
          <a:blip r:embed="rId2"/>
          <a:srcRect b="3674"/>
          <a:stretch/>
        </p:blipFill>
        <p:spPr>
          <a:xfrm>
            <a:off x="149291" y="612559"/>
            <a:ext cx="9238636" cy="5956194"/>
          </a:xfrm>
          <a:prstGeom prst="rect">
            <a:avLst/>
          </a:prstGeom>
        </p:spPr>
      </p:pic>
      <p:sp>
        <p:nvSpPr>
          <p:cNvPr id="5" name="Title 1">
            <a:extLst>
              <a:ext uri="{FF2B5EF4-FFF2-40B4-BE49-F238E27FC236}">
                <a16:creationId xmlns:a16="http://schemas.microsoft.com/office/drawing/2014/main" id="{D45E8B02-CE46-4579-8652-B86151C63F16}"/>
              </a:ext>
            </a:extLst>
          </p:cNvPr>
          <p:cNvSpPr>
            <a:spLocks noGrp="1"/>
          </p:cNvSpPr>
          <p:nvPr>
            <p:ph type="title"/>
          </p:nvPr>
        </p:nvSpPr>
        <p:spPr>
          <a:xfrm>
            <a:off x="-2" y="0"/>
            <a:ext cx="7936639" cy="612559"/>
          </a:xfrm>
        </p:spPr>
        <p:txBody>
          <a:bodyPr>
            <a:normAutofit/>
          </a:bodyPr>
          <a:lstStyle/>
          <a:p>
            <a:r>
              <a:rPr lang="en-GB" sz="2400" b="1" u="sng" dirty="0"/>
              <a:t>Figure 8: G Forces – Black line Understeering (Watkins, D. 2020)</a:t>
            </a:r>
          </a:p>
        </p:txBody>
      </p:sp>
      <p:sp>
        <p:nvSpPr>
          <p:cNvPr id="6" name="TextBox 5">
            <a:extLst>
              <a:ext uri="{FF2B5EF4-FFF2-40B4-BE49-F238E27FC236}">
                <a16:creationId xmlns:a16="http://schemas.microsoft.com/office/drawing/2014/main" id="{F7D3810D-857F-43BD-8B62-C7B8B67F92A5}"/>
              </a:ext>
            </a:extLst>
          </p:cNvPr>
          <p:cNvSpPr txBox="1"/>
          <p:nvPr/>
        </p:nvSpPr>
        <p:spPr>
          <a:xfrm>
            <a:off x="9488888" y="1486451"/>
            <a:ext cx="2553821" cy="3139321"/>
          </a:xfrm>
          <a:prstGeom prst="rect">
            <a:avLst/>
          </a:prstGeom>
          <a:noFill/>
        </p:spPr>
        <p:txBody>
          <a:bodyPr wrap="square" rtlCol="0">
            <a:spAutoFit/>
          </a:bodyPr>
          <a:lstStyle/>
          <a:p>
            <a:r>
              <a:rPr lang="en-GB" dirty="0"/>
              <a:t>This image shows the car understeering easily, so the driver is needing to slow down earlier and compensate for this to retain grip (shown as the black line). The driver is shown to be using a lower gear and driving at a lower speed to turn the same corner. </a:t>
            </a:r>
          </a:p>
        </p:txBody>
      </p:sp>
    </p:spTree>
    <p:extLst>
      <p:ext uri="{BB962C8B-B14F-4D97-AF65-F5344CB8AC3E}">
        <p14:creationId xmlns:p14="http://schemas.microsoft.com/office/powerpoint/2010/main" val="28612397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B8A163-F21E-4930-8ED6-A4CEBBABD5B4}"/>
              </a:ext>
            </a:extLst>
          </p:cNvPr>
          <p:cNvPicPr>
            <a:picLocks noChangeAspect="1"/>
          </p:cNvPicPr>
          <p:nvPr/>
        </p:nvPicPr>
        <p:blipFill rotWithShape="1">
          <a:blip r:embed="rId2"/>
          <a:srcRect b="3674"/>
          <a:stretch/>
        </p:blipFill>
        <p:spPr>
          <a:xfrm>
            <a:off x="166138" y="612559"/>
            <a:ext cx="8882743" cy="6016705"/>
          </a:xfrm>
          <a:prstGeom prst="rect">
            <a:avLst/>
          </a:prstGeom>
        </p:spPr>
      </p:pic>
      <p:sp>
        <p:nvSpPr>
          <p:cNvPr id="5" name="Title 1">
            <a:extLst>
              <a:ext uri="{FF2B5EF4-FFF2-40B4-BE49-F238E27FC236}">
                <a16:creationId xmlns:a16="http://schemas.microsoft.com/office/drawing/2014/main" id="{2102A237-F66C-4295-91D1-7A81DEEBD581}"/>
              </a:ext>
            </a:extLst>
          </p:cNvPr>
          <p:cNvSpPr>
            <a:spLocks noGrp="1"/>
          </p:cNvSpPr>
          <p:nvPr>
            <p:ph type="title"/>
          </p:nvPr>
        </p:nvSpPr>
        <p:spPr>
          <a:xfrm>
            <a:off x="-2" y="0"/>
            <a:ext cx="9526557" cy="612559"/>
          </a:xfrm>
        </p:spPr>
        <p:txBody>
          <a:bodyPr>
            <a:normAutofit/>
          </a:bodyPr>
          <a:lstStyle/>
          <a:p>
            <a:r>
              <a:rPr lang="en-GB" sz="2400" b="1" u="sng" dirty="0"/>
              <a:t>Figure 9: G Forces – Black line using more lateral grip (Watkins, D. 2020)</a:t>
            </a:r>
          </a:p>
        </p:txBody>
      </p:sp>
      <p:sp>
        <p:nvSpPr>
          <p:cNvPr id="6" name="TextBox 5">
            <a:extLst>
              <a:ext uri="{FF2B5EF4-FFF2-40B4-BE49-F238E27FC236}">
                <a16:creationId xmlns:a16="http://schemas.microsoft.com/office/drawing/2014/main" id="{FCE04F2C-90E7-478E-87FC-993F04430BEE}"/>
              </a:ext>
            </a:extLst>
          </p:cNvPr>
          <p:cNvSpPr txBox="1"/>
          <p:nvPr/>
        </p:nvSpPr>
        <p:spPr>
          <a:xfrm>
            <a:off x="9301376" y="1133281"/>
            <a:ext cx="2553821" cy="4801314"/>
          </a:xfrm>
          <a:prstGeom prst="rect">
            <a:avLst/>
          </a:prstGeom>
          <a:noFill/>
        </p:spPr>
        <p:txBody>
          <a:bodyPr wrap="square" rtlCol="0">
            <a:spAutoFit/>
          </a:bodyPr>
          <a:lstStyle/>
          <a:p>
            <a:r>
              <a:rPr lang="en-GB" dirty="0"/>
              <a:t>This image shows the car using the available grip in the corners. The wider the spread of the plots are, the more grip is being used by the driver. If the plots are bunched together in the centre, this means that the car will oversteer more because it’s not using much of the available grip, this could indicate an unstable setup (Red Plots), compared to a more stable setup (Black Plots)</a:t>
            </a:r>
          </a:p>
        </p:txBody>
      </p:sp>
      <p:cxnSp>
        <p:nvCxnSpPr>
          <p:cNvPr id="7" name="Straight Connector 6">
            <a:extLst>
              <a:ext uri="{FF2B5EF4-FFF2-40B4-BE49-F238E27FC236}">
                <a16:creationId xmlns:a16="http://schemas.microsoft.com/office/drawing/2014/main" id="{04D00D22-3460-4086-939A-92370E83C7E9}"/>
              </a:ext>
            </a:extLst>
          </p:cNvPr>
          <p:cNvCxnSpPr>
            <a:cxnSpLocks/>
          </p:cNvCxnSpPr>
          <p:nvPr/>
        </p:nvCxnSpPr>
        <p:spPr>
          <a:xfrm>
            <a:off x="452308" y="5020917"/>
            <a:ext cx="8514139"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4DDAEAA-C65E-49AC-9222-A0FE73E45477}"/>
              </a:ext>
            </a:extLst>
          </p:cNvPr>
          <p:cNvCxnSpPr>
            <a:cxnSpLocks/>
          </p:cNvCxnSpPr>
          <p:nvPr/>
        </p:nvCxnSpPr>
        <p:spPr>
          <a:xfrm flipV="1">
            <a:off x="5825200" y="1846555"/>
            <a:ext cx="0" cy="4441289"/>
          </a:xfrm>
          <a:prstGeom prst="line">
            <a:avLst/>
          </a:prstGeom>
          <a:ln w="28575"/>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3535660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61515C-F64E-406F-8EA2-5AF1E5D7E207}"/>
              </a:ext>
            </a:extLst>
          </p:cNvPr>
          <p:cNvPicPr>
            <a:picLocks noChangeAspect="1"/>
          </p:cNvPicPr>
          <p:nvPr/>
        </p:nvPicPr>
        <p:blipFill rotWithShape="1">
          <a:blip r:embed="rId2"/>
          <a:srcRect t="12526" b="11888"/>
          <a:stretch/>
        </p:blipFill>
        <p:spPr>
          <a:xfrm>
            <a:off x="221942" y="612559"/>
            <a:ext cx="9064102" cy="6027937"/>
          </a:xfrm>
          <a:prstGeom prst="rect">
            <a:avLst/>
          </a:prstGeom>
          <a:effectLst/>
        </p:spPr>
      </p:pic>
      <p:sp>
        <p:nvSpPr>
          <p:cNvPr id="5" name="Title 1">
            <a:extLst>
              <a:ext uri="{FF2B5EF4-FFF2-40B4-BE49-F238E27FC236}">
                <a16:creationId xmlns:a16="http://schemas.microsoft.com/office/drawing/2014/main" id="{B935FBAA-3DA0-4166-8593-FB4EF04C6D3E}"/>
              </a:ext>
            </a:extLst>
          </p:cNvPr>
          <p:cNvSpPr>
            <a:spLocks noGrp="1"/>
          </p:cNvSpPr>
          <p:nvPr>
            <p:ph type="title"/>
          </p:nvPr>
        </p:nvSpPr>
        <p:spPr>
          <a:xfrm>
            <a:off x="0" y="8011"/>
            <a:ext cx="10901471" cy="604548"/>
          </a:xfrm>
          <a:noFill/>
        </p:spPr>
        <p:txBody>
          <a:bodyPr vert="horz" lIns="91440" tIns="45720" rIns="91440" bIns="45720" rtlCol="0" anchor="ctr">
            <a:normAutofit/>
          </a:bodyPr>
          <a:lstStyle/>
          <a:p>
            <a:r>
              <a:rPr lang="en-US" sz="2400" b="1" u="sng" dirty="0"/>
              <a:t>Figure 10: Setup 13 (Setup C) – Driver Feedback for setup (Watkins, D. 2020)</a:t>
            </a:r>
          </a:p>
        </p:txBody>
      </p:sp>
      <p:sp>
        <p:nvSpPr>
          <p:cNvPr id="6" name="TextBox 5">
            <a:extLst>
              <a:ext uri="{FF2B5EF4-FFF2-40B4-BE49-F238E27FC236}">
                <a16:creationId xmlns:a16="http://schemas.microsoft.com/office/drawing/2014/main" id="{6847C75F-C895-4266-B5B6-C43B2C74AEA0}"/>
              </a:ext>
            </a:extLst>
          </p:cNvPr>
          <p:cNvSpPr txBox="1"/>
          <p:nvPr/>
        </p:nvSpPr>
        <p:spPr>
          <a:xfrm>
            <a:off x="9507986" y="1296141"/>
            <a:ext cx="2553821" cy="4524315"/>
          </a:xfrm>
          <a:prstGeom prst="rect">
            <a:avLst/>
          </a:prstGeom>
          <a:noFill/>
        </p:spPr>
        <p:txBody>
          <a:bodyPr wrap="square" rtlCol="0">
            <a:spAutoFit/>
          </a:bodyPr>
          <a:lstStyle/>
          <a:p>
            <a:r>
              <a:rPr lang="en-GB" dirty="0"/>
              <a:t>This image shows the drivers feedback after testing setup 13 (Setup C). It indicates that following the data retrieved from this setup, the driver feedback validates our results. This is confirmed by the data showing this setup completing the fastest lap of all setups, followed by the driver feedback informing the team that it was the best set up of the rest.</a:t>
            </a:r>
          </a:p>
        </p:txBody>
      </p:sp>
    </p:spTree>
    <p:extLst>
      <p:ext uri="{BB962C8B-B14F-4D97-AF65-F5344CB8AC3E}">
        <p14:creationId xmlns:p14="http://schemas.microsoft.com/office/powerpoint/2010/main" val="2265518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TotalTime>
  <Words>5185</Words>
  <Application>Microsoft Office PowerPoint</Application>
  <PresentationFormat>Widescreen</PresentationFormat>
  <Paragraphs>232</Paragraphs>
  <Slides>27</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Aerodynamic Vehicle Testing and analysis Race Engineering - M6X02207  Davis Watkins  P150289 BSc Motorsport Engineering Level 6</vt:lpstr>
      <vt:lpstr>Assessment Aims</vt:lpstr>
      <vt:lpstr>Simulator Session 1 (Recap)</vt:lpstr>
      <vt:lpstr>PowerPoint Presentation</vt:lpstr>
      <vt:lpstr>Lift (N) vs Distance (m)</vt:lpstr>
      <vt:lpstr>Drag Forces (N) vs Distance (m)</vt:lpstr>
      <vt:lpstr>Lift (N) vs Speed (m/s)</vt:lpstr>
      <vt:lpstr>Lateral Acceleration (m/s²) vs Speed (m/s)</vt:lpstr>
      <vt:lpstr>Front Aero (N) vs Distance (m)</vt:lpstr>
      <vt:lpstr>Rear Aero (N) vs Distance (m)</vt:lpstr>
      <vt:lpstr>PowerPoint Presentation</vt:lpstr>
      <vt:lpstr>PowerPoint Presentation</vt:lpstr>
      <vt:lpstr>PowerPoint Presentation</vt:lpstr>
      <vt:lpstr>PowerPoint Presentation</vt:lpstr>
      <vt:lpstr>PowerPoint Presentation</vt:lpstr>
      <vt:lpstr>PowerPoint Presentation</vt:lpstr>
      <vt:lpstr>References</vt:lpstr>
      <vt:lpstr>Figure 1: Session 1 Setups (Gordon, O. 2020)</vt:lpstr>
      <vt:lpstr>PowerPoint Presentation</vt:lpstr>
      <vt:lpstr>PowerPoint Presentation</vt:lpstr>
      <vt:lpstr>PowerPoint Presentation</vt:lpstr>
      <vt:lpstr>PowerPoint Presentation</vt:lpstr>
      <vt:lpstr>PowerPoint Presentation</vt:lpstr>
      <vt:lpstr>PowerPoint Presentation</vt:lpstr>
      <vt:lpstr>Figure 8: G Forces – Black line Understeering (Watkins, D. 2020)</vt:lpstr>
      <vt:lpstr>Figure 9: G Forces – Black line using more lateral grip (Watkins, D. 2020)</vt:lpstr>
      <vt:lpstr>Figure 10: Setup 13 (Setup C) – Driver Feedback for setup (Watkins, D. 2020)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 Vehicle Testing and analysis Race Engineering - M6X02207  Davis Watkins  P150289 BSc Motorsport Engineering Level 6</dc:title>
  <dc:creator>davis watkins</dc:creator>
  <cp:lastModifiedBy>davis watkins</cp:lastModifiedBy>
  <cp:revision>29</cp:revision>
  <dcterms:created xsi:type="dcterms:W3CDTF">2020-03-26T05:18:05Z</dcterms:created>
  <dcterms:modified xsi:type="dcterms:W3CDTF">2020-03-26T08:41:16Z</dcterms:modified>
</cp:coreProperties>
</file>