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8"/>
  </p:notesMasterIdLst>
  <p:handoutMasterIdLst>
    <p:handoutMasterId r:id="rId19"/>
  </p:handoutMasterIdLst>
  <p:sldIdLst>
    <p:sldId id="277" r:id="rId2"/>
    <p:sldId id="351" r:id="rId3"/>
    <p:sldId id="360" r:id="rId4"/>
    <p:sldId id="362" r:id="rId5"/>
    <p:sldId id="361" r:id="rId6"/>
    <p:sldId id="366" r:id="rId7"/>
    <p:sldId id="364" r:id="rId8"/>
    <p:sldId id="363" r:id="rId9"/>
    <p:sldId id="353" r:id="rId10"/>
    <p:sldId id="354" r:id="rId11"/>
    <p:sldId id="355" r:id="rId12"/>
    <p:sldId id="356" r:id="rId13"/>
    <p:sldId id="357" r:id="rId14"/>
    <p:sldId id="371" r:id="rId15"/>
    <p:sldId id="369" r:id="rId16"/>
    <p:sldId id="370" r:id="rId1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63" d="100"/>
          <a:sy n="63" d="100"/>
        </p:scale>
        <p:origin x="1284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82" d="100"/>
          <a:sy n="82" d="100"/>
        </p:scale>
        <p:origin x="4002" y="102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20/07/2025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20/07/2025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20/07/2025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20/07/2025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20/07/2025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20/07/2025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20/07/2025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20/07/2025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20/07/2025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20/07/2025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20/07/2025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20/07/2025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LCLM 4003</a:t>
            </a: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US" dirty="0">
                <a:solidFill>
                  <a:schemeClr val="tx1"/>
                </a:solidFill>
              </a:rPr>
              <a:t>Effective Team Working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and Communication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Week 7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Written Communication</a:t>
            </a:r>
          </a:p>
          <a:p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615003E-1228-4C6C-AC76-98D21ACCB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Types of Written Communication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464D148-7884-47D7-8D0C-A0AE8D30F3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Vast Range:</a:t>
            </a:r>
          </a:p>
          <a:p>
            <a:r>
              <a:rPr lang="en-GB" dirty="0"/>
              <a:t>Letters </a:t>
            </a:r>
          </a:p>
          <a:p>
            <a:r>
              <a:rPr lang="en-GB" dirty="0"/>
              <a:t>Memos</a:t>
            </a:r>
          </a:p>
          <a:p>
            <a:r>
              <a:rPr lang="en-GB" dirty="0"/>
              <a:t>Reports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The above can be informal/formal or for Internal/External audiences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219882-7A09-4754-99D2-99E021788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E21D-7CEB-4497-842D-9B00423C00C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4143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0A693-BB07-4C75-96FF-07926CD5AB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264D26-B5E1-4BDB-AAC6-C868730755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Promotional Materials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Product Information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Handbooks – Users, Employees etc.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Operational events – minutes of meeting, logs, plans, updates etc.</a:t>
            </a:r>
            <a:b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22D3AB-D9A2-46AA-A295-2BA372E56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E21D-7CEB-4497-842D-9B00423C00C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2541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105CE-510D-4BDD-8A4E-1C1EF12E3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05A3B8-01F6-4C06-A6DA-D0688AD10C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392" y="1403004"/>
            <a:ext cx="7915047" cy="3826196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i="1" kern="0" dirty="0">
                <a:solidFill>
                  <a:srgbClr val="222222"/>
                </a:solidFill>
                <a:effectLst/>
                <a:latin typeface="Nunito San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There are two writing styles: </a:t>
            </a:r>
            <a:endParaRPr lang="en-GB" sz="3600" b="1" kern="0" dirty="0">
              <a:solidFill>
                <a:srgbClr val="222222"/>
              </a:solidFill>
              <a:effectLst/>
              <a:latin typeface="Nunito Sans" pitchFamily="2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b="1" kern="0" dirty="0">
                <a:solidFill>
                  <a:srgbClr val="222222"/>
                </a:solidFill>
                <a:effectLst/>
                <a:latin typeface="Nunito San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Formal Writing and Informal Writing.</a:t>
            </a:r>
            <a:r>
              <a:rPr lang="en-GB" sz="2800" kern="0" dirty="0">
                <a:solidFill>
                  <a:srgbClr val="222222"/>
                </a:solidFill>
                <a:effectLst/>
                <a:latin typeface="Nunito San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58F3AC-F6DC-4742-AE5B-83549FA991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E21D-7CEB-4497-842D-9B00423C00C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603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74ACE1F-D857-48AD-BCA1-89E5D7BFC3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DO WE USE EACH?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84E7AF5-522F-4C91-A683-58FC300C9E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417" y="1417638"/>
            <a:ext cx="8229600" cy="3917032"/>
          </a:xfrm>
        </p:spPr>
        <p:txBody>
          <a:bodyPr/>
          <a:lstStyle/>
          <a:p>
            <a:r>
              <a:rPr lang="en-GB" dirty="0"/>
              <a:t>Generally, we use a </a:t>
            </a:r>
            <a:r>
              <a:rPr lang="en-GB" b="1" dirty="0"/>
              <a:t>FORMAL STYLE </a:t>
            </a:r>
            <a:r>
              <a:rPr lang="en-GB" dirty="0"/>
              <a:t>when we write to people we do not know, like Government Officials and Employers, Academics and Professionals.</a:t>
            </a:r>
          </a:p>
          <a:p>
            <a:r>
              <a:rPr lang="en-GB" dirty="0"/>
              <a:t>We use an </a:t>
            </a:r>
            <a:r>
              <a:rPr lang="en-GB" b="1" dirty="0"/>
              <a:t>INFORMAL STYLE </a:t>
            </a:r>
            <a:r>
              <a:rPr lang="en-GB" dirty="0"/>
              <a:t>when we write to friends and family because we know each other.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6AE510-A90B-4250-BE42-3AE4A7432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E21D-7CEB-4497-842D-9B00423C00C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9484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105CE-510D-4BDD-8A4E-1C1EF12E3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DIFFERENCE?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05A3B8-01F6-4C06-A6DA-D0688AD10C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393" y="1403004"/>
            <a:ext cx="7909214" cy="2579327"/>
          </a:xfrm>
        </p:spPr>
        <p:txBody>
          <a:bodyPr>
            <a:no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7000"/>
              </a:lnSpc>
              <a:spcBef>
                <a:spcPct val="20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Nunito San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kumimoji="0" lang="en-GB" b="1" i="0" u="none" strike="noStrike" kern="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Nunito San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Formal Writing</a:t>
            </a:r>
            <a:r>
              <a:rPr kumimoji="0" lang="en-GB" b="0" i="0" u="none" strike="noStrike" kern="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Nunito San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Nunito San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must be clear, properly framed and well organised. </a:t>
            </a:r>
          </a:p>
          <a:p>
            <a:pPr marL="342900" marR="0" lvl="0" indent="-342900" algn="l" defTabSz="914400" rtl="0" eaLnBrk="0" fontAlgn="base" latinLnBrk="0" hangingPunct="0">
              <a:lnSpc>
                <a:spcPct val="107000"/>
              </a:lnSpc>
              <a:spcBef>
                <a:spcPct val="20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Nunito San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kumimoji="0" lang="en-GB" b="1" i="0" u="none" strike="noStrike" kern="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Nunito San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Informal Writing</a:t>
            </a:r>
            <a:r>
              <a:rPr kumimoji="0" lang="en-GB" b="0" i="0" u="none" strike="noStrike" kern="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Nunito San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Nunito San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 often understood as casual writing, which uses colloquial language (street language)</a:t>
            </a:r>
            <a:endParaRPr kumimoji="0" lang="en-GB" sz="28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58F3AC-F6DC-4742-AE5B-83549FA991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E21D-7CEB-4497-842D-9B00423C00C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2348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8D317-406D-4E74-9667-19A6639905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WHAT IS THE DIFFERENCE?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F2E9E-5A7F-4ABF-B9E0-6ED22552C5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i="1" kern="0" dirty="0">
                <a:effectLst/>
                <a:latin typeface="Nunito Sans Light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Formal Writing is a bit difficult as we must focus on</a:t>
            </a:r>
            <a:r>
              <a:rPr lang="en-GB" sz="2400" kern="0" dirty="0">
                <a:effectLst/>
                <a:latin typeface="Nunito Sans Light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b="1" kern="0" dirty="0">
                <a:effectLst/>
                <a:latin typeface="Nunito Sans Light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Word choice and tone which should be polite</a:t>
            </a:r>
            <a:r>
              <a:rPr lang="en-GB" sz="2400" kern="0" dirty="0">
                <a:effectLst/>
                <a:latin typeface="Nunito Sans Light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b="1" kern="0" dirty="0">
                <a:effectLst/>
                <a:latin typeface="Nunito Sans Light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Use of positive and literal language and academic vocabulary.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b="1" kern="0" dirty="0">
                <a:effectLst/>
                <a:latin typeface="Nunito Sans Light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Avoiding repetition and over generalisation like ‘fantastic’, ‘wonderful’ and ‘awesome’.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b="1" kern="0" dirty="0">
                <a:effectLst/>
                <a:latin typeface="Nunito Sans Light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Use of proper spelling, grammar and punctuation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0" dirty="0">
                <a:effectLst/>
                <a:latin typeface="Nunito Sans Light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 use of contractions, cliche, colloquial diction and abbreviations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0" dirty="0">
                <a:effectLst/>
                <a:latin typeface="Nunito Sans Light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Sentences are fully elaborated and concluded.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0" dirty="0">
                <a:effectLst/>
                <a:latin typeface="Nunito Sans Light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Avoid use of jargons.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0" dirty="0">
                <a:effectLst/>
                <a:latin typeface="Nunito Sans Light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 emotional language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0" dirty="0">
                <a:effectLst/>
                <a:latin typeface="Nunito Sans Light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 statistics without proper reference.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0" dirty="0">
                <a:effectLst/>
                <a:latin typeface="Nunito Sans Light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Full of objectivity, as proper evidence, should be there to support your argument.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E45830-ACBC-4971-9240-374A0C443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E21D-7CEB-4497-842D-9B00423C00C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38264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D31D460-04AD-42FB-82DC-C7BF6673B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WHAT IS THE DIFFERENCE?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C9BA0B0-61BA-45AB-8D1A-56FC8EA7D1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7000"/>
              </a:lnSpc>
              <a:spcBef>
                <a:spcPct val="20000"/>
              </a:spcBef>
              <a:spcAft>
                <a:spcPts val="800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  <a:defRPr/>
            </a:pPr>
            <a:r>
              <a:rPr kumimoji="0" lang="en-GB" sz="2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unito Sans Light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 use of contractions (</a:t>
            </a:r>
            <a:r>
              <a:rPr kumimoji="0" lang="en-GB" sz="2400" b="1" i="1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unito Sans Light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We’ve</a:t>
            </a:r>
            <a:r>
              <a:rPr kumimoji="0" lang="en-GB" sz="2400" b="1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unito Sans Light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GB" sz="2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unito Sans Light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instead of </a:t>
            </a:r>
            <a:r>
              <a:rPr kumimoji="0" lang="en-GB" sz="2400" b="1" i="1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unito Sans Light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 have</a:t>
            </a:r>
            <a:r>
              <a:rPr kumimoji="0" lang="en-GB" sz="2400" b="1" i="1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unito Sans Light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kumimoji="0" lang="en-GB" sz="2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unito Sans Light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colloquial diction (Hi </a:t>
            </a:r>
            <a:r>
              <a:rPr kumimoji="0" lang="en-GB" sz="2400" b="1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unito Sans Light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ya</a:t>
            </a:r>
            <a:r>
              <a:rPr lang="en-GB" sz="2400" b="1" kern="0" dirty="0">
                <a:solidFill>
                  <a:prstClr val="black"/>
                </a:solidFill>
                <a:latin typeface="Nunito Sans Light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; Cool, LOL)</a:t>
            </a:r>
            <a:r>
              <a:rPr kumimoji="0" lang="en-GB" sz="2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unito Sans Light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abbreviations (Doc., Med. )</a:t>
            </a:r>
            <a:endParaRPr kumimoji="0" lang="en-GB" sz="2000" b="1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7000"/>
              </a:lnSpc>
              <a:spcBef>
                <a:spcPct val="20000"/>
              </a:spcBef>
              <a:spcAft>
                <a:spcPts val="800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  <a:defRPr/>
            </a:pPr>
            <a:r>
              <a:rPr kumimoji="0" lang="en-GB" sz="2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unito Sans Light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Sentences are fully elaborated and concluded.</a:t>
            </a:r>
            <a:endParaRPr kumimoji="0" lang="en-GB" sz="2000" b="1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7000"/>
              </a:lnSpc>
              <a:spcBef>
                <a:spcPct val="20000"/>
              </a:spcBef>
              <a:spcAft>
                <a:spcPts val="800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  <a:defRPr/>
            </a:pPr>
            <a:r>
              <a:rPr kumimoji="0" lang="en-GB" sz="2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unito Sans Light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 emotional language </a:t>
            </a:r>
            <a:endParaRPr kumimoji="0" lang="en-GB" sz="2000" b="1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7000"/>
              </a:lnSpc>
              <a:spcBef>
                <a:spcPct val="20000"/>
              </a:spcBef>
              <a:spcAft>
                <a:spcPts val="800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  <a:defRPr/>
            </a:pPr>
            <a:r>
              <a:rPr kumimoji="0" lang="en-GB" sz="2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unito Sans Light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 statistics without proper reference.</a:t>
            </a:r>
            <a:endParaRPr kumimoji="0" lang="en-GB" sz="2000" b="1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7000"/>
              </a:lnSpc>
              <a:spcBef>
                <a:spcPct val="20000"/>
              </a:spcBef>
              <a:spcAft>
                <a:spcPts val="800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  <a:defRPr/>
            </a:pPr>
            <a:r>
              <a:rPr kumimoji="0" lang="en-GB" sz="2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unito Sans Light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Full of objectivity, as proper evidence, should be there to support your argument.</a:t>
            </a:r>
            <a:endParaRPr kumimoji="0" lang="en-GB" sz="2000" b="1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AED1F0-7D1C-4BA7-B352-5FFA0D0C40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E21D-7CEB-4497-842D-9B00423C00C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2162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052F8C-19CB-49D5-A46A-D0952CA22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FORMAL or INFORMAL?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A0024-5954-4144-9470-A074719CB4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504" y="1196752"/>
            <a:ext cx="8229600" cy="3917032"/>
          </a:xfrm>
        </p:spPr>
        <p:txBody>
          <a:bodyPr/>
          <a:lstStyle/>
          <a:p>
            <a:pPr fontAlgn="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b="1" dirty="0">
                <a:solidFill>
                  <a:srgbClr val="231F2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1.</a:t>
            </a:r>
            <a:r>
              <a:rPr lang="en-GB" sz="2800" dirty="0">
                <a:solidFill>
                  <a:srgbClr val="231F2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That film was awesome!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b="1" dirty="0">
                <a:solidFill>
                  <a:srgbClr val="231F2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2.</a:t>
            </a:r>
            <a:r>
              <a:rPr lang="en-GB" sz="2800" dirty="0">
                <a:solidFill>
                  <a:srgbClr val="231F2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I regret to inform you that the shopping centre is now closed.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b="1" dirty="0">
                <a:solidFill>
                  <a:srgbClr val="231F2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4.</a:t>
            </a:r>
            <a:r>
              <a:rPr lang="en-GB" sz="2800" dirty="0">
                <a:solidFill>
                  <a:srgbClr val="231F2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2800">
                <a:solidFill>
                  <a:srgbClr val="231F2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We’re </a:t>
            </a:r>
            <a:r>
              <a:rPr lang="en-GB" sz="2800" dirty="0">
                <a:solidFill>
                  <a:srgbClr val="231F2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just hanging out at Em’s house.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b="1" dirty="0">
                <a:solidFill>
                  <a:srgbClr val="231F2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5.</a:t>
            </a:r>
            <a:r>
              <a:rPr lang="en-GB" sz="2800" dirty="0">
                <a:solidFill>
                  <a:srgbClr val="231F2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The manager requests that everyone arrives for the meeting at 9am.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b="1" dirty="0">
                <a:solidFill>
                  <a:srgbClr val="231F2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6.</a:t>
            </a:r>
            <a:r>
              <a:rPr lang="en-GB" sz="2800" dirty="0">
                <a:solidFill>
                  <a:srgbClr val="231F2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That was very amusing. I laughed out loud.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3B465A-2ABE-4F97-9503-D89A685005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E21D-7CEB-4497-842D-9B00423C00C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0149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34537-21B2-4B0C-8FF1-AAC3E51906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Letters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1233C-E9A6-4F52-AE59-92B432DFB8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State the reason for writing early. In formal letter writing, you do not know the person so do </a:t>
            </a:r>
            <a:r>
              <a:rPr lang="en-GB" b="1" dirty="0"/>
              <a:t>not</a:t>
            </a:r>
            <a:r>
              <a:rPr lang="en-GB" dirty="0"/>
              <a:t> say ‘I hope you are well’ as you would with people you know.</a:t>
            </a:r>
          </a:p>
          <a:p>
            <a:r>
              <a:rPr lang="en-GB" dirty="0"/>
              <a:t>Be clear about why you are writing. Describe the circumstances or background.</a:t>
            </a:r>
          </a:p>
          <a:p>
            <a:r>
              <a:rPr lang="en-GB" dirty="0"/>
              <a:t>Tell them what action or further information you would like.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E2279E-DA99-4372-80DA-4A456414EE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E21D-7CEB-4497-842D-9B00423C00C8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62936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34537-21B2-4B0C-8FF1-AAC3E51906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Letters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1233C-E9A6-4F52-AE59-92B432DFB8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letter you write normally influences the type of response you get.</a:t>
            </a:r>
          </a:p>
          <a:p>
            <a:r>
              <a:rPr lang="en-GB" dirty="0"/>
              <a:t>ALWAYS be polite</a:t>
            </a:r>
          </a:p>
          <a:p>
            <a:r>
              <a:rPr lang="en-GB" dirty="0"/>
              <a:t>Basic Rules – Dear Sir/Madam + Yours Faithfully.</a:t>
            </a:r>
          </a:p>
          <a:p>
            <a:r>
              <a:rPr lang="en-GB" dirty="0"/>
              <a:t> Dear Mr Smith/Norman + Yours Sincerely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E2279E-DA99-4372-80DA-4A456414EE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E21D-7CEB-4497-842D-9B00423C00C8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74835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03BBA53-E092-47CB-9600-81E333C630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Factors in successful written communication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7D097A-CC84-446C-B73E-48A9F6EDCF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Words</a:t>
            </a:r>
          </a:p>
          <a:p>
            <a:r>
              <a:rPr lang="en-GB" sz="3600" dirty="0"/>
              <a:t>Sentences</a:t>
            </a:r>
          </a:p>
          <a:p>
            <a:r>
              <a:rPr lang="en-GB" sz="3600" dirty="0"/>
              <a:t>Paragraphs</a:t>
            </a:r>
          </a:p>
          <a:p>
            <a:r>
              <a:rPr lang="en-GB" sz="3600" dirty="0"/>
              <a:t>Tone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D33E75-C8A0-4E20-95C4-6AC4D9BD8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E21D-7CEB-4497-842D-9B00423C00C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0261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6E0F1-59AB-4D0E-8667-AD13DAC15A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425345-0E24-4577-8698-776CD0A24F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/>
              <a:t>Accurate</a:t>
            </a:r>
          </a:p>
          <a:p>
            <a:r>
              <a:rPr lang="en-GB" sz="3600" dirty="0"/>
              <a:t>Brief</a:t>
            </a:r>
          </a:p>
          <a:p>
            <a:r>
              <a:rPr lang="en-GB" sz="3600" dirty="0"/>
              <a:t>Clear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6D3EF4-8215-4084-B285-5BB1C4E8A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E21D-7CEB-4497-842D-9B00423C00C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4391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2FB88-E64C-37C0-1234-64934BB7A0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Additional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C6984-8C63-7B9F-3700-24C2BA89CA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TUTORS:</a:t>
            </a:r>
            <a:br>
              <a:rPr lang="en-GB" dirty="0"/>
            </a:br>
            <a:r>
              <a:rPr lang="en-GB" dirty="0"/>
              <a:t>The following could be used as further practice after other Moodle Materials are completed.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3B47E1-5B63-8D96-E540-F9F10256C8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72EB4D-8B15-92A4-B721-6C0A8BEE6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88576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429FB-97D6-62D6-9F03-F49C708126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IN- Class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3562CB-A2A5-C355-8C04-A60B0BBB77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You have lost your passport and need to apply for a new one.</a:t>
            </a:r>
          </a:p>
          <a:p>
            <a:r>
              <a:rPr lang="en-GB" sz="2800" dirty="0"/>
              <a:t>Write to the appropriate Government Department telling them:</a:t>
            </a:r>
          </a:p>
          <a:p>
            <a:endParaRPr lang="en-GB" sz="28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B29F63-D0C8-76EE-FA71-DDD86413AB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798822-9FD9-6819-293D-BF585F81C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0507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96BC2-45D5-61FF-524F-8E38FCD649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FD3D00-9690-B720-475A-8D6CFCBBA8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1) Why you are writing</a:t>
            </a:r>
          </a:p>
          <a:p>
            <a:r>
              <a:rPr lang="en-GB" sz="3200" dirty="0"/>
              <a:t>2) Give a background – how you lost it/where/what happened/any other people involved.</a:t>
            </a:r>
          </a:p>
          <a:p>
            <a:r>
              <a:rPr lang="en-GB" dirty="0"/>
              <a:t>3) What you would like to happen.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1B2475-AA7F-26FF-FE21-5BAEB73FE8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8D5EE5-0A30-5ADD-1316-9C587E3730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563757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911</TotalTime>
  <Words>621</Words>
  <Application>Microsoft Office PowerPoint</Application>
  <PresentationFormat>On-screen Show (4:3)</PresentationFormat>
  <Paragraphs>93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Aptos</vt:lpstr>
      <vt:lpstr>Arial</vt:lpstr>
      <vt:lpstr>Calibri</vt:lpstr>
      <vt:lpstr>Myriad Pro</vt:lpstr>
      <vt:lpstr>Nunito Sans</vt:lpstr>
      <vt:lpstr>Nunito Sans Light</vt:lpstr>
      <vt:lpstr>Symbol</vt:lpstr>
      <vt:lpstr>Verdana</vt:lpstr>
      <vt:lpstr>20140311PresentationUWTSDTemplate</vt:lpstr>
      <vt:lpstr>LCLM 4003</vt:lpstr>
      <vt:lpstr>Types of Written Communication</vt:lpstr>
      <vt:lpstr>Types (continued)</vt:lpstr>
      <vt:lpstr>WRITING STYLES</vt:lpstr>
      <vt:lpstr>WHEN DO WE USE EACH?</vt:lpstr>
      <vt:lpstr>WHAT IS THE DIFFERENCE?</vt:lpstr>
      <vt:lpstr>WHAT IS THE DIFFERENCE?</vt:lpstr>
      <vt:lpstr>WHAT IS THE DIFFERENCE?</vt:lpstr>
      <vt:lpstr>FORMAL or INFORMAL?</vt:lpstr>
      <vt:lpstr>Letters 1</vt:lpstr>
      <vt:lpstr>Letters 2</vt:lpstr>
      <vt:lpstr>Factors in successful written communication</vt:lpstr>
      <vt:lpstr>Words</vt:lpstr>
      <vt:lpstr>Additional Practice</vt:lpstr>
      <vt:lpstr>IN- Class Exercise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Lloyd Beharry</cp:lastModifiedBy>
  <cp:revision>66</cp:revision>
  <cp:lastPrinted>2018-07-09T15:27:01Z</cp:lastPrinted>
  <dcterms:created xsi:type="dcterms:W3CDTF">2002-10-07T19:43:58Z</dcterms:created>
  <dcterms:modified xsi:type="dcterms:W3CDTF">2025-07-20T12:55:19Z</dcterms:modified>
</cp:coreProperties>
</file>