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58"/>
  </p:normalViewPr>
  <p:slideViewPr>
    <p:cSldViewPr snapToGrid="0">
      <p:cViewPr varScale="1">
        <p:scale>
          <a:sx n="78" d="100"/>
          <a:sy n="78" d="100"/>
        </p:scale>
        <p:origin x="850" y="8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1E5A2E-B29F-411F-A2CD-175AFB065A25}" type="datetimeFigureOut">
              <a:rPr lang="en-IN" smtClean="0"/>
              <a:t>25-02-2026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0AE2E0-BB22-4BE6-AD37-057AA1AD43F1}" type="slidenum">
              <a:rPr lang="en-IN" smtClean="0"/>
              <a:t>‹#›</a:t>
            </a:fld>
            <a:endParaRPr lang="en-IN"/>
          </a:p>
        </p:txBody>
      </p:sp>
    </p:spTree>
    <p:extLst>
      <p:ext uri="{BB962C8B-B14F-4D97-AF65-F5344CB8AC3E}">
        <p14:creationId xmlns:p14="http://schemas.microsoft.com/office/powerpoint/2010/main" val="3555866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test</a:t>
            </a:r>
          </a:p>
        </p:txBody>
      </p:sp>
      <p:sp>
        <p:nvSpPr>
          <p:cNvPr id="4" name="Slide Number Placeholder 3"/>
          <p:cNvSpPr>
            <a:spLocks noGrp="1"/>
          </p:cNvSpPr>
          <p:nvPr>
            <p:ph type="sldNum" sz="quarter" idx="5"/>
          </p:nvPr>
        </p:nvSpPr>
        <p:spPr/>
        <p:txBody>
          <a:bodyPr/>
          <a:lstStyle/>
          <a:p>
            <a:fld id="{090AE2E0-BB22-4BE6-AD37-057AA1AD43F1}" type="slidenum">
              <a:rPr lang="en-IN" smtClean="0"/>
              <a:t>1</a:t>
            </a:fld>
            <a:endParaRPr lang="en-IN"/>
          </a:p>
        </p:txBody>
      </p:sp>
    </p:spTree>
    <p:extLst>
      <p:ext uri="{BB962C8B-B14F-4D97-AF65-F5344CB8AC3E}">
        <p14:creationId xmlns:p14="http://schemas.microsoft.com/office/powerpoint/2010/main" val="14699874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Hospitality in the UK is experiencing structural workforce gaps and vacancy rates are over 9% in 2024 reports by the UK Hospitality sector justifying the next generation as hotels seek to stay afloat through AI-regulated service technologies (UKH, 2025). Customer demands have changed as the clientele now expects to obtain immediate service using digital interfaces and yet appreciate interpersonal care. The simultaneous demands of the present a strategic dilemma, including technology enhances efficiency, but emotional attachment is one of the competitive advantages of hospitality. Wivenhoe House Hotel is an example of such a reality as it is a 4-star historic hotel that integrates modern online booking platforms with customised pace of delivering guest services (Wivenhoehouse.co.uk, 2025). The analysis of this case makes it possible to analyse the areas of application of AI in increasing service provision and to understand the areas where human intervention can never be replaced.</a:t>
            </a:r>
            <a:endParaRPr lang="en-IN" dirty="0"/>
          </a:p>
        </p:txBody>
      </p:sp>
      <p:sp>
        <p:nvSpPr>
          <p:cNvPr id="4" name="Slide Number Placeholder 3"/>
          <p:cNvSpPr>
            <a:spLocks noGrp="1"/>
          </p:cNvSpPr>
          <p:nvPr>
            <p:ph type="sldNum" sz="quarter" idx="5"/>
          </p:nvPr>
        </p:nvSpPr>
        <p:spPr/>
        <p:txBody>
          <a:bodyPr/>
          <a:lstStyle/>
          <a:p>
            <a:fld id="{090AE2E0-BB22-4BE6-AD37-057AA1AD43F1}" type="slidenum">
              <a:rPr lang="en-IN" smtClean="0"/>
              <a:t>2</a:t>
            </a:fld>
            <a:endParaRPr lang="en-IN"/>
          </a:p>
        </p:txBody>
      </p:sp>
    </p:spTree>
    <p:extLst>
      <p:ext uri="{BB962C8B-B14F-4D97-AF65-F5344CB8AC3E}">
        <p14:creationId xmlns:p14="http://schemas.microsoft.com/office/powerpoint/2010/main" val="12132727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48E87D-0DD9-6AFA-153D-061938BBB5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5C96F9-0213-D11C-FFE4-4E29A52BA1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55B5AE-1AFD-C6FF-9BF4-BCE6850E561E}"/>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It has been verified by the research that voice assistants and automated chat systems provide quantifiable benefits in the hospitality customer service through repetitive connotations (</a:t>
            </a:r>
            <a:r>
              <a:rPr lang="en-GB" sz="1200" kern="1200" dirty="0" err="1">
                <a:solidFill>
                  <a:schemeClr val="tx1"/>
                </a:solidFill>
                <a:effectLst/>
                <a:latin typeface="+mn-lt"/>
                <a:ea typeface="+mn-ea"/>
                <a:cs typeface="+mn-cs"/>
              </a:rPr>
              <a:t>Buhalis</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Moldavska</a:t>
            </a:r>
            <a:r>
              <a:rPr lang="en-GB" sz="1200" kern="1200" dirty="0">
                <a:solidFill>
                  <a:schemeClr val="tx1"/>
                </a:solidFill>
                <a:effectLst/>
                <a:latin typeface="+mn-lt"/>
                <a:ea typeface="+mn-ea"/>
                <a:cs typeface="+mn-cs"/>
              </a:rPr>
              <a:t>, 2022). </a:t>
            </a:r>
            <a:r>
              <a:rPr lang="en-GB" sz="1200" kern="1200" dirty="0" err="1">
                <a:solidFill>
                  <a:schemeClr val="tx1"/>
                </a:solidFill>
                <a:effectLst/>
                <a:latin typeface="+mn-lt"/>
                <a:ea typeface="+mn-ea"/>
                <a:cs typeface="+mn-cs"/>
              </a:rPr>
              <a:t>Knani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argued that the application of AI in the hospitality sector has surpassed the knowledge on its effect on the quality-of-service experience. AI tools enable UK hotels to report shorter call-centres loads and quicker booking confirmations, but reduce the scores of guest satisfaction when they are expected to be emotionally-reassured and this is not possible. This is to show that efficiency and experience are not necessarily related. The use of the online booking and the online enquiry system by Wivenhoe House Hotel reflects this trend as online convenience can enhance booking conversion, but the effort of the reception staff is indispensable in guest satisfaction when they arrive at the hotel, resolve their complaints, and submit their special requests. The balance between humans and AI is not a choice, but a strategic need.</a:t>
            </a:r>
            <a:endParaRPr lang="en-IN" dirty="0"/>
          </a:p>
        </p:txBody>
      </p:sp>
      <p:sp>
        <p:nvSpPr>
          <p:cNvPr id="4" name="Slide Number Placeholder 3">
            <a:extLst>
              <a:ext uri="{FF2B5EF4-FFF2-40B4-BE49-F238E27FC236}">
                <a16:creationId xmlns:a16="http://schemas.microsoft.com/office/drawing/2014/main" id="{30D0E47E-3057-75C4-D0BC-A2C58120C7F5}"/>
              </a:ext>
            </a:extLst>
          </p:cNvPr>
          <p:cNvSpPr>
            <a:spLocks noGrp="1"/>
          </p:cNvSpPr>
          <p:nvPr>
            <p:ph type="sldNum" sz="quarter" idx="5"/>
          </p:nvPr>
        </p:nvSpPr>
        <p:spPr/>
        <p:txBody>
          <a:bodyPr/>
          <a:lstStyle/>
          <a:p>
            <a:fld id="{090AE2E0-BB22-4BE6-AD37-057AA1AD43F1}" type="slidenum">
              <a:rPr lang="en-IN" smtClean="0"/>
              <a:t>3</a:t>
            </a:fld>
            <a:endParaRPr lang="en-IN"/>
          </a:p>
        </p:txBody>
      </p:sp>
    </p:spTree>
    <p:extLst>
      <p:ext uri="{BB962C8B-B14F-4D97-AF65-F5344CB8AC3E}">
        <p14:creationId xmlns:p14="http://schemas.microsoft.com/office/powerpoint/2010/main" val="30227579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780D10-E289-0B49-2FF9-4AD882CA33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77020D-89F8-45E3-F097-620E6EFE32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9A47DE-05A7-6D93-4D4A-6AEFA286C15A}"/>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Service-dominant logic states that the process of value creation is found in the process of interaction, but not by delivering standardised outputs, i.e. without losing the experiential essence of hospitality, it is impossible to completely automate it. Wang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showed that there is a generational difference, which is digitally-native guests are accepting of the AI-mediated service and older demographics need interpersonal validation. This generation gap has an impact on the design of hotel services. Saputra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argued that anthropomorphic robots, though enhancing interaction, usually create expectation of emotional intelligence that exists above the technological level, which become a source of disappointment when the machines are unable to empathise. The literature brings the concepts together of how AI can assist, not replace relational service dynamics. In Wivenhoe House Hotel that sells the heritage atmosphere and individualised service, excessive automation poses a threat of brand dilution.</a:t>
            </a:r>
            <a:endParaRPr lang="en-IN" dirty="0"/>
          </a:p>
        </p:txBody>
      </p:sp>
      <p:sp>
        <p:nvSpPr>
          <p:cNvPr id="4" name="Slide Number Placeholder 3">
            <a:extLst>
              <a:ext uri="{FF2B5EF4-FFF2-40B4-BE49-F238E27FC236}">
                <a16:creationId xmlns:a16="http://schemas.microsoft.com/office/drawing/2014/main" id="{AFA78515-D2B1-24D4-5764-324240F0E198}"/>
              </a:ext>
            </a:extLst>
          </p:cNvPr>
          <p:cNvSpPr>
            <a:spLocks noGrp="1"/>
          </p:cNvSpPr>
          <p:nvPr>
            <p:ph type="sldNum" sz="quarter" idx="5"/>
          </p:nvPr>
        </p:nvSpPr>
        <p:spPr/>
        <p:txBody>
          <a:bodyPr/>
          <a:lstStyle/>
          <a:p>
            <a:fld id="{090AE2E0-BB22-4BE6-AD37-057AA1AD43F1}" type="slidenum">
              <a:rPr lang="en-IN" smtClean="0"/>
              <a:t>4</a:t>
            </a:fld>
            <a:endParaRPr lang="en-IN"/>
          </a:p>
        </p:txBody>
      </p:sp>
    </p:spTree>
    <p:extLst>
      <p:ext uri="{BB962C8B-B14F-4D97-AF65-F5344CB8AC3E}">
        <p14:creationId xmlns:p14="http://schemas.microsoft.com/office/powerpoint/2010/main" val="37684518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5771BC-4905-2C0C-EAE4-885AC6AFF1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FC7759-C2EE-3BA8-90E6-422E0A89D4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67C370-260E-EBFB-6DD0-7418829143A0}"/>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Chung and Tan (2025) demonstrated that AI-IoT smart hospitality ecosystems can save up to 35% of time spent on service responses and optimize energy consumption by an average of 20%, which fits the UK hospitality goals of sustainability (UKH, 2025). Such efficiencies make a financial and environmental advantage. </a:t>
            </a:r>
            <a:r>
              <a:rPr lang="en-GB" sz="1200" kern="1200" dirty="0" err="1">
                <a:solidFill>
                  <a:schemeClr val="tx1"/>
                </a:solidFill>
                <a:effectLst/>
                <a:latin typeface="+mn-lt"/>
                <a:ea typeface="+mn-ea"/>
                <a:cs typeface="+mn-cs"/>
              </a:rPr>
              <a:t>Nannelli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stated that the implementation of technology without an integration of experiential design results in operational but experiential neutrality. In Wivenhoe House Hotel, online booking systems and automated billing make it easier, but again personal reception service is the most prominent factor of service quality that customers mention. This shows that technology induced efficiency should never be above the experience design if hotels want to differentiate themselves other than competing about price.</a:t>
            </a:r>
            <a:endParaRPr lang="en-IN" dirty="0"/>
          </a:p>
        </p:txBody>
      </p:sp>
      <p:sp>
        <p:nvSpPr>
          <p:cNvPr id="4" name="Slide Number Placeholder 3">
            <a:extLst>
              <a:ext uri="{FF2B5EF4-FFF2-40B4-BE49-F238E27FC236}">
                <a16:creationId xmlns:a16="http://schemas.microsoft.com/office/drawing/2014/main" id="{920F88CA-5D96-3242-A3C4-E74154E40A67}"/>
              </a:ext>
            </a:extLst>
          </p:cNvPr>
          <p:cNvSpPr>
            <a:spLocks noGrp="1"/>
          </p:cNvSpPr>
          <p:nvPr>
            <p:ph type="sldNum" sz="quarter" idx="5"/>
          </p:nvPr>
        </p:nvSpPr>
        <p:spPr/>
        <p:txBody>
          <a:bodyPr/>
          <a:lstStyle/>
          <a:p>
            <a:fld id="{090AE2E0-BB22-4BE6-AD37-057AA1AD43F1}" type="slidenum">
              <a:rPr lang="en-IN" smtClean="0"/>
              <a:t>5</a:t>
            </a:fld>
            <a:endParaRPr lang="en-IN"/>
          </a:p>
        </p:txBody>
      </p:sp>
    </p:spTree>
    <p:extLst>
      <p:ext uri="{BB962C8B-B14F-4D97-AF65-F5344CB8AC3E}">
        <p14:creationId xmlns:p14="http://schemas.microsoft.com/office/powerpoint/2010/main" val="28102251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55C220-BA93-BA59-5808-5A779D9EB2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B824A5-5AD6-25FA-957F-CD0996012C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E5673C-2FF2-204B-5B39-2B999F7E2549}"/>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Skubis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pointed out the anxiety of displacement in employees and ethical concern as one of the key threats of humanoid robotics in the hospitality industry. When machines substitute the workforce and not supplement it, service authenticity, and morale decrease. Transactional work moved to AI gives employees room to provide creative and empathy service, which can never be innovated by technology. Frontline employees who attend special guest events, crisis management at Wivenhoe House Hotel offer the emotional interaction that is the core of brand loyalty. When these interactions are replaced by AI systems, perceived warmth, and trust at the expense of the latter will decrease. The organisational culture and training predetermine whether human collaboration reinforces or declines after the advent of AI.</a:t>
            </a:r>
            <a:endParaRPr lang="en-IN" dirty="0"/>
          </a:p>
        </p:txBody>
      </p:sp>
      <p:sp>
        <p:nvSpPr>
          <p:cNvPr id="4" name="Slide Number Placeholder 3">
            <a:extLst>
              <a:ext uri="{FF2B5EF4-FFF2-40B4-BE49-F238E27FC236}">
                <a16:creationId xmlns:a16="http://schemas.microsoft.com/office/drawing/2014/main" id="{4361E458-AD4A-2208-A997-9BA5948D4CC6}"/>
              </a:ext>
            </a:extLst>
          </p:cNvPr>
          <p:cNvSpPr>
            <a:spLocks noGrp="1"/>
          </p:cNvSpPr>
          <p:nvPr>
            <p:ph type="sldNum" sz="quarter" idx="5"/>
          </p:nvPr>
        </p:nvSpPr>
        <p:spPr/>
        <p:txBody>
          <a:bodyPr/>
          <a:lstStyle/>
          <a:p>
            <a:fld id="{090AE2E0-BB22-4BE6-AD37-057AA1AD43F1}" type="slidenum">
              <a:rPr lang="en-IN" smtClean="0"/>
              <a:t>6</a:t>
            </a:fld>
            <a:endParaRPr lang="en-IN"/>
          </a:p>
        </p:txBody>
      </p:sp>
    </p:spTree>
    <p:extLst>
      <p:ext uri="{BB962C8B-B14F-4D97-AF65-F5344CB8AC3E}">
        <p14:creationId xmlns:p14="http://schemas.microsoft.com/office/powerpoint/2010/main" val="35977774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AD73B2-0C61-66E9-414D-0717F1DFB9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3C2E22-1A3A-CA56-D14A-E7D78A127B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4540D7-42DD-21D6-7073-E5E62543013B}"/>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As Rasheed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(2024) revealed, the readiness of consumers to use AI in the hospitality industry is associated with high levels of trust in the reliability of the system and the security of personal data. The guests of the UK are apprehensive with high profile breaches within the service sector; data privacy has been an issue. Gonzalez-Jimenez and Costa Pinto (2024) demonstrated that immersive AI interfaces can increase inclusion among tech-confident users and exclude those who like interacting with human beings. In Wivenhoe House Hotel, the implementation of AI without presenting alternatives in human form would be dangerous as it would avoid attracting the traditional hospitality segments. Trust ought to be maintained through ethical governance and transparency that enhances service delivery innovation.</a:t>
            </a:r>
            <a:endParaRPr lang="en-IN" dirty="0"/>
          </a:p>
        </p:txBody>
      </p:sp>
      <p:sp>
        <p:nvSpPr>
          <p:cNvPr id="4" name="Slide Number Placeholder 3">
            <a:extLst>
              <a:ext uri="{FF2B5EF4-FFF2-40B4-BE49-F238E27FC236}">
                <a16:creationId xmlns:a16="http://schemas.microsoft.com/office/drawing/2014/main" id="{1FCA285A-F89F-8F32-2547-84841CC742D5}"/>
              </a:ext>
            </a:extLst>
          </p:cNvPr>
          <p:cNvSpPr>
            <a:spLocks noGrp="1"/>
          </p:cNvSpPr>
          <p:nvPr>
            <p:ph type="sldNum" sz="quarter" idx="5"/>
          </p:nvPr>
        </p:nvSpPr>
        <p:spPr/>
        <p:txBody>
          <a:bodyPr/>
          <a:lstStyle/>
          <a:p>
            <a:fld id="{090AE2E0-BB22-4BE6-AD37-057AA1AD43F1}" type="slidenum">
              <a:rPr lang="en-IN" smtClean="0"/>
              <a:t>7</a:t>
            </a:fld>
            <a:endParaRPr lang="en-IN"/>
          </a:p>
        </p:txBody>
      </p:sp>
    </p:spTree>
    <p:extLst>
      <p:ext uri="{BB962C8B-B14F-4D97-AF65-F5344CB8AC3E}">
        <p14:creationId xmlns:p14="http://schemas.microsoft.com/office/powerpoint/2010/main" val="41000162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B5432B-F707-F1C8-6645-26F7FE681E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4A4626-66E0-90D7-3FD0-424F45C613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50DB22-10B8-4AC2-45C5-DADC2DD960AB}"/>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Economic aspects based on increased minimum wage in the UK and recruitment deficits are some of the economic factors using PESTEL that encourages automation. Social trends depict the growing acceptable use of digital services and legal regulations insist on the rigorous adherence to the data protection policies. Smart-energy AI systems are motivated by environmental pressures to achieve sustainability goals (UKH, 2025). Technological preparedness allows quick deployment, but the social demand will not be satisfied by human warmth. Clegg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(2021) suggested that the value creation in a project relies on the positioning of technology in line with the expectations of the stakeholders and AI should be engineered to flow along the human processes. This adaptive hybrid strategy is manifested in the blended method of digital systems in Wivenhoe House Hotel with highly-visible staff presence (</a:t>
            </a:r>
            <a:r>
              <a:rPr lang="en-GB" sz="1200" kern="1200" dirty="0" err="1">
                <a:solidFill>
                  <a:schemeClr val="tx1"/>
                </a:solidFill>
                <a:effectLst/>
                <a:latin typeface="+mn-lt"/>
                <a:ea typeface="+mn-ea"/>
                <a:cs typeface="+mn-cs"/>
              </a:rPr>
              <a:t>Nannelli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a:t>
            </a:r>
            <a:endParaRPr lang="en-IN" dirty="0"/>
          </a:p>
        </p:txBody>
      </p:sp>
      <p:sp>
        <p:nvSpPr>
          <p:cNvPr id="4" name="Slide Number Placeholder 3">
            <a:extLst>
              <a:ext uri="{FF2B5EF4-FFF2-40B4-BE49-F238E27FC236}">
                <a16:creationId xmlns:a16="http://schemas.microsoft.com/office/drawing/2014/main" id="{C0EAD994-E6E5-C048-D355-BFAEBC29FCE0}"/>
              </a:ext>
            </a:extLst>
          </p:cNvPr>
          <p:cNvSpPr>
            <a:spLocks noGrp="1"/>
          </p:cNvSpPr>
          <p:nvPr>
            <p:ph type="sldNum" sz="quarter" idx="5"/>
          </p:nvPr>
        </p:nvSpPr>
        <p:spPr/>
        <p:txBody>
          <a:bodyPr/>
          <a:lstStyle/>
          <a:p>
            <a:fld id="{090AE2E0-BB22-4BE6-AD37-057AA1AD43F1}" type="slidenum">
              <a:rPr lang="en-IN" smtClean="0"/>
              <a:t>8</a:t>
            </a:fld>
            <a:endParaRPr lang="en-IN"/>
          </a:p>
        </p:txBody>
      </p:sp>
    </p:spTree>
    <p:extLst>
      <p:ext uri="{BB962C8B-B14F-4D97-AF65-F5344CB8AC3E}">
        <p14:creationId xmlns:p14="http://schemas.microsoft.com/office/powerpoint/2010/main" val="17627206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3433AD-015E-ED4E-EE7E-9CC1A13905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B5E674-88A3-3F7D-4180-3242BCD8E0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9E4337-C3BD-C77F-6FBE-5EB5A41FCAF0}"/>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research illustrates that AI is essential in contemporary hospitality functioning and involves the automation of the type or the routine services and the responsiveness of the systems. Recent publications have indicated that guests appreciate interpersonal care on the service experience involving emotionally-sensitive or complex service experience. Excessive automation can pose the danger of losing the relationship aspect of hospitality, especially in 4-star hotels like Wivenhoe House Hotel, where the relational aspect of brand characterises the hotel. The important point that can be made is that efficiency driven by technological innovation can never guarantee guest loyalty, but a competitive advantage comes when AI complements, but not substitutes the frontline human service capacity.</a:t>
            </a:r>
            <a:endParaRPr lang="en-IN" dirty="0"/>
          </a:p>
        </p:txBody>
      </p:sp>
      <p:sp>
        <p:nvSpPr>
          <p:cNvPr id="4" name="Slide Number Placeholder 3">
            <a:extLst>
              <a:ext uri="{FF2B5EF4-FFF2-40B4-BE49-F238E27FC236}">
                <a16:creationId xmlns:a16="http://schemas.microsoft.com/office/drawing/2014/main" id="{3DB1ABA3-7FBA-8C8B-E663-F4C2CB56ECEB}"/>
              </a:ext>
            </a:extLst>
          </p:cNvPr>
          <p:cNvSpPr>
            <a:spLocks noGrp="1"/>
          </p:cNvSpPr>
          <p:nvPr>
            <p:ph type="sldNum" sz="quarter" idx="5"/>
          </p:nvPr>
        </p:nvSpPr>
        <p:spPr/>
        <p:txBody>
          <a:bodyPr/>
          <a:lstStyle/>
          <a:p>
            <a:fld id="{090AE2E0-BB22-4BE6-AD37-057AA1AD43F1}" type="slidenum">
              <a:rPr lang="en-IN" smtClean="0"/>
              <a:t>9</a:t>
            </a:fld>
            <a:endParaRPr lang="en-IN"/>
          </a:p>
        </p:txBody>
      </p:sp>
    </p:spTree>
    <p:extLst>
      <p:ext uri="{BB962C8B-B14F-4D97-AF65-F5344CB8AC3E}">
        <p14:creationId xmlns:p14="http://schemas.microsoft.com/office/powerpoint/2010/main" val="38748531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D26073-D903-E6B3-C82A-3E798AB8F7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48BCD3-1988-0237-2220-6127F3529E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2CBBF2-47FC-8A38-C9C7-AEF494DC1D49}"/>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Hotels are supposed to develop hybrid forms of service, which assign AI systems to routine and volume-based procedures like inquiries and bookings, whereas the employees are to be given powers to handle personalised attention to their guests. Training programs should make employees feel that AI is a supportive technology and not a threat, so that they will enhance acceptance and service delivery. The deployment of digital interactions should include clear data protection policies and the open policies regarding the use of AI to ensure the confidence of guests in online communication. In Wivenhoe House Hotel, such strategies allow innovation with technology to be introduced and maintain the aspects of warmth and authenticity that characterise the high-end hospitality experience.</a:t>
            </a:r>
            <a:endParaRPr lang="en-IN" dirty="0"/>
          </a:p>
        </p:txBody>
      </p:sp>
      <p:sp>
        <p:nvSpPr>
          <p:cNvPr id="4" name="Slide Number Placeholder 3">
            <a:extLst>
              <a:ext uri="{FF2B5EF4-FFF2-40B4-BE49-F238E27FC236}">
                <a16:creationId xmlns:a16="http://schemas.microsoft.com/office/drawing/2014/main" id="{18EC32AE-1528-52EF-C589-5EE8B746EB13}"/>
              </a:ext>
            </a:extLst>
          </p:cNvPr>
          <p:cNvSpPr>
            <a:spLocks noGrp="1"/>
          </p:cNvSpPr>
          <p:nvPr>
            <p:ph type="sldNum" sz="quarter" idx="5"/>
          </p:nvPr>
        </p:nvSpPr>
        <p:spPr/>
        <p:txBody>
          <a:bodyPr/>
          <a:lstStyle/>
          <a:p>
            <a:fld id="{090AE2E0-BB22-4BE6-AD37-057AA1AD43F1}" type="slidenum">
              <a:rPr lang="en-IN" smtClean="0"/>
              <a:t>10</a:t>
            </a:fld>
            <a:endParaRPr lang="en-IN"/>
          </a:p>
        </p:txBody>
      </p:sp>
    </p:spTree>
    <p:extLst>
      <p:ext uri="{BB962C8B-B14F-4D97-AF65-F5344CB8AC3E}">
        <p14:creationId xmlns:p14="http://schemas.microsoft.com/office/powerpoint/2010/main" val="4308397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05EA3E-5B02-472C-A63D-A224AB58E495}" type="datetimeFigureOut">
              <a:rPr lang="en-IN" smtClean="0"/>
              <a:t>25-02-2026</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3274005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05EA3E-5B02-472C-A63D-A224AB58E495}" type="datetimeFigureOut">
              <a:rPr lang="en-IN" smtClean="0"/>
              <a:t>25-02-2026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3964938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05EA3E-5B02-472C-A63D-A224AB58E495}" type="datetimeFigureOut">
              <a:rPr lang="en-IN" smtClean="0"/>
              <a:t>25-02-2026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4045105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A05EA3E-5B02-472C-A63D-A224AB58E495}" type="datetimeFigureOut">
              <a:rPr lang="en-IN" smtClean="0"/>
              <a:t>25-02-2026</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3165129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A05EA3E-5B02-472C-A63D-A224AB58E495}" type="datetimeFigureOut">
              <a:rPr lang="en-IN" smtClean="0"/>
              <a:t>25-02-2026</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3424653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A05EA3E-5B02-472C-A63D-A224AB58E495}" type="datetimeFigureOut">
              <a:rPr lang="en-IN" smtClean="0"/>
              <a:t>25-02-2026</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3897332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05EA3E-5B02-472C-A63D-A224AB58E495}" type="datetimeFigureOut">
              <a:rPr lang="en-IN" smtClean="0"/>
              <a:t>25-02-2026</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2754357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05EA3E-5B02-472C-A63D-A224AB58E495}" type="datetimeFigureOut">
              <a:rPr lang="en-IN" smtClean="0"/>
              <a:t>25-02-2026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114551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05EA3E-5B02-472C-A63D-A224AB58E495}" type="datetimeFigureOut">
              <a:rPr lang="en-IN" smtClean="0"/>
              <a:t>25-02-2026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815356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05EA3E-5B02-472C-A63D-A224AB58E495}" type="datetimeFigureOut">
              <a:rPr lang="en-IN" smtClean="0"/>
              <a:t>25-02-2026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13699525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05EA3E-5B02-472C-A63D-A224AB58E495}" type="datetimeFigureOut">
              <a:rPr lang="en-IN" smtClean="0"/>
              <a:t>25-02-2026</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B8E766B-78ED-43C2-B06B-F51D868C88AF}"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002732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A05EA3E-5B02-472C-A63D-A224AB58E495}" type="datetimeFigureOut">
              <a:rPr lang="en-IN" smtClean="0"/>
              <a:t>25-02-2026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16050124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A05EA3E-5B02-472C-A63D-A224AB58E495}" type="datetimeFigureOut">
              <a:rPr lang="en-IN" smtClean="0"/>
              <a:t>25-02-2026</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B8E766B-78ED-43C2-B06B-F51D868C88AF}"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593580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A05EA3E-5B02-472C-A63D-A224AB58E495}" type="datetimeFigureOut">
              <a:rPr lang="en-IN" smtClean="0"/>
              <a:t>25-02-2026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3098408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05EA3E-5B02-472C-A63D-A224AB58E495}" type="datetimeFigureOut">
              <a:rPr lang="en-IN" smtClean="0"/>
              <a:t>25-02-2026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26642863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05EA3E-5B02-472C-A63D-A224AB58E495}" type="datetimeFigureOut">
              <a:rPr lang="en-IN" smtClean="0"/>
              <a:t>25-02-2026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B8E766B-78ED-43C2-B06B-F51D868C88AF}" type="slidenum">
              <a:rPr lang="en-IN" smtClean="0"/>
              <a:t>‹#›</a:t>
            </a:fld>
            <a:endParaRPr lang="en-IN"/>
          </a:p>
        </p:txBody>
      </p:sp>
    </p:spTree>
    <p:extLst>
      <p:ext uri="{BB962C8B-B14F-4D97-AF65-F5344CB8AC3E}">
        <p14:creationId xmlns:p14="http://schemas.microsoft.com/office/powerpoint/2010/main" val="4043882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A05EA3E-5B02-472C-A63D-A224AB58E495}" type="datetimeFigureOut">
              <a:rPr lang="en-IN" smtClean="0"/>
              <a:t>25-02-2026</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B8E766B-78ED-43C2-B06B-F51D868C88AF}" type="slidenum">
              <a:rPr lang="en-IN" smtClean="0"/>
              <a:t>‹#›</a:t>
            </a:fld>
            <a:endParaRPr lang="en-IN"/>
          </a:p>
        </p:txBody>
      </p:sp>
    </p:spTree>
    <p:extLst>
      <p:ext uri="{BB962C8B-B14F-4D97-AF65-F5344CB8AC3E}">
        <p14:creationId xmlns:p14="http://schemas.microsoft.com/office/powerpoint/2010/main" val="295120344"/>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wivenhoehouse.co.uk/our-history/" TargetMode="External"/><Relationship Id="rId2" Type="http://schemas.openxmlformats.org/officeDocument/2006/relationships/hyperlink" Target="https://www.ukhospitality.org.uk/topic/sustainability/"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8686F-0005-B8D3-06B4-F4B0CE5FD205}"/>
              </a:ext>
            </a:extLst>
          </p:cNvPr>
          <p:cNvSpPr>
            <a:spLocks noGrp="1"/>
          </p:cNvSpPr>
          <p:nvPr>
            <p:ph type="ctrTitle"/>
          </p:nvPr>
        </p:nvSpPr>
        <p:spPr>
          <a:xfrm>
            <a:off x="2846388" y="452339"/>
            <a:ext cx="8915399" cy="3771901"/>
          </a:xfrm>
        </p:spPr>
        <p:txBody>
          <a:bodyPr>
            <a:noAutofit/>
          </a:bodyPr>
          <a:lstStyle/>
          <a:p>
            <a:pPr algn="ctr"/>
            <a:r>
              <a:rPr lang="en-GB" sz="2400" b="1" dirty="0"/>
              <a:t>BA (Hons) Hospitality &amp; Hotel Management </a:t>
            </a:r>
            <a:br>
              <a:rPr lang="en-IN" sz="2400" dirty="0"/>
            </a:br>
            <a:r>
              <a:rPr lang="en-GB" sz="2400" b="1" dirty="0"/>
              <a:t> </a:t>
            </a:r>
            <a:br>
              <a:rPr lang="en-IN" sz="2400" dirty="0"/>
            </a:br>
            <a:r>
              <a:rPr lang="en-GB" sz="2400" b="1" dirty="0"/>
              <a:t>BMIH6001 CONTEMPORARY THEMES IN THE HOTEL AND</a:t>
            </a:r>
            <a:br>
              <a:rPr lang="en-IN" sz="2400" dirty="0"/>
            </a:br>
            <a:r>
              <a:rPr lang="en-GB" sz="2400" b="1" dirty="0"/>
              <a:t>HOSPITALITY SECTOR </a:t>
            </a:r>
            <a:br>
              <a:rPr lang="en-IN" sz="2400" dirty="0"/>
            </a:br>
            <a:r>
              <a:rPr lang="en-GB" sz="2400" b="1" dirty="0"/>
              <a:t> </a:t>
            </a:r>
            <a:br>
              <a:rPr lang="en-IN" sz="2400" dirty="0"/>
            </a:br>
            <a:r>
              <a:rPr lang="en-GB" sz="2400" b="1" i="1" dirty="0"/>
              <a:t>ASSESSMENT 2: CONFERENCE PRESENTATION</a:t>
            </a:r>
            <a:r>
              <a:rPr lang="en-GB" sz="2400" b="1" dirty="0"/>
              <a:t> </a:t>
            </a:r>
            <a:br>
              <a:rPr lang="en-IN" sz="2400" dirty="0"/>
            </a:br>
            <a:r>
              <a:rPr lang="en-GB" sz="2400" b="1" dirty="0"/>
              <a:t> </a:t>
            </a:r>
            <a:br>
              <a:rPr lang="en-IN" sz="2400" dirty="0"/>
            </a:br>
            <a:r>
              <a:rPr lang="en-GB" sz="2400" b="1" i="1" dirty="0"/>
              <a:t>OPTION ONE: ARTIFICIAL INTELLIGENCE AND HUMAN COLLABORATION</a:t>
            </a:r>
            <a:endParaRPr lang="en-IN" sz="2400" dirty="0"/>
          </a:p>
        </p:txBody>
      </p:sp>
      <p:sp>
        <p:nvSpPr>
          <p:cNvPr id="3" name="Subtitle 2">
            <a:extLst>
              <a:ext uri="{FF2B5EF4-FFF2-40B4-BE49-F238E27FC236}">
                <a16:creationId xmlns:a16="http://schemas.microsoft.com/office/drawing/2014/main" id="{3162B8B6-89CC-2585-A813-52828A24E30D}"/>
              </a:ext>
            </a:extLst>
          </p:cNvPr>
          <p:cNvSpPr>
            <a:spLocks noGrp="1"/>
          </p:cNvSpPr>
          <p:nvPr>
            <p:ph type="subTitle" idx="1"/>
          </p:nvPr>
        </p:nvSpPr>
        <p:spPr/>
        <p:txBody>
          <a:bodyPr>
            <a:normAutofit fontScale="70000" lnSpcReduction="20000"/>
          </a:bodyPr>
          <a:lstStyle/>
          <a:p>
            <a:r>
              <a:rPr lang="en-GB" b="1" i="1" dirty="0"/>
              <a:t> Name: Lidia Leva</a:t>
            </a:r>
            <a:endParaRPr lang="en-IN" dirty="0"/>
          </a:p>
          <a:p>
            <a:r>
              <a:rPr lang="en-GB" b="1" i="1" dirty="0"/>
              <a:t>ID: 2242891</a:t>
            </a:r>
            <a:endParaRPr lang="en-IN" dirty="0"/>
          </a:p>
          <a:p>
            <a:r>
              <a:rPr lang="en-GB" b="1" i="1" dirty="0"/>
              <a:t>Level: </a:t>
            </a:r>
            <a:r>
              <a:rPr lang="en-GB" i="1" dirty="0"/>
              <a:t>6</a:t>
            </a:r>
            <a:endParaRPr lang="en-IN" dirty="0"/>
          </a:p>
          <a:p>
            <a:r>
              <a:rPr lang="en-GB" b="1" i="1" dirty="0"/>
              <a:t>Module Leader: </a:t>
            </a:r>
            <a:r>
              <a:rPr lang="en-GB" i="1" dirty="0"/>
              <a:t>Dr Ernest </a:t>
            </a:r>
            <a:r>
              <a:rPr lang="en-GB" i="1" dirty="0" err="1"/>
              <a:t>Balutie</a:t>
            </a:r>
            <a:r>
              <a:rPr lang="en-GB" i="1" dirty="0"/>
              <a:t> </a:t>
            </a:r>
            <a:r>
              <a:rPr lang="en-GB" i="1" dirty="0" err="1"/>
              <a:t>Wavei</a:t>
            </a:r>
            <a:r>
              <a:rPr lang="en-GB" dirty="0"/>
              <a:t> </a:t>
            </a:r>
            <a:endParaRPr lang="en-IN" dirty="0"/>
          </a:p>
        </p:txBody>
      </p:sp>
      <p:pic>
        <p:nvPicPr>
          <p:cNvPr id="4" name="image1.png">
            <a:extLst>
              <a:ext uri="{FF2B5EF4-FFF2-40B4-BE49-F238E27FC236}">
                <a16:creationId xmlns:a16="http://schemas.microsoft.com/office/drawing/2014/main" id="{D5F49B13-ADD6-A4B5-8DAD-96CF772415A6}"/>
              </a:ext>
            </a:extLst>
          </p:cNvPr>
          <p:cNvPicPr/>
          <p:nvPr/>
        </p:nvPicPr>
        <p:blipFill>
          <a:blip r:embed="rId3"/>
          <a:srcRect/>
          <a:stretch>
            <a:fillRect/>
          </a:stretch>
        </p:blipFill>
        <p:spPr>
          <a:xfrm>
            <a:off x="850265" y="222250"/>
            <a:ext cx="2633345" cy="869950"/>
          </a:xfrm>
          <a:prstGeom prst="rect">
            <a:avLst/>
          </a:prstGeom>
          <a:ln/>
        </p:spPr>
      </p:pic>
    </p:spTree>
    <p:extLst>
      <p:ext uri="{BB962C8B-B14F-4D97-AF65-F5344CB8AC3E}">
        <p14:creationId xmlns:p14="http://schemas.microsoft.com/office/powerpoint/2010/main" val="22690057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31BC3-051D-602C-2B55-9DC3D5D72989}"/>
              </a:ext>
            </a:extLst>
          </p:cNvPr>
          <p:cNvSpPr>
            <a:spLocks noGrp="1"/>
          </p:cNvSpPr>
          <p:nvPr>
            <p:ph type="title"/>
          </p:nvPr>
        </p:nvSpPr>
        <p:spPr>
          <a:xfrm>
            <a:off x="1949988" y="195485"/>
            <a:ext cx="9980075" cy="751293"/>
          </a:xfrm>
        </p:spPr>
        <p:txBody>
          <a:bodyPr/>
          <a:lstStyle/>
          <a:p>
            <a:r>
              <a:rPr lang="en-GB" b="1" dirty="0"/>
              <a:t>Introduction</a:t>
            </a:r>
            <a:endParaRPr lang="en-IN" dirty="0"/>
          </a:p>
        </p:txBody>
      </p:sp>
      <p:sp>
        <p:nvSpPr>
          <p:cNvPr id="3" name="Content Placeholder 2">
            <a:extLst>
              <a:ext uri="{FF2B5EF4-FFF2-40B4-BE49-F238E27FC236}">
                <a16:creationId xmlns:a16="http://schemas.microsoft.com/office/drawing/2014/main" id="{D471BB6E-8D5C-ECCE-FEFF-F7C332F8461B}"/>
              </a:ext>
            </a:extLst>
          </p:cNvPr>
          <p:cNvSpPr>
            <a:spLocks noGrp="1"/>
          </p:cNvSpPr>
          <p:nvPr>
            <p:ph idx="1"/>
          </p:nvPr>
        </p:nvSpPr>
        <p:spPr>
          <a:xfrm>
            <a:off x="2432050" y="1133475"/>
            <a:ext cx="5811838" cy="5238750"/>
          </a:xfrm>
        </p:spPr>
        <p:txBody>
          <a:bodyPr/>
          <a:lstStyle/>
          <a:p>
            <a:pPr lvl="0" algn="just"/>
            <a:r>
              <a:rPr lang="en-GB" dirty="0"/>
              <a:t>Mechanisation  based on ai has become a need rather than an experiment in the UK hospitality sector, as machines are now used to overcome problems of labour shortage, increasing wage strong, and the need to offer quick service to the clients.</a:t>
            </a:r>
            <a:endParaRPr lang="en-IN" dirty="0"/>
          </a:p>
          <a:p>
            <a:pPr lvl="0" algn="just"/>
            <a:r>
              <a:rPr lang="en-GB" dirty="0"/>
              <a:t>The hospitality industry is relationship-based and over automation could destroy emotional interaction with the guests as the core of service value management.</a:t>
            </a:r>
            <a:endParaRPr lang="en-IN" dirty="0"/>
          </a:p>
          <a:p>
            <a:pPr algn="just"/>
            <a:r>
              <a:rPr lang="en-GB" dirty="0"/>
              <a:t>Wivenhoe House Hotel is a UK-based 4-star hotel that offers a good case study to explore the question of how to balance the implementation of intelligent automation and the delivery of human-centred service excellence (Wivenhoehouse.co.uk, 2025).</a:t>
            </a:r>
            <a:endParaRPr lang="en-IN" dirty="0"/>
          </a:p>
        </p:txBody>
      </p:sp>
      <p:pic>
        <p:nvPicPr>
          <p:cNvPr id="2050" name="Picture 2" descr="AI in the Hospitality Industry: Benefits, Challenges &amp; What's Next">
            <a:extLst>
              <a:ext uri="{FF2B5EF4-FFF2-40B4-BE49-F238E27FC236}">
                <a16:creationId xmlns:a16="http://schemas.microsoft.com/office/drawing/2014/main" id="{0965E825-D03A-DCA5-1415-331BD8BC3D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01050" y="1133475"/>
            <a:ext cx="3529013" cy="466725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19454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CA06E4-DBDC-C1FF-3AF0-8D80469D64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A93068-3D84-2D3A-1FB6-1D307071AF10}"/>
              </a:ext>
            </a:extLst>
          </p:cNvPr>
          <p:cNvSpPr>
            <a:spLocks noGrp="1"/>
          </p:cNvSpPr>
          <p:nvPr>
            <p:ph type="title"/>
          </p:nvPr>
        </p:nvSpPr>
        <p:spPr>
          <a:xfrm>
            <a:off x="1949988" y="195485"/>
            <a:ext cx="9980075" cy="751293"/>
          </a:xfrm>
        </p:spPr>
        <p:txBody>
          <a:bodyPr/>
          <a:lstStyle/>
          <a:p>
            <a:r>
              <a:rPr lang="en-GB" b="1" dirty="0"/>
              <a:t>Continued…</a:t>
            </a:r>
            <a:endParaRPr lang="en-IN" dirty="0"/>
          </a:p>
        </p:txBody>
      </p:sp>
      <p:sp>
        <p:nvSpPr>
          <p:cNvPr id="3" name="Content Placeholder 2">
            <a:extLst>
              <a:ext uri="{FF2B5EF4-FFF2-40B4-BE49-F238E27FC236}">
                <a16:creationId xmlns:a16="http://schemas.microsoft.com/office/drawing/2014/main" id="{6B5C4804-8F5D-1E17-D044-FA816EA21DEC}"/>
              </a:ext>
            </a:extLst>
          </p:cNvPr>
          <p:cNvSpPr>
            <a:spLocks noGrp="1"/>
          </p:cNvSpPr>
          <p:nvPr>
            <p:ph idx="1"/>
          </p:nvPr>
        </p:nvSpPr>
        <p:spPr>
          <a:xfrm>
            <a:off x="2432050" y="1133475"/>
            <a:ext cx="5811838" cy="5238750"/>
          </a:xfrm>
        </p:spPr>
        <p:txBody>
          <a:bodyPr>
            <a:normAutofit/>
          </a:bodyPr>
          <a:lstStyle/>
          <a:p>
            <a:pPr lvl="0" algn="just">
              <a:lnSpc>
                <a:spcPct val="150000"/>
              </a:lnSpc>
            </a:pPr>
            <a:r>
              <a:rPr lang="en-GB" dirty="0"/>
              <a:t>Self-service and conversational systems based on AI save time and risk commoditization of the interaction between guests.</a:t>
            </a:r>
            <a:endParaRPr lang="en-IN" dirty="0"/>
          </a:p>
          <a:p>
            <a:pPr lvl="0" algn="just">
              <a:lnSpc>
                <a:spcPct val="150000"/>
              </a:lnSpc>
            </a:pPr>
            <a:r>
              <a:rPr lang="en-GB" dirty="0"/>
              <a:t>Hotels around the UK are turning to voice assistants and chatbots to process bookings and requests, but guests escalate complicated requests to the human staff.</a:t>
            </a:r>
            <a:endParaRPr lang="en-IN" dirty="0"/>
          </a:p>
          <a:p>
            <a:pPr algn="just">
              <a:lnSpc>
                <a:spcPct val="150000"/>
              </a:lnSpc>
            </a:pPr>
            <a:r>
              <a:rPr lang="en-GB" dirty="0"/>
              <a:t>Competitive edge is based on the hybrid models of services that will be efficient in automation and at the same time providing a genuine human interaction (</a:t>
            </a:r>
            <a:r>
              <a:rPr lang="en-GB" dirty="0" err="1"/>
              <a:t>Buhalis</a:t>
            </a:r>
            <a:r>
              <a:rPr lang="en-GB" dirty="0"/>
              <a:t> and </a:t>
            </a:r>
            <a:r>
              <a:rPr lang="en-GB" dirty="0" err="1"/>
              <a:t>Moldavska</a:t>
            </a:r>
            <a:r>
              <a:rPr lang="en-GB" dirty="0"/>
              <a:t>, 2022).</a:t>
            </a:r>
            <a:endParaRPr lang="en-IN" dirty="0"/>
          </a:p>
        </p:txBody>
      </p:sp>
      <p:pic>
        <p:nvPicPr>
          <p:cNvPr id="3074" name="Picture 2" descr="AI in Hospitality: A Match Made in Heaven">
            <a:extLst>
              <a:ext uri="{FF2B5EF4-FFF2-40B4-BE49-F238E27FC236}">
                <a16:creationId xmlns:a16="http://schemas.microsoft.com/office/drawing/2014/main" id="{6A49AF68-AE95-BDBB-A315-9E798FAA0D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5338" y="1271588"/>
            <a:ext cx="3514725" cy="46577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568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8B8CA8-8CEE-266E-8637-BB9DCDF884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65E674-86C3-B0E2-5FF2-21A399731262}"/>
              </a:ext>
            </a:extLst>
          </p:cNvPr>
          <p:cNvSpPr>
            <a:spLocks noGrp="1"/>
          </p:cNvSpPr>
          <p:nvPr>
            <p:ph type="title"/>
          </p:nvPr>
        </p:nvSpPr>
        <p:spPr>
          <a:xfrm>
            <a:off x="1949988" y="195485"/>
            <a:ext cx="9980075" cy="751293"/>
          </a:xfrm>
        </p:spPr>
        <p:txBody>
          <a:bodyPr/>
          <a:lstStyle/>
          <a:p>
            <a:r>
              <a:rPr lang="en-GB" b="1" dirty="0"/>
              <a:t>Literature Review</a:t>
            </a:r>
            <a:endParaRPr lang="en-IN" dirty="0"/>
          </a:p>
        </p:txBody>
      </p:sp>
      <p:sp>
        <p:nvSpPr>
          <p:cNvPr id="3" name="Content Placeholder 2">
            <a:extLst>
              <a:ext uri="{FF2B5EF4-FFF2-40B4-BE49-F238E27FC236}">
                <a16:creationId xmlns:a16="http://schemas.microsoft.com/office/drawing/2014/main" id="{10F6A77C-73E2-E2B3-E92A-F2E63E6BF196}"/>
              </a:ext>
            </a:extLst>
          </p:cNvPr>
          <p:cNvSpPr>
            <a:spLocks noGrp="1"/>
          </p:cNvSpPr>
          <p:nvPr>
            <p:ph idx="1"/>
          </p:nvPr>
        </p:nvSpPr>
        <p:spPr>
          <a:xfrm>
            <a:off x="2432050" y="1133475"/>
            <a:ext cx="5811838" cy="5238750"/>
          </a:xfrm>
        </p:spPr>
        <p:txBody>
          <a:bodyPr/>
          <a:lstStyle/>
          <a:p>
            <a:pPr lvl="0">
              <a:lnSpc>
                <a:spcPct val="150000"/>
              </a:lnSpc>
            </a:pPr>
            <a:r>
              <a:rPr lang="en-GB" dirty="0"/>
              <a:t>Service-dominant logic puts hospitality value as a joint creation during interpersonal interaction and making complete automation not possible.</a:t>
            </a:r>
            <a:endParaRPr lang="en-IN" dirty="0"/>
          </a:p>
          <a:p>
            <a:pPr lvl="0">
              <a:lnSpc>
                <a:spcPct val="150000"/>
              </a:lnSpc>
            </a:pPr>
            <a:r>
              <a:rPr lang="en-GB" dirty="0"/>
              <a:t>The generation research demonstrates that younger visitors embrace AI interfaces easier and older ones need human assurances (Wang </a:t>
            </a:r>
            <a:r>
              <a:rPr lang="en-GB" i="1" dirty="0"/>
              <a:t>et al.,</a:t>
            </a:r>
            <a:r>
              <a:rPr lang="en-GB" dirty="0"/>
              <a:t> 2025).</a:t>
            </a:r>
            <a:endParaRPr lang="en-IN" dirty="0"/>
          </a:p>
          <a:p>
            <a:pPr>
              <a:lnSpc>
                <a:spcPct val="150000"/>
              </a:lnSpc>
            </a:pPr>
            <a:r>
              <a:rPr lang="en-GB" dirty="0"/>
              <a:t>Artificial intelligence (AI) and robotics are engaging and create unrealistic emotional expectations (Saputra </a:t>
            </a:r>
            <a:r>
              <a:rPr lang="en-GB" i="1" dirty="0"/>
              <a:t>et al.,</a:t>
            </a:r>
            <a:r>
              <a:rPr lang="en-GB" dirty="0"/>
              <a:t> 2024).</a:t>
            </a:r>
            <a:endParaRPr lang="en-IN" dirty="0"/>
          </a:p>
        </p:txBody>
      </p:sp>
      <p:pic>
        <p:nvPicPr>
          <p:cNvPr id="4100" name="Picture 4" descr="AI and Human Collaboration Transforming Hotel Experiences for Guests and  Staff">
            <a:extLst>
              <a:ext uri="{FF2B5EF4-FFF2-40B4-BE49-F238E27FC236}">
                <a16:creationId xmlns:a16="http://schemas.microsoft.com/office/drawing/2014/main" id="{BF732146-E5FA-59E6-9970-2A29BE4E06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4375" y="1362075"/>
            <a:ext cx="3595688" cy="416718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3851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15EF83-2C8D-82F8-068F-D6C15671FE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53F387-7B7A-7878-54C9-3E041E77022D}"/>
              </a:ext>
            </a:extLst>
          </p:cNvPr>
          <p:cNvSpPr>
            <a:spLocks noGrp="1"/>
          </p:cNvSpPr>
          <p:nvPr>
            <p:ph type="title"/>
          </p:nvPr>
        </p:nvSpPr>
        <p:spPr>
          <a:xfrm>
            <a:off x="1949988" y="195485"/>
            <a:ext cx="9980075" cy="751293"/>
          </a:xfrm>
        </p:spPr>
        <p:txBody>
          <a:bodyPr/>
          <a:lstStyle/>
          <a:p>
            <a:r>
              <a:rPr lang="en-GB" b="1" dirty="0"/>
              <a:t>Continued…</a:t>
            </a:r>
            <a:endParaRPr lang="en-IN" dirty="0"/>
          </a:p>
        </p:txBody>
      </p:sp>
      <p:sp>
        <p:nvSpPr>
          <p:cNvPr id="3" name="Content Placeholder 2">
            <a:extLst>
              <a:ext uri="{FF2B5EF4-FFF2-40B4-BE49-F238E27FC236}">
                <a16:creationId xmlns:a16="http://schemas.microsoft.com/office/drawing/2014/main" id="{A6BAF138-2479-6E47-F2CA-455F5C4C6632}"/>
              </a:ext>
            </a:extLst>
          </p:cNvPr>
          <p:cNvSpPr>
            <a:spLocks noGrp="1"/>
          </p:cNvSpPr>
          <p:nvPr>
            <p:ph idx="1"/>
          </p:nvPr>
        </p:nvSpPr>
        <p:spPr>
          <a:xfrm>
            <a:off x="2432050" y="1133475"/>
            <a:ext cx="5811838" cy="5238750"/>
          </a:xfrm>
        </p:spPr>
        <p:txBody>
          <a:bodyPr/>
          <a:lstStyle/>
          <a:p>
            <a:pPr lvl="0">
              <a:lnSpc>
                <a:spcPct val="150000"/>
              </a:lnSpc>
            </a:pPr>
            <a:r>
              <a:rPr lang="en-GB" dirty="0"/>
              <a:t>Integration of AI and IoT allows personalising smart-rooms, predictive maintenance and increases the efficiency of the work (Chung and Tan, 2025).</a:t>
            </a:r>
            <a:endParaRPr lang="en-IN" dirty="0"/>
          </a:p>
          <a:p>
            <a:pPr lvl="0">
              <a:lnSpc>
                <a:spcPct val="150000"/>
              </a:lnSpc>
            </a:pPr>
            <a:r>
              <a:rPr lang="en-GB" dirty="0"/>
              <a:t>Cisco Automated systems minimise the energy waste and service responses delays and assist in the sustainability , cost management agendas.</a:t>
            </a:r>
            <a:endParaRPr lang="en-IN" dirty="0"/>
          </a:p>
          <a:p>
            <a:pPr>
              <a:lnSpc>
                <a:spcPct val="150000"/>
              </a:lnSpc>
            </a:pPr>
            <a:r>
              <a:rPr lang="en-GB" dirty="0"/>
              <a:t>Technological sophistication cannot ensure a better guest perception without the human involvement (</a:t>
            </a:r>
            <a:r>
              <a:rPr lang="en-GB" dirty="0" err="1"/>
              <a:t>Nannelli</a:t>
            </a:r>
            <a:r>
              <a:rPr lang="en-GB" dirty="0"/>
              <a:t> </a:t>
            </a:r>
            <a:r>
              <a:rPr lang="en-GB" i="1" dirty="0"/>
              <a:t>et al.,</a:t>
            </a:r>
            <a:r>
              <a:rPr lang="en-GB" dirty="0"/>
              <a:t> 2023).</a:t>
            </a:r>
            <a:endParaRPr lang="en-IN" dirty="0"/>
          </a:p>
        </p:txBody>
      </p:sp>
      <p:pic>
        <p:nvPicPr>
          <p:cNvPr id="5122" name="Picture 2" descr="Emerging AI Technologies for Hotels in 2024 | by Manos Karagiannis | Hotel  Tech | Medium">
            <a:extLst>
              <a:ext uri="{FF2B5EF4-FFF2-40B4-BE49-F238E27FC236}">
                <a16:creationId xmlns:a16="http://schemas.microsoft.com/office/drawing/2014/main" id="{A122FB1E-110B-BDB0-A98B-A80B0FAD8A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6763" y="1543050"/>
            <a:ext cx="3700463" cy="420052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6042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1F3409-783D-A3B9-CFCF-BCF087D7A1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E99F84-4202-9792-FA17-2D6FA5340665}"/>
              </a:ext>
            </a:extLst>
          </p:cNvPr>
          <p:cNvSpPr>
            <a:spLocks noGrp="1"/>
          </p:cNvSpPr>
          <p:nvPr>
            <p:ph type="title"/>
          </p:nvPr>
        </p:nvSpPr>
        <p:spPr>
          <a:xfrm>
            <a:off x="1949988" y="195485"/>
            <a:ext cx="9980075" cy="751293"/>
          </a:xfrm>
        </p:spPr>
        <p:txBody>
          <a:bodyPr/>
          <a:lstStyle/>
          <a:p>
            <a:r>
              <a:rPr lang="en-GB" b="1" dirty="0"/>
              <a:t>Continued…</a:t>
            </a:r>
            <a:endParaRPr lang="en-IN" dirty="0"/>
          </a:p>
        </p:txBody>
      </p:sp>
      <p:sp>
        <p:nvSpPr>
          <p:cNvPr id="3" name="Content Placeholder 2">
            <a:extLst>
              <a:ext uri="{FF2B5EF4-FFF2-40B4-BE49-F238E27FC236}">
                <a16:creationId xmlns:a16="http://schemas.microsoft.com/office/drawing/2014/main" id="{4BDB69DA-F15F-2D29-3D14-F74B0A4EA31D}"/>
              </a:ext>
            </a:extLst>
          </p:cNvPr>
          <p:cNvSpPr>
            <a:spLocks noGrp="1"/>
          </p:cNvSpPr>
          <p:nvPr>
            <p:ph idx="1"/>
          </p:nvPr>
        </p:nvSpPr>
        <p:spPr>
          <a:xfrm>
            <a:off x="2432050" y="1133475"/>
            <a:ext cx="5811838" cy="5238750"/>
          </a:xfrm>
        </p:spPr>
        <p:txBody>
          <a:bodyPr/>
          <a:lstStyle/>
          <a:p>
            <a:pPr lvl="0" algn="just">
              <a:lnSpc>
                <a:spcPct val="150000"/>
              </a:lnSpc>
            </a:pPr>
            <a:r>
              <a:rPr lang="en-GB" dirty="0"/>
              <a:t>Automated work functions minimise administrative repetition, which means that employees have a chance to concentrate on staff addressing emotionally charged service interactions.</a:t>
            </a:r>
            <a:endParaRPr lang="en-IN" dirty="0"/>
          </a:p>
          <a:p>
            <a:pPr lvl="0" algn="just">
              <a:lnSpc>
                <a:spcPct val="150000"/>
              </a:lnSpc>
            </a:pPr>
            <a:r>
              <a:rPr lang="en-GB" dirty="0"/>
              <a:t>Automation needs to be managed poorly, which makes employees anxious and unmotivated about the service.</a:t>
            </a:r>
            <a:endParaRPr lang="en-IN" dirty="0"/>
          </a:p>
          <a:p>
            <a:pPr algn="just">
              <a:lnSpc>
                <a:spcPct val="150000"/>
              </a:lnSpc>
            </a:pPr>
            <a:r>
              <a:rPr lang="en-GB" dirty="0"/>
              <a:t>The culture of an organisation defines how AI is viewed as either a supportive or a threat (Skubis </a:t>
            </a:r>
            <a:r>
              <a:rPr lang="en-GB" i="1" dirty="0"/>
              <a:t>et al.,</a:t>
            </a:r>
            <a:r>
              <a:rPr lang="en-GB" dirty="0"/>
              <a:t> 2024).</a:t>
            </a:r>
            <a:endParaRPr lang="en-IN" dirty="0"/>
          </a:p>
        </p:txBody>
      </p:sp>
      <p:pic>
        <p:nvPicPr>
          <p:cNvPr id="6146" name="Picture 2" descr="The Future of Hospitality: How AI Will Shape the Hotel Experience - Lybra  Tech">
            <a:extLst>
              <a:ext uri="{FF2B5EF4-FFF2-40B4-BE49-F238E27FC236}">
                <a16:creationId xmlns:a16="http://schemas.microsoft.com/office/drawing/2014/main" id="{13027B99-D4CE-7E4C-9FFA-509110A694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0262" y="1357313"/>
            <a:ext cx="3308351" cy="32004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53582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27FD1E-0C4A-D9E3-A012-BFAB945C8E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F8987F-1F6E-7FB5-C3EC-DED37857F28B}"/>
              </a:ext>
            </a:extLst>
          </p:cNvPr>
          <p:cNvSpPr>
            <a:spLocks noGrp="1"/>
          </p:cNvSpPr>
          <p:nvPr>
            <p:ph type="title"/>
          </p:nvPr>
        </p:nvSpPr>
        <p:spPr>
          <a:xfrm>
            <a:off x="1949988" y="195485"/>
            <a:ext cx="9980075" cy="751293"/>
          </a:xfrm>
        </p:spPr>
        <p:txBody>
          <a:bodyPr/>
          <a:lstStyle/>
          <a:p>
            <a:r>
              <a:rPr lang="en-GB" b="1" dirty="0"/>
              <a:t>Continued…</a:t>
            </a:r>
            <a:endParaRPr lang="en-IN" dirty="0"/>
          </a:p>
        </p:txBody>
      </p:sp>
      <p:sp>
        <p:nvSpPr>
          <p:cNvPr id="3" name="Content Placeholder 2">
            <a:extLst>
              <a:ext uri="{FF2B5EF4-FFF2-40B4-BE49-F238E27FC236}">
                <a16:creationId xmlns:a16="http://schemas.microsoft.com/office/drawing/2014/main" id="{C331E256-0FD1-1D34-A9AD-153620F4549D}"/>
              </a:ext>
            </a:extLst>
          </p:cNvPr>
          <p:cNvSpPr>
            <a:spLocks noGrp="1"/>
          </p:cNvSpPr>
          <p:nvPr>
            <p:ph idx="1"/>
          </p:nvPr>
        </p:nvSpPr>
        <p:spPr>
          <a:xfrm>
            <a:off x="2432050" y="1133475"/>
            <a:ext cx="9297988" cy="3367088"/>
          </a:xfrm>
        </p:spPr>
        <p:txBody>
          <a:bodyPr/>
          <a:lstStyle/>
          <a:p>
            <a:pPr lvl="0" algn="just">
              <a:lnSpc>
                <a:spcPct val="150000"/>
              </a:lnSpc>
            </a:pPr>
            <a:r>
              <a:rPr lang="en-GB" dirty="0"/>
              <a:t>The utilisation of AI as a guest is conditional upon the perceived usefulness and confidence in the work with the data (Rasheed </a:t>
            </a:r>
            <a:r>
              <a:rPr lang="en-GB" i="1" dirty="0"/>
              <a:t>et al.,</a:t>
            </a:r>
            <a:r>
              <a:rPr lang="en-GB" dirty="0"/>
              <a:t> 2024).</a:t>
            </a:r>
            <a:endParaRPr lang="en-IN" dirty="0"/>
          </a:p>
          <a:p>
            <a:pPr lvl="0" algn="just">
              <a:lnSpc>
                <a:spcPct val="150000"/>
              </a:lnSpc>
            </a:pPr>
            <a:r>
              <a:rPr lang="en-GB" dirty="0"/>
              <a:t>There is a probability that immersive AI leads to increased accessibility and excludes those guests who are not as familiar with technology (Gonzalez-Jimenez and Costa Pinto, 2024).</a:t>
            </a:r>
            <a:endParaRPr lang="en-IN" dirty="0"/>
          </a:p>
          <a:p>
            <a:pPr algn="just">
              <a:lnSpc>
                <a:spcPct val="150000"/>
              </a:lnSpc>
            </a:pPr>
            <a:r>
              <a:rPr lang="en-GB" dirty="0"/>
              <a:t>Ethical governing is needed to avoid data abuse and loss of service transparency.</a:t>
            </a:r>
            <a:endParaRPr lang="en-IN" dirty="0"/>
          </a:p>
        </p:txBody>
      </p:sp>
      <p:pic>
        <p:nvPicPr>
          <p:cNvPr id="7174" name="Picture 6" descr="The Impact of AI on Hotels: A Revolution in Customer Experience and  Management - IA Tourisme">
            <a:extLst>
              <a:ext uri="{FF2B5EF4-FFF2-40B4-BE49-F238E27FC236}">
                <a16:creationId xmlns:a16="http://schemas.microsoft.com/office/drawing/2014/main" id="{81C3CE96-8DFF-750E-B31D-C07349F781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7061" y="4432077"/>
            <a:ext cx="8890102" cy="223043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3240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87C233-8C70-3191-FB59-8460DE6E64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46359E-600A-4BC4-78D2-54C214F07529}"/>
              </a:ext>
            </a:extLst>
          </p:cNvPr>
          <p:cNvSpPr>
            <a:spLocks noGrp="1"/>
          </p:cNvSpPr>
          <p:nvPr>
            <p:ph type="title"/>
          </p:nvPr>
        </p:nvSpPr>
        <p:spPr>
          <a:xfrm>
            <a:off x="1949988" y="195485"/>
            <a:ext cx="9980075" cy="751293"/>
          </a:xfrm>
        </p:spPr>
        <p:txBody>
          <a:bodyPr/>
          <a:lstStyle/>
          <a:p>
            <a:r>
              <a:rPr lang="en-GB" b="1" dirty="0"/>
              <a:t>Methods</a:t>
            </a:r>
            <a:endParaRPr lang="en-IN" dirty="0"/>
          </a:p>
        </p:txBody>
      </p:sp>
      <p:sp>
        <p:nvSpPr>
          <p:cNvPr id="3" name="Content Placeholder 2">
            <a:extLst>
              <a:ext uri="{FF2B5EF4-FFF2-40B4-BE49-F238E27FC236}">
                <a16:creationId xmlns:a16="http://schemas.microsoft.com/office/drawing/2014/main" id="{1E30CC99-29C3-68EB-4258-55916B0F6AE4}"/>
              </a:ext>
            </a:extLst>
          </p:cNvPr>
          <p:cNvSpPr>
            <a:spLocks noGrp="1"/>
          </p:cNvSpPr>
          <p:nvPr>
            <p:ph idx="1"/>
          </p:nvPr>
        </p:nvSpPr>
        <p:spPr>
          <a:xfrm>
            <a:off x="2432050" y="1133475"/>
            <a:ext cx="4954588" cy="5238750"/>
          </a:xfrm>
        </p:spPr>
        <p:txBody>
          <a:bodyPr/>
          <a:lstStyle/>
          <a:p>
            <a:pPr lvl="0" algn="just">
              <a:lnSpc>
                <a:spcPct val="150000"/>
              </a:lnSpc>
            </a:pPr>
            <a:r>
              <a:rPr lang="en-GB" dirty="0"/>
              <a:t>PESTEL analysis presents political, economic, social, technological, environmental, and legal forces behind the use of AI (Wang </a:t>
            </a:r>
            <a:r>
              <a:rPr lang="en-GB" i="1" dirty="0"/>
              <a:t>et al.,</a:t>
            </a:r>
            <a:r>
              <a:rPr lang="en-GB" dirty="0"/>
              <a:t> 2025).</a:t>
            </a:r>
            <a:endParaRPr lang="en-IN" dirty="0"/>
          </a:p>
          <a:p>
            <a:pPr lvl="0" algn="just">
              <a:lnSpc>
                <a:spcPct val="150000"/>
              </a:lnSpc>
            </a:pPr>
            <a:r>
              <a:rPr lang="en-GB" dirty="0"/>
              <a:t>The hospitality industry in the UK encounters labour costs inflation, labour shortage, and sustainability audit.</a:t>
            </a:r>
            <a:endParaRPr lang="en-IN" dirty="0"/>
          </a:p>
          <a:p>
            <a:pPr algn="just">
              <a:lnSpc>
                <a:spcPct val="150000"/>
              </a:lnSpc>
            </a:pPr>
            <a:r>
              <a:rPr lang="en-GB" dirty="0"/>
              <a:t>Hybrid service model can be seen as responsive to automation and interpersonal care equalisation (Clegg </a:t>
            </a:r>
            <a:r>
              <a:rPr lang="en-GB" i="1" dirty="0"/>
              <a:t>et al.,</a:t>
            </a:r>
            <a:r>
              <a:rPr lang="en-GB" dirty="0"/>
              <a:t> 2021).</a:t>
            </a:r>
            <a:endParaRPr lang="en-IN" dirty="0"/>
          </a:p>
        </p:txBody>
      </p:sp>
      <p:graphicFrame>
        <p:nvGraphicFramePr>
          <p:cNvPr id="4" name="Table 3">
            <a:extLst>
              <a:ext uri="{FF2B5EF4-FFF2-40B4-BE49-F238E27FC236}">
                <a16:creationId xmlns:a16="http://schemas.microsoft.com/office/drawing/2014/main" id="{9962D8A6-AD1B-D602-867E-87B5A3C48FA3}"/>
              </a:ext>
            </a:extLst>
          </p:cNvPr>
          <p:cNvGraphicFramePr>
            <a:graphicFrameLocks noGrp="1"/>
          </p:cNvGraphicFramePr>
          <p:nvPr>
            <p:extLst>
              <p:ext uri="{D42A27DB-BD31-4B8C-83A1-F6EECF244321}">
                <p14:modId xmlns:p14="http://schemas.microsoft.com/office/powerpoint/2010/main" val="1429173084"/>
              </p:ext>
            </p:extLst>
          </p:nvPr>
        </p:nvGraphicFramePr>
        <p:xfrm>
          <a:off x="7678057" y="571130"/>
          <a:ext cx="4163786" cy="5958256"/>
        </p:xfrm>
        <a:graphic>
          <a:graphicData uri="http://schemas.openxmlformats.org/drawingml/2006/table">
            <a:tbl>
              <a:tblPr>
                <a:tableStyleId>{5940675A-B579-460E-94D1-54222C63F5DA}</a:tableStyleId>
              </a:tblPr>
              <a:tblGrid>
                <a:gridCol w="2081893">
                  <a:extLst>
                    <a:ext uri="{9D8B030D-6E8A-4147-A177-3AD203B41FA5}">
                      <a16:colId xmlns:a16="http://schemas.microsoft.com/office/drawing/2014/main" val="1066789142"/>
                    </a:ext>
                  </a:extLst>
                </a:gridCol>
                <a:gridCol w="2081893">
                  <a:extLst>
                    <a:ext uri="{9D8B030D-6E8A-4147-A177-3AD203B41FA5}">
                      <a16:colId xmlns:a16="http://schemas.microsoft.com/office/drawing/2014/main" val="3914258899"/>
                    </a:ext>
                  </a:extLst>
                </a:gridCol>
              </a:tblGrid>
              <a:tr h="458327">
                <a:tc>
                  <a:txBody>
                    <a:bodyPr/>
                    <a:lstStyle/>
                    <a:p>
                      <a:pPr>
                        <a:buNone/>
                      </a:pPr>
                      <a:r>
                        <a:rPr lang="en-IN" sz="1000" b="1"/>
                        <a:t>Factor</a:t>
                      </a:r>
                      <a:endParaRPr lang="en-IN" sz="1000"/>
                    </a:p>
                  </a:txBody>
                  <a:tcPr marL="42705" marR="42705" marT="21353" marB="21353" anchor="ctr"/>
                </a:tc>
                <a:tc>
                  <a:txBody>
                    <a:bodyPr/>
                    <a:lstStyle/>
                    <a:p>
                      <a:pPr>
                        <a:buNone/>
                      </a:pPr>
                      <a:r>
                        <a:rPr lang="en-US" sz="1000" b="1"/>
                        <a:t>Key Influence on AI–Human Collaboration in Hotels</a:t>
                      </a:r>
                      <a:endParaRPr lang="en-US" sz="1000"/>
                    </a:p>
                  </a:txBody>
                  <a:tcPr marL="42705" marR="42705" marT="21353" marB="21353" anchor="ctr"/>
                </a:tc>
                <a:extLst>
                  <a:ext uri="{0D108BD9-81ED-4DB2-BD59-A6C34878D82A}">
                    <a16:rowId xmlns:a16="http://schemas.microsoft.com/office/drawing/2014/main" val="738407877"/>
                  </a:ext>
                </a:extLst>
              </a:tr>
              <a:tr h="1047606">
                <a:tc>
                  <a:txBody>
                    <a:bodyPr/>
                    <a:lstStyle/>
                    <a:p>
                      <a:pPr>
                        <a:buNone/>
                      </a:pPr>
                      <a:r>
                        <a:rPr lang="en-IN" sz="1000" b="1"/>
                        <a:t>Political</a:t>
                      </a:r>
                      <a:endParaRPr lang="en-IN" sz="1000"/>
                    </a:p>
                  </a:txBody>
                  <a:tcPr marL="42705" marR="42705" marT="21353" marB="21353" anchor="ctr"/>
                </a:tc>
                <a:tc>
                  <a:txBody>
                    <a:bodyPr/>
                    <a:lstStyle/>
                    <a:p>
                      <a:pPr>
                        <a:buNone/>
                      </a:pPr>
                      <a:r>
                        <a:rPr lang="en-US" sz="1000"/>
                        <a:t>UK government digitalisation and innovation policies encourage AI adoption, while post-Brexit labour restrictions intensify staff shortages, pushing hotels toward automation.</a:t>
                      </a:r>
                    </a:p>
                  </a:txBody>
                  <a:tcPr marL="42705" marR="42705" marT="21353" marB="21353" anchor="ctr"/>
                </a:tc>
                <a:extLst>
                  <a:ext uri="{0D108BD9-81ED-4DB2-BD59-A6C34878D82A}">
                    <a16:rowId xmlns:a16="http://schemas.microsoft.com/office/drawing/2014/main" val="631948509"/>
                  </a:ext>
                </a:extLst>
              </a:tr>
              <a:tr h="1244032">
                <a:tc>
                  <a:txBody>
                    <a:bodyPr/>
                    <a:lstStyle/>
                    <a:p>
                      <a:pPr>
                        <a:buNone/>
                      </a:pPr>
                      <a:r>
                        <a:rPr lang="en-IN" sz="1000" b="1"/>
                        <a:t>Economic</a:t>
                      </a:r>
                      <a:endParaRPr lang="en-IN" sz="1000"/>
                    </a:p>
                  </a:txBody>
                  <a:tcPr marL="42705" marR="42705" marT="21353" marB="21353" anchor="ctr"/>
                </a:tc>
                <a:tc>
                  <a:txBody>
                    <a:bodyPr/>
                    <a:lstStyle/>
                    <a:p>
                      <a:pPr>
                        <a:buNone/>
                      </a:pPr>
                      <a:r>
                        <a:rPr lang="en-US" sz="1000"/>
                        <a:t>Rising minimum wage and operational costs increase pressure to use AI for efficiency; however, investment costs limit full automation for mid-sized hotels like Wivenhoe House.</a:t>
                      </a:r>
                    </a:p>
                  </a:txBody>
                  <a:tcPr marL="42705" marR="42705" marT="21353" marB="21353" anchor="ctr"/>
                </a:tc>
                <a:extLst>
                  <a:ext uri="{0D108BD9-81ED-4DB2-BD59-A6C34878D82A}">
                    <a16:rowId xmlns:a16="http://schemas.microsoft.com/office/drawing/2014/main" val="165139908"/>
                  </a:ext>
                </a:extLst>
              </a:tr>
              <a:tr h="851179">
                <a:tc>
                  <a:txBody>
                    <a:bodyPr/>
                    <a:lstStyle/>
                    <a:p>
                      <a:pPr>
                        <a:buNone/>
                      </a:pPr>
                      <a:r>
                        <a:rPr lang="en-IN" sz="1000" b="1"/>
                        <a:t>Social</a:t>
                      </a:r>
                      <a:endParaRPr lang="en-IN" sz="1000"/>
                    </a:p>
                  </a:txBody>
                  <a:tcPr marL="42705" marR="42705" marT="21353" marB="21353" anchor="ctr"/>
                </a:tc>
                <a:tc>
                  <a:txBody>
                    <a:bodyPr/>
                    <a:lstStyle/>
                    <a:p>
                      <a:pPr>
                        <a:buNone/>
                      </a:pPr>
                      <a:r>
                        <a:rPr lang="en-US" sz="1000"/>
                        <a:t>Guests expect fast digital service but still value personalised human interaction, especially in four-star and heritage hotel settings.</a:t>
                      </a:r>
                    </a:p>
                  </a:txBody>
                  <a:tcPr marL="42705" marR="42705" marT="21353" marB="21353" anchor="ctr"/>
                </a:tc>
                <a:extLst>
                  <a:ext uri="{0D108BD9-81ED-4DB2-BD59-A6C34878D82A}">
                    <a16:rowId xmlns:a16="http://schemas.microsoft.com/office/drawing/2014/main" val="2509122568"/>
                  </a:ext>
                </a:extLst>
              </a:tr>
              <a:tr h="851179">
                <a:tc>
                  <a:txBody>
                    <a:bodyPr/>
                    <a:lstStyle/>
                    <a:p>
                      <a:pPr>
                        <a:buNone/>
                      </a:pPr>
                      <a:r>
                        <a:rPr lang="en-IN" sz="1000" b="1"/>
                        <a:t>Technological</a:t>
                      </a:r>
                      <a:endParaRPr lang="en-IN" sz="1000"/>
                    </a:p>
                  </a:txBody>
                  <a:tcPr marL="42705" marR="42705" marT="21353" marB="21353" anchor="ctr"/>
                </a:tc>
                <a:tc>
                  <a:txBody>
                    <a:bodyPr/>
                    <a:lstStyle/>
                    <a:p>
                      <a:pPr>
                        <a:buNone/>
                      </a:pPr>
                      <a:r>
                        <a:rPr lang="en-US" sz="1000"/>
                        <a:t>Growth of chatbots, voice assistants, and smart-room systems enables automation of routine tasks and data-driven personalisation.</a:t>
                      </a:r>
                    </a:p>
                  </a:txBody>
                  <a:tcPr marL="42705" marR="42705" marT="21353" marB="21353" anchor="ctr"/>
                </a:tc>
                <a:extLst>
                  <a:ext uri="{0D108BD9-81ED-4DB2-BD59-A6C34878D82A}">
                    <a16:rowId xmlns:a16="http://schemas.microsoft.com/office/drawing/2014/main" val="3510942528"/>
                  </a:ext>
                </a:extLst>
              </a:tr>
              <a:tr h="654754">
                <a:tc>
                  <a:txBody>
                    <a:bodyPr/>
                    <a:lstStyle/>
                    <a:p>
                      <a:pPr>
                        <a:buNone/>
                      </a:pPr>
                      <a:r>
                        <a:rPr lang="en-IN" sz="1000" b="1"/>
                        <a:t>Legal</a:t>
                      </a:r>
                      <a:endParaRPr lang="en-IN" sz="1000"/>
                    </a:p>
                  </a:txBody>
                  <a:tcPr marL="42705" marR="42705" marT="21353" marB="21353" anchor="ctr"/>
                </a:tc>
                <a:tc>
                  <a:txBody>
                    <a:bodyPr/>
                    <a:lstStyle/>
                    <a:p>
                      <a:pPr>
                        <a:buNone/>
                      </a:pPr>
                      <a:r>
                        <a:rPr lang="en-US" sz="1000"/>
                        <a:t>GDPR and UK data protection laws require strict governance of AI-driven guest data collection and processing.</a:t>
                      </a:r>
                    </a:p>
                  </a:txBody>
                  <a:tcPr marL="42705" marR="42705" marT="21353" marB="21353" anchor="ctr"/>
                </a:tc>
                <a:extLst>
                  <a:ext uri="{0D108BD9-81ED-4DB2-BD59-A6C34878D82A}">
                    <a16:rowId xmlns:a16="http://schemas.microsoft.com/office/drawing/2014/main" val="621269973"/>
                  </a:ext>
                </a:extLst>
              </a:tr>
              <a:tr h="851179">
                <a:tc>
                  <a:txBody>
                    <a:bodyPr/>
                    <a:lstStyle/>
                    <a:p>
                      <a:pPr>
                        <a:buNone/>
                      </a:pPr>
                      <a:r>
                        <a:rPr lang="en-IN" sz="1000" b="1"/>
                        <a:t>Environmental</a:t>
                      </a:r>
                      <a:endParaRPr lang="en-IN" sz="1000"/>
                    </a:p>
                  </a:txBody>
                  <a:tcPr marL="42705" marR="42705" marT="21353" marB="21353" anchor="ctr"/>
                </a:tc>
                <a:tc>
                  <a:txBody>
                    <a:bodyPr/>
                    <a:lstStyle/>
                    <a:p>
                      <a:pPr>
                        <a:buNone/>
                      </a:pPr>
                      <a:r>
                        <a:rPr lang="en-US" sz="1000" dirty="0"/>
                        <a:t>AI-enabled energy management systems support sustainability targets through reduced waste and improved resource efficiency.</a:t>
                      </a:r>
                    </a:p>
                  </a:txBody>
                  <a:tcPr marL="42705" marR="42705" marT="21353" marB="21353" anchor="ctr"/>
                </a:tc>
                <a:extLst>
                  <a:ext uri="{0D108BD9-81ED-4DB2-BD59-A6C34878D82A}">
                    <a16:rowId xmlns:a16="http://schemas.microsoft.com/office/drawing/2014/main" val="1782360042"/>
                  </a:ext>
                </a:extLst>
              </a:tr>
            </a:tbl>
          </a:graphicData>
        </a:graphic>
      </p:graphicFrame>
    </p:spTree>
    <p:extLst>
      <p:ext uri="{BB962C8B-B14F-4D97-AF65-F5344CB8AC3E}">
        <p14:creationId xmlns:p14="http://schemas.microsoft.com/office/powerpoint/2010/main" val="2499090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617242-D977-29B4-86CE-E6931E4EE3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6FEA66-6868-136C-A0AC-A4A62428B718}"/>
              </a:ext>
            </a:extLst>
          </p:cNvPr>
          <p:cNvSpPr>
            <a:spLocks noGrp="1"/>
          </p:cNvSpPr>
          <p:nvPr>
            <p:ph type="title"/>
          </p:nvPr>
        </p:nvSpPr>
        <p:spPr>
          <a:xfrm>
            <a:off x="1949988" y="195485"/>
            <a:ext cx="9980075" cy="751293"/>
          </a:xfrm>
        </p:spPr>
        <p:txBody>
          <a:bodyPr/>
          <a:lstStyle/>
          <a:p>
            <a:r>
              <a:rPr lang="en-GB" b="1" dirty="0"/>
              <a:t>Conclusions</a:t>
            </a:r>
            <a:endParaRPr lang="en-IN" dirty="0"/>
          </a:p>
        </p:txBody>
      </p:sp>
      <p:sp>
        <p:nvSpPr>
          <p:cNvPr id="3" name="Content Placeholder 2">
            <a:extLst>
              <a:ext uri="{FF2B5EF4-FFF2-40B4-BE49-F238E27FC236}">
                <a16:creationId xmlns:a16="http://schemas.microsoft.com/office/drawing/2014/main" id="{332C0BAB-688D-AA23-3A29-8A098B2765F8}"/>
              </a:ext>
            </a:extLst>
          </p:cNvPr>
          <p:cNvSpPr>
            <a:spLocks noGrp="1"/>
          </p:cNvSpPr>
          <p:nvPr>
            <p:ph idx="1"/>
          </p:nvPr>
        </p:nvSpPr>
        <p:spPr>
          <a:xfrm>
            <a:off x="2432050" y="1133475"/>
            <a:ext cx="5811838" cy="5238750"/>
          </a:xfrm>
        </p:spPr>
        <p:txBody>
          <a:bodyPr/>
          <a:lstStyle/>
          <a:p>
            <a:pPr lvl="0" algn="just">
              <a:lnSpc>
                <a:spcPct val="200000"/>
              </a:lnSpc>
            </a:pPr>
            <a:r>
              <a:rPr lang="en-GB" dirty="0"/>
              <a:t>AI enhances speed, regularity, and efficiency in the current hotel service infrastructure.</a:t>
            </a:r>
            <a:endParaRPr lang="en-IN" dirty="0"/>
          </a:p>
          <a:p>
            <a:pPr lvl="0" algn="just">
              <a:lnSpc>
                <a:spcPct val="200000"/>
              </a:lnSpc>
            </a:pPr>
            <a:r>
              <a:rPr lang="en-GB" dirty="0"/>
              <a:t>Service recovery, trust, and emotional engagement of human interaction are necessary.</a:t>
            </a:r>
            <a:endParaRPr lang="en-IN" dirty="0"/>
          </a:p>
          <a:p>
            <a:pPr algn="just">
              <a:lnSpc>
                <a:spcPct val="200000"/>
              </a:lnSpc>
            </a:pPr>
            <a:r>
              <a:rPr lang="en-GB" dirty="0"/>
              <a:t>Like sustainable hospitality competitiveness based on strategic human-AI co-operation despite automated control.</a:t>
            </a:r>
            <a:endParaRPr lang="en-IN" dirty="0"/>
          </a:p>
        </p:txBody>
      </p:sp>
      <p:pic>
        <p:nvPicPr>
          <p:cNvPr id="9218" name="Picture 2" descr="AI's role in transforming hospitality and why the human touch is still  needed: Report - Hotelier Middle East">
            <a:extLst>
              <a:ext uri="{FF2B5EF4-FFF2-40B4-BE49-F238E27FC236}">
                <a16:creationId xmlns:a16="http://schemas.microsoft.com/office/drawing/2014/main" id="{8F6F67B0-FB00-10BF-F202-50EDC08544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86776" y="1400175"/>
            <a:ext cx="3295651" cy="371475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5743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7B2220-374E-2DC8-6FE8-17FE64DBAA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941BE6-EBE7-7046-32B0-A36081E22378}"/>
              </a:ext>
            </a:extLst>
          </p:cNvPr>
          <p:cNvSpPr>
            <a:spLocks noGrp="1"/>
          </p:cNvSpPr>
          <p:nvPr>
            <p:ph type="title"/>
          </p:nvPr>
        </p:nvSpPr>
        <p:spPr>
          <a:xfrm>
            <a:off x="1949988" y="195485"/>
            <a:ext cx="9980075" cy="751293"/>
          </a:xfrm>
        </p:spPr>
        <p:txBody>
          <a:bodyPr/>
          <a:lstStyle/>
          <a:p>
            <a:r>
              <a:rPr lang="en-GB" b="1" dirty="0"/>
              <a:t>Recommendations</a:t>
            </a:r>
            <a:endParaRPr lang="en-IN" dirty="0"/>
          </a:p>
        </p:txBody>
      </p:sp>
      <p:sp>
        <p:nvSpPr>
          <p:cNvPr id="3" name="Content Placeholder 2">
            <a:extLst>
              <a:ext uri="{FF2B5EF4-FFF2-40B4-BE49-F238E27FC236}">
                <a16:creationId xmlns:a16="http://schemas.microsoft.com/office/drawing/2014/main" id="{7DB6A3DB-1F9A-CA98-CA4D-F987301C3934}"/>
              </a:ext>
            </a:extLst>
          </p:cNvPr>
          <p:cNvSpPr>
            <a:spLocks noGrp="1"/>
          </p:cNvSpPr>
          <p:nvPr>
            <p:ph idx="1"/>
          </p:nvPr>
        </p:nvSpPr>
        <p:spPr>
          <a:xfrm>
            <a:off x="2432050" y="1133475"/>
            <a:ext cx="9283700" cy="3067050"/>
          </a:xfrm>
        </p:spPr>
        <p:txBody>
          <a:bodyPr/>
          <a:lstStyle/>
          <a:p>
            <a:pPr lvl="0" algn="just">
              <a:lnSpc>
                <a:spcPct val="150000"/>
              </a:lnSpc>
            </a:pPr>
            <a:r>
              <a:rPr lang="en-GB" dirty="0"/>
              <a:t>Separate service operations in a way the AI service is used to perform transactional services whereas the staff ensures relational services to guests.</a:t>
            </a:r>
            <a:endParaRPr lang="en-IN" dirty="0"/>
          </a:p>
          <a:p>
            <a:pPr lvl="0" algn="just">
              <a:lnSpc>
                <a:spcPct val="150000"/>
              </a:lnSpc>
            </a:pPr>
            <a:r>
              <a:rPr lang="en-GB" dirty="0"/>
              <a:t>Invest in employee training in digital aspects to gain confidence in the use of AI in service delivery (Skubis </a:t>
            </a:r>
            <a:r>
              <a:rPr lang="en-GB" i="1" dirty="0"/>
              <a:t>et al.,</a:t>
            </a:r>
            <a:r>
              <a:rPr lang="en-GB" dirty="0"/>
              <a:t> 2024).</a:t>
            </a:r>
            <a:endParaRPr lang="en-IN" dirty="0"/>
          </a:p>
          <a:p>
            <a:pPr algn="just">
              <a:lnSpc>
                <a:spcPct val="150000"/>
              </a:lnSpc>
            </a:pPr>
            <a:r>
              <a:rPr lang="en-GB" dirty="0"/>
              <a:t>Form an ethical body to defend ethical guest information, and transparency of service (Rasheed </a:t>
            </a:r>
            <a:r>
              <a:rPr lang="en-GB" i="1" dirty="0"/>
              <a:t>et al.,</a:t>
            </a:r>
            <a:r>
              <a:rPr lang="en-GB" dirty="0"/>
              <a:t> 2024).</a:t>
            </a:r>
            <a:endParaRPr lang="en-IN" dirty="0"/>
          </a:p>
        </p:txBody>
      </p:sp>
      <p:pic>
        <p:nvPicPr>
          <p:cNvPr id="10246" name="Picture 6" descr="AI in Hospitality: How It's Transforming the Hotel Industry">
            <a:extLst>
              <a:ext uri="{FF2B5EF4-FFF2-40B4-BE49-F238E27FC236}">
                <a16:creationId xmlns:a16="http://schemas.microsoft.com/office/drawing/2014/main" id="{AFDE558D-0B30-E2B6-A6E9-BD7C8297E7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71750" y="4100512"/>
            <a:ext cx="9144000" cy="256200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9133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FCC52-549F-30D4-03E1-FEE4ED09FDD1}"/>
              </a:ext>
            </a:extLst>
          </p:cNvPr>
          <p:cNvSpPr>
            <a:spLocks noGrp="1"/>
          </p:cNvSpPr>
          <p:nvPr>
            <p:ph type="title"/>
          </p:nvPr>
        </p:nvSpPr>
        <p:spPr/>
        <p:txBody>
          <a:bodyPr/>
          <a:lstStyle/>
          <a:p>
            <a:r>
              <a:rPr lang="en-IN" b="1" dirty="0"/>
              <a:t>References</a:t>
            </a:r>
          </a:p>
        </p:txBody>
      </p:sp>
      <p:sp>
        <p:nvSpPr>
          <p:cNvPr id="3" name="Content Placeholder 2">
            <a:extLst>
              <a:ext uri="{FF2B5EF4-FFF2-40B4-BE49-F238E27FC236}">
                <a16:creationId xmlns:a16="http://schemas.microsoft.com/office/drawing/2014/main" id="{06DA228F-BEB5-DCAF-AA96-5D658274D7A8}"/>
              </a:ext>
            </a:extLst>
          </p:cNvPr>
          <p:cNvSpPr>
            <a:spLocks noGrp="1"/>
          </p:cNvSpPr>
          <p:nvPr>
            <p:ph idx="1"/>
          </p:nvPr>
        </p:nvSpPr>
        <p:spPr>
          <a:xfrm>
            <a:off x="1638299" y="1540188"/>
            <a:ext cx="10177463" cy="5046349"/>
          </a:xfrm>
        </p:spPr>
        <p:txBody>
          <a:bodyPr>
            <a:normAutofit fontScale="55000" lnSpcReduction="20000"/>
          </a:bodyPr>
          <a:lstStyle/>
          <a:p>
            <a:r>
              <a:rPr lang="en-GB" dirty="0" err="1"/>
              <a:t>Buhalis</a:t>
            </a:r>
            <a:r>
              <a:rPr lang="en-GB" dirty="0"/>
              <a:t>, D. and </a:t>
            </a:r>
            <a:r>
              <a:rPr lang="en-GB" dirty="0" err="1"/>
              <a:t>Moldavska</a:t>
            </a:r>
            <a:r>
              <a:rPr lang="en-GB" dirty="0"/>
              <a:t>, I., (2022). Voice assistants in hospitality: using artificial intelligence for customer service. </a:t>
            </a:r>
            <a:r>
              <a:rPr lang="en-GB" i="1" dirty="0"/>
              <a:t>Journal of Hospitality and Tourism Technology</a:t>
            </a:r>
            <a:r>
              <a:rPr lang="en-GB" dirty="0"/>
              <a:t>, </a:t>
            </a:r>
            <a:r>
              <a:rPr lang="en-GB" i="1" dirty="0"/>
              <a:t>13</a:t>
            </a:r>
            <a:r>
              <a:rPr lang="en-GB" dirty="0"/>
              <a:t>(3), pp.386-403. </a:t>
            </a:r>
            <a:endParaRPr lang="en-IN" dirty="0"/>
          </a:p>
          <a:p>
            <a:r>
              <a:rPr lang="en-GB" dirty="0"/>
              <a:t>Chung, K.C. and Tan, P.J.B., (2025). Artificial intelligence and internet of things to improve smart hospitality services. </a:t>
            </a:r>
            <a:r>
              <a:rPr lang="en-GB" i="1" dirty="0"/>
              <a:t>Internet of Things</a:t>
            </a:r>
            <a:r>
              <a:rPr lang="en-GB" dirty="0"/>
              <a:t>, </a:t>
            </a:r>
            <a:r>
              <a:rPr lang="en-GB" i="1" dirty="0"/>
              <a:t>31</a:t>
            </a:r>
            <a:r>
              <a:rPr lang="en-GB" dirty="0"/>
              <a:t>, p.101544. </a:t>
            </a:r>
            <a:endParaRPr lang="en-IN" dirty="0"/>
          </a:p>
          <a:p>
            <a:r>
              <a:rPr lang="en-GB" dirty="0"/>
              <a:t>Clegg. S.R, </a:t>
            </a:r>
            <a:r>
              <a:rPr lang="en-GB" dirty="0" err="1"/>
              <a:t>Skyttermoen</a:t>
            </a:r>
            <a:r>
              <a:rPr lang="en-GB" dirty="0"/>
              <a:t>. T. </a:t>
            </a:r>
            <a:r>
              <a:rPr lang="en-GB" dirty="0" err="1"/>
              <a:t>Vaagaasar</a:t>
            </a:r>
            <a:r>
              <a:rPr lang="en-GB" dirty="0"/>
              <a:t>. A.L, (2021). </a:t>
            </a:r>
            <a:r>
              <a:rPr lang="en-GB" i="1" dirty="0"/>
              <a:t>Project Management: A Value Creation Approach</a:t>
            </a:r>
            <a:r>
              <a:rPr lang="en-GB" dirty="0"/>
              <a:t>. Sage, London.</a:t>
            </a:r>
            <a:endParaRPr lang="en-IN" dirty="0"/>
          </a:p>
          <a:p>
            <a:r>
              <a:rPr lang="en-GB" dirty="0"/>
              <a:t>Gonzalez-Jimenez, H. and Costa Pinto, D., (2024). Can AI robots foster social inclusion? Exploring the role of immersive augmentation in hospitality. </a:t>
            </a:r>
            <a:r>
              <a:rPr lang="en-GB" i="1" dirty="0"/>
              <a:t>International Journal of Contemporary Hospitality Management</a:t>
            </a:r>
            <a:r>
              <a:rPr lang="en-GB" dirty="0"/>
              <a:t>, </a:t>
            </a:r>
            <a:r>
              <a:rPr lang="en-GB" i="1" dirty="0"/>
              <a:t>36</a:t>
            </a:r>
            <a:r>
              <a:rPr lang="en-GB" dirty="0"/>
              <a:t>(11), pp.3889-3905. </a:t>
            </a:r>
            <a:endParaRPr lang="en-IN" dirty="0"/>
          </a:p>
          <a:p>
            <a:r>
              <a:rPr lang="en-GB" dirty="0"/>
              <a:t>Ivanov, S., and Webster, C. (Eds.). (2019). </a:t>
            </a:r>
            <a:r>
              <a:rPr lang="en-GB" i="1" dirty="0"/>
              <a:t>Robots, artificial intelligence, and service automation in travel, tourism and hospitality</a:t>
            </a:r>
            <a:r>
              <a:rPr lang="en-GB" dirty="0"/>
              <a:t> (1st ed.). Emerald Publishing. </a:t>
            </a:r>
            <a:endParaRPr lang="en-IN" dirty="0"/>
          </a:p>
          <a:p>
            <a:r>
              <a:rPr lang="en-GB" dirty="0" err="1"/>
              <a:t>Knani</a:t>
            </a:r>
            <a:r>
              <a:rPr lang="en-GB" dirty="0"/>
              <a:t>, M., </a:t>
            </a:r>
            <a:r>
              <a:rPr lang="en-GB" dirty="0" err="1"/>
              <a:t>Echchakoui</a:t>
            </a:r>
            <a:r>
              <a:rPr lang="en-GB" dirty="0"/>
              <a:t>, S. and </a:t>
            </a:r>
            <a:r>
              <a:rPr lang="en-GB" dirty="0" err="1"/>
              <a:t>Ladhari</a:t>
            </a:r>
            <a:r>
              <a:rPr lang="en-GB" dirty="0"/>
              <a:t>, R., (2022). Artificial intelligence in tourism and hospitality: Bibliometric analysis and research agenda. </a:t>
            </a:r>
            <a:r>
              <a:rPr lang="en-GB" i="1" dirty="0"/>
              <a:t>International Journal of Hospitality Management</a:t>
            </a:r>
            <a:r>
              <a:rPr lang="en-GB" dirty="0"/>
              <a:t>, </a:t>
            </a:r>
            <a:r>
              <a:rPr lang="en-GB" i="1" dirty="0"/>
              <a:t>107</a:t>
            </a:r>
            <a:r>
              <a:rPr lang="en-GB" dirty="0"/>
              <a:t>, p.103317. </a:t>
            </a:r>
            <a:endParaRPr lang="en-IN" dirty="0"/>
          </a:p>
          <a:p>
            <a:r>
              <a:rPr lang="en-GB" dirty="0" err="1"/>
              <a:t>Nannelli</a:t>
            </a:r>
            <a:r>
              <a:rPr lang="en-GB" dirty="0"/>
              <a:t>, M., Capone, F. and </a:t>
            </a:r>
            <a:r>
              <a:rPr lang="en-GB" dirty="0" err="1"/>
              <a:t>Lazzeretti</a:t>
            </a:r>
            <a:r>
              <a:rPr lang="en-GB" dirty="0"/>
              <a:t>, L., (2023). Artificial intelligence in hospitality and tourism. State of the art and future research avenues. </a:t>
            </a:r>
            <a:r>
              <a:rPr lang="en-GB" i="1" dirty="0"/>
              <a:t>European Planning Studies</a:t>
            </a:r>
            <a:r>
              <a:rPr lang="en-GB" dirty="0"/>
              <a:t>, </a:t>
            </a:r>
            <a:r>
              <a:rPr lang="en-GB" i="1" dirty="0"/>
              <a:t>31</a:t>
            </a:r>
            <a:r>
              <a:rPr lang="en-GB" dirty="0"/>
              <a:t>(7), pp.1325-1344. </a:t>
            </a:r>
            <a:endParaRPr lang="en-IN" dirty="0"/>
          </a:p>
          <a:p>
            <a:r>
              <a:rPr lang="en-GB" dirty="0"/>
              <a:t>Rasheed, H.M.W., </a:t>
            </a:r>
            <a:r>
              <a:rPr lang="en-GB" dirty="0" err="1"/>
              <a:t>Yuanqiong</a:t>
            </a:r>
            <a:r>
              <a:rPr lang="en-GB" dirty="0"/>
              <a:t>, H., Khizar, H.M.U. and Khalid, J., (2024). What drives the adoption of artificial intelligence among consumers in the hospitality sector: a systematic literature review and future agenda. </a:t>
            </a:r>
            <a:r>
              <a:rPr lang="en-GB" i="1" dirty="0"/>
              <a:t>Journal of Hospitality and Tourism Technology</a:t>
            </a:r>
            <a:r>
              <a:rPr lang="en-GB" dirty="0"/>
              <a:t>, </a:t>
            </a:r>
            <a:r>
              <a:rPr lang="en-GB" i="1" dirty="0"/>
              <a:t>15</a:t>
            </a:r>
            <a:r>
              <a:rPr lang="en-GB" dirty="0"/>
              <a:t>(2), pp.211-231. </a:t>
            </a:r>
            <a:endParaRPr lang="en-IN" dirty="0"/>
          </a:p>
          <a:p>
            <a:r>
              <a:rPr lang="en-GB" dirty="0"/>
              <a:t>Santos, J.D. and Silva, Ó.L. (2019) </a:t>
            </a:r>
            <a:r>
              <a:rPr lang="en-GB" i="1" dirty="0"/>
              <a:t>Digital Marketing Strategies for Tourism, Hospitality, and Airline Industries</a:t>
            </a:r>
            <a:r>
              <a:rPr lang="en-GB" dirty="0"/>
              <a:t>. 1st </a:t>
            </a:r>
            <a:r>
              <a:rPr lang="en-GB" dirty="0" err="1"/>
              <a:t>edn</a:t>
            </a:r>
            <a:r>
              <a:rPr lang="en-GB" dirty="0"/>
              <a:t>. Hershey: IGI Global. </a:t>
            </a:r>
            <a:endParaRPr lang="en-IN" dirty="0"/>
          </a:p>
          <a:p>
            <a:r>
              <a:rPr lang="en-GB" dirty="0"/>
              <a:t>Saputra, F.E., </a:t>
            </a:r>
            <a:r>
              <a:rPr lang="en-GB" dirty="0" err="1"/>
              <a:t>Buhalis</a:t>
            </a:r>
            <a:r>
              <a:rPr lang="en-GB" dirty="0"/>
              <a:t>, D., Augustyn, M.M. and Marangos, S., (2024). Anthropomorphism-based artificial intelligence (AI) robots typology in hospitality and tourism. </a:t>
            </a:r>
            <a:r>
              <a:rPr lang="en-GB" i="1" dirty="0"/>
              <a:t>Journal of Hospitality and Tourism Technology</a:t>
            </a:r>
            <a:r>
              <a:rPr lang="en-GB" dirty="0"/>
              <a:t>, </a:t>
            </a:r>
            <a:r>
              <a:rPr lang="en-GB" i="1" dirty="0"/>
              <a:t>15</a:t>
            </a:r>
            <a:r>
              <a:rPr lang="en-GB" dirty="0"/>
              <a:t>(5), pp.790-807. </a:t>
            </a:r>
            <a:endParaRPr lang="en-IN" dirty="0"/>
          </a:p>
          <a:p>
            <a:r>
              <a:rPr lang="en-GB" dirty="0"/>
              <a:t>Sharma, M., Singh, A.K. and Tyagi, P. (2024) Proceedings of the International Conference on Innovation and Regenerative Trends in Tourism and Hospitality Industry (IRTTHI 2024). 1st ed. Dordrecht: Atlantis Press Zeger Karssen. </a:t>
            </a:r>
            <a:endParaRPr lang="en-IN" dirty="0"/>
          </a:p>
          <a:p>
            <a:r>
              <a:rPr lang="en-GB" dirty="0"/>
              <a:t>Skubis, I., </a:t>
            </a:r>
            <a:r>
              <a:rPr lang="en-GB" dirty="0" err="1"/>
              <a:t>Mesjasz</a:t>
            </a:r>
            <a:r>
              <a:rPr lang="en-GB" dirty="0"/>
              <a:t>-Lech, A. and Nowakowska-Grunt, J., (2024). Humanoid Robots in Tourism and Hospitality—Exploring Managerial, Ethical, and Societal Challenges. </a:t>
            </a:r>
            <a:r>
              <a:rPr lang="en-GB" i="1" dirty="0"/>
              <a:t>Applied Sciences</a:t>
            </a:r>
            <a:r>
              <a:rPr lang="en-GB" dirty="0"/>
              <a:t>, </a:t>
            </a:r>
            <a:r>
              <a:rPr lang="en-GB" i="1" dirty="0"/>
              <a:t>14</a:t>
            </a:r>
            <a:r>
              <a:rPr lang="en-GB" dirty="0"/>
              <a:t>(24), p.11823. </a:t>
            </a:r>
            <a:endParaRPr lang="en-IN" dirty="0"/>
          </a:p>
          <a:p>
            <a:r>
              <a:rPr lang="en-GB" dirty="0" err="1"/>
              <a:t>Socaci</a:t>
            </a:r>
            <a:r>
              <a:rPr lang="en-GB" dirty="0"/>
              <a:t>, S.A. (ed.) (2020) </a:t>
            </a:r>
            <a:r>
              <a:rPr lang="en-GB" i="1" dirty="0"/>
              <a:t>Food preservation and waste exploitation</a:t>
            </a:r>
            <a:r>
              <a:rPr lang="en-GB" dirty="0"/>
              <a:t>. London, England: </a:t>
            </a:r>
            <a:r>
              <a:rPr lang="en-GB" dirty="0" err="1"/>
              <a:t>IntechOpen</a:t>
            </a:r>
            <a:r>
              <a:rPr lang="en-GB" dirty="0"/>
              <a:t>.</a:t>
            </a:r>
            <a:endParaRPr lang="en-IN" dirty="0"/>
          </a:p>
          <a:p>
            <a:r>
              <a:rPr lang="en-GB" dirty="0"/>
              <a:t>UKH, (2025), </a:t>
            </a:r>
            <a:r>
              <a:rPr lang="en-GB" i="1" dirty="0"/>
              <a:t>Sustainability</a:t>
            </a:r>
            <a:r>
              <a:rPr lang="en-GB" dirty="0"/>
              <a:t>, [Online], Available at: </a:t>
            </a:r>
            <a:r>
              <a:rPr lang="en-GB" u="sng" dirty="0">
                <a:hlinkClick r:id="rId2"/>
              </a:rPr>
              <a:t>https://www.ukhospitality.org.uk/topic/sustainability/</a:t>
            </a:r>
            <a:r>
              <a:rPr lang="en-GB" dirty="0"/>
              <a:t> [Accessed on 21st January 2026] </a:t>
            </a:r>
            <a:endParaRPr lang="en-IN" dirty="0"/>
          </a:p>
          <a:p>
            <a:r>
              <a:rPr lang="en-GB" dirty="0"/>
              <a:t>Wang, P.Q., Yan, L. and Santoso, C., (2025). Generational engagement with AI in hospitality: human–AI interaction perspectives across the service process. </a:t>
            </a:r>
            <a:r>
              <a:rPr lang="en-GB" i="1" dirty="0"/>
              <a:t>Current Issues in Tourism</a:t>
            </a:r>
            <a:r>
              <a:rPr lang="en-GB" dirty="0"/>
              <a:t>, pp.1-14. </a:t>
            </a:r>
            <a:endParaRPr lang="en-IN" dirty="0"/>
          </a:p>
          <a:p>
            <a:r>
              <a:rPr lang="en-GB" dirty="0"/>
              <a:t>Wivenhoehouse.co.uk, (2025), </a:t>
            </a:r>
            <a:r>
              <a:rPr lang="en-GB" i="1" dirty="0"/>
              <a:t>Our History</a:t>
            </a:r>
            <a:r>
              <a:rPr lang="en-GB" dirty="0"/>
              <a:t>, [Online], Available at:</a:t>
            </a:r>
            <a:r>
              <a:rPr lang="en-GB" dirty="0">
                <a:hlinkClick r:id="rId3"/>
              </a:rPr>
              <a:t> </a:t>
            </a:r>
            <a:r>
              <a:rPr lang="en-GB" u="sng" dirty="0">
                <a:hlinkClick r:id="rId3"/>
              </a:rPr>
              <a:t>https://www.wivenhoehouse.co.uk/our-history/</a:t>
            </a:r>
            <a:r>
              <a:rPr lang="en-GB" dirty="0"/>
              <a:t> [Accessed on 21st January 2026]</a:t>
            </a:r>
            <a:endParaRPr lang="en-IN" dirty="0"/>
          </a:p>
        </p:txBody>
      </p:sp>
    </p:spTree>
    <p:extLst>
      <p:ext uri="{BB962C8B-B14F-4D97-AF65-F5344CB8AC3E}">
        <p14:creationId xmlns:p14="http://schemas.microsoft.com/office/powerpoint/2010/main" val="4732872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000+ Best Thank You Images · 100% Free Download · Pexels ...">
            <a:extLst>
              <a:ext uri="{FF2B5EF4-FFF2-40B4-BE49-F238E27FC236}">
                <a16:creationId xmlns:a16="http://schemas.microsoft.com/office/drawing/2014/main" id="{F01EF31D-D300-58CC-FCB3-F041DD241F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57575" y="800100"/>
            <a:ext cx="7481887" cy="498792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649147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422</TotalTime>
  <Words>2830</Words>
  <Application>Microsoft Office PowerPoint</Application>
  <PresentationFormat>Widescreen</PresentationFormat>
  <Paragraphs>92</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Wisp</vt:lpstr>
      <vt:lpstr>BA (Hons) Hospitality &amp; Hotel Management    BMIH6001 CONTEMPORARY THEMES IN THE HOTEL AND HOSPITALITY SECTOR    ASSESSMENT 2: CONFERENCE PRESENTATION    OPTION ONE: ARTIFICIAL INTELLIGENCE AND HUMAN COLLABORATION</vt:lpstr>
      <vt:lpstr>Introduction</vt:lpstr>
      <vt:lpstr>Continued…</vt:lpstr>
      <vt:lpstr>Literature Review</vt:lpstr>
      <vt:lpstr>Continued…</vt:lpstr>
      <vt:lpstr>Continued…</vt:lpstr>
      <vt:lpstr>Continued…</vt:lpstr>
      <vt:lpstr>Methods</vt:lpstr>
      <vt:lpstr>Conclusions</vt:lpstr>
      <vt:lpstr>Recommendations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Lidia Leva (2242891)</cp:lastModifiedBy>
  <cp:revision>4</cp:revision>
  <dcterms:created xsi:type="dcterms:W3CDTF">2026-01-21T11:55:51Z</dcterms:created>
  <dcterms:modified xsi:type="dcterms:W3CDTF">2026-02-25T14:00:56Z</dcterms:modified>
</cp:coreProperties>
</file>