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9"/>
  </p:notesMasterIdLst>
  <p:sldIdLst>
    <p:sldId id="256" r:id="rId2"/>
    <p:sldId id="257" r:id="rId3"/>
    <p:sldId id="258" r:id="rId4"/>
    <p:sldId id="259" r:id="rId5"/>
    <p:sldId id="260"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5" d="100"/>
          <a:sy n="55" d="100"/>
        </p:scale>
        <p:origin x="22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35603D-E2B3-4F4C-A6F1-FA95DD4A9FEC}"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5F88D4-100D-44F3-87DC-EDE6196D34E4}" type="slidenum">
              <a:rPr lang="en-GB" smtClean="0"/>
              <a:t>‹#›</a:t>
            </a:fld>
            <a:endParaRPr lang="en-GB"/>
          </a:p>
        </p:txBody>
      </p:sp>
    </p:spTree>
    <p:extLst>
      <p:ext uri="{BB962C8B-B14F-4D97-AF65-F5344CB8AC3E}">
        <p14:creationId xmlns:p14="http://schemas.microsoft.com/office/powerpoint/2010/main" val="1136527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5F88D4-100D-44F3-87DC-EDE6196D34E4}" type="slidenum">
              <a:rPr lang="en-GB" smtClean="0"/>
              <a:t>1</a:t>
            </a:fld>
            <a:endParaRPr lang="en-GB"/>
          </a:p>
        </p:txBody>
      </p:sp>
    </p:spTree>
    <p:extLst>
      <p:ext uri="{BB962C8B-B14F-4D97-AF65-F5344CB8AC3E}">
        <p14:creationId xmlns:p14="http://schemas.microsoft.com/office/powerpoint/2010/main" val="34529193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00628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31005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86928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920848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69634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66684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482116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635975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14945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8442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17920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2/14/2026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9785476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flickr.com/photos/68716695@N06/29720269125" TargetMode="External"/><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hyperlink" Target="https://www.pikist.com/free-photo-vjngd" TargetMode="External"/><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https://technofaq.org/posts/2023/06/simplify-and-secure-your-digital-presence-with-sms-man/" TargetMode="External"/><Relationship Id="rId2" Type="http://schemas.openxmlformats.org/officeDocument/2006/relationships/image" Target="../media/image4.jpg"/><Relationship Id="rId1" Type="http://schemas.openxmlformats.org/officeDocument/2006/relationships/slideLayout" Target="../slideLayouts/slideLayout8.xml"/><Relationship Id="rId4" Type="http://schemas.openxmlformats.org/officeDocument/2006/relationships/hyperlink" Target="https://creativecommons.org/licenses/by-nc-sa/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s://softcomputers.net/buy-microsoft-teams-subscription/" TargetMode="External"/><Relationship Id="rId2" Type="http://schemas.openxmlformats.org/officeDocument/2006/relationships/image" Target="../media/image5.jpeg"/><Relationship Id="rId1" Type="http://schemas.openxmlformats.org/officeDocument/2006/relationships/slideLayout" Target="../slideLayouts/slideLayout9.xml"/><Relationship Id="rId4" Type="http://schemas.openxmlformats.org/officeDocument/2006/relationships/hyperlink" Target="https://uowtsd-my.sharepoint.com/:p:/r/personal/2522235_student_uwtsd_ac_uk/Documents/Assigment%20Presenatation.pptx?d=w7a0eabf3bc704df6875d1e00819f5940&amp;csf=1&amp;web=1&amp;e=qtCLrr"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quantrimang.com/cong-nghe/cach-khoi-phuc-tap-tin-microsoft-word-da-xoa-213473" TargetMode="External"/><Relationship Id="rId2" Type="http://schemas.openxmlformats.org/officeDocument/2006/relationships/image" Target="../media/image6.jpeg"/><Relationship Id="rId1" Type="http://schemas.openxmlformats.org/officeDocument/2006/relationships/slideLayout" Target="../slideLayouts/slideLayout8.xml"/><Relationship Id="rId4" Type="http://schemas.openxmlformats.org/officeDocument/2006/relationships/hyperlink" Target="https://uowtsd-my.sharepoint.com/:p:/r/personal/2523441_student_uwtsd_ac_uk/Documents/Presentation%203.pptx?d=wca665b1a594c4681a425b094729f1c20&amp;csf=1&amp;web=1&amp;e=7FFoI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1" name="Rectangle 380">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3D0B1023-819E-84E3-5EE3-64FC1FB9310C}"/>
              </a:ext>
            </a:extLst>
          </p:cNvPr>
          <p:cNvPicPr>
            <a:picLocks noChangeAspect="1"/>
          </p:cNvPicPr>
          <p:nvPr/>
        </p:nvPicPr>
        <p:blipFill>
          <a:blip r:embed="rId3"/>
          <a:srcRect t="1402" r="-1" b="319"/>
          <a:stretch>
            <a:fillRect/>
          </a:stretch>
        </p:blipFill>
        <p:spPr>
          <a:xfrm>
            <a:off x="20" y="10"/>
            <a:ext cx="12188932" cy="6857990"/>
          </a:xfrm>
          <a:prstGeom prst="rect">
            <a:avLst/>
          </a:prstGeom>
        </p:spPr>
      </p:pic>
      <p:sp>
        <p:nvSpPr>
          <p:cNvPr id="382" name="Rectangle 381">
            <a:extLst>
              <a:ext uri="{FF2B5EF4-FFF2-40B4-BE49-F238E27FC236}">
                <a16:creationId xmlns:a16="http://schemas.microsoft.com/office/drawing/2014/main" id="{4D71E64B-9F70-4956-A351-D707CAB0A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1ABEAF-3917-6D24-F943-2DBC5E55370E}"/>
              </a:ext>
            </a:extLst>
          </p:cNvPr>
          <p:cNvSpPr>
            <a:spLocks noGrp="1"/>
          </p:cNvSpPr>
          <p:nvPr>
            <p:ph type="ctrTitle"/>
          </p:nvPr>
        </p:nvSpPr>
        <p:spPr>
          <a:xfrm>
            <a:off x="517870" y="978408"/>
            <a:ext cx="5021182" cy="2333778"/>
          </a:xfrm>
        </p:spPr>
        <p:txBody>
          <a:bodyPr vert="horz" lIns="91440" tIns="45720" rIns="91440" bIns="45720" rtlCol="0" anchor="t">
            <a:normAutofit/>
          </a:bodyPr>
          <a:lstStyle/>
          <a:p>
            <a:pPr>
              <a:lnSpc>
                <a:spcPct val="90000"/>
              </a:lnSpc>
            </a:pPr>
            <a:r>
              <a:rPr lang="en-US" sz="5100" kern="1200">
                <a:solidFill>
                  <a:srgbClr val="FFFFFF"/>
                </a:solidFill>
                <a:latin typeface="+mj-lt"/>
                <a:ea typeface="+mj-ea"/>
                <a:cs typeface="+mj-cs"/>
              </a:rPr>
              <a:t>Digital Skills and Reserch Methods </a:t>
            </a:r>
          </a:p>
        </p:txBody>
      </p:sp>
      <p:sp>
        <p:nvSpPr>
          <p:cNvPr id="3" name="Subtitle 2">
            <a:extLst>
              <a:ext uri="{FF2B5EF4-FFF2-40B4-BE49-F238E27FC236}">
                <a16:creationId xmlns:a16="http://schemas.microsoft.com/office/drawing/2014/main" id="{08ED2000-5CCB-6E6A-B8B3-3330007A888E}"/>
              </a:ext>
            </a:extLst>
          </p:cNvPr>
          <p:cNvSpPr>
            <a:spLocks noGrp="1"/>
          </p:cNvSpPr>
          <p:nvPr>
            <p:ph type="subTitle" idx="1"/>
          </p:nvPr>
        </p:nvSpPr>
        <p:spPr>
          <a:xfrm>
            <a:off x="6652366" y="971398"/>
            <a:ext cx="5040785" cy="2333778"/>
          </a:xfrm>
        </p:spPr>
        <p:txBody>
          <a:bodyPr vert="horz" lIns="91440" tIns="45720" rIns="91440" bIns="45720" rtlCol="0" anchor="t">
            <a:normAutofit/>
          </a:bodyPr>
          <a:lstStyle/>
          <a:p>
            <a:pPr indent="-228600">
              <a:buFont typeface="Arial" panose="020B0604020202020204" pitchFamily="34" charset="0"/>
              <a:buChar char="•"/>
            </a:pPr>
            <a:r>
              <a:rPr lang="en-US">
                <a:solidFill>
                  <a:srgbClr val="FFFFFF"/>
                </a:solidFill>
              </a:rPr>
              <a:t>Iuliana Zaharia </a:t>
            </a:r>
          </a:p>
          <a:p>
            <a:pPr indent="-228600">
              <a:buFont typeface="Arial" panose="020B0604020202020204" pitchFamily="34" charset="0"/>
              <a:buChar char="•"/>
            </a:pPr>
            <a:r>
              <a:rPr lang="en-US">
                <a:solidFill>
                  <a:srgbClr val="FFFFFF"/>
                </a:solidFill>
              </a:rPr>
              <a:t>STUDENT ID: 2522373</a:t>
            </a:r>
          </a:p>
          <a:p>
            <a:pPr indent="-228600">
              <a:buFont typeface="Arial" panose="020B0604020202020204" pitchFamily="34" charset="0"/>
              <a:buChar char="•"/>
            </a:pPr>
            <a:r>
              <a:rPr lang="en-US">
                <a:solidFill>
                  <a:srgbClr val="FFFFFF"/>
                </a:solidFill>
              </a:rPr>
              <a:t>Teacher : </a:t>
            </a:r>
            <a:r>
              <a:rPr lang="en-US" b="1">
                <a:solidFill>
                  <a:srgbClr val="FFFFFF"/>
                </a:solidFill>
              </a:rPr>
              <a:t>Hajra Mustasim</a:t>
            </a:r>
          </a:p>
          <a:p>
            <a:pPr indent="-228600">
              <a:buFont typeface="Arial" panose="020B0604020202020204" pitchFamily="34" charset="0"/>
              <a:buChar char="•"/>
            </a:pPr>
            <a:endParaRPr lang="en-US">
              <a:solidFill>
                <a:srgbClr val="FFFFFF"/>
              </a:solidFill>
            </a:endParaRPr>
          </a:p>
        </p:txBody>
      </p:sp>
      <p:sp>
        <p:nvSpPr>
          <p:cNvPr id="383" name="Rectangle 382">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0" name="Rectangle 379">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11650"/>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9916742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EA9D88DF-EE42-3C6A-42B3-2B06FC9DED3C}"/>
              </a:ext>
            </a:extLst>
          </p:cNvPr>
          <p:cNvSpPr>
            <a:spLocks noGrp="1"/>
          </p:cNvSpPr>
          <p:nvPr>
            <p:ph type="title"/>
          </p:nvPr>
        </p:nvSpPr>
        <p:spPr>
          <a:xfrm>
            <a:off x="6995160" y="978408"/>
            <a:ext cx="4745736" cy="1463040"/>
          </a:xfrm>
        </p:spPr>
        <p:txBody>
          <a:bodyPr vert="horz" lIns="91440" tIns="45720" rIns="91440" bIns="45720" rtlCol="0" anchor="t">
            <a:normAutofit/>
          </a:bodyPr>
          <a:lstStyle/>
          <a:p>
            <a:pPr>
              <a:lnSpc>
                <a:spcPct val="90000"/>
              </a:lnSpc>
            </a:pPr>
            <a:r>
              <a:rPr lang="en-US" sz="3700" b="1" kern="1200">
                <a:solidFill>
                  <a:schemeClr val="tx1"/>
                </a:solidFill>
                <a:latin typeface="+mj-lt"/>
                <a:ea typeface="+mj-ea"/>
                <a:cs typeface="+mj-cs"/>
              </a:rPr>
              <a:t>Digital Safety action plan for Greenfield </a:t>
            </a:r>
          </a:p>
        </p:txBody>
      </p:sp>
      <p:pic>
        <p:nvPicPr>
          <p:cNvPr id="6" name="Picture Placeholder 5">
            <a:extLst>
              <a:ext uri="{FF2B5EF4-FFF2-40B4-BE49-F238E27FC236}">
                <a16:creationId xmlns:a16="http://schemas.microsoft.com/office/drawing/2014/main" id="{D121A708-5E9E-6300-4D21-6A359F7CB44E}"/>
              </a:ext>
            </a:extLst>
          </p:cNvPr>
          <p:cNvPicPr>
            <a:picLocks noGrp="1" noChangeAspect="1"/>
          </p:cNvPicPr>
          <p:nvPr>
            <p:ph type="pic"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547" r="11315" b="1"/>
          <a:stretch>
            <a:fillRect/>
          </a:stretch>
        </p:blipFill>
        <p:spPr>
          <a:xfrm>
            <a:off x="517868" y="508090"/>
            <a:ext cx="5705856" cy="5846990"/>
          </a:xfrm>
          <a:prstGeom prst="rect">
            <a:avLst/>
          </a:prstGeom>
        </p:spPr>
      </p:pic>
      <p:sp>
        <p:nvSpPr>
          <p:cNvPr id="15" name="Freeform: Shape 14">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6407" y="508090"/>
            <a:ext cx="4660733"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4" name="Text Placeholder 3">
            <a:extLst>
              <a:ext uri="{FF2B5EF4-FFF2-40B4-BE49-F238E27FC236}">
                <a16:creationId xmlns:a16="http://schemas.microsoft.com/office/drawing/2014/main" id="{051777CC-2335-F240-B34C-B19DFB9435DD}"/>
              </a:ext>
            </a:extLst>
          </p:cNvPr>
          <p:cNvSpPr>
            <a:spLocks noGrp="1"/>
          </p:cNvSpPr>
          <p:nvPr>
            <p:ph type="body" sz="half" idx="2"/>
          </p:nvPr>
        </p:nvSpPr>
        <p:spPr>
          <a:xfrm>
            <a:off x="6995160" y="2578608"/>
            <a:ext cx="4672584" cy="3767328"/>
          </a:xfrm>
        </p:spPr>
        <p:txBody>
          <a:bodyPr vert="horz" lIns="91440" tIns="45720" rIns="91440" bIns="45720" rtlCol="0">
            <a:normAutofit/>
          </a:bodyPr>
          <a:lstStyle/>
          <a:p>
            <a:pPr indent="-228600">
              <a:buFont typeface="Arial" panose="020B0604020202020204" pitchFamily="34" charset="0"/>
              <a:buChar char="•"/>
            </a:pPr>
            <a:r>
              <a:rPr lang="en-US" dirty="0"/>
              <a:t>For improving data security ,patient confidentiality and a safe use of digital </a:t>
            </a:r>
            <a:r>
              <a:rPr lang="en-US"/>
              <a:t>technology.For</a:t>
            </a:r>
            <a:r>
              <a:rPr lang="en-US" dirty="0"/>
              <a:t> reducing so many risk of  data problems ,breaches and human error .</a:t>
            </a:r>
            <a:endParaRPr lang="en-US"/>
          </a:p>
        </p:txBody>
      </p:sp>
    </p:spTree>
    <p:extLst>
      <p:ext uri="{BB962C8B-B14F-4D97-AF65-F5344CB8AC3E}">
        <p14:creationId xmlns:p14="http://schemas.microsoft.com/office/powerpoint/2010/main" val="1484451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9" name="Rectangle 18">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8E102F-7FD0-30D2-8976-09133370F56E}"/>
              </a:ext>
            </a:extLst>
          </p:cNvPr>
          <p:cNvSpPr>
            <a:spLocks noGrp="1"/>
          </p:cNvSpPr>
          <p:nvPr>
            <p:ph type="title"/>
          </p:nvPr>
        </p:nvSpPr>
        <p:spPr>
          <a:xfrm>
            <a:off x="521208" y="978408"/>
            <a:ext cx="6300216" cy="1325880"/>
          </a:xfrm>
        </p:spPr>
        <p:txBody>
          <a:bodyPr vert="horz" lIns="91440" tIns="45720" rIns="91440" bIns="45720" rtlCol="0" anchor="t">
            <a:normAutofit/>
          </a:bodyPr>
          <a:lstStyle/>
          <a:p>
            <a:pPr>
              <a:lnSpc>
                <a:spcPct val="90000"/>
              </a:lnSpc>
            </a:pPr>
            <a:r>
              <a:rPr lang="en-US" b="1" kern="1200">
                <a:solidFill>
                  <a:schemeClr val="tx1"/>
                </a:solidFill>
                <a:latin typeface="+mj-lt"/>
                <a:ea typeface="+mj-ea"/>
                <a:cs typeface="+mj-cs"/>
              </a:rPr>
              <a:t>Secure Acces &amp;</a:t>
            </a:r>
            <a:br>
              <a:rPr lang="en-US" b="1" kern="1200">
                <a:solidFill>
                  <a:schemeClr val="tx1"/>
                </a:solidFill>
                <a:latin typeface="+mj-lt"/>
                <a:ea typeface="+mj-ea"/>
                <a:cs typeface="+mj-cs"/>
              </a:rPr>
            </a:br>
            <a:r>
              <a:rPr lang="en-US" b="1" kern="1200">
                <a:solidFill>
                  <a:schemeClr val="tx1"/>
                </a:solidFill>
                <a:latin typeface="+mj-lt"/>
                <a:ea typeface="+mj-ea"/>
                <a:cs typeface="+mj-cs"/>
              </a:rPr>
              <a:t>Email Awarness.</a:t>
            </a:r>
          </a:p>
        </p:txBody>
      </p:sp>
      <p:sp>
        <p:nvSpPr>
          <p:cNvPr id="20" name="Rectangle 19">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271C494-8107-3D61-D611-4FBC7C22A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3612" y="611650"/>
            <a:ext cx="41605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6" name="Content Placeholder 5">
            <a:extLst>
              <a:ext uri="{FF2B5EF4-FFF2-40B4-BE49-F238E27FC236}">
                <a16:creationId xmlns:a16="http://schemas.microsoft.com/office/drawing/2014/main" id="{557555F0-2FC2-7D6B-496C-183670CE1878}"/>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7867" y="2429691"/>
            <a:ext cx="5889192" cy="3916313"/>
          </a:xfrm>
          <a:prstGeom prst="rect">
            <a:avLst/>
          </a:prstGeom>
        </p:spPr>
      </p:pic>
      <p:sp>
        <p:nvSpPr>
          <p:cNvPr id="4" name="Text Placeholder 3">
            <a:extLst>
              <a:ext uri="{FF2B5EF4-FFF2-40B4-BE49-F238E27FC236}">
                <a16:creationId xmlns:a16="http://schemas.microsoft.com/office/drawing/2014/main" id="{FBED5A3F-6D3D-E5FE-3AF8-0CE9D038DE64}"/>
              </a:ext>
            </a:extLst>
          </p:cNvPr>
          <p:cNvSpPr>
            <a:spLocks noGrp="1"/>
          </p:cNvSpPr>
          <p:nvPr>
            <p:ph type="body" sz="half" idx="2"/>
          </p:nvPr>
        </p:nvSpPr>
        <p:spPr>
          <a:xfrm>
            <a:off x="7507224" y="1088136"/>
            <a:ext cx="4160520" cy="5257800"/>
          </a:xfrm>
        </p:spPr>
        <p:txBody>
          <a:bodyPr vert="horz" lIns="91440" tIns="45720" rIns="91440" bIns="45720" rtlCol="0">
            <a:normAutofit/>
          </a:bodyPr>
          <a:lstStyle/>
          <a:p>
            <a:pPr indent="-228600">
              <a:lnSpc>
                <a:spcPct val="100000"/>
              </a:lnSpc>
              <a:buFont typeface="Arial" panose="020B0604020202020204" pitchFamily="34" charset="0"/>
              <a:buChar char="•"/>
            </a:pPr>
            <a:r>
              <a:rPr lang="en-US"/>
              <a:t>Secure Acces prevent the access of unauthorized system of patient private information The benefit are: protects extremly personal patient and staff data. Email Awarness is reducing the risk or problems causing by scamers or humans error .For example do not open suspicious links.Best option for communication is Outlook for the work releated .And never share personal data for example passwords or patient information from email.</a:t>
            </a:r>
          </a:p>
        </p:txBody>
      </p:sp>
    </p:spTree>
    <p:extLst>
      <p:ext uri="{BB962C8B-B14F-4D97-AF65-F5344CB8AC3E}">
        <p14:creationId xmlns:p14="http://schemas.microsoft.com/office/powerpoint/2010/main" val="12763269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Rectangle 13">
            <a:extLst>
              <a:ext uri="{FF2B5EF4-FFF2-40B4-BE49-F238E27FC236}">
                <a16:creationId xmlns:a16="http://schemas.microsoft.com/office/drawing/2014/main" id="{4C32CD27-7027-AB2B-38F1-71C08EB84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DB675A-FF0C-8A43-5662-07882B54BB2F}"/>
              </a:ext>
            </a:extLst>
          </p:cNvPr>
          <p:cNvSpPr>
            <a:spLocks noGrp="1"/>
          </p:cNvSpPr>
          <p:nvPr>
            <p:ph type="title"/>
          </p:nvPr>
        </p:nvSpPr>
        <p:spPr>
          <a:xfrm>
            <a:off x="5431536" y="978408"/>
            <a:ext cx="6236208" cy="1463040"/>
          </a:xfrm>
        </p:spPr>
        <p:txBody>
          <a:bodyPr vert="horz" lIns="91440" tIns="45720" rIns="91440" bIns="45720" rtlCol="0" anchor="t">
            <a:normAutofit/>
          </a:bodyPr>
          <a:lstStyle/>
          <a:p>
            <a:pPr>
              <a:lnSpc>
                <a:spcPct val="90000"/>
              </a:lnSpc>
            </a:pPr>
            <a:r>
              <a:rPr lang="en-US" sz="3100" b="1" kern="1200">
                <a:solidFill>
                  <a:schemeClr val="tx1"/>
                </a:solidFill>
                <a:latin typeface="+mj-lt"/>
                <a:ea typeface="+mj-ea"/>
                <a:cs typeface="+mj-cs"/>
              </a:rPr>
              <a:t>Data management &amp;Confidentiality and Compliance </a:t>
            </a:r>
          </a:p>
        </p:txBody>
      </p:sp>
      <p:pic>
        <p:nvPicPr>
          <p:cNvPr id="6" name="Content Placeholder 5">
            <a:extLst>
              <a:ext uri="{FF2B5EF4-FFF2-40B4-BE49-F238E27FC236}">
                <a16:creationId xmlns:a16="http://schemas.microsoft.com/office/drawing/2014/main" id="{75BE1C48-4355-5622-84C1-CAE99594C2D9}"/>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7151" r="31988" b="-2"/>
          <a:stretch>
            <a:fillRect/>
          </a:stretch>
        </p:blipFill>
        <p:spPr>
          <a:xfrm>
            <a:off x="517869" y="508091"/>
            <a:ext cx="4221911" cy="5837918"/>
          </a:xfrm>
          <a:prstGeom prst="rect">
            <a:avLst/>
          </a:prstGeom>
        </p:spPr>
      </p:pic>
      <p:sp>
        <p:nvSpPr>
          <p:cNvPr id="16" name="Freeform: Shape 15">
            <a:extLst>
              <a:ext uri="{FF2B5EF4-FFF2-40B4-BE49-F238E27FC236}">
                <a16:creationId xmlns:a16="http://schemas.microsoft.com/office/drawing/2014/main" id="{C6DD38CD-CFFE-4ABA-3DC8-01ED90559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 Placeholder 3">
            <a:extLst>
              <a:ext uri="{FF2B5EF4-FFF2-40B4-BE49-F238E27FC236}">
                <a16:creationId xmlns:a16="http://schemas.microsoft.com/office/drawing/2014/main" id="{E480FFF0-4D3F-FB3F-2B65-62E59905750D}"/>
              </a:ext>
            </a:extLst>
          </p:cNvPr>
          <p:cNvSpPr>
            <a:spLocks noGrp="1"/>
          </p:cNvSpPr>
          <p:nvPr>
            <p:ph type="body" sz="half" idx="2"/>
          </p:nvPr>
        </p:nvSpPr>
        <p:spPr>
          <a:xfrm>
            <a:off x="5431536" y="2578608"/>
            <a:ext cx="6236208" cy="3767328"/>
          </a:xfrm>
        </p:spPr>
        <p:txBody>
          <a:bodyPr vert="horz" lIns="91440" tIns="45720" rIns="91440" bIns="45720" rtlCol="0">
            <a:normAutofit/>
          </a:bodyPr>
          <a:lstStyle/>
          <a:p>
            <a:pPr indent="-228600">
              <a:lnSpc>
                <a:spcPct val="100000"/>
              </a:lnSpc>
              <a:buFont typeface="Arial" panose="020B0604020202020204" pitchFamily="34" charset="0"/>
              <a:buChar char="•"/>
            </a:pPr>
            <a:r>
              <a:rPr lang="en-US" sz="1700"/>
              <a:t>Data management allowed data to be stored ,accessed and managed security .You have limits access of data based on job roles ,access to use cloud backups.The benefit is improving the organization ,and preventing data loss or unautharised access.</a:t>
            </a:r>
          </a:p>
          <a:p>
            <a:pPr indent="-228600">
              <a:lnSpc>
                <a:spcPct val="100000"/>
              </a:lnSpc>
              <a:buFont typeface="Arial" panose="020B0604020202020204" pitchFamily="34" charset="0"/>
              <a:buChar char="•"/>
            </a:pPr>
            <a:r>
              <a:rPr lang="en-US" sz="1700"/>
              <a:t>Ensure patient information ,confidentiality and compliance will handle legally and ethically.The action follow the principles when handing personal data or sharing information from patient strictly on “need to know basis”.</a:t>
            </a:r>
          </a:p>
          <a:p>
            <a:pPr indent="-228600">
              <a:lnSpc>
                <a:spcPct val="100000"/>
              </a:lnSpc>
              <a:buFont typeface="Arial" panose="020B0604020202020204" pitchFamily="34" charset="0"/>
              <a:buChar char="•"/>
            </a:pPr>
            <a:r>
              <a:rPr lang="en-US" sz="1700"/>
              <a:t>In conclusion using Digital Safety Action on Greenfield Home Care Agency can safely be used be Microsoft 365.</a:t>
            </a:r>
          </a:p>
          <a:p>
            <a:pPr indent="-228600">
              <a:lnSpc>
                <a:spcPct val="100000"/>
              </a:lnSpc>
              <a:buFont typeface="Arial" panose="020B0604020202020204" pitchFamily="34" charset="0"/>
              <a:buChar char="•"/>
            </a:pPr>
            <a:r>
              <a:rPr lang="en-US" sz="1700"/>
              <a:t>-Improve security –Protect patient personal data –Support staff working safely and confidently .</a:t>
            </a:r>
          </a:p>
        </p:txBody>
      </p:sp>
      <p:sp>
        <p:nvSpPr>
          <p:cNvPr id="7" name="TextBox 6">
            <a:extLst>
              <a:ext uri="{FF2B5EF4-FFF2-40B4-BE49-F238E27FC236}">
                <a16:creationId xmlns:a16="http://schemas.microsoft.com/office/drawing/2014/main" id="{1F9A5FB8-17A5-3BD0-1FD8-CA4D0CF0509E}"/>
              </a:ext>
            </a:extLst>
          </p:cNvPr>
          <p:cNvSpPr txBox="1"/>
          <p:nvPr/>
        </p:nvSpPr>
        <p:spPr>
          <a:xfrm>
            <a:off x="2132977" y="6145954"/>
            <a:ext cx="260680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echnofaq.org/posts/2023/06/simplify-and-secure-your-digital-presence-with-sms-ma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38771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B284E-A703-1C58-465A-3A0C0020C3AF}"/>
              </a:ext>
            </a:extLst>
          </p:cNvPr>
          <p:cNvSpPr>
            <a:spLocks noGrp="1"/>
          </p:cNvSpPr>
          <p:nvPr>
            <p:ph type="title"/>
          </p:nvPr>
        </p:nvSpPr>
        <p:spPr/>
        <p:txBody>
          <a:bodyPr/>
          <a:lstStyle/>
          <a:p>
            <a:r>
              <a:rPr lang="en-US" dirty="0"/>
              <a:t>References </a:t>
            </a:r>
            <a:endParaRPr lang="en-GB" dirty="0"/>
          </a:p>
        </p:txBody>
      </p:sp>
      <p:sp>
        <p:nvSpPr>
          <p:cNvPr id="3" name="Text Placeholder 2">
            <a:extLst>
              <a:ext uri="{FF2B5EF4-FFF2-40B4-BE49-F238E27FC236}">
                <a16:creationId xmlns:a16="http://schemas.microsoft.com/office/drawing/2014/main" id="{09AA3D2A-6376-00F8-B87C-91D53BE3D06B}"/>
              </a:ext>
            </a:extLst>
          </p:cNvPr>
          <p:cNvSpPr>
            <a:spLocks noGrp="1"/>
          </p:cNvSpPr>
          <p:nvPr>
            <p:ph type="body" idx="1"/>
          </p:nvPr>
        </p:nvSpPr>
        <p:spPr>
          <a:xfrm>
            <a:off x="165100" y="2578608"/>
            <a:ext cx="11874500" cy="4088892"/>
          </a:xfrm>
        </p:spPr>
        <p:txBody>
          <a:bodyPr>
            <a:normAutofit fontScale="85000" lnSpcReduction="20000"/>
          </a:bodyPr>
          <a:lstStyle/>
          <a:p>
            <a:r>
              <a:rPr lang="en-US" dirty="0"/>
              <a:t>     </a:t>
            </a:r>
          </a:p>
          <a:p>
            <a:r>
              <a:rPr lang="en-US" b="1" dirty="0"/>
              <a:t>Cyber security and resilience for health or care services (NHS guide)</a:t>
            </a:r>
            <a:r>
              <a:rPr lang="en-US" dirty="0"/>
              <a:t> – an overview of cybersecurity requirements for digital technologies used in health and social care (incl. procurement and assessment criteria). </a:t>
            </a:r>
          </a:p>
          <a:p>
            <a:r>
              <a:rPr lang="en-US" b="1" dirty="0"/>
              <a:t>A plan for digital health and social care</a:t>
            </a:r>
            <a:r>
              <a:rPr lang="en-US" dirty="0"/>
              <a:t> – high-level UK strategy and action plan setting out national digital goals and actions for health and social care </a:t>
            </a:r>
            <a:r>
              <a:rPr lang="en-US" dirty="0" err="1"/>
              <a:t>organisations</a:t>
            </a:r>
            <a:r>
              <a:rPr lang="en-US" dirty="0"/>
              <a:t> (useful for context and strategic goals). </a:t>
            </a:r>
          </a:p>
          <a:p>
            <a:r>
              <a:rPr lang="en-US" b="1" dirty="0"/>
              <a:t>Digital clinical safety strategy (NHS England)</a:t>
            </a:r>
            <a:r>
              <a:rPr lang="en-US" dirty="0"/>
              <a:t> – outlines principles and commitments for safe use of digital technologies in health and care, covering risk mitigation and system safety.</a:t>
            </a:r>
          </a:p>
          <a:p>
            <a:r>
              <a:rPr lang="en-US" b="1" dirty="0"/>
              <a:t>Data Policy Builder &amp; DSPT templates (Digital Care Hub)</a:t>
            </a:r>
            <a:r>
              <a:rPr lang="en-US" dirty="0"/>
              <a:t> – UK-care specific template policies and action plan tools to help health &amp; care providers produce tailored data security, network security, BYOD and other policies (includes action plan elements). </a:t>
            </a:r>
          </a:p>
          <a:p>
            <a:endParaRPr lang="en-US" dirty="0"/>
          </a:p>
          <a:p>
            <a:r>
              <a:rPr lang="en-US" dirty="0"/>
              <a:t> </a:t>
            </a:r>
          </a:p>
          <a:p>
            <a:endParaRPr lang="en-GB" dirty="0"/>
          </a:p>
        </p:txBody>
      </p:sp>
    </p:spTree>
    <p:extLst>
      <p:ext uri="{BB962C8B-B14F-4D97-AF65-F5344CB8AC3E}">
        <p14:creationId xmlns:p14="http://schemas.microsoft.com/office/powerpoint/2010/main" val="37862700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6" name="Rectangle 15">
            <a:extLst>
              <a:ext uri="{FF2B5EF4-FFF2-40B4-BE49-F238E27FC236}">
                <a16:creationId xmlns:a16="http://schemas.microsoft.com/office/drawing/2014/main" id="{B7E2F724-2FB3-4D1D-A730-739B8654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Placeholder 6">
            <a:extLst>
              <a:ext uri="{FF2B5EF4-FFF2-40B4-BE49-F238E27FC236}">
                <a16:creationId xmlns:a16="http://schemas.microsoft.com/office/drawing/2014/main" id="{08BF9083-DFFF-89F3-2617-6CF56803D0D3}"/>
              </a:ext>
            </a:extLst>
          </p:cNvPr>
          <p:cNvPicPr>
            <a:picLocks noGrp="1" noChangeAspect="1"/>
          </p:cNvPicPr>
          <p:nvPr>
            <p:ph type="pic" idx="1"/>
          </p:nvPr>
        </p:nvPicPr>
        <p:blipFill>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366" b="10842"/>
          <a:stretch>
            <a:fillRect/>
          </a:stretch>
        </p:blipFill>
        <p:spPr>
          <a:xfrm>
            <a:off x="-2" y="-2"/>
            <a:ext cx="12192001" cy="6858001"/>
          </a:xfrm>
          <a:prstGeom prst="rect">
            <a:avLst/>
          </a:prstGeom>
        </p:spPr>
      </p:pic>
      <p:sp>
        <p:nvSpPr>
          <p:cNvPr id="2" name="Title 1">
            <a:extLst>
              <a:ext uri="{FF2B5EF4-FFF2-40B4-BE49-F238E27FC236}">
                <a16:creationId xmlns:a16="http://schemas.microsoft.com/office/drawing/2014/main" id="{D9562EAA-F432-DEA7-8CE1-2B7C57733D79}"/>
              </a:ext>
            </a:extLst>
          </p:cNvPr>
          <p:cNvSpPr>
            <a:spLocks noGrp="1"/>
          </p:cNvSpPr>
          <p:nvPr>
            <p:ph type="title"/>
          </p:nvPr>
        </p:nvSpPr>
        <p:spPr>
          <a:xfrm>
            <a:off x="517870" y="978407"/>
            <a:ext cx="5021182" cy="3290107"/>
          </a:xfrm>
        </p:spPr>
        <p:txBody>
          <a:bodyPr vert="horz" lIns="91440" tIns="45720" rIns="91440" bIns="45720" rtlCol="0" anchor="t">
            <a:normAutofit/>
          </a:bodyPr>
          <a:lstStyle/>
          <a:p>
            <a:pPr>
              <a:lnSpc>
                <a:spcPct val="90000"/>
              </a:lnSpc>
            </a:pPr>
            <a:r>
              <a:rPr lang="en-US" sz="4200">
                <a:solidFill>
                  <a:srgbClr val="FFFFFF"/>
                </a:solidFill>
              </a:rPr>
              <a:t> PRESENTATION </a:t>
            </a:r>
            <a:br>
              <a:rPr lang="en-US" sz="4200">
                <a:solidFill>
                  <a:srgbClr val="FFFFFF"/>
                </a:solidFill>
              </a:rPr>
            </a:br>
            <a:r>
              <a:rPr lang="en-US" sz="4200">
                <a:solidFill>
                  <a:srgbClr val="FFFFFF"/>
                </a:solidFill>
              </a:rPr>
              <a:t>Tahir Khan </a:t>
            </a:r>
            <a:br>
              <a:rPr lang="en-US" sz="4200">
                <a:solidFill>
                  <a:srgbClr val="FFFFFF"/>
                </a:solidFill>
              </a:rPr>
            </a:br>
            <a:r>
              <a:rPr lang="en-US" sz="4200">
                <a:solidFill>
                  <a:srgbClr val="FFFFFF"/>
                </a:solidFill>
              </a:rPr>
              <a:t>Student ID: 2522235</a:t>
            </a:r>
            <a:br>
              <a:rPr lang="en-US" sz="4200">
                <a:solidFill>
                  <a:srgbClr val="FFFFFF"/>
                </a:solidFill>
              </a:rPr>
            </a:br>
            <a:endParaRPr lang="en-US" sz="4200">
              <a:solidFill>
                <a:srgbClr val="FFFFFF"/>
              </a:solidFill>
            </a:endParaRPr>
          </a:p>
        </p:txBody>
      </p:sp>
      <p:sp>
        <p:nvSpPr>
          <p:cNvPr id="5" name="Rectangle 1">
            <a:extLst>
              <a:ext uri="{FF2B5EF4-FFF2-40B4-BE49-F238E27FC236}">
                <a16:creationId xmlns:a16="http://schemas.microsoft.com/office/drawing/2014/main" id="{F2962960-E389-5D73-EF27-3F6AC4F7BC73}"/>
              </a:ext>
            </a:extLst>
          </p:cNvPr>
          <p:cNvSpPr>
            <a:spLocks noGrp="1" noChangeArrowheads="1"/>
          </p:cNvSpPr>
          <p:nvPr>
            <p:ph type="body" sz="half" idx="2"/>
          </p:nvPr>
        </p:nvSpPr>
        <p:spPr bwMode="auto">
          <a:xfrm>
            <a:off x="517870" y="4482450"/>
            <a:ext cx="5040785" cy="172402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marR="0" lvl="0" fontAlgn="base">
              <a:spcAft>
                <a:spcPct val="0"/>
              </a:spcAft>
              <a:buClrTx/>
              <a:buSzTx/>
              <a:tabLst/>
            </a:pPr>
            <a:r>
              <a:rPr kumimoji="0" lang="en-US" altLang="en-US" sz="2400" b="0" i="1" u="none" strike="noStrike" kern="1200" cap="none" normalizeH="0" baseline="0">
                <a:ln>
                  <a:noFill/>
                </a:ln>
                <a:solidFill>
                  <a:srgbClr val="FFFFFF"/>
                </a:solidFill>
                <a:effectLst/>
                <a:latin typeface="+mn-lt"/>
                <a:ea typeface="+mn-ea"/>
                <a:cs typeface="+mn-cs"/>
                <a:hlinkClick r:id="rId4"/>
              </a:rPr>
              <a:t>Assigment Presenatation.pptx</a:t>
            </a:r>
            <a:endParaRPr kumimoji="0" lang="en-US" altLang="en-US" sz="2400" b="0" i="1" u="none" strike="noStrike" kern="1200" cap="none" normalizeH="0" baseline="0">
              <a:ln>
                <a:noFill/>
              </a:ln>
              <a:solidFill>
                <a:srgbClr val="FFFFFF"/>
              </a:solidFill>
              <a:effectLst/>
              <a:latin typeface="+mn-lt"/>
              <a:ea typeface="+mn-ea"/>
              <a:cs typeface="+mn-cs"/>
            </a:endParaRPr>
          </a:p>
        </p:txBody>
      </p:sp>
      <p:sp>
        <p:nvSpPr>
          <p:cNvPr id="18" name="Rectangle 17">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391950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Freeform: Shape 50">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51">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53" name="Rectangle 52">
            <a:extLst>
              <a:ext uri="{FF2B5EF4-FFF2-40B4-BE49-F238E27FC236}">
                <a16:creationId xmlns:a16="http://schemas.microsoft.com/office/drawing/2014/main" id="{B7E2F724-2FB3-4D1D-A730-739B8654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Content Placeholder 5">
            <a:extLst>
              <a:ext uri="{FF2B5EF4-FFF2-40B4-BE49-F238E27FC236}">
                <a16:creationId xmlns:a16="http://schemas.microsoft.com/office/drawing/2014/main" id="{113644B7-B74F-8270-0366-2AD85A10A44F}"/>
              </a:ext>
            </a:extLst>
          </p:cNvPr>
          <p:cNvPicPr>
            <a:picLocks noGrp="1" noChangeAspect="1"/>
          </p:cNvPicPr>
          <p:nvPr>
            <p:ph idx="1"/>
          </p:nvPr>
        </p:nvPicPr>
        <p:blipFill>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111" r="-1" b="-1"/>
          <a:stretch>
            <a:fillRect/>
          </a:stretch>
        </p:blipFill>
        <p:spPr>
          <a:xfrm>
            <a:off x="-2" y="-2"/>
            <a:ext cx="12192001" cy="6858001"/>
          </a:xfrm>
          <a:prstGeom prst="rect">
            <a:avLst/>
          </a:prstGeom>
        </p:spPr>
      </p:pic>
      <p:sp>
        <p:nvSpPr>
          <p:cNvPr id="2" name="Title 1">
            <a:extLst>
              <a:ext uri="{FF2B5EF4-FFF2-40B4-BE49-F238E27FC236}">
                <a16:creationId xmlns:a16="http://schemas.microsoft.com/office/drawing/2014/main" id="{D5EE2289-0CD0-400D-B44F-870376DB5894}"/>
              </a:ext>
            </a:extLst>
          </p:cNvPr>
          <p:cNvSpPr>
            <a:spLocks noGrp="1"/>
          </p:cNvSpPr>
          <p:nvPr>
            <p:ph type="title"/>
          </p:nvPr>
        </p:nvSpPr>
        <p:spPr>
          <a:xfrm>
            <a:off x="517870" y="978407"/>
            <a:ext cx="5021182" cy="3290107"/>
          </a:xfrm>
        </p:spPr>
        <p:txBody>
          <a:bodyPr vert="horz" lIns="91440" tIns="45720" rIns="91440" bIns="45720" rtlCol="0" anchor="t">
            <a:normAutofit/>
          </a:bodyPr>
          <a:lstStyle/>
          <a:p>
            <a:pPr>
              <a:lnSpc>
                <a:spcPct val="90000"/>
              </a:lnSpc>
            </a:pPr>
            <a:r>
              <a:rPr lang="en-US" sz="5600">
                <a:solidFill>
                  <a:srgbClr val="FFFFFF"/>
                </a:solidFill>
              </a:rPr>
              <a:t>Presentation </a:t>
            </a:r>
            <a:br>
              <a:rPr lang="en-US" sz="5600">
                <a:solidFill>
                  <a:srgbClr val="FFFFFF"/>
                </a:solidFill>
              </a:rPr>
            </a:br>
            <a:r>
              <a:rPr lang="en-US" sz="5600">
                <a:solidFill>
                  <a:srgbClr val="FFFFFF"/>
                </a:solidFill>
              </a:rPr>
              <a:t>Amera Joned</a:t>
            </a:r>
            <a:br>
              <a:rPr lang="en-US" sz="5600">
                <a:solidFill>
                  <a:srgbClr val="FFFFFF"/>
                </a:solidFill>
              </a:rPr>
            </a:br>
            <a:r>
              <a:rPr lang="en-US" sz="5600">
                <a:solidFill>
                  <a:srgbClr val="FFFFFF"/>
                </a:solidFill>
              </a:rPr>
              <a:t>Student ID: 2523441</a:t>
            </a:r>
          </a:p>
        </p:txBody>
      </p:sp>
      <p:sp>
        <p:nvSpPr>
          <p:cNvPr id="7" name="Rectangle 1">
            <a:extLst>
              <a:ext uri="{FF2B5EF4-FFF2-40B4-BE49-F238E27FC236}">
                <a16:creationId xmlns:a16="http://schemas.microsoft.com/office/drawing/2014/main" id="{54E0C513-44D8-DC68-B55B-0B2C5442EEA3}"/>
              </a:ext>
            </a:extLst>
          </p:cNvPr>
          <p:cNvSpPr>
            <a:spLocks noGrp="1" noChangeArrowheads="1"/>
          </p:cNvSpPr>
          <p:nvPr>
            <p:ph type="body" sz="half" idx="2"/>
          </p:nvPr>
        </p:nvSpPr>
        <p:spPr bwMode="auto">
          <a:xfrm>
            <a:off x="517870" y="4482450"/>
            <a:ext cx="5040785" cy="172402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marR="0" lvl="0" fontAlgn="base">
              <a:spcAft>
                <a:spcPct val="0"/>
              </a:spcAft>
              <a:buClrTx/>
              <a:buSzTx/>
              <a:tabLst/>
            </a:pPr>
            <a:r>
              <a:rPr kumimoji="0" lang="en-US" altLang="en-US" sz="2400" b="0" i="1" u="none" strike="noStrike" kern="1200" cap="none" normalizeH="0" baseline="0">
                <a:ln>
                  <a:noFill/>
                </a:ln>
                <a:solidFill>
                  <a:srgbClr val="FFFFFF"/>
                </a:solidFill>
                <a:effectLst/>
                <a:latin typeface="+mn-lt"/>
                <a:ea typeface="+mn-ea"/>
                <a:cs typeface="+mn-cs"/>
                <a:hlinkClick r:id="rId4"/>
              </a:rPr>
              <a:t>Presentation 3.pptx</a:t>
            </a:r>
            <a:endParaRPr kumimoji="0" lang="en-US" altLang="en-US" sz="2400" b="0" i="1" u="none" strike="noStrike" kern="1200" cap="none" normalizeH="0" baseline="0">
              <a:ln>
                <a:noFill/>
              </a:ln>
              <a:solidFill>
                <a:srgbClr val="FFFFFF"/>
              </a:solidFill>
              <a:effectLst/>
              <a:latin typeface="+mn-lt"/>
              <a:ea typeface="+mn-ea"/>
              <a:cs typeface="+mn-cs"/>
            </a:endParaRPr>
          </a:p>
        </p:txBody>
      </p:sp>
      <p:sp>
        <p:nvSpPr>
          <p:cNvPr id="54" name="Rectangle 53">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989927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76</TotalTime>
  <Words>439</Words>
  <Application>Microsoft Office PowerPoint</Application>
  <PresentationFormat>Widescreen</PresentationFormat>
  <Paragraphs>27</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Arial</vt:lpstr>
      <vt:lpstr>Bierstadt</vt:lpstr>
      <vt:lpstr>GestaltVTI</vt:lpstr>
      <vt:lpstr>Digital Skills and Reserch Methods </vt:lpstr>
      <vt:lpstr>Digital Safety action plan for Greenfield </vt:lpstr>
      <vt:lpstr>Secure Acces &amp; Email Awarness.</vt:lpstr>
      <vt:lpstr>Data management &amp;Confidentiality and Compliance </vt:lpstr>
      <vt:lpstr>References </vt:lpstr>
      <vt:lpstr> PRESENTATION  Tahir Khan  Student ID: 2522235 </vt:lpstr>
      <vt:lpstr>Presentation  Amera Joned Student ID: 2523441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iulianazaharia43@gmail.com</dc:creator>
  <cp:lastModifiedBy>iulianazaharia43@gmail.com</cp:lastModifiedBy>
  <cp:revision>2</cp:revision>
  <dcterms:created xsi:type="dcterms:W3CDTF">2026-02-13T19:50:14Z</dcterms:created>
  <dcterms:modified xsi:type="dcterms:W3CDTF">2026-02-14T18:43:40Z</dcterms:modified>
</cp:coreProperties>
</file>