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704"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4630400" cy="8229600"/>
  <p:notesSz cx="8229600" cy="14630400"/>
  <p:embeddedFontLst>
    <p:embeddedFont>
      <p:font typeface="Consolas" panose="020B0609020204030204" pitchFamily="49" charset="0"/>
      <p:regular r:id="rId13"/>
      <p:bold r:id="rId14"/>
      <p:italic r:id="rId15"/>
      <p:boldItalic r:id="rId16"/>
    </p:embeddedFont>
    <p:embeddedFont>
      <p:font typeface="Fraunces Extra Bold" pitchFamily="2" charset="77"/>
      <p:regular r:id="rId17"/>
      <p:italic r:id="rId18"/>
    </p:embeddedFont>
    <p:embeddedFont>
      <p:font typeface="Nobile" panose="02000503050000020004" pitchFamily="2" charset="0"/>
      <p:regular r:id="rId19"/>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918"/>
    <p:restoredTop sz="94639"/>
  </p:normalViewPr>
  <p:slideViewPr>
    <p:cSldViewPr snapToGrid="0" snapToObjects="1">
      <p:cViewPr varScale="1">
        <p:scale>
          <a:sx n="119" d="100"/>
          <a:sy n="119" d="100"/>
        </p:scale>
        <p:origin x="816" y="1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font" Target="fonts/font6.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font" Target="fonts/font5.fntdata"/><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3.fntdata"/><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7.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895966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828800" y="1346836"/>
            <a:ext cx="10972800" cy="2865120"/>
          </a:xfrm>
        </p:spPr>
        <p:txBody>
          <a:bodyPr anchor="b"/>
          <a:lstStyle>
            <a:lvl1pPr algn="ctr">
              <a:defRPr sz="7200"/>
            </a:lvl1pPr>
          </a:lstStyle>
          <a:p>
            <a:r>
              <a:rPr lang="en-GB"/>
              <a:t>Click to edit Master title style</a:t>
            </a:r>
            <a:endParaRPr lang="en-US" dirty="0"/>
          </a:p>
        </p:txBody>
      </p:sp>
      <p:sp>
        <p:nvSpPr>
          <p:cNvPr id="3" name="Subtitle 2"/>
          <p:cNvSpPr>
            <a:spLocks noGrp="1"/>
          </p:cNvSpPr>
          <p:nvPr>
            <p:ph type="subTitle" idx="1"/>
          </p:nvPr>
        </p:nvSpPr>
        <p:spPr>
          <a:xfrm>
            <a:off x="1828800" y="4322446"/>
            <a:ext cx="10972800" cy="1986914"/>
          </a:xfrm>
        </p:spPr>
        <p:txBody>
          <a:bodyPr/>
          <a:lstStyle>
            <a:lvl1pPr marL="0" indent="0" algn="ctr">
              <a:buNone/>
              <a:defRPr sz="2880"/>
            </a:lvl1pPr>
            <a:lvl2pPr marL="548640" indent="0" algn="ctr">
              <a:buNone/>
              <a:defRPr sz="2400"/>
            </a:lvl2pPr>
            <a:lvl3pPr marL="1097280" indent="0" algn="ctr">
              <a:buNone/>
              <a:defRPr sz="2160"/>
            </a:lvl3pPr>
            <a:lvl4pPr marL="1645920" indent="0" algn="ctr">
              <a:buNone/>
              <a:defRPr sz="1920"/>
            </a:lvl4pPr>
            <a:lvl5pPr marL="2194560" indent="0" algn="ctr">
              <a:buNone/>
              <a:defRPr sz="1920"/>
            </a:lvl5pPr>
            <a:lvl6pPr marL="2743200" indent="0" algn="ctr">
              <a:buNone/>
              <a:defRPr sz="1920"/>
            </a:lvl6pPr>
            <a:lvl7pPr marL="3291840" indent="0" algn="ctr">
              <a:buNone/>
              <a:defRPr sz="1920"/>
            </a:lvl7pPr>
            <a:lvl8pPr marL="3840480" indent="0" algn="ctr">
              <a:buNone/>
              <a:defRPr sz="1920"/>
            </a:lvl8pPr>
            <a:lvl9pPr marL="4389120" indent="0" algn="ctr">
              <a:buNone/>
              <a:defRPr sz="192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6C8716B3-835E-1B46-8EB4-94799F3BC735}" type="datetimeFigureOut">
              <a:rPr lang="en-US" smtClean="0"/>
              <a:t>12/4/25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F7B709-E191-B343-A3CC-3EC84ED4569D}" type="slidenum">
              <a:rPr lang="en-US" smtClean="0"/>
              <a:t>‹#›</a:t>
            </a:fld>
            <a:endParaRPr lang="en-US"/>
          </a:p>
        </p:txBody>
      </p:sp>
    </p:spTree>
    <p:extLst>
      <p:ext uri="{BB962C8B-B14F-4D97-AF65-F5344CB8AC3E}">
        <p14:creationId xmlns:p14="http://schemas.microsoft.com/office/powerpoint/2010/main" val="3297048878"/>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C8716B3-835E-1B46-8EB4-94799F3BC735}" type="datetimeFigureOut">
              <a:rPr lang="en-US" smtClean="0"/>
              <a:t>12/4/25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F7B709-E191-B343-A3CC-3EC84ED4569D}" type="slidenum">
              <a:rPr lang="en-US" smtClean="0"/>
              <a:t>‹#›</a:t>
            </a:fld>
            <a:endParaRPr lang="en-US"/>
          </a:p>
        </p:txBody>
      </p:sp>
    </p:spTree>
    <p:extLst>
      <p:ext uri="{BB962C8B-B14F-4D97-AF65-F5344CB8AC3E}">
        <p14:creationId xmlns:p14="http://schemas.microsoft.com/office/powerpoint/2010/main" val="2712177765"/>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98220" y="2051686"/>
            <a:ext cx="12618720" cy="3423284"/>
          </a:xfrm>
        </p:spPr>
        <p:txBody>
          <a:bodyPr anchor="b"/>
          <a:lstStyle>
            <a:lvl1pPr>
              <a:defRPr sz="7200"/>
            </a:lvl1pPr>
          </a:lstStyle>
          <a:p>
            <a:r>
              <a:rPr lang="en-GB"/>
              <a:t>Click to edit Master title style</a:t>
            </a:r>
            <a:endParaRPr lang="en-US" dirty="0"/>
          </a:p>
        </p:txBody>
      </p:sp>
      <p:sp>
        <p:nvSpPr>
          <p:cNvPr id="3" name="Text Placeholder 2"/>
          <p:cNvSpPr>
            <a:spLocks noGrp="1"/>
          </p:cNvSpPr>
          <p:nvPr>
            <p:ph type="body" idx="1"/>
          </p:nvPr>
        </p:nvSpPr>
        <p:spPr>
          <a:xfrm>
            <a:off x="998220" y="5507356"/>
            <a:ext cx="12618720" cy="1800224"/>
          </a:xfrm>
        </p:spPr>
        <p:txBody>
          <a:bodyPr/>
          <a:lstStyle>
            <a:lvl1pPr marL="0" indent="0">
              <a:buNone/>
              <a:defRPr sz="2880">
                <a:solidFill>
                  <a:schemeClr val="tx1">
                    <a:tint val="75000"/>
                  </a:schemeClr>
                </a:solidFill>
              </a:defRPr>
            </a:lvl1pPr>
            <a:lvl2pPr marL="548640" indent="0">
              <a:buNone/>
              <a:defRPr sz="2400">
                <a:solidFill>
                  <a:schemeClr val="tx1">
                    <a:tint val="75000"/>
                  </a:schemeClr>
                </a:solidFill>
              </a:defRPr>
            </a:lvl2pPr>
            <a:lvl3pPr marL="1097280" indent="0">
              <a:buNone/>
              <a:defRPr sz="2160">
                <a:solidFill>
                  <a:schemeClr val="tx1">
                    <a:tint val="75000"/>
                  </a:schemeClr>
                </a:solidFill>
              </a:defRPr>
            </a:lvl3pPr>
            <a:lvl4pPr marL="1645920" indent="0">
              <a:buNone/>
              <a:defRPr sz="1920">
                <a:solidFill>
                  <a:schemeClr val="tx1">
                    <a:tint val="75000"/>
                  </a:schemeClr>
                </a:solidFill>
              </a:defRPr>
            </a:lvl4pPr>
            <a:lvl5pPr marL="2194560" indent="0">
              <a:buNone/>
              <a:defRPr sz="1920">
                <a:solidFill>
                  <a:schemeClr val="tx1">
                    <a:tint val="75000"/>
                  </a:schemeClr>
                </a:solidFill>
              </a:defRPr>
            </a:lvl5pPr>
            <a:lvl6pPr marL="2743200" indent="0">
              <a:buNone/>
              <a:defRPr sz="1920">
                <a:solidFill>
                  <a:schemeClr val="tx1">
                    <a:tint val="75000"/>
                  </a:schemeClr>
                </a:solidFill>
              </a:defRPr>
            </a:lvl6pPr>
            <a:lvl7pPr marL="3291840" indent="0">
              <a:buNone/>
              <a:defRPr sz="1920">
                <a:solidFill>
                  <a:schemeClr val="tx1">
                    <a:tint val="75000"/>
                  </a:schemeClr>
                </a:solidFill>
              </a:defRPr>
            </a:lvl7pPr>
            <a:lvl8pPr marL="3840480" indent="0">
              <a:buNone/>
              <a:defRPr sz="1920">
                <a:solidFill>
                  <a:schemeClr val="tx1">
                    <a:tint val="75000"/>
                  </a:schemeClr>
                </a:solidFill>
              </a:defRPr>
            </a:lvl8pPr>
            <a:lvl9pPr marL="4389120" indent="0">
              <a:buNone/>
              <a:defRPr sz="192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C8716B3-835E-1B46-8EB4-94799F3BC735}" type="datetimeFigureOut">
              <a:rPr lang="en-US" smtClean="0"/>
              <a:t>12/4/25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F7B709-E191-B343-A3CC-3EC84ED4569D}" type="slidenum">
              <a:rPr lang="en-US" smtClean="0"/>
              <a:t>‹#›</a:t>
            </a:fld>
            <a:endParaRPr lang="en-US"/>
          </a:p>
        </p:txBody>
      </p:sp>
    </p:spTree>
    <p:extLst>
      <p:ext uri="{BB962C8B-B14F-4D97-AF65-F5344CB8AC3E}">
        <p14:creationId xmlns:p14="http://schemas.microsoft.com/office/powerpoint/2010/main" val="2817280674"/>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05840" y="2190750"/>
            <a:ext cx="6217920" cy="522160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406640" y="2190750"/>
            <a:ext cx="6217920" cy="522160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6C8716B3-835E-1B46-8EB4-94799F3BC735}" type="datetimeFigureOut">
              <a:rPr lang="en-US" smtClean="0"/>
              <a:t>12/4/25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4F7B709-E191-B343-A3CC-3EC84ED4569D}" type="slidenum">
              <a:rPr lang="en-US" smtClean="0"/>
              <a:t>‹#›</a:t>
            </a:fld>
            <a:endParaRPr lang="en-US"/>
          </a:p>
        </p:txBody>
      </p:sp>
    </p:spTree>
    <p:extLst>
      <p:ext uri="{BB962C8B-B14F-4D97-AF65-F5344CB8AC3E}">
        <p14:creationId xmlns:p14="http://schemas.microsoft.com/office/powerpoint/2010/main" val="2629707109"/>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07746" y="438150"/>
            <a:ext cx="12618720" cy="1590676"/>
          </a:xfrm>
        </p:spPr>
        <p:txBody>
          <a:bodyPr/>
          <a:lstStyle/>
          <a:p>
            <a:r>
              <a:rPr lang="en-GB"/>
              <a:t>Click to edit Master title style</a:t>
            </a:r>
            <a:endParaRPr lang="en-US" dirty="0"/>
          </a:p>
        </p:txBody>
      </p:sp>
      <p:sp>
        <p:nvSpPr>
          <p:cNvPr id="3" name="Text Placeholder 2"/>
          <p:cNvSpPr>
            <a:spLocks noGrp="1"/>
          </p:cNvSpPr>
          <p:nvPr>
            <p:ph type="body" idx="1"/>
          </p:nvPr>
        </p:nvSpPr>
        <p:spPr>
          <a:xfrm>
            <a:off x="1007746" y="2017396"/>
            <a:ext cx="6189344" cy="988694"/>
          </a:xfrm>
        </p:spPr>
        <p:txBody>
          <a:bodyPr anchor="b"/>
          <a:lstStyle>
            <a:lvl1pPr marL="0" indent="0">
              <a:buNone/>
              <a:defRPr sz="2880" b="1"/>
            </a:lvl1pPr>
            <a:lvl2pPr marL="548640" indent="0">
              <a:buNone/>
              <a:defRPr sz="2400" b="1"/>
            </a:lvl2pPr>
            <a:lvl3pPr marL="1097280" indent="0">
              <a:buNone/>
              <a:defRPr sz="2160" b="1"/>
            </a:lvl3pPr>
            <a:lvl4pPr marL="1645920" indent="0">
              <a:buNone/>
              <a:defRPr sz="1920" b="1"/>
            </a:lvl4pPr>
            <a:lvl5pPr marL="2194560" indent="0">
              <a:buNone/>
              <a:defRPr sz="1920" b="1"/>
            </a:lvl5pPr>
            <a:lvl6pPr marL="2743200" indent="0">
              <a:buNone/>
              <a:defRPr sz="1920" b="1"/>
            </a:lvl6pPr>
            <a:lvl7pPr marL="3291840" indent="0">
              <a:buNone/>
              <a:defRPr sz="1920" b="1"/>
            </a:lvl7pPr>
            <a:lvl8pPr marL="3840480" indent="0">
              <a:buNone/>
              <a:defRPr sz="1920" b="1"/>
            </a:lvl8pPr>
            <a:lvl9pPr marL="4389120" indent="0">
              <a:buNone/>
              <a:defRPr sz="1920" b="1"/>
            </a:lvl9pPr>
          </a:lstStyle>
          <a:p>
            <a:pPr lvl="0"/>
            <a:r>
              <a:rPr lang="en-GB"/>
              <a:t>Click to edit Master text styles</a:t>
            </a:r>
          </a:p>
        </p:txBody>
      </p:sp>
      <p:sp>
        <p:nvSpPr>
          <p:cNvPr id="4" name="Content Placeholder 3"/>
          <p:cNvSpPr>
            <a:spLocks noGrp="1"/>
          </p:cNvSpPr>
          <p:nvPr>
            <p:ph sz="half" idx="2"/>
          </p:nvPr>
        </p:nvSpPr>
        <p:spPr>
          <a:xfrm>
            <a:off x="1007746" y="3006090"/>
            <a:ext cx="6189344" cy="442150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406640" y="2017396"/>
            <a:ext cx="6219826" cy="988694"/>
          </a:xfrm>
        </p:spPr>
        <p:txBody>
          <a:bodyPr anchor="b"/>
          <a:lstStyle>
            <a:lvl1pPr marL="0" indent="0">
              <a:buNone/>
              <a:defRPr sz="2880" b="1"/>
            </a:lvl1pPr>
            <a:lvl2pPr marL="548640" indent="0">
              <a:buNone/>
              <a:defRPr sz="2400" b="1"/>
            </a:lvl2pPr>
            <a:lvl3pPr marL="1097280" indent="0">
              <a:buNone/>
              <a:defRPr sz="2160" b="1"/>
            </a:lvl3pPr>
            <a:lvl4pPr marL="1645920" indent="0">
              <a:buNone/>
              <a:defRPr sz="1920" b="1"/>
            </a:lvl4pPr>
            <a:lvl5pPr marL="2194560" indent="0">
              <a:buNone/>
              <a:defRPr sz="1920" b="1"/>
            </a:lvl5pPr>
            <a:lvl6pPr marL="2743200" indent="0">
              <a:buNone/>
              <a:defRPr sz="1920" b="1"/>
            </a:lvl6pPr>
            <a:lvl7pPr marL="3291840" indent="0">
              <a:buNone/>
              <a:defRPr sz="1920" b="1"/>
            </a:lvl7pPr>
            <a:lvl8pPr marL="3840480" indent="0">
              <a:buNone/>
              <a:defRPr sz="1920" b="1"/>
            </a:lvl8pPr>
            <a:lvl9pPr marL="4389120" indent="0">
              <a:buNone/>
              <a:defRPr sz="1920" b="1"/>
            </a:lvl9pPr>
          </a:lstStyle>
          <a:p>
            <a:pPr lvl="0"/>
            <a:r>
              <a:rPr lang="en-GB"/>
              <a:t>Click to edit Master text styles</a:t>
            </a:r>
          </a:p>
        </p:txBody>
      </p:sp>
      <p:sp>
        <p:nvSpPr>
          <p:cNvPr id="6" name="Content Placeholder 5"/>
          <p:cNvSpPr>
            <a:spLocks noGrp="1"/>
          </p:cNvSpPr>
          <p:nvPr>
            <p:ph sz="quarter" idx="4"/>
          </p:nvPr>
        </p:nvSpPr>
        <p:spPr>
          <a:xfrm>
            <a:off x="7406640" y="3006090"/>
            <a:ext cx="6219826" cy="442150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C8716B3-835E-1B46-8EB4-94799F3BC735}" type="datetimeFigureOut">
              <a:rPr lang="en-US" smtClean="0"/>
              <a:t>12/4/25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4F7B709-E191-B343-A3CC-3EC84ED4569D}" type="slidenum">
              <a:rPr lang="en-US" smtClean="0"/>
              <a:t>‹#›</a:t>
            </a:fld>
            <a:endParaRPr lang="en-US"/>
          </a:p>
        </p:txBody>
      </p:sp>
    </p:spTree>
    <p:extLst>
      <p:ext uri="{BB962C8B-B14F-4D97-AF65-F5344CB8AC3E}">
        <p14:creationId xmlns:p14="http://schemas.microsoft.com/office/powerpoint/2010/main" val="2093363998"/>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6C8716B3-835E-1B46-8EB4-94799F3BC735}" type="datetimeFigureOut">
              <a:rPr lang="en-US" smtClean="0"/>
              <a:t>12/4/25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4F7B709-E191-B343-A3CC-3EC84ED4569D}" type="slidenum">
              <a:rPr lang="en-US" smtClean="0"/>
              <a:t>‹#›</a:t>
            </a:fld>
            <a:endParaRPr lang="en-US"/>
          </a:p>
        </p:txBody>
      </p:sp>
    </p:spTree>
    <p:extLst>
      <p:ext uri="{BB962C8B-B14F-4D97-AF65-F5344CB8AC3E}">
        <p14:creationId xmlns:p14="http://schemas.microsoft.com/office/powerpoint/2010/main" val="2596585669"/>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C8716B3-835E-1B46-8EB4-94799F3BC735}" type="datetimeFigureOut">
              <a:rPr lang="en-US" smtClean="0"/>
              <a:t>12/4/25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4F7B709-E191-B343-A3CC-3EC84ED4569D}" type="slidenum">
              <a:rPr lang="en-US" smtClean="0"/>
              <a:t>‹#›</a:t>
            </a:fld>
            <a:endParaRPr lang="en-US"/>
          </a:p>
        </p:txBody>
      </p:sp>
    </p:spTree>
    <p:extLst>
      <p:ext uri="{BB962C8B-B14F-4D97-AF65-F5344CB8AC3E}">
        <p14:creationId xmlns:p14="http://schemas.microsoft.com/office/powerpoint/2010/main" val="310117295"/>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7746" y="548640"/>
            <a:ext cx="4718684" cy="1920240"/>
          </a:xfrm>
        </p:spPr>
        <p:txBody>
          <a:bodyPr anchor="b"/>
          <a:lstStyle>
            <a:lvl1pPr>
              <a:defRPr sz="3840"/>
            </a:lvl1pPr>
          </a:lstStyle>
          <a:p>
            <a:r>
              <a:rPr lang="en-GB"/>
              <a:t>Click to edit Master title style</a:t>
            </a:r>
            <a:endParaRPr lang="en-US" dirty="0"/>
          </a:p>
        </p:txBody>
      </p:sp>
      <p:sp>
        <p:nvSpPr>
          <p:cNvPr id="3" name="Content Placeholder 2"/>
          <p:cNvSpPr>
            <a:spLocks noGrp="1"/>
          </p:cNvSpPr>
          <p:nvPr>
            <p:ph idx="1"/>
          </p:nvPr>
        </p:nvSpPr>
        <p:spPr>
          <a:xfrm>
            <a:off x="6219826" y="1184911"/>
            <a:ext cx="7406640" cy="5848350"/>
          </a:xfrm>
        </p:spPr>
        <p:txBody>
          <a:bodyPr/>
          <a:lstStyle>
            <a:lvl1pPr>
              <a:defRPr sz="3840"/>
            </a:lvl1pPr>
            <a:lvl2pPr>
              <a:defRPr sz="3360"/>
            </a:lvl2pPr>
            <a:lvl3pPr>
              <a:defRPr sz="2880"/>
            </a:lvl3pPr>
            <a:lvl4pPr>
              <a:defRPr sz="2400"/>
            </a:lvl4pPr>
            <a:lvl5pPr>
              <a:defRPr sz="2400"/>
            </a:lvl5pPr>
            <a:lvl6pPr>
              <a:defRPr sz="2400"/>
            </a:lvl6pPr>
            <a:lvl7pPr>
              <a:defRPr sz="2400"/>
            </a:lvl7pPr>
            <a:lvl8pPr>
              <a:defRPr sz="2400"/>
            </a:lvl8pPr>
            <a:lvl9pPr>
              <a:defRPr sz="2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07746" y="2468880"/>
            <a:ext cx="4718684" cy="4573906"/>
          </a:xfrm>
        </p:spPr>
        <p:txBody>
          <a:bodyPr/>
          <a:lstStyle>
            <a:lvl1pPr marL="0" indent="0">
              <a:buNone/>
              <a:defRPr sz="1920"/>
            </a:lvl1pPr>
            <a:lvl2pPr marL="548640" indent="0">
              <a:buNone/>
              <a:defRPr sz="1680"/>
            </a:lvl2pPr>
            <a:lvl3pPr marL="1097280" indent="0">
              <a:buNone/>
              <a:defRPr sz="1440"/>
            </a:lvl3pPr>
            <a:lvl4pPr marL="1645920" indent="0">
              <a:buNone/>
              <a:defRPr sz="1200"/>
            </a:lvl4pPr>
            <a:lvl5pPr marL="2194560" indent="0">
              <a:buNone/>
              <a:defRPr sz="1200"/>
            </a:lvl5pPr>
            <a:lvl6pPr marL="2743200" indent="0">
              <a:buNone/>
              <a:defRPr sz="1200"/>
            </a:lvl6pPr>
            <a:lvl7pPr marL="3291840" indent="0">
              <a:buNone/>
              <a:defRPr sz="1200"/>
            </a:lvl7pPr>
            <a:lvl8pPr marL="3840480" indent="0">
              <a:buNone/>
              <a:defRPr sz="1200"/>
            </a:lvl8pPr>
            <a:lvl9pPr marL="4389120" indent="0">
              <a:buNone/>
              <a:defRPr sz="1200"/>
            </a:lvl9pPr>
          </a:lstStyle>
          <a:p>
            <a:pPr lvl="0"/>
            <a:r>
              <a:rPr lang="en-GB"/>
              <a:t>Click to edit Master text styles</a:t>
            </a:r>
          </a:p>
        </p:txBody>
      </p:sp>
      <p:sp>
        <p:nvSpPr>
          <p:cNvPr id="5" name="Date Placeholder 4"/>
          <p:cNvSpPr>
            <a:spLocks noGrp="1"/>
          </p:cNvSpPr>
          <p:nvPr>
            <p:ph type="dt" sz="half" idx="10"/>
          </p:nvPr>
        </p:nvSpPr>
        <p:spPr/>
        <p:txBody>
          <a:bodyPr/>
          <a:lstStyle/>
          <a:p>
            <a:fld id="{6C8716B3-835E-1B46-8EB4-94799F3BC735}" type="datetimeFigureOut">
              <a:rPr lang="en-US" smtClean="0"/>
              <a:t>12/4/25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4F7B709-E191-B343-A3CC-3EC84ED4569D}" type="slidenum">
              <a:rPr lang="en-US" smtClean="0"/>
              <a:t>‹#›</a:t>
            </a:fld>
            <a:endParaRPr lang="en-US"/>
          </a:p>
        </p:txBody>
      </p:sp>
    </p:spTree>
    <p:extLst>
      <p:ext uri="{BB962C8B-B14F-4D97-AF65-F5344CB8AC3E}">
        <p14:creationId xmlns:p14="http://schemas.microsoft.com/office/powerpoint/2010/main" val="3804752843"/>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7746" y="548640"/>
            <a:ext cx="4718684" cy="1920240"/>
          </a:xfrm>
        </p:spPr>
        <p:txBody>
          <a:bodyPr anchor="b"/>
          <a:lstStyle>
            <a:lvl1pPr>
              <a:defRPr sz="3840"/>
            </a:lvl1pPr>
          </a:lstStyle>
          <a:p>
            <a:r>
              <a:rPr lang="en-GB"/>
              <a:t>Click to edit Master title style</a:t>
            </a:r>
            <a:endParaRPr lang="en-US" dirty="0"/>
          </a:p>
        </p:txBody>
      </p:sp>
      <p:sp>
        <p:nvSpPr>
          <p:cNvPr id="3" name="Picture Placeholder 2"/>
          <p:cNvSpPr>
            <a:spLocks noGrp="1" noChangeAspect="1"/>
          </p:cNvSpPr>
          <p:nvPr>
            <p:ph type="pic" idx="1"/>
          </p:nvPr>
        </p:nvSpPr>
        <p:spPr>
          <a:xfrm>
            <a:off x="6219826" y="1184911"/>
            <a:ext cx="7406640" cy="5848350"/>
          </a:xfrm>
        </p:spPr>
        <p:txBody>
          <a:bodyPr anchor="t"/>
          <a:lstStyle>
            <a:lvl1pPr marL="0" indent="0">
              <a:buNone/>
              <a:defRPr sz="3840"/>
            </a:lvl1pPr>
            <a:lvl2pPr marL="548640" indent="0">
              <a:buNone/>
              <a:defRPr sz="3360"/>
            </a:lvl2pPr>
            <a:lvl3pPr marL="1097280" indent="0">
              <a:buNone/>
              <a:defRPr sz="2880"/>
            </a:lvl3pPr>
            <a:lvl4pPr marL="1645920" indent="0">
              <a:buNone/>
              <a:defRPr sz="2400"/>
            </a:lvl4pPr>
            <a:lvl5pPr marL="2194560" indent="0">
              <a:buNone/>
              <a:defRPr sz="2400"/>
            </a:lvl5pPr>
            <a:lvl6pPr marL="2743200" indent="0">
              <a:buNone/>
              <a:defRPr sz="2400"/>
            </a:lvl6pPr>
            <a:lvl7pPr marL="3291840" indent="0">
              <a:buNone/>
              <a:defRPr sz="2400"/>
            </a:lvl7pPr>
            <a:lvl8pPr marL="3840480" indent="0">
              <a:buNone/>
              <a:defRPr sz="2400"/>
            </a:lvl8pPr>
            <a:lvl9pPr marL="4389120" indent="0">
              <a:buNone/>
              <a:defRPr sz="2400"/>
            </a:lvl9pPr>
          </a:lstStyle>
          <a:p>
            <a:r>
              <a:rPr lang="en-GB"/>
              <a:t>Click icon to add picture</a:t>
            </a:r>
            <a:endParaRPr lang="en-US" dirty="0"/>
          </a:p>
        </p:txBody>
      </p:sp>
      <p:sp>
        <p:nvSpPr>
          <p:cNvPr id="4" name="Text Placeholder 3"/>
          <p:cNvSpPr>
            <a:spLocks noGrp="1"/>
          </p:cNvSpPr>
          <p:nvPr>
            <p:ph type="body" sz="half" idx="2"/>
          </p:nvPr>
        </p:nvSpPr>
        <p:spPr>
          <a:xfrm>
            <a:off x="1007746" y="2468880"/>
            <a:ext cx="4718684" cy="4573906"/>
          </a:xfrm>
        </p:spPr>
        <p:txBody>
          <a:bodyPr/>
          <a:lstStyle>
            <a:lvl1pPr marL="0" indent="0">
              <a:buNone/>
              <a:defRPr sz="1920"/>
            </a:lvl1pPr>
            <a:lvl2pPr marL="548640" indent="0">
              <a:buNone/>
              <a:defRPr sz="1680"/>
            </a:lvl2pPr>
            <a:lvl3pPr marL="1097280" indent="0">
              <a:buNone/>
              <a:defRPr sz="1440"/>
            </a:lvl3pPr>
            <a:lvl4pPr marL="1645920" indent="0">
              <a:buNone/>
              <a:defRPr sz="1200"/>
            </a:lvl4pPr>
            <a:lvl5pPr marL="2194560" indent="0">
              <a:buNone/>
              <a:defRPr sz="1200"/>
            </a:lvl5pPr>
            <a:lvl6pPr marL="2743200" indent="0">
              <a:buNone/>
              <a:defRPr sz="1200"/>
            </a:lvl6pPr>
            <a:lvl7pPr marL="3291840" indent="0">
              <a:buNone/>
              <a:defRPr sz="1200"/>
            </a:lvl7pPr>
            <a:lvl8pPr marL="3840480" indent="0">
              <a:buNone/>
              <a:defRPr sz="1200"/>
            </a:lvl8pPr>
            <a:lvl9pPr marL="4389120" indent="0">
              <a:buNone/>
              <a:defRPr sz="1200"/>
            </a:lvl9pPr>
          </a:lstStyle>
          <a:p>
            <a:pPr lvl="0"/>
            <a:r>
              <a:rPr lang="en-GB"/>
              <a:t>Click to edit Master text styles</a:t>
            </a:r>
          </a:p>
        </p:txBody>
      </p:sp>
      <p:sp>
        <p:nvSpPr>
          <p:cNvPr id="5" name="Date Placeholder 4"/>
          <p:cNvSpPr>
            <a:spLocks noGrp="1"/>
          </p:cNvSpPr>
          <p:nvPr>
            <p:ph type="dt" sz="half" idx="10"/>
          </p:nvPr>
        </p:nvSpPr>
        <p:spPr/>
        <p:txBody>
          <a:bodyPr/>
          <a:lstStyle/>
          <a:p>
            <a:fld id="{6C8716B3-835E-1B46-8EB4-94799F3BC735}" type="datetimeFigureOut">
              <a:rPr lang="en-US" smtClean="0"/>
              <a:t>12/4/25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4F7B709-E191-B343-A3CC-3EC84ED4569D}" type="slidenum">
              <a:rPr lang="en-US" smtClean="0"/>
              <a:t>‹#›</a:t>
            </a:fld>
            <a:endParaRPr lang="en-US"/>
          </a:p>
        </p:txBody>
      </p:sp>
    </p:spTree>
    <p:extLst>
      <p:ext uri="{BB962C8B-B14F-4D97-AF65-F5344CB8AC3E}">
        <p14:creationId xmlns:p14="http://schemas.microsoft.com/office/powerpoint/2010/main" val="1247934014"/>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C8716B3-835E-1B46-8EB4-94799F3BC735}" type="datetimeFigureOut">
              <a:rPr lang="en-US" smtClean="0"/>
              <a:t>12/4/25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F7B709-E191-B343-A3CC-3EC84ED4569D}" type="slidenum">
              <a:rPr lang="en-US" smtClean="0"/>
              <a:t>‹#›</a:t>
            </a:fld>
            <a:endParaRPr lang="en-US"/>
          </a:p>
        </p:txBody>
      </p:sp>
    </p:spTree>
    <p:extLst>
      <p:ext uri="{BB962C8B-B14F-4D97-AF65-F5344CB8AC3E}">
        <p14:creationId xmlns:p14="http://schemas.microsoft.com/office/powerpoint/2010/main" val="63880205"/>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469880" y="438150"/>
            <a:ext cx="3154680" cy="6974206"/>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005840" y="438150"/>
            <a:ext cx="9281160" cy="6974206"/>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C8716B3-835E-1B46-8EB4-94799F3BC735}" type="datetimeFigureOut">
              <a:rPr lang="en-US" smtClean="0"/>
              <a:t>12/4/25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F7B709-E191-B343-A3CC-3EC84ED4569D}" type="slidenum">
              <a:rPr lang="en-US" smtClean="0"/>
              <a:t>‹#›</a:t>
            </a:fld>
            <a:endParaRPr lang="en-US"/>
          </a:p>
        </p:txBody>
      </p:sp>
    </p:spTree>
    <p:extLst>
      <p:ext uri="{BB962C8B-B14F-4D97-AF65-F5344CB8AC3E}">
        <p14:creationId xmlns:p14="http://schemas.microsoft.com/office/powerpoint/2010/main" val="4290310251"/>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Slide 1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533288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Slide 2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4579190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Slide 3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4963427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Slide 4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9518889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Slide 5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92961202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Slide 6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86598946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Slide 7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70926361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Slide 8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6187717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cSld name="Slide 9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61122802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cSld name="Slide 10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8441045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05840" y="438150"/>
            <a:ext cx="12618720" cy="1590676"/>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05840" y="2190750"/>
            <a:ext cx="12618720" cy="522160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05840" y="7627621"/>
            <a:ext cx="3291840" cy="438150"/>
          </a:xfrm>
          <a:prstGeom prst="rect">
            <a:avLst/>
          </a:prstGeom>
        </p:spPr>
        <p:txBody>
          <a:bodyPr vert="horz" lIns="91440" tIns="45720" rIns="91440" bIns="45720" rtlCol="0" anchor="ctr"/>
          <a:lstStyle>
            <a:lvl1pPr algn="l">
              <a:defRPr sz="1440">
                <a:solidFill>
                  <a:schemeClr val="tx1">
                    <a:tint val="75000"/>
                  </a:schemeClr>
                </a:solidFill>
              </a:defRPr>
            </a:lvl1pPr>
          </a:lstStyle>
          <a:p>
            <a:fld id="{6C8716B3-835E-1B46-8EB4-94799F3BC735}" type="datetimeFigureOut">
              <a:rPr lang="en-US" smtClean="0"/>
              <a:t>12/4/25</a:t>
            </a:fld>
            <a:endParaRPr lang="en-US"/>
          </a:p>
        </p:txBody>
      </p:sp>
      <p:sp>
        <p:nvSpPr>
          <p:cNvPr id="5" name="Footer Placeholder 4"/>
          <p:cNvSpPr>
            <a:spLocks noGrp="1"/>
          </p:cNvSpPr>
          <p:nvPr>
            <p:ph type="ftr" sz="quarter" idx="3"/>
          </p:nvPr>
        </p:nvSpPr>
        <p:spPr>
          <a:xfrm>
            <a:off x="4846320" y="7627621"/>
            <a:ext cx="4937760" cy="438150"/>
          </a:xfrm>
          <a:prstGeom prst="rect">
            <a:avLst/>
          </a:prstGeom>
        </p:spPr>
        <p:txBody>
          <a:bodyPr vert="horz" lIns="91440" tIns="45720" rIns="91440" bIns="45720" rtlCol="0" anchor="ctr"/>
          <a:lstStyle>
            <a:lvl1pPr algn="ctr">
              <a:defRPr sz="144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332720" y="7627621"/>
            <a:ext cx="3291840" cy="438150"/>
          </a:xfrm>
          <a:prstGeom prst="rect">
            <a:avLst/>
          </a:prstGeom>
        </p:spPr>
        <p:txBody>
          <a:bodyPr vert="horz" lIns="91440" tIns="45720" rIns="91440" bIns="45720" rtlCol="0" anchor="ctr"/>
          <a:lstStyle>
            <a:lvl1pPr algn="r">
              <a:defRPr sz="1440">
                <a:solidFill>
                  <a:schemeClr val="tx1">
                    <a:tint val="75000"/>
                  </a:schemeClr>
                </a:solidFill>
              </a:defRPr>
            </a:lvl1pPr>
          </a:lstStyle>
          <a:p>
            <a:fld id="{A4F7B709-E191-B343-A3CC-3EC84ED4569D}" type="slidenum">
              <a:rPr lang="en-US" smtClean="0"/>
              <a:t>‹#›</a:t>
            </a:fld>
            <a:endParaRPr lang="en-US"/>
          </a:p>
        </p:txBody>
      </p:sp>
    </p:spTree>
    <p:extLst>
      <p:ext uri="{BB962C8B-B14F-4D97-AF65-F5344CB8AC3E}">
        <p14:creationId xmlns:p14="http://schemas.microsoft.com/office/powerpoint/2010/main" val="4125814007"/>
      </p:ext>
    </p:extLst>
  </p:cSld>
  <p:clrMap bg1="lt1" tx1="dk1" bg2="lt2" tx2="dk2" accent1="accent1" accent2="accent2" accent3="accent3" accent4="accent4" accent5="accent5" accent6="accent6" hlink="hlink" folHlink="folHlink"/>
  <p:sldLayoutIdLst>
    <p:sldLayoutId id="2147483705" r:id="rId1"/>
    <p:sldLayoutId id="2147483706" r:id="rId2"/>
    <p:sldLayoutId id="2147483707" r:id="rId3"/>
    <p:sldLayoutId id="2147483708" r:id="rId4"/>
    <p:sldLayoutId id="2147483709" r:id="rId5"/>
    <p:sldLayoutId id="2147483710" r:id="rId6"/>
    <p:sldLayoutId id="2147483711" r:id="rId7"/>
    <p:sldLayoutId id="2147483712" r:id="rId8"/>
    <p:sldLayoutId id="2147483713" r:id="rId9"/>
    <p:sldLayoutId id="2147483714" r:id="rId10"/>
    <p:sldLayoutId id="2147483715" r:id="rId11"/>
    <p:sldLayoutId id="2147483716" r:id="rId12"/>
    <p:sldLayoutId id="2147483717" r:id="rId13"/>
    <p:sldLayoutId id="2147483718" r:id="rId14"/>
    <p:sldLayoutId id="2147483719" r:id="rId15"/>
    <p:sldLayoutId id="2147483720" r:id="rId16"/>
    <p:sldLayoutId id="2147483721" r:id="rId17"/>
    <p:sldLayoutId id="2147483722" r:id="rId18"/>
    <p:sldLayoutId id="2147483723" r:id="rId19"/>
    <p:sldLayoutId id="2147483724" r:id="rId20"/>
    <p:sldLayoutId id="2147483725" r:id="rId21"/>
  </p:sldLayoutIdLst>
  <p:hf sldNum="0" hdr="0" ftr="0" dt="0"/>
  <p:txStyles>
    <p:titleStyle>
      <a:lvl1pPr algn="l" defTabSz="1097280" rtl="0" eaLnBrk="1" latinLnBrk="0" hangingPunct="1">
        <a:lnSpc>
          <a:spcPct val="90000"/>
        </a:lnSpc>
        <a:spcBef>
          <a:spcPct val="0"/>
        </a:spcBef>
        <a:buNone/>
        <a:defRPr sz="5280" kern="1200">
          <a:solidFill>
            <a:schemeClr val="tx1"/>
          </a:solidFill>
          <a:latin typeface="+mj-lt"/>
          <a:ea typeface="+mj-ea"/>
          <a:cs typeface="+mj-cs"/>
        </a:defRPr>
      </a:lvl1pPr>
    </p:titleStyle>
    <p:bodyStyle>
      <a:lvl1pPr marL="274320" indent="-274320" algn="l" defTabSz="1097280" rtl="0" eaLnBrk="1" latinLnBrk="0" hangingPunct="1">
        <a:lnSpc>
          <a:spcPct val="90000"/>
        </a:lnSpc>
        <a:spcBef>
          <a:spcPts val="1200"/>
        </a:spcBef>
        <a:buFont typeface="Arial" panose="020B0604020202020204" pitchFamily="34" charset="0"/>
        <a:buChar char="•"/>
        <a:defRPr sz="3360" kern="1200">
          <a:solidFill>
            <a:schemeClr val="tx1"/>
          </a:solidFill>
          <a:latin typeface="+mn-lt"/>
          <a:ea typeface="+mn-ea"/>
          <a:cs typeface="+mn-cs"/>
        </a:defRPr>
      </a:lvl1pPr>
      <a:lvl2pPr marL="822960" indent="-274320" algn="l" defTabSz="1097280" rtl="0" eaLnBrk="1" latinLnBrk="0" hangingPunct="1">
        <a:lnSpc>
          <a:spcPct val="90000"/>
        </a:lnSpc>
        <a:spcBef>
          <a:spcPts val="600"/>
        </a:spcBef>
        <a:buFont typeface="Arial" panose="020B0604020202020204" pitchFamily="34" charset="0"/>
        <a:buChar char="•"/>
        <a:defRPr sz="2880" kern="1200">
          <a:solidFill>
            <a:schemeClr val="tx1"/>
          </a:solidFill>
          <a:latin typeface="+mn-lt"/>
          <a:ea typeface="+mn-ea"/>
          <a:cs typeface="+mn-cs"/>
        </a:defRPr>
      </a:lvl2pPr>
      <a:lvl3pPr marL="1371600" indent="-274320" algn="l" defTabSz="1097280" rtl="0" eaLnBrk="1" latinLnBrk="0" hangingPunct="1">
        <a:lnSpc>
          <a:spcPct val="90000"/>
        </a:lnSpc>
        <a:spcBef>
          <a:spcPts val="600"/>
        </a:spcBef>
        <a:buFont typeface="Arial" panose="020B0604020202020204" pitchFamily="34" charset="0"/>
        <a:buChar char="•"/>
        <a:defRPr sz="2400" kern="1200">
          <a:solidFill>
            <a:schemeClr val="tx1"/>
          </a:solidFill>
          <a:latin typeface="+mn-lt"/>
          <a:ea typeface="+mn-ea"/>
          <a:cs typeface="+mn-cs"/>
        </a:defRPr>
      </a:lvl3pPr>
      <a:lvl4pPr marL="192024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4pPr>
      <a:lvl5pPr marL="246888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5pPr>
      <a:lvl6pPr marL="301752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6pPr>
      <a:lvl7pPr marL="356616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7pPr>
      <a:lvl8pPr marL="411480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8pPr>
      <a:lvl9pPr marL="466344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9pPr>
    </p:bodyStyle>
    <p:otherStyle>
      <a:defPPr>
        <a:defRPr lang="en-US"/>
      </a:defPPr>
      <a:lvl1pPr marL="0" algn="l" defTabSz="1097280" rtl="0" eaLnBrk="1" latinLnBrk="0" hangingPunct="1">
        <a:defRPr sz="2160" kern="1200">
          <a:solidFill>
            <a:schemeClr val="tx1"/>
          </a:solidFill>
          <a:latin typeface="+mn-lt"/>
          <a:ea typeface="+mn-ea"/>
          <a:cs typeface="+mn-cs"/>
        </a:defRPr>
      </a:lvl1pPr>
      <a:lvl2pPr marL="548640" algn="l" defTabSz="1097280" rtl="0" eaLnBrk="1" latinLnBrk="0" hangingPunct="1">
        <a:defRPr sz="2160" kern="1200">
          <a:solidFill>
            <a:schemeClr val="tx1"/>
          </a:solidFill>
          <a:latin typeface="+mn-lt"/>
          <a:ea typeface="+mn-ea"/>
          <a:cs typeface="+mn-cs"/>
        </a:defRPr>
      </a:lvl2pPr>
      <a:lvl3pPr marL="1097280" algn="l" defTabSz="1097280" rtl="0" eaLnBrk="1" latinLnBrk="0" hangingPunct="1">
        <a:defRPr sz="2160" kern="1200">
          <a:solidFill>
            <a:schemeClr val="tx1"/>
          </a:solidFill>
          <a:latin typeface="+mn-lt"/>
          <a:ea typeface="+mn-ea"/>
          <a:cs typeface="+mn-cs"/>
        </a:defRPr>
      </a:lvl3pPr>
      <a:lvl4pPr marL="1645920" algn="l" defTabSz="1097280" rtl="0" eaLnBrk="1" latinLnBrk="0" hangingPunct="1">
        <a:defRPr sz="2160" kern="1200">
          <a:solidFill>
            <a:schemeClr val="tx1"/>
          </a:solidFill>
          <a:latin typeface="+mn-lt"/>
          <a:ea typeface="+mn-ea"/>
          <a:cs typeface="+mn-cs"/>
        </a:defRPr>
      </a:lvl4pPr>
      <a:lvl5pPr marL="2194560" algn="l" defTabSz="1097280" rtl="0" eaLnBrk="1" latinLnBrk="0" hangingPunct="1">
        <a:defRPr sz="2160" kern="1200">
          <a:solidFill>
            <a:schemeClr val="tx1"/>
          </a:solidFill>
          <a:latin typeface="+mn-lt"/>
          <a:ea typeface="+mn-ea"/>
          <a:cs typeface="+mn-cs"/>
        </a:defRPr>
      </a:lvl5pPr>
      <a:lvl6pPr marL="2743200" algn="l" defTabSz="1097280" rtl="0" eaLnBrk="1" latinLnBrk="0" hangingPunct="1">
        <a:defRPr sz="2160" kern="1200">
          <a:solidFill>
            <a:schemeClr val="tx1"/>
          </a:solidFill>
          <a:latin typeface="+mn-lt"/>
          <a:ea typeface="+mn-ea"/>
          <a:cs typeface="+mn-cs"/>
        </a:defRPr>
      </a:lvl6pPr>
      <a:lvl7pPr marL="3291840" algn="l" defTabSz="1097280" rtl="0" eaLnBrk="1" latinLnBrk="0" hangingPunct="1">
        <a:defRPr sz="2160" kern="1200">
          <a:solidFill>
            <a:schemeClr val="tx1"/>
          </a:solidFill>
          <a:latin typeface="+mn-lt"/>
          <a:ea typeface="+mn-ea"/>
          <a:cs typeface="+mn-cs"/>
        </a:defRPr>
      </a:lvl7pPr>
      <a:lvl8pPr marL="3840480" algn="l" defTabSz="1097280" rtl="0" eaLnBrk="1" latinLnBrk="0" hangingPunct="1">
        <a:defRPr sz="2160" kern="1200">
          <a:solidFill>
            <a:schemeClr val="tx1"/>
          </a:solidFill>
          <a:latin typeface="+mn-lt"/>
          <a:ea typeface="+mn-ea"/>
          <a:cs typeface="+mn-cs"/>
        </a:defRPr>
      </a:lvl8pPr>
      <a:lvl9pPr marL="4389120" algn="l" defTabSz="1097280" rtl="0" eaLnBrk="1" latinLnBrk="0" hangingPunct="1">
        <a:defRPr sz="21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4.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3.sv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15.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0.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1.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793790" y="2872978"/>
            <a:ext cx="7556421" cy="1417558"/>
          </a:xfrm>
          <a:prstGeom prst="rect">
            <a:avLst/>
          </a:prstGeom>
          <a:noFill/>
          <a:ln/>
        </p:spPr>
        <p:txBody>
          <a:bodyPr wrap="square" lIns="0" tIns="0" rIns="0" bIns="0" rtlCol="0" anchor="t"/>
          <a:lstStyle/>
          <a:p>
            <a:pPr marL="0" indent="0" algn="l">
              <a:lnSpc>
                <a:spcPts val="5550"/>
              </a:lnSpc>
              <a:buNone/>
            </a:pPr>
            <a:r>
              <a:rPr lang="en-US" sz="4450" b="1" dirty="0">
                <a:solidFill>
                  <a:srgbClr val="3B4540"/>
                </a:solidFill>
                <a:latin typeface="Fraunces Extra Bold" pitchFamily="34" charset="0"/>
                <a:ea typeface="Fraunces Extra Bold" pitchFamily="34" charset="-122"/>
                <a:cs typeface="Fraunces Extra Bold" pitchFamily="34" charset="-120"/>
              </a:rPr>
              <a:t>Memory Forensics for Mobile Devices</a:t>
            </a:r>
            <a:endParaRPr lang="en-US" sz="4450" dirty="0"/>
          </a:p>
        </p:txBody>
      </p:sp>
      <p:sp>
        <p:nvSpPr>
          <p:cNvPr id="4" name="Text 1"/>
          <p:cNvSpPr/>
          <p:nvPr/>
        </p:nvSpPr>
        <p:spPr>
          <a:xfrm>
            <a:off x="793790" y="4630698"/>
            <a:ext cx="7556421" cy="725805"/>
          </a:xfrm>
          <a:prstGeom prst="rect">
            <a:avLst/>
          </a:prstGeom>
          <a:noFill/>
          <a:ln/>
        </p:spPr>
        <p:txBody>
          <a:bodyPr wrap="square" lIns="0" tIns="0" rIns="0" bIns="0" rtlCol="0" anchor="t"/>
          <a:lstStyle/>
          <a:p>
            <a:pPr marL="0" indent="0" algn="l">
              <a:lnSpc>
                <a:spcPts val="2850"/>
              </a:lnSpc>
              <a:buNone/>
            </a:pPr>
            <a:r>
              <a:rPr lang="en-US" sz="1750" dirty="0">
                <a:solidFill>
                  <a:srgbClr val="405449"/>
                </a:solidFill>
                <a:latin typeface="Nobile" pitchFamily="34" charset="0"/>
                <a:ea typeface="Nobile" pitchFamily="34" charset="-122"/>
                <a:cs typeface="Nobile" pitchFamily="34" charset="-120"/>
              </a:rPr>
              <a:t>Examining volatile artefact extraction and analysis from Android and iOS memory dumps in mobile incident investigations</a:t>
            </a:r>
            <a:endParaRPr lang="en-US" sz="1750" dirty="0"/>
          </a:p>
        </p:txBody>
      </p:sp>
      <p:sp>
        <p:nvSpPr>
          <p:cNvPr id="11" name="Text 1">
            <a:extLst>
              <a:ext uri="{FF2B5EF4-FFF2-40B4-BE49-F238E27FC236}">
                <a16:creationId xmlns:a16="http://schemas.microsoft.com/office/drawing/2014/main" id="{EB5AC1E7-94A1-F723-C0E9-63111A5C7E79}"/>
              </a:ext>
            </a:extLst>
          </p:cNvPr>
          <p:cNvSpPr/>
          <p:nvPr/>
        </p:nvSpPr>
        <p:spPr>
          <a:xfrm>
            <a:off x="793791" y="5788939"/>
            <a:ext cx="2884130" cy="408662"/>
          </a:xfrm>
          <a:prstGeom prst="rect">
            <a:avLst/>
          </a:prstGeom>
          <a:noFill/>
          <a:ln/>
        </p:spPr>
        <p:txBody>
          <a:bodyPr wrap="square" lIns="0" tIns="0" rIns="0" bIns="0" rtlCol="0" anchor="t"/>
          <a:lstStyle/>
          <a:p>
            <a:pPr marL="0" indent="0" algn="l">
              <a:lnSpc>
                <a:spcPts val="2850"/>
              </a:lnSpc>
              <a:buNone/>
            </a:pPr>
            <a:r>
              <a:rPr lang="en-US" sz="1200" dirty="0">
                <a:solidFill>
                  <a:srgbClr val="405449"/>
                </a:solidFill>
                <a:latin typeface="Nobile" pitchFamily="34" charset="0"/>
              </a:rPr>
              <a:t>Name : Viraj Rajeshbhai Chudasama</a:t>
            </a:r>
            <a:endParaRPr lang="en-US" sz="1200" dirty="0"/>
          </a:p>
        </p:txBody>
      </p:sp>
      <p:sp>
        <p:nvSpPr>
          <p:cNvPr id="13" name="Text 1">
            <a:extLst>
              <a:ext uri="{FF2B5EF4-FFF2-40B4-BE49-F238E27FC236}">
                <a16:creationId xmlns:a16="http://schemas.microsoft.com/office/drawing/2014/main" id="{EF6698E1-8DF4-D91F-7DB9-7273DF01F53D}"/>
              </a:ext>
            </a:extLst>
          </p:cNvPr>
          <p:cNvSpPr/>
          <p:nvPr/>
        </p:nvSpPr>
        <p:spPr>
          <a:xfrm>
            <a:off x="793790" y="6073419"/>
            <a:ext cx="2884130" cy="408662"/>
          </a:xfrm>
          <a:prstGeom prst="rect">
            <a:avLst/>
          </a:prstGeom>
          <a:noFill/>
          <a:ln/>
        </p:spPr>
        <p:txBody>
          <a:bodyPr wrap="square" lIns="0" tIns="0" rIns="0" bIns="0" rtlCol="0" anchor="t"/>
          <a:lstStyle/>
          <a:p>
            <a:pPr marL="0" indent="0" algn="l">
              <a:lnSpc>
                <a:spcPts val="2850"/>
              </a:lnSpc>
              <a:buNone/>
            </a:pPr>
            <a:r>
              <a:rPr lang="en-US" sz="1200" dirty="0">
                <a:solidFill>
                  <a:srgbClr val="405449"/>
                </a:solidFill>
                <a:latin typeface="Nobile" pitchFamily="34" charset="0"/>
              </a:rPr>
              <a:t>Student Id : 2435000</a:t>
            </a:r>
            <a:endParaRPr lang="en-US" sz="1200" dirty="0"/>
          </a:p>
        </p:txBody>
      </p:sp>
      <p:sp>
        <p:nvSpPr>
          <p:cNvPr id="14" name="Text 1">
            <a:extLst>
              <a:ext uri="{FF2B5EF4-FFF2-40B4-BE49-F238E27FC236}">
                <a16:creationId xmlns:a16="http://schemas.microsoft.com/office/drawing/2014/main" id="{F0B96580-0D89-3422-681F-4B170B8D03F7}"/>
              </a:ext>
            </a:extLst>
          </p:cNvPr>
          <p:cNvSpPr/>
          <p:nvPr/>
        </p:nvSpPr>
        <p:spPr>
          <a:xfrm>
            <a:off x="793790" y="6357899"/>
            <a:ext cx="4123650" cy="408662"/>
          </a:xfrm>
          <a:prstGeom prst="rect">
            <a:avLst/>
          </a:prstGeom>
          <a:noFill/>
          <a:ln/>
        </p:spPr>
        <p:txBody>
          <a:bodyPr wrap="square" lIns="0" tIns="0" rIns="0" bIns="0" rtlCol="0" anchor="t"/>
          <a:lstStyle/>
          <a:p>
            <a:pPr>
              <a:lnSpc>
                <a:spcPts val="2850"/>
              </a:lnSpc>
            </a:pPr>
            <a:r>
              <a:rPr lang="en-US" sz="1200" dirty="0">
                <a:solidFill>
                  <a:srgbClr val="405449"/>
                </a:solidFill>
                <a:latin typeface="Nobile" pitchFamily="34" charset="0"/>
              </a:rPr>
              <a:t>Lecturer Name : Dr. Suresh Shanmugasundaram</a:t>
            </a:r>
            <a:endParaRPr lang="en-US" sz="1200" dirty="0"/>
          </a:p>
        </p:txBody>
      </p:sp>
      <p:sp>
        <p:nvSpPr>
          <p:cNvPr id="17" name="Text 1">
            <a:extLst>
              <a:ext uri="{FF2B5EF4-FFF2-40B4-BE49-F238E27FC236}">
                <a16:creationId xmlns:a16="http://schemas.microsoft.com/office/drawing/2014/main" id="{5A51A624-EB45-45AD-CDD4-24572565BBB7}"/>
              </a:ext>
            </a:extLst>
          </p:cNvPr>
          <p:cNvSpPr/>
          <p:nvPr/>
        </p:nvSpPr>
        <p:spPr>
          <a:xfrm>
            <a:off x="793790" y="6642379"/>
            <a:ext cx="4773890" cy="408662"/>
          </a:xfrm>
          <a:prstGeom prst="rect">
            <a:avLst/>
          </a:prstGeom>
          <a:noFill/>
          <a:ln/>
        </p:spPr>
        <p:txBody>
          <a:bodyPr wrap="square" lIns="0" tIns="0" rIns="0" bIns="0" rtlCol="0" anchor="t"/>
          <a:lstStyle/>
          <a:p>
            <a:pPr>
              <a:lnSpc>
                <a:spcPts val="2850"/>
              </a:lnSpc>
            </a:pPr>
            <a:r>
              <a:rPr lang="en-US" sz="1200" dirty="0">
                <a:solidFill>
                  <a:srgbClr val="405449"/>
                </a:solidFill>
                <a:latin typeface="Nobile" pitchFamily="34" charset="0"/>
              </a:rPr>
              <a:t>Module: Research Methods and Professional Development</a:t>
            </a:r>
            <a:endParaRPr lang="en-US" sz="1200" dirty="0"/>
          </a:p>
        </p:txBody>
      </p:sp>
      <p:sp>
        <p:nvSpPr>
          <p:cNvPr id="20" name="Text 1">
            <a:extLst>
              <a:ext uri="{FF2B5EF4-FFF2-40B4-BE49-F238E27FC236}">
                <a16:creationId xmlns:a16="http://schemas.microsoft.com/office/drawing/2014/main" id="{41F877BB-9B68-2388-3E6A-2F94234083E1}"/>
              </a:ext>
            </a:extLst>
          </p:cNvPr>
          <p:cNvSpPr/>
          <p:nvPr/>
        </p:nvSpPr>
        <p:spPr>
          <a:xfrm>
            <a:off x="793790" y="6926859"/>
            <a:ext cx="4773890" cy="408662"/>
          </a:xfrm>
          <a:prstGeom prst="rect">
            <a:avLst/>
          </a:prstGeom>
          <a:noFill/>
          <a:ln/>
        </p:spPr>
        <p:txBody>
          <a:bodyPr wrap="square" lIns="0" tIns="0" rIns="0" bIns="0" rtlCol="0" anchor="t"/>
          <a:lstStyle/>
          <a:p>
            <a:pPr>
              <a:lnSpc>
                <a:spcPts val="2850"/>
              </a:lnSpc>
            </a:pPr>
            <a:r>
              <a:rPr lang="en-US" sz="1200" dirty="0">
                <a:solidFill>
                  <a:srgbClr val="405449"/>
                </a:solidFill>
                <a:latin typeface="Nobile" pitchFamily="34" charset="0"/>
              </a:rPr>
              <a:t>Module code: ACFA7004</a:t>
            </a:r>
            <a:endParaRPr lang="en-US" sz="12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793790" y="1234321"/>
            <a:ext cx="9947077" cy="708779"/>
          </a:xfrm>
          <a:prstGeom prst="rect">
            <a:avLst/>
          </a:prstGeom>
          <a:noFill/>
          <a:ln/>
        </p:spPr>
        <p:txBody>
          <a:bodyPr wrap="none" lIns="0" tIns="0" rIns="0" bIns="0" rtlCol="0" anchor="t"/>
          <a:lstStyle/>
          <a:p>
            <a:pPr marL="0" indent="0" algn="l">
              <a:lnSpc>
                <a:spcPts val="5550"/>
              </a:lnSpc>
              <a:buNone/>
            </a:pPr>
            <a:r>
              <a:rPr lang="en-US" sz="4450" b="1" dirty="0">
                <a:solidFill>
                  <a:srgbClr val="3B4540"/>
                </a:solidFill>
                <a:latin typeface="Fraunces Extra Bold" pitchFamily="34" charset="0"/>
                <a:ea typeface="Fraunces Extra Bold" pitchFamily="34" charset="-122"/>
                <a:cs typeface="Fraunces Extra Bold" pitchFamily="34" charset="-120"/>
              </a:rPr>
              <a:t>Research Context and Background</a:t>
            </a:r>
            <a:endParaRPr lang="en-US" sz="4450" dirty="0"/>
          </a:p>
        </p:txBody>
      </p:sp>
      <p:sp>
        <p:nvSpPr>
          <p:cNvPr id="3" name="Text 1"/>
          <p:cNvSpPr/>
          <p:nvPr/>
        </p:nvSpPr>
        <p:spPr>
          <a:xfrm>
            <a:off x="793790" y="2510076"/>
            <a:ext cx="3751659" cy="425291"/>
          </a:xfrm>
          <a:prstGeom prst="rect">
            <a:avLst/>
          </a:prstGeom>
          <a:noFill/>
          <a:ln/>
        </p:spPr>
        <p:txBody>
          <a:bodyPr wrap="none" lIns="0" tIns="0" rIns="0" bIns="0" rtlCol="0" anchor="t"/>
          <a:lstStyle/>
          <a:p>
            <a:pPr marL="0" indent="0" algn="l">
              <a:lnSpc>
                <a:spcPts val="3300"/>
              </a:lnSpc>
              <a:buNone/>
            </a:pPr>
            <a:r>
              <a:rPr lang="en-US" sz="2650" b="1" dirty="0">
                <a:solidFill>
                  <a:srgbClr val="3B4540"/>
                </a:solidFill>
                <a:latin typeface="Fraunces Extra Bold" pitchFamily="34" charset="0"/>
                <a:ea typeface="Fraunces Extra Bold" pitchFamily="34" charset="-122"/>
                <a:cs typeface="Fraunces Extra Bold" pitchFamily="34" charset="-120"/>
              </a:rPr>
              <a:t>Current Development</a:t>
            </a:r>
            <a:endParaRPr lang="en-US" sz="2650" dirty="0"/>
          </a:p>
        </p:txBody>
      </p:sp>
      <p:sp>
        <p:nvSpPr>
          <p:cNvPr id="4" name="Text 2"/>
          <p:cNvSpPr/>
          <p:nvPr/>
        </p:nvSpPr>
        <p:spPr>
          <a:xfrm>
            <a:off x="793790" y="3162181"/>
            <a:ext cx="6244709" cy="3629025"/>
          </a:xfrm>
          <a:prstGeom prst="rect">
            <a:avLst/>
          </a:prstGeom>
          <a:noFill/>
          <a:ln/>
        </p:spPr>
        <p:txBody>
          <a:bodyPr wrap="square" lIns="0" tIns="0" rIns="0" bIns="0" rtlCol="0" anchor="t"/>
          <a:lstStyle/>
          <a:p>
            <a:pPr marL="0" indent="0" algn="l">
              <a:lnSpc>
                <a:spcPts val="2850"/>
              </a:lnSpc>
              <a:buNone/>
            </a:pPr>
            <a:r>
              <a:rPr lang="en-US" sz="1750" dirty="0">
                <a:solidFill>
                  <a:srgbClr val="405449"/>
                </a:solidFill>
                <a:latin typeface="Nobile" pitchFamily="34" charset="0"/>
                <a:ea typeface="Nobile" pitchFamily="34" charset="-122"/>
                <a:cs typeface="Nobile" pitchFamily="34" charset="-120"/>
              </a:rPr>
              <a:t>Mobile devices have become central repositories of digital evidence, storing vast amounts of volatile data in RAM. Traditional forensic approaches primarily focus on persistent storage, yet volatile memory contains crucial artefacts such as running processes, clipboard contents, and recent activities that disappear upon device shutdown. Modern smartphones employ sophisticated security mechanisms including full-disk encryption and secure boot chains, making memory acquisition increasingly challenging.</a:t>
            </a:r>
            <a:endParaRPr lang="en-US" sz="1750" dirty="0"/>
          </a:p>
        </p:txBody>
      </p:sp>
      <p:sp>
        <p:nvSpPr>
          <p:cNvPr id="5" name="Text 3"/>
          <p:cNvSpPr/>
          <p:nvPr/>
        </p:nvSpPr>
        <p:spPr>
          <a:xfrm>
            <a:off x="7599521" y="2510076"/>
            <a:ext cx="3608665" cy="425291"/>
          </a:xfrm>
          <a:prstGeom prst="rect">
            <a:avLst/>
          </a:prstGeom>
          <a:noFill/>
          <a:ln/>
        </p:spPr>
        <p:txBody>
          <a:bodyPr wrap="none" lIns="0" tIns="0" rIns="0" bIns="0" rtlCol="0" anchor="t"/>
          <a:lstStyle/>
          <a:p>
            <a:pPr marL="0" indent="0" algn="l">
              <a:lnSpc>
                <a:spcPts val="3300"/>
              </a:lnSpc>
              <a:buNone/>
            </a:pPr>
            <a:r>
              <a:rPr lang="en-US" sz="2650" b="1" dirty="0">
                <a:solidFill>
                  <a:srgbClr val="3B4540"/>
                </a:solidFill>
                <a:latin typeface="Fraunces Extra Bold" pitchFamily="34" charset="0"/>
                <a:ea typeface="Fraunces Extra Bold" pitchFamily="34" charset="-122"/>
                <a:cs typeface="Fraunces Extra Bold" pitchFamily="34" charset="-120"/>
              </a:rPr>
              <a:t>Emerging Landscape</a:t>
            </a:r>
            <a:endParaRPr lang="en-US" sz="2650" dirty="0"/>
          </a:p>
        </p:txBody>
      </p:sp>
      <p:sp>
        <p:nvSpPr>
          <p:cNvPr id="6" name="Text 4"/>
          <p:cNvSpPr/>
          <p:nvPr/>
        </p:nvSpPr>
        <p:spPr>
          <a:xfrm>
            <a:off x="7599521" y="3162181"/>
            <a:ext cx="6244709" cy="3629025"/>
          </a:xfrm>
          <a:prstGeom prst="rect">
            <a:avLst/>
          </a:prstGeom>
          <a:noFill/>
          <a:ln/>
        </p:spPr>
        <p:txBody>
          <a:bodyPr wrap="square" lIns="0" tIns="0" rIns="0" bIns="0" rtlCol="0" anchor="t"/>
          <a:lstStyle/>
          <a:p>
            <a:pPr marL="0" indent="0" algn="l">
              <a:lnSpc>
                <a:spcPts val="2850"/>
              </a:lnSpc>
              <a:buNone/>
            </a:pPr>
            <a:r>
              <a:rPr lang="en-US" sz="1750" dirty="0">
                <a:solidFill>
                  <a:srgbClr val="405449"/>
                </a:solidFill>
                <a:latin typeface="Nobile" pitchFamily="34" charset="0"/>
                <a:ea typeface="Nobile" pitchFamily="34" charset="-122"/>
                <a:cs typeface="Nobile" pitchFamily="34" charset="-120"/>
              </a:rPr>
              <a:t>Recent developments in memory forensics have introduced advanced acquisition techniques, including cold boot attacks and hardware-based extraction methods. However, the rapid evolution of mobile operating systems (Android 14, iOS 17) presents ongoing challenges. Research indicates that volatile memory analysis can reveal encryption keys, authentication tokens, and inter-process communication data unavailable through traditional methods[3].</a:t>
            </a:r>
            <a:endParaRPr lang="en-US" sz="17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791647" y="621983"/>
            <a:ext cx="10436423" cy="706874"/>
          </a:xfrm>
          <a:prstGeom prst="rect">
            <a:avLst/>
          </a:prstGeom>
          <a:noFill/>
          <a:ln/>
        </p:spPr>
        <p:txBody>
          <a:bodyPr wrap="none" lIns="0" tIns="0" rIns="0" bIns="0" rtlCol="0" anchor="t"/>
          <a:lstStyle/>
          <a:p>
            <a:pPr marL="0" indent="0" algn="l">
              <a:lnSpc>
                <a:spcPts val="5550"/>
              </a:lnSpc>
              <a:buNone/>
            </a:pPr>
            <a:r>
              <a:rPr lang="en-US" sz="4450" b="1" dirty="0">
                <a:solidFill>
                  <a:srgbClr val="3B4540"/>
                </a:solidFill>
                <a:latin typeface="Fraunces Extra Bold" pitchFamily="34" charset="0"/>
                <a:ea typeface="Fraunces Extra Bold" pitchFamily="34" charset="-122"/>
                <a:cs typeface="Fraunces Extra Bold" pitchFamily="34" charset="-120"/>
              </a:rPr>
              <a:t>Literature Review and Research Gap</a:t>
            </a:r>
            <a:endParaRPr lang="en-US" sz="4450" dirty="0"/>
          </a:p>
        </p:txBody>
      </p:sp>
      <p:sp>
        <p:nvSpPr>
          <p:cNvPr id="3" name="Shape 1"/>
          <p:cNvSpPr/>
          <p:nvPr/>
        </p:nvSpPr>
        <p:spPr>
          <a:xfrm>
            <a:off x="791647" y="1781175"/>
            <a:ext cx="4198263" cy="5827276"/>
          </a:xfrm>
          <a:prstGeom prst="roundRect">
            <a:avLst>
              <a:gd name="adj" fmla="val 4849"/>
            </a:avLst>
          </a:prstGeom>
          <a:noFill/>
          <a:ln/>
        </p:spPr>
        <p:txBody>
          <a:bodyPr/>
          <a:lstStyle/>
          <a:p>
            <a:endParaRPr lang="en-US"/>
          </a:p>
        </p:txBody>
      </p:sp>
      <p:sp>
        <p:nvSpPr>
          <p:cNvPr id="4" name="Shape 2"/>
          <p:cNvSpPr/>
          <p:nvPr/>
        </p:nvSpPr>
        <p:spPr>
          <a:xfrm>
            <a:off x="1017746" y="2007275"/>
            <a:ext cx="678537" cy="678537"/>
          </a:xfrm>
          <a:prstGeom prst="roundRect">
            <a:avLst>
              <a:gd name="adj" fmla="val 13474705"/>
            </a:avLst>
          </a:prstGeom>
          <a:solidFill>
            <a:srgbClr val="438951"/>
          </a:solidFill>
          <a:ln/>
        </p:spPr>
        <p:txBody>
          <a:bodyPr/>
          <a:lstStyle/>
          <a:p>
            <a:endParaRPr lang="en-US"/>
          </a:p>
        </p:txBody>
      </p:sp>
      <p:pic>
        <p:nvPicPr>
          <p:cNvPr id="5"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204317" y="2193846"/>
            <a:ext cx="305276" cy="305276"/>
          </a:xfrm>
          <a:prstGeom prst="rect">
            <a:avLst/>
          </a:prstGeom>
        </p:spPr>
      </p:pic>
      <p:sp>
        <p:nvSpPr>
          <p:cNvPr id="6" name="Text 3"/>
          <p:cNvSpPr/>
          <p:nvPr/>
        </p:nvSpPr>
        <p:spPr>
          <a:xfrm>
            <a:off x="1017746" y="2911912"/>
            <a:ext cx="3367921" cy="353378"/>
          </a:xfrm>
          <a:prstGeom prst="rect">
            <a:avLst/>
          </a:prstGeom>
          <a:noFill/>
          <a:ln/>
        </p:spPr>
        <p:txBody>
          <a:bodyPr wrap="none" lIns="0" tIns="0" rIns="0" bIns="0" rtlCol="0" anchor="t"/>
          <a:lstStyle/>
          <a:p>
            <a:pPr marL="0" indent="0" algn="l">
              <a:lnSpc>
                <a:spcPts val="2750"/>
              </a:lnSpc>
              <a:buNone/>
            </a:pPr>
            <a:r>
              <a:rPr lang="en-US" sz="2200" b="1" dirty="0">
                <a:solidFill>
                  <a:srgbClr val="405449"/>
                </a:solidFill>
                <a:latin typeface="Fraunces Extra Bold" pitchFamily="34" charset="0"/>
                <a:ea typeface="Fraunces Extra Bold" pitchFamily="34" charset="-122"/>
                <a:cs typeface="Fraunces Extra Bold" pitchFamily="34" charset="-120"/>
              </a:rPr>
              <a:t>Acquisition Techniques</a:t>
            </a:r>
            <a:endParaRPr lang="en-US" sz="2200" dirty="0"/>
          </a:p>
        </p:txBody>
      </p:sp>
      <p:sp>
        <p:nvSpPr>
          <p:cNvPr id="7" name="Text 4"/>
          <p:cNvSpPr/>
          <p:nvPr/>
        </p:nvSpPr>
        <p:spPr>
          <a:xfrm>
            <a:off x="1017746" y="3400901"/>
            <a:ext cx="3746063" cy="3619500"/>
          </a:xfrm>
          <a:prstGeom prst="rect">
            <a:avLst/>
          </a:prstGeom>
          <a:noFill/>
          <a:ln/>
        </p:spPr>
        <p:txBody>
          <a:bodyPr wrap="square" lIns="0" tIns="0" rIns="0" bIns="0" rtlCol="0" anchor="t"/>
          <a:lstStyle/>
          <a:p>
            <a:pPr marL="0" indent="0" algn="l">
              <a:lnSpc>
                <a:spcPts val="2800"/>
              </a:lnSpc>
              <a:buNone/>
            </a:pPr>
            <a:r>
              <a:rPr lang="en-US" sz="1750" dirty="0">
                <a:solidFill>
                  <a:srgbClr val="405449"/>
                </a:solidFill>
                <a:latin typeface="Nobile" pitchFamily="34" charset="0"/>
                <a:ea typeface="Nobile" pitchFamily="34" charset="-122"/>
                <a:cs typeface="Nobile" pitchFamily="34" charset="-120"/>
              </a:rPr>
              <a:t>Studies demonstrate multiple approaches: logical extraction via ADB/debugging protocols, physical acquisition through JTAG/chip-off methods, and cold boot attacks exploiting RAM remanence[2]. However, success rates vary significantly across device models and OS versions.</a:t>
            </a:r>
            <a:endParaRPr lang="en-US" sz="1750" dirty="0"/>
          </a:p>
        </p:txBody>
      </p:sp>
      <p:sp>
        <p:nvSpPr>
          <p:cNvPr id="8" name="Shape 5"/>
          <p:cNvSpPr/>
          <p:nvPr/>
        </p:nvSpPr>
        <p:spPr>
          <a:xfrm>
            <a:off x="5216009" y="1781175"/>
            <a:ext cx="4198263" cy="5827276"/>
          </a:xfrm>
          <a:prstGeom prst="roundRect">
            <a:avLst>
              <a:gd name="adj" fmla="val 4849"/>
            </a:avLst>
          </a:prstGeom>
          <a:noFill/>
          <a:ln/>
        </p:spPr>
        <p:txBody>
          <a:bodyPr/>
          <a:lstStyle/>
          <a:p>
            <a:endParaRPr lang="en-US"/>
          </a:p>
        </p:txBody>
      </p:sp>
      <p:sp>
        <p:nvSpPr>
          <p:cNvPr id="9" name="Shape 6"/>
          <p:cNvSpPr/>
          <p:nvPr/>
        </p:nvSpPr>
        <p:spPr>
          <a:xfrm>
            <a:off x="5442109" y="2007275"/>
            <a:ext cx="678537" cy="678537"/>
          </a:xfrm>
          <a:prstGeom prst="roundRect">
            <a:avLst>
              <a:gd name="adj" fmla="val 13474705"/>
            </a:avLst>
          </a:prstGeom>
          <a:solidFill>
            <a:srgbClr val="438951"/>
          </a:solidFill>
          <a:ln/>
        </p:spPr>
        <p:txBody>
          <a:bodyPr/>
          <a:lstStyle/>
          <a:p>
            <a:endParaRPr lang="en-US"/>
          </a:p>
        </p:txBody>
      </p:sp>
      <p:pic>
        <p:nvPicPr>
          <p:cNvPr id="10" name="Image 1"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628680" y="2193846"/>
            <a:ext cx="305276" cy="305276"/>
          </a:xfrm>
          <a:prstGeom prst="rect">
            <a:avLst/>
          </a:prstGeom>
        </p:spPr>
      </p:pic>
      <p:sp>
        <p:nvSpPr>
          <p:cNvPr id="11" name="Text 7"/>
          <p:cNvSpPr/>
          <p:nvPr/>
        </p:nvSpPr>
        <p:spPr>
          <a:xfrm>
            <a:off x="5442109" y="2911912"/>
            <a:ext cx="3116223" cy="353378"/>
          </a:xfrm>
          <a:prstGeom prst="rect">
            <a:avLst/>
          </a:prstGeom>
          <a:noFill/>
          <a:ln/>
        </p:spPr>
        <p:txBody>
          <a:bodyPr wrap="none" lIns="0" tIns="0" rIns="0" bIns="0" rtlCol="0" anchor="t"/>
          <a:lstStyle/>
          <a:p>
            <a:pPr marL="0" indent="0" algn="l">
              <a:lnSpc>
                <a:spcPts val="2750"/>
              </a:lnSpc>
              <a:buNone/>
            </a:pPr>
            <a:r>
              <a:rPr lang="en-US" sz="2200" b="1" dirty="0">
                <a:solidFill>
                  <a:srgbClr val="405449"/>
                </a:solidFill>
                <a:latin typeface="Fraunces Extra Bold" pitchFamily="34" charset="0"/>
                <a:ea typeface="Fraunces Extra Bold" pitchFamily="34" charset="-122"/>
                <a:cs typeface="Fraunces Extra Bold" pitchFamily="34" charset="-120"/>
              </a:rPr>
              <a:t>Analysis Frameworks</a:t>
            </a:r>
            <a:endParaRPr lang="en-US" sz="2200" dirty="0"/>
          </a:p>
        </p:txBody>
      </p:sp>
      <p:sp>
        <p:nvSpPr>
          <p:cNvPr id="12" name="Text 8"/>
          <p:cNvSpPr/>
          <p:nvPr/>
        </p:nvSpPr>
        <p:spPr>
          <a:xfrm>
            <a:off x="5442109" y="3400901"/>
            <a:ext cx="3746063" cy="3619500"/>
          </a:xfrm>
          <a:prstGeom prst="rect">
            <a:avLst/>
          </a:prstGeom>
          <a:noFill/>
          <a:ln/>
        </p:spPr>
        <p:txBody>
          <a:bodyPr wrap="square" lIns="0" tIns="0" rIns="0" bIns="0" rtlCol="0" anchor="t"/>
          <a:lstStyle/>
          <a:p>
            <a:pPr marL="0" indent="0" algn="l">
              <a:lnSpc>
                <a:spcPts val="2800"/>
              </a:lnSpc>
              <a:buNone/>
            </a:pPr>
            <a:r>
              <a:rPr lang="en-US" sz="1750" dirty="0">
                <a:solidFill>
                  <a:srgbClr val="405449"/>
                </a:solidFill>
                <a:latin typeface="Nobile" pitchFamily="34" charset="0"/>
                <a:ea typeface="Nobile" pitchFamily="34" charset="-122"/>
                <a:cs typeface="Nobile" pitchFamily="34" charset="-120"/>
              </a:rPr>
              <a:t>Volatility Framework and Rekall have been adapted for mobile platforms, yet tool support remains fragmented. Research highlights limitations in parsing proprietary Android kernel structures and iOS memory management schemes, particularly for ARM64 architectures[6].</a:t>
            </a:r>
            <a:endParaRPr lang="en-US" sz="1750" dirty="0"/>
          </a:p>
        </p:txBody>
      </p:sp>
      <p:sp>
        <p:nvSpPr>
          <p:cNvPr id="13" name="Shape 9"/>
          <p:cNvSpPr/>
          <p:nvPr/>
        </p:nvSpPr>
        <p:spPr>
          <a:xfrm>
            <a:off x="9640372" y="1781175"/>
            <a:ext cx="4198263" cy="5827276"/>
          </a:xfrm>
          <a:prstGeom prst="roundRect">
            <a:avLst>
              <a:gd name="adj" fmla="val 4849"/>
            </a:avLst>
          </a:prstGeom>
          <a:noFill/>
          <a:ln/>
        </p:spPr>
        <p:txBody>
          <a:bodyPr/>
          <a:lstStyle/>
          <a:p>
            <a:endParaRPr lang="en-US"/>
          </a:p>
        </p:txBody>
      </p:sp>
      <p:sp>
        <p:nvSpPr>
          <p:cNvPr id="14" name="Shape 10"/>
          <p:cNvSpPr/>
          <p:nvPr/>
        </p:nvSpPr>
        <p:spPr>
          <a:xfrm>
            <a:off x="9866471" y="2007275"/>
            <a:ext cx="678537" cy="678537"/>
          </a:xfrm>
          <a:prstGeom prst="roundRect">
            <a:avLst>
              <a:gd name="adj" fmla="val 13474705"/>
            </a:avLst>
          </a:prstGeom>
          <a:solidFill>
            <a:srgbClr val="438951"/>
          </a:solidFill>
          <a:ln/>
        </p:spPr>
        <p:txBody>
          <a:bodyPr/>
          <a:lstStyle/>
          <a:p>
            <a:endParaRPr lang="en-US"/>
          </a:p>
        </p:txBody>
      </p:sp>
      <p:pic>
        <p:nvPicPr>
          <p:cNvPr id="15" name="Image 2"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0053042" y="2193846"/>
            <a:ext cx="305276" cy="305276"/>
          </a:xfrm>
          <a:prstGeom prst="rect">
            <a:avLst/>
          </a:prstGeom>
        </p:spPr>
      </p:pic>
      <p:sp>
        <p:nvSpPr>
          <p:cNvPr id="16" name="Text 11"/>
          <p:cNvSpPr/>
          <p:nvPr/>
        </p:nvSpPr>
        <p:spPr>
          <a:xfrm>
            <a:off x="9866471" y="2911912"/>
            <a:ext cx="2827377" cy="353378"/>
          </a:xfrm>
          <a:prstGeom prst="rect">
            <a:avLst/>
          </a:prstGeom>
          <a:noFill/>
          <a:ln/>
        </p:spPr>
        <p:txBody>
          <a:bodyPr wrap="none" lIns="0" tIns="0" rIns="0" bIns="0" rtlCol="0" anchor="t"/>
          <a:lstStyle/>
          <a:p>
            <a:pPr marL="0" indent="0" algn="l">
              <a:lnSpc>
                <a:spcPts val="2750"/>
              </a:lnSpc>
              <a:buNone/>
            </a:pPr>
            <a:r>
              <a:rPr lang="en-US" sz="2200" b="1" dirty="0">
                <a:solidFill>
                  <a:srgbClr val="405449"/>
                </a:solidFill>
                <a:latin typeface="Fraunces Extra Bold" pitchFamily="34" charset="0"/>
                <a:ea typeface="Fraunces Extra Bold" pitchFamily="34" charset="-122"/>
                <a:cs typeface="Fraunces Extra Bold" pitchFamily="34" charset="-120"/>
              </a:rPr>
              <a:t>Identified Gap</a:t>
            </a:r>
            <a:endParaRPr lang="en-US" sz="2200" dirty="0"/>
          </a:p>
        </p:txBody>
      </p:sp>
      <p:sp>
        <p:nvSpPr>
          <p:cNvPr id="17" name="Text 12"/>
          <p:cNvSpPr/>
          <p:nvPr/>
        </p:nvSpPr>
        <p:spPr>
          <a:xfrm>
            <a:off x="9866471" y="3400901"/>
            <a:ext cx="3746063" cy="3981450"/>
          </a:xfrm>
          <a:prstGeom prst="rect">
            <a:avLst/>
          </a:prstGeom>
          <a:noFill/>
          <a:ln/>
        </p:spPr>
        <p:txBody>
          <a:bodyPr wrap="square" lIns="0" tIns="0" rIns="0" bIns="0" rtlCol="0" anchor="t"/>
          <a:lstStyle/>
          <a:p>
            <a:pPr marL="0" indent="0" algn="l">
              <a:lnSpc>
                <a:spcPts val="2800"/>
              </a:lnSpc>
              <a:buNone/>
            </a:pPr>
            <a:r>
              <a:rPr lang="en-US" sz="1750" dirty="0">
                <a:solidFill>
                  <a:srgbClr val="405449"/>
                </a:solidFill>
                <a:highlight>
                  <a:srgbClr val="93CB52"/>
                </a:highlight>
                <a:latin typeface="Nobile" pitchFamily="34" charset="0"/>
                <a:ea typeface="Nobile" pitchFamily="34" charset="-122"/>
                <a:cs typeface="Nobile" pitchFamily="34" charset="-120"/>
              </a:rPr>
              <a:t>Limited systematic frameworks exist for standardised mobile memory forensics procedures</a:t>
            </a:r>
            <a:r>
              <a:rPr lang="en-US" sz="1750" dirty="0">
                <a:solidFill>
                  <a:srgbClr val="405449"/>
                </a:solidFill>
                <a:latin typeface="Nobile" pitchFamily="34" charset="0"/>
                <a:ea typeface="Nobile" pitchFamily="34" charset="-122"/>
                <a:cs typeface="Nobile" pitchFamily="34" charset="-120"/>
              </a:rPr>
              <a:t> across diverse device ecosystems. The absence of comprehensive methodologies for volatile artefact extraction and validation in contemporary encrypted environments represents a critical research gap [6].</a:t>
            </a:r>
            <a:endParaRPr lang="en-US" sz="17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702945" y="554117"/>
            <a:ext cx="7456051" cy="627578"/>
          </a:xfrm>
          <a:prstGeom prst="rect">
            <a:avLst/>
          </a:prstGeom>
          <a:noFill/>
          <a:ln/>
        </p:spPr>
        <p:txBody>
          <a:bodyPr wrap="none" lIns="0" tIns="0" rIns="0" bIns="0" rtlCol="0" anchor="t"/>
          <a:lstStyle/>
          <a:p>
            <a:pPr marL="0" indent="0" algn="l">
              <a:lnSpc>
                <a:spcPts val="4900"/>
              </a:lnSpc>
              <a:buNone/>
            </a:pPr>
            <a:r>
              <a:rPr lang="en-US" sz="3950" b="1" dirty="0">
                <a:solidFill>
                  <a:srgbClr val="3B4540"/>
                </a:solidFill>
                <a:latin typeface="Fraunces Extra Bold" pitchFamily="34" charset="0"/>
                <a:ea typeface="Fraunces Extra Bold" pitchFamily="34" charset="-122"/>
                <a:cs typeface="Fraunces Extra Bold" pitchFamily="34" charset="-120"/>
              </a:rPr>
              <a:t>Research Problem Statement</a:t>
            </a:r>
            <a:endParaRPr lang="en-US" sz="3950" dirty="0"/>
          </a:p>
        </p:txBody>
      </p:sp>
      <p:sp>
        <p:nvSpPr>
          <p:cNvPr id="3" name="Shape 1"/>
          <p:cNvSpPr/>
          <p:nvPr/>
        </p:nvSpPr>
        <p:spPr>
          <a:xfrm>
            <a:off x="702945" y="1583293"/>
            <a:ext cx="13224510" cy="2073235"/>
          </a:xfrm>
          <a:prstGeom prst="roundRect">
            <a:avLst>
              <a:gd name="adj" fmla="val 8719"/>
            </a:avLst>
          </a:prstGeom>
          <a:noFill/>
          <a:ln/>
        </p:spPr>
        <p:txBody>
          <a:bodyPr/>
          <a:lstStyle/>
          <a:p>
            <a:endParaRPr lang="en-US"/>
          </a:p>
        </p:txBody>
      </p:sp>
      <p:pic>
        <p:nvPicPr>
          <p:cNvPr id="4" name="Image 0" descr="preencoded.png"/>
          <p:cNvPicPr>
            <a:picLocks noChangeAspect="1"/>
          </p:cNvPicPr>
          <p:nvPr/>
        </p:nvPicPr>
        <p:blipFill>
          <a:blip r:embed="rId3"/>
          <a:stretch>
            <a:fillRect/>
          </a:stretch>
        </p:blipFill>
        <p:spPr>
          <a:xfrm>
            <a:off x="903684" y="1867733"/>
            <a:ext cx="376476" cy="301228"/>
          </a:xfrm>
          <a:prstGeom prst="rect">
            <a:avLst/>
          </a:prstGeom>
        </p:spPr>
      </p:pic>
      <p:sp>
        <p:nvSpPr>
          <p:cNvPr id="5" name="Text 2"/>
          <p:cNvSpPr/>
          <p:nvPr/>
        </p:nvSpPr>
        <p:spPr>
          <a:xfrm>
            <a:off x="1480899" y="1834158"/>
            <a:ext cx="3012638" cy="376476"/>
          </a:xfrm>
          <a:prstGeom prst="rect">
            <a:avLst/>
          </a:prstGeom>
          <a:noFill/>
          <a:ln/>
        </p:spPr>
        <p:txBody>
          <a:bodyPr wrap="none" lIns="0" tIns="0" rIns="0" bIns="0" rtlCol="0" anchor="t"/>
          <a:lstStyle/>
          <a:p>
            <a:pPr marL="0" indent="0" algn="l">
              <a:lnSpc>
                <a:spcPts val="2950"/>
              </a:lnSpc>
              <a:buNone/>
            </a:pPr>
            <a:r>
              <a:rPr lang="en-US" sz="2350" b="1" dirty="0">
                <a:solidFill>
                  <a:srgbClr val="000000"/>
                </a:solidFill>
                <a:latin typeface="Fraunces Extra Bold" pitchFamily="34" charset="0"/>
                <a:ea typeface="Fraunces Extra Bold" pitchFamily="34" charset="-122"/>
                <a:cs typeface="Fraunces Extra Bold" pitchFamily="34" charset="-120"/>
              </a:rPr>
              <a:t>Core Problem</a:t>
            </a:r>
            <a:endParaRPr lang="en-US" sz="2350" dirty="0"/>
          </a:p>
        </p:txBody>
      </p:sp>
      <p:sp>
        <p:nvSpPr>
          <p:cNvPr id="6" name="Text 3"/>
          <p:cNvSpPr/>
          <p:nvPr/>
        </p:nvSpPr>
        <p:spPr>
          <a:xfrm>
            <a:off x="1480899" y="2411373"/>
            <a:ext cx="12245816" cy="964049"/>
          </a:xfrm>
          <a:prstGeom prst="rect">
            <a:avLst/>
          </a:prstGeom>
          <a:noFill/>
          <a:ln/>
        </p:spPr>
        <p:txBody>
          <a:bodyPr wrap="square" lIns="0" tIns="0" rIns="0" bIns="0" rtlCol="0" anchor="t"/>
          <a:lstStyle/>
          <a:p>
            <a:pPr marL="0" indent="0" algn="l">
              <a:lnSpc>
                <a:spcPts val="2500"/>
              </a:lnSpc>
              <a:buNone/>
            </a:pPr>
            <a:r>
              <a:rPr lang="en-US" sz="1550" dirty="0">
                <a:solidFill>
                  <a:srgbClr val="000000"/>
                </a:solidFill>
                <a:latin typeface="Nobile" pitchFamily="34" charset="0"/>
                <a:ea typeface="Nobile" pitchFamily="34" charset="-122"/>
                <a:cs typeface="Nobile" pitchFamily="34" charset="-120"/>
              </a:rPr>
              <a:t>Mobile device memory forensics lacks standardised, reproducible methodologies for acquiring and analysing volatile artefacts from modern Android and iOS platforms, particularly in contexts involving full-disk encryption, secure enclaves, and advanced anti-forensic measures.</a:t>
            </a:r>
            <a:endParaRPr lang="en-US" sz="1550" dirty="0"/>
          </a:p>
        </p:txBody>
      </p:sp>
      <p:pic>
        <p:nvPicPr>
          <p:cNvPr id="7" name="Image 1" descr="preencoded.png"/>
          <p:cNvPicPr>
            <a:picLocks noChangeAspect="1"/>
          </p:cNvPicPr>
          <p:nvPr/>
        </p:nvPicPr>
        <p:blipFill>
          <a:blip r:embed="rId4"/>
          <a:stretch>
            <a:fillRect/>
          </a:stretch>
        </p:blipFill>
        <p:spPr>
          <a:xfrm>
            <a:off x="702945" y="3882390"/>
            <a:ext cx="4408170" cy="803315"/>
          </a:xfrm>
          <a:prstGeom prst="rect">
            <a:avLst/>
          </a:prstGeom>
          <a:noFill/>
          <a:effectLst>
            <a:outerShdw blurRad="50800" dist="50800" dir="5400000" algn="ctr" rotWithShape="0">
              <a:schemeClr val="bg1"/>
            </a:outerShdw>
          </a:effectLst>
        </p:spPr>
      </p:pic>
      <p:sp>
        <p:nvSpPr>
          <p:cNvPr id="8" name="Text 4"/>
          <p:cNvSpPr/>
          <p:nvPr/>
        </p:nvSpPr>
        <p:spPr>
          <a:xfrm>
            <a:off x="903684" y="4886444"/>
            <a:ext cx="2510552" cy="313849"/>
          </a:xfrm>
          <a:prstGeom prst="rect">
            <a:avLst/>
          </a:prstGeom>
          <a:noFill/>
          <a:ln/>
        </p:spPr>
        <p:txBody>
          <a:bodyPr wrap="none" lIns="0" tIns="0" rIns="0" bIns="0" rtlCol="0" anchor="t"/>
          <a:lstStyle/>
          <a:p>
            <a:pPr marL="0" indent="0" algn="l">
              <a:lnSpc>
                <a:spcPts val="2450"/>
              </a:lnSpc>
              <a:buNone/>
            </a:pPr>
            <a:r>
              <a:rPr lang="en-US" sz="1950" b="1" dirty="0">
                <a:solidFill>
                  <a:srgbClr val="405449"/>
                </a:solidFill>
                <a:latin typeface="Fraunces Extra Bold" pitchFamily="34" charset="0"/>
                <a:ea typeface="Fraunces Extra Bold" pitchFamily="34" charset="-122"/>
                <a:cs typeface="Fraunces Extra Bold" pitchFamily="34" charset="-120"/>
              </a:rPr>
              <a:t>Technical Barriers</a:t>
            </a:r>
            <a:endParaRPr lang="en-US" sz="1950" dirty="0"/>
          </a:p>
        </p:txBody>
      </p:sp>
      <p:sp>
        <p:nvSpPr>
          <p:cNvPr id="9" name="Text 5"/>
          <p:cNvSpPr/>
          <p:nvPr/>
        </p:nvSpPr>
        <p:spPr>
          <a:xfrm>
            <a:off x="903684" y="5320784"/>
            <a:ext cx="4006691" cy="642699"/>
          </a:xfrm>
          <a:prstGeom prst="rect">
            <a:avLst/>
          </a:prstGeom>
          <a:noFill/>
          <a:ln/>
        </p:spPr>
        <p:txBody>
          <a:bodyPr wrap="square" lIns="0" tIns="0" rIns="0" bIns="0" rtlCol="0" anchor="t"/>
          <a:lstStyle/>
          <a:p>
            <a:pPr marL="0" indent="0" algn="l">
              <a:lnSpc>
                <a:spcPts val="2500"/>
              </a:lnSpc>
              <a:buNone/>
            </a:pPr>
            <a:r>
              <a:rPr lang="en-US" sz="1550" dirty="0">
                <a:solidFill>
                  <a:srgbClr val="405449"/>
                </a:solidFill>
                <a:latin typeface="Nobile" pitchFamily="34" charset="0"/>
                <a:ea typeface="Nobile" pitchFamily="34" charset="-122"/>
                <a:cs typeface="Nobile" pitchFamily="34" charset="-120"/>
              </a:rPr>
              <a:t>Encryption and secure boot mechanisms prevent traditional acquisition methods</a:t>
            </a:r>
            <a:endParaRPr lang="en-US" sz="1550" dirty="0"/>
          </a:p>
        </p:txBody>
      </p:sp>
      <p:pic>
        <p:nvPicPr>
          <p:cNvPr id="10" name="Image 2" descr="preencoded.png"/>
          <p:cNvPicPr>
            <a:picLocks noChangeAspect="1"/>
          </p:cNvPicPr>
          <p:nvPr/>
        </p:nvPicPr>
        <p:blipFill>
          <a:blip r:embed="rId5"/>
          <a:stretch>
            <a:fillRect/>
          </a:stretch>
        </p:blipFill>
        <p:spPr>
          <a:xfrm>
            <a:off x="5111115" y="3882390"/>
            <a:ext cx="4408170" cy="803315"/>
          </a:xfrm>
          <a:prstGeom prst="rect">
            <a:avLst/>
          </a:prstGeom>
        </p:spPr>
      </p:pic>
      <p:sp>
        <p:nvSpPr>
          <p:cNvPr id="11" name="Text 6"/>
          <p:cNvSpPr/>
          <p:nvPr/>
        </p:nvSpPr>
        <p:spPr>
          <a:xfrm>
            <a:off x="5311854" y="4886444"/>
            <a:ext cx="2667595" cy="313849"/>
          </a:xfrm>
          <a:prstGeom prst="rect">
            <a:avLst/>
          </a:prstGeom>
          <a:noFill/>
          <a:ln/>
        </p:spPr>
        <p:txBody>
          <a:bodyPr wrap="none" lIns="0" tIns="0" rIns="0" bIns="0" rtlCol="0" anchor="t"/>
          <a:lstStyle/>
          <a:p>
            <a:pPr marL="0" indent="0" algn="l">
              <a:lnSpc>
                <a:spcPts val="2450"/>
              </a:lnSpc>
              <a:buNone/>
            </a:pPr>
            <a:r>
              <a:rPr lang="en-US" sz="1950" b="1" dirty="0">
                <a:solidFill>
                  <a:srgbClr val="405449"/>
                </a:solidFill>
                <a:latin typeface="Fraunces Extra Bold" pitchFamily="34" charset="0"/>
                <a:ea typeface="Fraunces Extra Bold" pitchFamily="34" charset="-122"/>
                <a:cs typeface="Fraunces Extra Bold" pitchFamily="34" charset="-120"/>
              </a:rPr>
              <a:t>Methodological Gaps</a:t>
            </a:r>
            <a:endParaRPr lang="en-US" sz="1950" dirty="0"/>
          </a:p>
        </p:txBody>
      </p:sp>
      <p:sp>
        <p:nvSpPr>
          <p:cNvPr id="12" name="Text 7"/>
          <p:cNvSpPr/>
          <p:nvPr/>
        </p:nvSpPr>
        <p:spPr>
          <a:xfrm>
            <a:off x="5311854" y="5320784"/>
            <a:ext cx="4006691" cy="642699"/>
          </a:xfrm>
          <a:prstGeom prst="rect">
            <a:avLst/>
          </a:prstGeom>
          <a:noFill/>
          <a:ln/>
        </p:spPr>
        <p:txBody>
          <a:bodyPr wrap="square" lIns="0" tIns="0" rIns="0" bIns="0" rtlCol="0" anchor="t"/>
          <a:lstStyle/>
          <a:p>
            <a:pPr marL="0" indent="0" algn="l">
              <a:lnSpc>
                <a:spcPts val="2500"/>
              </a:lnSpc>
              <a:buNone/>
            </a:pPr>
            <a:r>
              <a:rPr lang="en-US" sz="1550" dirty="0">
                <a:solidFill>
                  <a:srgbClr val="405449"/>
                </a:solidFill>
                <a:latin typeface="Nobile" pitchFamily="34" charset="0"/>
                <a:ea typeface="Nobile" pitchFamily="34" charset="-122"/>
                <a:cs typeface="Nobile" pitchFamily="34" charset="-120"/>
              </a:rPr>
              <a:t>Absence of validated frameworks for volatile artefact extraction and analysis</a:t>
            </a:r>
            <a:endParaRPr lang="en-US" sz="1550" dirty="0"/>
          </a:p>
        </p:txBody>
      </p:sp>
      <p:pic>
        <p:nvPicPr>
          <p:cNvPr id="13" name="Image 3" descr="preencoded.png"/>
          <p:cNvPicPr>
            <a:picLocks noChangeAspect="1"/>
          </p:cNvPicPr>
          <p:nvPr/>
        </p:nvPicPr>
        <p:blipFill>
          <a:blip r:embed="rId6"/>
          <a:stretch>
            <a:fillRect/>
          </a:stretch>
        </p:blipFill>
        <p:spPr>
          <a:xfrm>
            <a:off x="9519285" y="3882390"/>
            <a:ext cx="4408170" cy="803315"/>
          </a:xfrm>
          <a:prstGeom prst="rect">
            <a:avLst/>
          </a:prstGeom>
        </p:spPr>
      </p:pic>
      <p:sp>
        <p:nvSpPr>
          <p:cNvPr id="14" name="Text 8"/>
          <p:cNvSpPr/>
          <p:nvPr/>
        </p:nvSpPr>
        <p:spPr>
          <a:xfrm>
            <a:off x="9720024" y="4886444"/>
            <a:ext cx="2510552" cy="313849"/>
          </a:xfrm>
          <a:prstGeom prst="rect">
            <a:avLst/>
          </a:prstGeom>
          <a:noFill/>
          <a:ln/>
        </p:spPr>
        <p:txBody>
          <a:bodyPr wrap="none" lIns="0" tIns="0" rIns="0" bIns="0" rtlCol="0" anchor="t"/>
          <a:lstStyle/>
          <a:p>
            <a:pPr marL="0" indent="0" algn="l">
              <a:lnSpc>
                <a:spcPts val="2450"/>
              </a:lnSpc>
              <a:buNone/>
            </a:pPr>
            <a:r>
              <a:rPr lang="en-US" sz="1950" b="1" dirty="0">
                <a:solidFill>
                  <a:srgbClr val="405449"/>
                </a:solidFill>
                <a:latin typeface="Fraunces Extra Bold" pitchFamily="34" charset="0"/>
                <a:ea typeface="Fraunces Extra Bold" pitchFamily="34" charset="-122"/>
                <a:cs typeface="Fraunces Extra Bold" pitchFamily="34" charset="-120"/>
              </a:rPr>
              <a:t>Legal Challenges</a:t>
            </a:r>
            <a:endParaRPr lang="en-US" sz="1950" dirty="0"/>
          </a:p>
        </p:txBody>
      </p:sp>
      <p:sp>
        <p:nvSpPr>
          <p:cNvPr id="15" name="Text 9"/>
          <p:cNvSpPr/>
          <p:nvPr/>
        </p:nvSpPr>
        <p:spPr>
          <a:xfrm>
            <a:off x="9720024" y="5320784"/>
            <a:ext cx="4006691" cy="964049"/>
          </a:xfrm>
          <a:prstGeom prst="rect">
            <a:avLst/>
          </a:prstGeom>
          <a:noFill/>
          <a:ln/>
        </p:spPr>
        <p:txBody>
          <a:bodyPr wrap="square" lIns="0" tIns="0" rIns="0" bIns="0" rtlCol="0" anchor="t"/>
          <a:lstStyle/>
          <a:p>
            <a:pPr marL="0" indent="0" algn="l">
              <a:lnSpc>
                <a:spcPts val="2500"/>
              </a:lnSpc>
              <a:buNone/>
            </a:pPr>
            <a:r>
              <a:rPr lang="en-US" sz="1550" dirty="0">
                <a:solidFill>
                  <a:srgbClr val="405449"/>
                </a:solidFill>
                <a:latin typeface="Nobile" pitchFamily="34" charset="0"/>
                <a:ea typeface="Nobile" pitchFamily="34" charset="-122"/>
                <a:cs typeface="Nobile" pitchFamily="34" charset="-120"/>
              </a:rPr>
              <a:t>Evidential admissibility requires forensically sound, documented procedures</a:t>
            </a:r>
            <a:endParaRPr lang="en-US" sz="1550" dirty="0"/>
          </a:p>
        </p:txBody>
      </p:sp>
      <p:sp>
        <p:nvSpPr>
          <p:cNvPr id="16" name="Text 10"/>
          <p:cNvSpPr/>
          <p:nvPr/>
        </p:nvSpPr>
        <p:spPr>
          <a:xfrm>
            <a:off x="702945" y="6711434"/>
            <a:ext cx="13224510" cy="964049"/>
          </a:xfrm>
          <a:prstGeom prst="rect">
            <a:avLst/>
          </a:prstGeom>
          <a:noFill/>
          <a:ln/>
        </p:spPr>
        <p:txBody>
          <a:bodyPr wrap="square" lIns="0" tIns="0" rIns="0" bIns="0" rtlCol="0" anchor="t"/>
          <a:lstStyle/>
          <a:p>
            <a:pPr marL="0" indent="0" algn="l">
              <a:lnSpc>
                <a:spcPts val="2500"/>
              </a:lnSpc>
              <a:buNone/>
            </a:pPr>
            <a:r>
              <a:rPr lang="en-US" sz="1550" dirty="0">
                <a:solidFill>
                  <a:srgbClr val="405449"/>
                </a:solidFill>
                <a:latin typeface="Nobile" pitchFamily="34" charset="0"/>
                <a:ea typeface="Nobile" pitchFamily="34" charset="-122"/>
                <a:cs typeface="Nobile" pitchFamily="34" charset="-120"/>
              </a:rPr>
              <a:t>This problem significantly impacts mobile incident response capabilities, as volatile memory contains time-sensitive evidence including malware processes, decrypted communications, and user activity patterns that persist only whilst devices remain powered [1].</a:t>
            </a:r>
            <a:endParaRPr lang="en-US" sz="15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698897" y="732592"/>
            <a:ext cx="7331988" cy="624007"/>
          </a:xfrm>
          <a:prstGeom prst="rect">
            <a:avLst/>
          </a:prstGeom>
          <a:noFill/>
          <a:ln/>
        </p:spPr>
        <p:txBody>
          <a:bodyPr wrap="none" lIns="0" tIns="0" rIns="0" bIns="0" rtlCol="0" anchor="t"/>
          <a:lstStyle/>
          <a:p>
            <a:pPr marL="0" indent="0" algn="l">
              <a:lnSpc>
                <a:spcPts val="4900"/>
              </a:lnSpc>
              <a:buNone/>
            </a:pPr>
            <a:r>
              <a:rPr lang="en-US" sz="3900" b="1" dirty="0">
                <a:solidFill>
                  <a:srgbClr val="3B4540"/>
                </a:solidFill>
                <a:latin typeface="Fraunces Extra Bold" pitchFamily="34" charset="0"/>
                <a:ea typeface="Fraunces Extra Bold" pitchFamily="34" charset="-122"/>
                <a:cs typeface="Fraunces Extra Bold" pitchFamily="34" charset="-120"/>
              </a:rPr>
              <a:t>Research Aim and Objectives</a:t>
            </a:r>
            <a:endParaRPr lang="en-US" sz="3900" dirty="0"/>
          </a:p>
        </p:txBody>
      </p:sp>
      <p:sp>
        <p:nvSpPr>
          <p:cNvPr id="3" name="Text 1"/>
          <p:cNvSpPr/>
          <p:nvPr/>
        </p:nvSpPr>
        <p:spPr>
          <a:xfrm>
            <a:off x="698897" y="1436370"/>
            <a:ext cx="2995613" cy="374452"/>
          </a:xfrm>
          <a:prstGeom prst="rect">
            <a:avLst/>
          </a:prstGeom>
          <a:noFill/>
          <a:ln/>
        </p:spPr>
        <p:txBody>
          <a:bodyPr wrap="none" lIns="0" tIns="0" rIns="0" bIns="0" rtlCol="0" anchor="t"/>
          <a:lstStyle/>
          <a:p>
            <a:pPr marL="0" indent="0" algn="l">
              <a:lnSpc>
                <a:spcPts val="2900"/>
              </a:lnSpc>
              <a:buNone/>
            </a:pPr>
            <a:r>
              <a:rPr lang="en-US" sz="2350" b="1" dirty="0">
                <a:solidFill>
                  <a:srgbClr val="1C9770"/>
                </a:solidFill>
                <a:latin typeface="Fraunces Extra Bold" pitchFamily="34" charset="0"/>
                <a:ea typeface="Fraunces Extra Bold" pitchFamily="34" charset="-122"/>
                <a:cs typeface="Fraunces Extra Bold" pitchFamily="34" charset="-120"/>
              </a:rPr>
              <a:t>Research Aim</a:t>
            </a:r>
            <a:endParaRPr lang="en-US" sz="2350" dirty="0"/>
          </a:p>
        </p:txBody>
      </p:sp>
      <p:sp>
        <p:nvSpPr>
          <p:cNvPr id="4" name="Text 2"/>
          <p:cNvSpPr/>
          <p:nvPr/>
        </p:nvSpPr>
        <p:spPr>
          <a:xfrm>
            <a:off x="698897" y="2110383"/>
            <a:ext cx="13232606" cy="638889"/>
          </a:xfrm>
          <a:prstGeom prst="rect">
            <a:avLst/>
          </a:prstGeom>
          <a:noFill/>
          <a:ln/>
        </p:spPr>
        <p:txBody>
          <a:bodyPr wrap="square" lIns="0" tIns="0" rIns="0" bIns="0" rtlCol="0" anchor="t"/>
          <a:lstStyle/>
          <a:p>
            <a:pPr marL="0" indent="0" algn="l">
              <a:lnSpc>
                <a:spcPts val="2500"/>
              </a:lnSpc>
              <a:buNone/>
            </a:pPr>
            <a:r>
              <a:rPr lang="en-US" sz="1550" dirty="0">
                <a:solidFill>
                  <a:srgbClr val="405449"/>
                </a:solidFill>
                <a:latin typeface="Nobile" pitchFamily="34" charset="0"/>
                <a:ea typeface="Nobile" pitchFamily="34" charset="-122"/>
                <a:cs typeface="Nobile" pitchFamily="34" charset="-120"/>
              </a:rPr>
              <a:t>To develop and validate a comprehensive framework for acquiring and analysing volatile memory artefacts from contemporary Android and iOS devices, establishing forensically sound methodologies applicable in mobile incident investigations.</a:t>
            </a:r>
            <a:endParaRPr lang="en-US" sz="1550" dirty="0"/>
          </a:p>
        </p:txBody>
      </p:sp>
      <p:sp>
        <p:nvSpPr>
          <p:cNvPr id="5" name="Text 3"/>
          <p:cNvSpPr/>
          <p:nvPr/>
        </p:nvSpPr>
        <p:spPr>
          <a:xfrm>
            <a:off x="698897" y="2973943"/>
            <a:ext cx="199668" cy="249555"/>
          </a:xfrm>
          <a:prstGeom prst="rect">
            <a:avLst/>
          </a:prstGeom>
          <a:noFill/>
          <a:ln/>
        </p:spPr>
        <p:txBody>
          <a:bodyPr wrap="none" lIns="0" tIns="0" rIns="0" bIns="0" rtlCol="0" anchor="t"/>
          <a:lstStyle/>
          <a:p>
            <a:pPr marL="0" indent="0" algn="l">
              <a:lnSpc>
                <a:spcPts val="2500"/>
              </a:lnSpc>
              <a:buNone/>
            </a:pPr>
            <a:r>
              <a:rPr lang="en-US" sz="1550" dirty="0">
                <a:solidFill>
                  <a:srgbClr val="405449"/>
                </a:solidFill>
                <a:latin typeface="Fraunces Light" pitchFamily="34" charset="0"/>
                <a:ea typeface="Fraunces Light" pitchFamily="34" charset="-122"/>
                <a:cs typeface="Fraunces Light" pitchFamily="34" charset="-120"/>
              </a:rPr>
              <a:t>01</a:t>
            </a:r>
            <a:endParaRPr lang="en-US" sz="1550" dirty="0"/>
          </a:p>
        </p:txBody>
      </p:sp>
      <p:sp>
        <p:nvSpPr>
          <p:cNvPr id="6" name="Shape 4"/>
          <p:cNvSpPr/>
          <p:nvPr/>
        </p:nvSpPr>
        <p:spPr>
          <a:xfrm>
            <a:off x="698897" y="3290411"/>
            <a:ext cx="6516410" cy="22860"/>
          </a:xfrm>
          <a:prstGeom prst="rect">
            <a:avLst/>
          </a:prstGeom>
          <a:solidFill>
            <a:srgbClr val="438951"/>
          </a:solidFill>
          <a:ln/>
        </p:spPr>
        <p:txBody>
          <a:bodyPr/>
          <a:lstStyle/>
          <a:p>
            <a:endParaRPr lang="en-US"/>
          </a:p>
        </p:txBody>
      </p:sp>
      <p:sp>
        <p:nvSpPr>
          <p:cNvPr id="7" name="Text 5"/>
          <p:cNvSpPr/>
          <p:nvPr/>
        </p:nvSpPr>
        <p:spPr>
          <a:xfrm>
            <a:off x="698897" y="3435906"/>
            <a:ext cx="4127183" cy="312063"/>
          </a:xfrm>
          <a:prstGeom prst="rect">
            <a:avLst/>
          </a:prstGeom>
          <a:noFill/>
          <a:ln/>
        </p:spPr>
        <p:txBody>
          <a:bodyPr wrap="none" lIns="0" tIns="0" rIns="0" bIns="0" rtlCol="0" anchor="t"/>
          <a:lstStyle/>
          <a:p>
            <a:pPr marL="0" indent="0" algn="l">
              <a:lnSpc>
                <a:spcPts val="2450"/>
              </a:lnSpc>
              <a:buNone/>
            </a:pPr>
            <a:r>
              <a:rPr lang="en-US" sz="1950" b="1" dirty="0">
                <a:solidFill>
                  <a:srgbClr val="405449"/>
                </a:solidFill>
                <a:latin typeface="Fraunces Extra Bold" pitchFamily="34" charset="0"/>
                <a:ea typeface="Fraunces Extra Bold" pitchFamily="34" charset="-122"/>
                <a:cs typeface="Fraunces Extra Bold" pitchFamily="34" charset="-120"/>
              </a:rPr>
              <a:t>Evaluate Acquisition Techniques</a:t>
            </a:r>
            <a:endParaRPr lang="en-US" sz="1950" dirty="0"/>
          </a:p>
        </p:txBody>
      </p:sp>
      <p:sp>
        <p:nvSpPr>
          <p:cNvPr id="8" name="Text 6"/>
          <p:cNvSpPr/>
          <p:nvPr/>
        </p:nvSpPr>
        <p:spPr>
          <a:xfrm>
            <a:off x="698897" y="3867745"/>
            <a:ext cx="6516410" cy="1277779"/>
          </a:xfrm>
          <a:prstGeom prst="rect">
            <a:avLst/>
          </a:prstGeom>
          <a:noFill/>
          <a:ln/>
        </p:spPr>
        <p:txBody>
          <a:bodyPr wrap="square" lIns="0" tIns="0" rIns="0" bIns="0" rtlCol="0" anchor="t"/>
          <a:lstStyle/>
          <a:p>
            <a:pPr marL="0" indent="0" algn="l">
              <a:lnSpc>
                <a:spcPts val="2500"/>
              </a:lnSpc>
              <a:buNone/>
            </a:pPr>
            <a:r>
              <a:rPr lang="en-US" sz="1550" dirty="0">
                <a:solidFill>
                  <a:srgbClr val="405449"/>
                </a:solidFill>
                <a:latin typeface="Nobile" pitchFamily="34" charset="0"/>
                <a:ea typeface="Nobile" pitchFamily="34" charset="-122"/>
                <a:cs typeface="Nobile" pitchFamily="34" charset="-120"/>
              </a:rPr>
              <a:t>Systematically assess and compare memory acquisition methods (logical, physical, cold boot) across representative Android (versions 12-14) and iOS (versions 15-17) devices, documenting success rates, data integrity, and forensic soundness.</a:t>
            </a:r>
            <a:endParaRPr lang="en-US" sz="1550" dirty="0"/>
          </a:p>
        </p:txBody>
      </p:sp>
      <p:sp>
        <p:nvSpPr>
          <p:cNvPr id="9" name="Text 7"/>
          <p:cNvSpPr/>
          <p:nvPr/>
        </p:nvSpPr>
        <p:spPr>
          <a:xfrm>
            <a:off x="7414974" y="2973943"/>
            <a:ext cx="199668" cy="249555"/>
          </a:xfrm>
          <a:prstGeom prst="rect">
            <a:avLst/>
          </a:prstGeom>
          <a:noFill/>
          <a:ln/>
        </p:spPr>
        <p:txBody>
          <a:bodyPr wrap="none" lIns="0" tIns="0" rIns="0" bIns="0" rtlCol="0" anchor="t"/>
          <a:lstStyle/>
          <a:p>
            <a:pPr marL="0" indent="0" algn="l">
              <a:lnSpc>
                <a:spcPts val="2500"/>
              </a:lnSpc>
              <a:buNone/>
            </a:pPr>
            <a:r>
              <a:rPr lang="en-US" sz="1550" dirty="0">
                <a:solidFill>
                  <a:srgbClr val="405449"/>
                </a:solidFill>
                <a:latin typeface="Fraunces Light" pitchFamily="34" charset="0"/>
                <a:ea typeface="Fraunces Light" pitchFamily="34" charset="-122"/>
                <a:cs typeface="Fraunces Light" pitchFamily="34" charset="-120"/>
              </a:rPr>
              <a:t>02</a:t>
            </a:r>
            <a:endParaRPr lang="en-US" sz="1550" dirty="0"/>
          </a:p>
        </p:txBody>
      </p:sp>
      <p:sp>
        <p:nvSpPr>
          <p:cNvPr id="10" name="Shape 8"/>
          <p:cNvSpPr/>
          <p:nvPr/>
        </p:nvSpPr>
        <p:spPr>
          <a:xfrm>
            <a:off x="7414974" y="3290411"/>
            <a:ext cx="6516529" cy="22860"/>
          </a:xfrm>
          <a:prstGeom prst="rect">
            <a:avLst/>
          </a:prstGeom>
          <a:solidFill>
            <a:srgbClr val="438951"/>
          </a:solidFill>
          <a:ln/>
        </p:spPr>
        <p:txBody>
          <a:bodyPr/>
          <a:lstStyle/>
          <a:p>
            <a:endParaRPr lang="en-US"/>
          </a:p>
        </p:txBody>
      </p:sp>
      <p:sp>
        <p:nvSpPr>
          <p:cNvPr id="11" name="Text 9"/>
          <p:cNvSpPr/>
          <p:nvPr/>
        </p:nvSpPr>
        <p:spPr>
          <a:xfrm>
            <a:off x="7414974" y="3435906"/>
            <a:ext cx="3699391" cy="312063"/>
          </a:xfrm>
          <a:prstGeom prst="rect">
            <a:avLst/>
          </a:prstGeom>
          <a:noFill/>
          <a:ln/>
        </p:spPr>
        <p:txBody>
          <a:bodyPr wrap="none" lIns="0" tIns="0" rIns="0" bIns="0" rtlCol="0" anchor="t"/>
          <a:lstStyle/>
          <a:p>
            <a:pPr marL="0" indent="0" algn="l">
              <a:lnSpc>
                <a:spcPts val="2450"/>
              </a:lnSpc>
              <a:buNone/>
            </a:pPr>
            <a:r>
              <a:rPr lang="en-US" sz="1950" b="1" dirty="0">
                <a:solidFill>
                  <a:srgbClr val="405449"/>
                </a:solidFill>
                <a:latin typeface="Fraunces Extra Bold" pitchFamily="34" charset="0"/>
                <a:ea typeface="Fraunces Extra Bold" pitchFamily="34" charset="-122"/>
                <a:cs typeface="Fraunces Extra Bold" pitchFamily="34" charset="-120"/>
              </a:rPr>
              <a:t>Develop Analysis Framework</a:t>
            </a:r>
            <a:endParaRPr lang="en-US" sz="1950" dirty="0"/>
          </a:p>
        </p:txBody>
      </p:sp>
      <p:sp>
        <p:nvSpPr>
          <p:cNvPr id="12" name="Text 10"/>
          <p:cNvSpPr/>
          <p:nvPr/>
        </p:nvSpPr>
        <p:spPr>
          <a:xfrm>
            <a:off x="7414974" y="3867745"/>
            <a:ext cx="6516529" cy="1277779"/>
          </a:xfrm>
          <a:prstGeom prst="rect">
            <a:avLst/>
          </a:prstGeom>
          <a:noFill/>
          <a:ln/>
        </p:spPr>
        <p:txBody>
          <a:bodyPr wrap="square" lIns="0" tIns="0" rIns="0" bIns="0" rtlCol="0" anchor="t"/>
          <a:lstStyle/>
          <a:p>
            <a:pPr marL="0" indent="0" algn="l">
              <a:lnSpc>
                <a:spcPts val="2500"/>
              </a:lnSpc>
              <a:buNone/>
            </a:pPr>
            <a:r>
              <a:rPr lang="en-US" sz="1550" dirty="0">
                <a:solidFill>
                  <a:srgbClr val="405449"/>
                </a:solidFill>
                <a:latin typeface="Nobile" pitchFamily="34" charset="0"/>
                <a:ea typeface="Nobile" pitchFamily="34" charset="-122"/>
                <a:cs typeface="Nobile" pitchFamily="34" charset="-120"/>
              </a:rPr>
              <a:t>Design and implement an analysis framework for extracting and validating volatile artefacts including running processes, clipboard contents, network connections, and cryptographic keys from acquired memory dumps.</a:t>
            </a:r>
            <a:endParaRPr lang="en-US" sz="1550" dirty="0"/>
          </a:p>
        </p:txBody>
      </p:sp>
      <p:sp>
        <p:nvSpPr>
          <p:cNvPr id="13" name="Text 11"/>
          <p:cNvSpPr/>
          <p:nvPr/>
        </p:nvSpPr>
        <p:spPr>
          <a:xfrm>
            <a:off x="698897" y="5494972"/>
            <a:ext cx="199668" cy="249555"/>
          </a:xfrm>
          <a:prstGeom prst="rect">
            <a:avLst/>
          </a:prstGeom>
          <a:noFill/>
          <a:ln/>
        </p:spPr>
        <p:txBody>
          <a:bodyPr wrap="none" lIns="0" tIns="0" rIns="0" bIns="0" rtlCol="0" anchor="t"/>
          <a:lstStyle/>
          <a:p>
            <a:pPr marL="0" indent="0" algn="l">
              <a:lnSpc>
                <a:spcPts val="2500"/>
              </a:lnSpc>
              <a:buNone/>
            </a:pPr>
            <a:r>
              <a:rPr lang="en-US" sz="1550" dirty="0">
                <a:solidFill>
                  <a:srgbClr val="405449"/>
                </a:solidFill>
                <a:latin typeface="Fraunces Light" pitchFamily="34" charset="0"/>
                <a:ea typeface="Fraunces Light" pitchFamily="34" charset="-122"/>
                <a:cs typeface="Fraunces Light" pitchFamily="34" charset="-120"/>
              </a:rPr>
              <a:t>03</a:t>
            </a:r>
            <a:endParaRPr lang="en-US" sz="1550" dirty="0"/>
          </a:p>
        </p:txBody>
      </p:sp>
      <p:sp>
        <p:nvSpPr>
          <p:cNvPr id="14" name="Shape 12"/>
          <p:cNvSpPr/>
          <p:nvPr/>
        </p:nvSpPr>
        <p:spPr>
          <a:xfrm>
            <a:off x="698897" y="5811441"/>
            <a:ext cx="6516410" cy="22860"/>
          </a:xfrm>
          <a:prstGeom prst="rect">
            <a:avLst/>
          </a:prstGeom>
          <a:solidFill>
            <a:srgbClr val="438951"/>
          </a:solidFill>
          <a:ln/>
        </p:spPr>
        <p:txBody>
          <a:bodyPr/>
          <a:lstStyle/>
          <a:p>
            <a:endParaRPr lang="en-US"/>
          </a:p>
        </p:txBody>
      </p:sp>
      <p:sp>
        <p:nvSpPr>
          <p:cNvPr id="15" name="Text 13"/>
          <p:cNvSpPr/>
          <p:nvPr/>
        </p:nvSpPr>
        <p:spPr>
          <a:xfrm>
            <a:off x="698897" y="5956935"/>
            <a:ext cx="3700105" cy="312063"/>
          </a:xfrm>
          <a:prstGeom prst="rect">
            <a:avLst/>
          </a:prstGeom>
          <a:noFill/>
          <a:ln/>
        </p:spPr>
        <p:txBody>
          <a:bodyPr wrap="none" lIns="0" tIns="0" rIns="0" bIns="0" rtlCol="0" anchor="t"/>
          <a:lstStyle/>
          <a:p>
            <a:pPr marL="0" indent="0" algn="l">
              <a:lnSpc>
                <a:spcPts val="2450"/>
              </a:lnSpc>
              <a:buNone/>
            </a:pPr>
            <a:r>
              <a:rPr lang="en-US" sz="1950" b="1" dirty="0">
                <a:solidFill>
                  <a:srgbClr val="405449"/>
                </a:solidFill>
                <a:latin typeface="Fraunces Extra Bold" pitchFamily="34" charset="0"/>
                <a:ea typeface="Fraunces Extra Bold" pitchFamily="34" charset="-122"/>
                <a:cs typeface="Fraunces Extra Bold" pitchFamily="34" charset="-120"/>
              </a:rPr>
              <a:t>Establish Validation Protocol</a:t>
            </a:r>
            <a:endParaRPr lang="en-US" sz="1950" dirty="0"/>
          </a:p>
        </p:txBody>
      </p:sp>
      <p:sp>
        <p:nvSpPr>
          <p:cNvPr id="16" name="Text 14"/>
          <p:cNvSpPr/>
          <p:nvPr/>
        </p:nvSpPr>
        <p:spPr>
          <a:xfrm>
            <a:off x="698897" y="6388775"/>
            <a:ext cx="6516410" cy="958334"/>
          </a:xfrm>
          <a:prstGeom prst="rect">
            <a:avLst/>
          </a:prstGeom>
          <a:noFill/>
          <a:ln/>
        </p:spPr>
        <p:txBody>
          <a:bodyPr wrap="square" lIns="0" tIns="0" rIns="0" bIns="0" rtlCol="0" anchor="t"/>
          <a:lstStyle/>
          <a:p>
            <a:pPr marL="0" indent="0" algn="l">
              <a:lnSpc>
                <a:spcPts val="2500"/>
              </a:lnSpc>
              <a:buNone/>
            </a:pPr>
            <a:r>
              <a:rPr lang="en-US" sz="1550" dirty="0">
                <a:solidFill>
                  <a:srgbClr val="405449"/>
                </a:solidFill>
                <a:latin typeface="Nobile" pitchFamily="34" charset="0"/>
                <a:ea typeface="Nobile" pitchFamily="34" charset="-122"/>
                <a:cs typeface="Nobile" pitchFamily="34" charset="-120"/>
              </a:rPr>
              <a:t>Create standardised validation procedures to ensure evidential integrity, repeatability, and legal admissibility of extracted volatile artefacts in forensic contexts.</a:t>
            </a:r>
            <a:endParaRPr lang="en-US" sz="1550" dirty="0"/>
          </a:p>
        </p:txBody>
      </p:sp>
      <p:sp>
        <p:nvSpPr>
          <p:cNvPr id="17" name="Text 15"/>
          <p:cNvSpPr/>
          <p:nvPr/>
        </p:nvSpPr>
        <p:spPr>
          <a:xfrm>
            <a:off x="7414974" y="5494972"/>
            <a:ext cx="199668" cy="249555"/>
          </a:xfrm>
          <a:prstGeom prst="rect">
            <a:avLst/>
          </a:prstGeom>
          <a:noFill/>
          <a:ln/>
        </p:spPr>
        <p:txBody>
          <a:bodyPr wrap="none" lIns="0" tIns="0" rIns="0" bIns="0" rtlCol="0" anchor="t"/>
          <a:lstStyle/>
          <a:p>
            <a:pPr marL="0" indent="0" algn="l">
              <a:lnSpc>
                <a:spcPts val="2500"/>
              </a:lnSpc>
              <a:buNone/>
            </a:pPr>
            <a:r>
              <a:rPr lang="en-US" sz="1550" dirty="0">
                <a:solidFill>
                  <a:srgbClr val="405449"/>
                </a:solidFill>
                <a:latin typeface="Fraunces Light" pitchFamily="34" charset="0"/>
                <a:ea typeface="Fraunces Light" pitchFamily="34" charset="-122"/>
                <a:cs typeface="Fraunces Light" pitchFamily="34" charset="-120"/>
              </a:rPr>
              <a:t>04</a:t>
            </a:r>
            <a:endParaRPr lang="en-US" sz="1550" dirty="0"/>
          </a:p>
        </p:txBody>
      </p:sp>
      <p:sp>
        <p:nvSpPr>
          <p:cNvPr id="18" name="Shape 16"/>
          <p:cNvSpPr/>
          <p:nvPr/>
        </p:nvSpPr>
        <p:spPr>
          <a:xfrm>
            <a:off x="7414974" y="5811441"/>
            <a:ext cx="6516529" cy="22860"/>
          </a:xfrm>
          <a:prstGeom prst="rect">
            <a:avLst/>
          </a:prstGeom>
          <a:solidFill>
            <a:srgbClr val="438951"/>
          </a:solidFill>
          <a:ln/>
        </p:spPr>
        <p:txBody>
          <a:bodyPr/>
          <a:lstStyle/>
          <a:p>
            <a:endParaRPr lang="en-US"/>
          </a:p>
        </p:txBody>
      </p:sp>
      <p:sp>
        <p:nvSpPr>
          <p:cNvPr id="19" name="Text 17"/>
          <p:cNvSpPr/>
          <p:nvPr/>
        </p:nvSpPr>
        <p:spPr>
          <a:xfrm>
            <a:off x="7414974" y="5956935"/>
            <a:ext cx="4291251" cy="312063"/>
          </a:xfrm>
          <a:prstGeom prst="rect">
            <a:avLst/>
          </a:prstGeom>
          <a:noFill/>
          <a:ln/>
        </p:spPr>
        <p:txBody>
          <a:bodyPr wrap="none" lIns="0" tIns="0" rIns="0" bIns="0" rtlCol="0" anchor="t"/>
          <a:lstStyle/>
          <a:p>
            <a:pPr marL="0" indent="0" algn="l">
              <a:lnSpc>
                <a:spcPts val="2450"/>
              </a:lnSpc>
              <a:buNone/>
            </a:pPr>
            <a:r>
              <a:rPr lang="en-US" sz="1950" b="1" dirty="0">
                <a:solidFill>
                  <a:srgbClr val="405449"/>
                </a:solidFill>
                <a:latin typeface="Fraunces Extra Bold" pitchFamily="34" charset="0"/>
                <a:ea typeface="Fraunces Extra Bold" pitchFamily="34" charset="-122"/>
                <a:cs typeface="Fraunces Extra Bold" pitchFamily="34" charset="-120"/>
              </a:rPr>
              <a:t>Generate Best Practice Guidelines</a:t>
            </a:r>
            <a:endParaRPr lang="en-US" sz="1950" dirty="0"/>
          </a:p>
        </p:txBody>
      </p:sp>
      <p:sp>
        <p:nvSpPr>
          <p:cNvPr id="20" name="Text 18"/>
          <p:cNvSpPr/>
          <p:nvPr/>
        </p:nvSpPr>
        <p:spPr>
          <a:xfrm>
            <a:off x="7414974" y="6388775"/>
            <a:ext cx="6516529" cy="958334"/>
          </a:xfrm>
          <a:prstGeom prst="rect">
            <a:avLst/>
          </a:prstGeom>
          <a:noFill/>
          <a:ln/>
        </p:spPr>
        <p:txBody>
          <a:bodyPr wrap="square" lIns="0" tIns="0" rIns="0" bIns="0" rtlCol="0" anchor="t"/>
          <a:lstStyle/>
          <a:p>
            <a:pPr marL="0" indent="0" algn="l">
              <a:lnSpc>
                <a:spcPts val="2500"/>
              </a:lnSpc>
              <a:buNone/>
            </a:pPr>
            <a:r>
              <a:rPr lang="en-US" sz="1550" dirty="0">
                <a:solidFill>
                  <a:srgbClr val="405449"/>
                </a:solidFill>
                <a:latin typeface="Nobile" pitchFamily="34" charset="0"/>
                <a:ea typeface="Nobile" pitchFamily="34" charset="-122"/>
                <a:cs typeface="Nobile" pitchFamily="34" charset="-120"/>
              </a:rPr>
              <a:t>Produce comprehensive documentation and practitioner guidelines for mobile memory forensics, addressing technical, legal, and procedural considerations for incident response scenarios.</a:t>
            </a:r>
            <a:endParaRPr lang="en-US" sz="15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655320" y="627817"/>
            <a:ext cx="5437703" cy="585192"/>
          </a:xfrm>
          <a:prstGeom prst="rect">
            <a:avLst/>
          </a:prstGeom>
          <a:noFill/>
          <a:ln/>
        </p:spPr>
        <p:txBody>
          <a:bodyPr wrap="none" lIns="0" tIns="0" rIns="0" bIns="0" rtlCol="0" anchor="t"/>
          <a:lstStyle/>
          <a:p>
            <a:pPr marL="0" indent="0" algn="l">
              <a:lnSpc>
                <a:spcPts val="4600"/>
              </a:lnSpc>
              <a:buNone/>
            </a:pPr>
            <a:r>
              <a:rPr lang="en-US" sz="3650" b="1" dirty="0">
                <a:solidFill>
                  <a:srgbClr val="3B4540"/>
                </a:solidFill>
                <a:latin typeface="Fraunces Extra Bold" pitchFamily="34" charset="0"/>
                <a:ea typeface="Fraunces Extra Bold" pitchFamily="34" charset="-122"/>
                <a:cs typeface="Fraunces Extra Bold" pitchFamily="34" charset="-120"/>
              </a:rPr>
              <a:t>Research Methodology</a:t>
            </a:r>
            <a:endParaRPr lang="en-US" sz="3650" dirty="0"/>
          </a:p>
        </p:txBody>
      </p:sp>
      <p:sp>
        <p:nvSpPr>
          <p:cNvPr id="3" name="Text 1"/>
          <p:cNvSpPr/>
          <p:nvPr/>
        </p:nvSpPr>
        <p:spPr>
          <a:xfrm>
            <a:off x="655320" y="1680924"/>
            <a:ext cx="2808565" cy="350996"/>
          </a:xfrm>
          <a:prstGeom prst="rect">
            <a:avLst/>
          </a:prstGeom>
          <a:noFill/>
          <a:ln/>
        </p:spPr>
        <p:txBody>
          <a:bodyPr wrap="none" lIns="0" tIns="0" rIns="0" bIns="0" rtlCol="0" anchor="t"/>
          <a:lstStyle/>
          <a:p>
            <a:pPr marL="0" indent="0" algn="l">
              <a:lnSpc>
                <a:spcPts val="2750"/>
              </a:lnSpc>
              <a:buNone/>
            </a:pPr>
            <a:r>
              <a:rPr lang="en-US" sz="2200" b="1" dirty="0">
                <a:solidFill>
                  <a:srgbClr val="3B4540"/>
                </a:solidFill>
                <a:latin typeface="Fraunces Extra Bold" pitchFamily="34" charset="0"/>
                <a:ea typeface="Fraunces Extra Bold" pitchFamily="34" charset="-122"/>
                <a:cs typeface="Fraunces Extra Bold" pitchFamily="34" charset="-120"/>
              </a:rPr>
              <a:t>Research Design</a:t>
            </a:r>
            <a:endParaRPr lang="en-US" sz="2200" dirty="0"/>
          </a:p>
        </p:txBody>
      </p:sp>
      <p:sp>
        <p:nvSpPr>
          <p:cNvPr id="4" name="Text 2"/>
          <p:cNvSpPr/>
          <p:nvPr/>
        </p:nvSpPr>
        <p:spPr>
          <a:xfrm>
            <a:off x="655320" y="2219087"/>
            <a:ext cx="5053846" cy="2096929"/>
          </a:xfrm>
          <a:prstGeom prst="rect">
            <a:avLst/>
          </a:prstGeom>
          <a:noFill/>
          <a:ln/>
        </p:spPr>
        <p:txBody>
          <a:bodyPr wrap="square" lIns="0" tIns="0" rIns="0" bIns="0" rtlCol="0" anchor="t"/>
          <a:lstStyle/>
          <a:p>
            <a:pPr marL="0" indent="0" algn="l">
              <a:lnSpc>
                <a:spcPts val="2350"/>
              </a:lnSpc>
              <a:buNone/>
            </a:pPr>
            <a:r>
              <a:rPr lang="en-US" sz="1450" dirty="0">
                <a:solidFill>
                  <a:srgbClr val="405449"/>
                </a:solidFill>
                <a:latin typeface="Nobile" pitchFamily="34" charset="0"/>
                <a:ea typeface="Nobile" pitchFamily="34" charset="-122"/>
                <a:cs typeface="Nobile" pitchFamily="34" charset="-120"/>
              </a:rPr>
              <a:t>This study employs a </a:t>
            </a:r>
            <a:r>
              <a:rPr lang="en-US" sz="1450" b="1" dirty="0">
                <a:solidFill>
                  <a:srgbClr val="405449"/>
                </a:solidFill>
                <a:latin typeface="Nobile" pitchFamily="34" charset="0"/>
                <a:ea typeface="Nobile" pitchFamily="34" charset="-122"/>
                <a:cs typeface="Nobile" pitchFamily="34" charset="-120"/>
              </a:rPr>
              <a:t>mixed-methods experimental approach</a:t>
            </a:r>
            <a:r>
              <a:rPr lang="en-US" sz="1450" dirty="0">
                <a:solidFill>
                  <a:srgbClr val="405449"/>
                </a:solidFill>
                <a:latin typeface="Nobile" pitchFamily="34" charset="0"/>
                <a:ea typeface="Nobile" pitchFamily="34" charset="-122"/>
                <a:cs typeface="Nobile" pitchFamily="34" charset="-120"/>
              </a:rPr>
              <a:t> combining quantitative performance metrics with qualitative forensic validation. The methodology integrates controlled laboratory experiments with simulated real-world incident scenarios to ensure ecological validity whilst maintaining experimental rigour.</a:t>
            </a:r>
            <a:endParaRPr lang="en-US" sz="1450" dirty="0"/>
          </a:p>
        </p:txBody>
      </p:sp>
      <p:sp>
        <p:nvSpPr>
          <p:cNvPr id="5" name="Text 3"/>
          <p:cNvSpPr/>
          <p:nvPr/>
        </p:nvSpPr>
        <p:spPr>
          <a:xfrm>
            <a:off x="6173510" y="1680924"/>
            <a:ext cx="2808565" cy="350996"/>
          </a:xfrm>
          <a:prstGeom prst="rect">
            <a:avLst/>
          </a:prstGeom>
          <a:noFill/>
          <a:ln/>
        </p:spPr>
        <p:txBody>
          <a:bodyPr wrap="none" lIns="0" tIns="0" rIns="0" bIns="0" rtlCol="0" anchor="t"/>
          <a:lstStyle/>
          <a:p>
            <a:pPr marL="0" indent="0" algn="l">
              <a:lnSpc>
                <a:spcPts val="2750"/>
              </a:lnSpc>
              <a:buNone/>
            </a:pPr>
            <a:r>
              <a:rPr lang="en-US" sz="2200" b="1" dirty="0">
                <a:solidFill>
                  <a:srgbClr val="3B4540"/>
                </a:solidFill>
                <a:latin typeface="Fraunces Extra Bold" pitchFamily="34" charset="0"/>
                <a:ea typeface="Fraunces Extra Bold" pitchFamily="34" charset="-122"/>
                <a:cs typeface="Fraunces Extra Bold" pitchFamily="34" charset="-120"/>
              </a:rPr>
              <a:t>Justification</a:t>
            </a:r>
            <a:endParaRPr lang="en-US" sz="2200" dirty="0"/>
          </a:p>
        </p:txBody>
      </p:sp>
      <p:sp>
        <p:nvSpPr>
          <p:cNvPr id="6" name="Text 4"/>
          <p:cNvSpPr/>
          <p:nvPr/>
        </p:nvSpPr>
        <p:spPr>
          <a:xfrm>
            <a:off x="6173510" y="2219087"/>
            <a:ext cx="7809071" cy="1497806"/>
          </a:xfrm>
          <a:prstGeom prst="rect">
            <a:avLst/>
          </a:prstGeom>
          <a:noFill/>
          <a:ln/>
        </p:spPr>
        <p:txBody>
          <a:bodyPr wrap="square" lIns="0" tIns="0" rIns="0" bIns="0" rtlCol="0" anchor="t"/>
          <a:lstStyle/>
          <a:p>
            <a:pPr marL="0" indent="0" algn="l">
              <a:lnSpc>
                <a:spcPts val="2350"/>
              </a:lnSpc>
              <a:buNone/>
            </a:pPr>
            <a:r>
              <a:rPr lang="en-US" sz="1450" dirty="0">
                <a:solidFill>
                  <a:srgbClr val="405449"/>
                </a:solidFill>
                <a:latin typeface="Nobile" pitchFamily="34" charset="0"/>
                <a:ea typeface="Nobile" pitchFamily="34" charset="-122"/>
                <a:cs typeface="Nobile" pitchFamily="34" charset="-120"/>
              </a:rPr>
              <a:t>An experimental design is essential for systematically evaluating memory acquisition techniques under controlled conditions, enabling direct comparison of methodological approaches. This approach allows measurement of data integrity, artefact recovery rates, and forensic soundness whilst accommodating the complex, variable nature of mobile device environments[5].</a:t>
            </a:r>
            <a:endParaRPr lang="en-US" sz="1450" dirty="0"/>
          </a:p>
        </p:txBody>
      </p:sp>
      <p:sp>
        <p:nvSpPr>
          <p:cNvPr id="7" name="Shape 5"/>
          <p:cNvSpPr/>
          <p:nvPr/>
        </p:nvSpPr>
        <p:spPr>
          <a:xfrm>
            <a:off x="655320" y="6148388"/>
            <a:ext cx="13319760" cy="22860"/>
          </a:xfrm>
          <a:prstGeom prst="roundRect">
            <a:avLst>
              <a:gd name="adj" fmla="val 737168"/>
            </a:avLst>
          </a:prstGeom>
          <a:solidFill>
            <a:srgbClr val="CED9CE"/>
          </a:solidFill>
          <a:ln/>
        </p:spPr>
        <p:txBody>
          <a:bodyPr/>
          <a:lstStyle/>
          <a:p>
            <a:endParaRPr lang="en-US"/>
          </a:p>
        </p:txBody>
      </p:sp>
      <p:sp>
        <p:nvSpPr>
          <p:cNvPr id="8" name="Shape 6"/>
          <p:cNvSpPr/>
          <p:nvPr/>
        </p:nvSpPr>
        <p:spPr>
          <a:xfrm>
            <a:off x="3915251" y="5586770"/>
            <a:ext cx="22860" cy="561618"/>
          </a:xfrm>
          <a:prstGeom prst="roundRect">
            <a:avLst>
              <a:gd name="adj" fmla="val 737168"/>
            </a:avLst>
          </a:prstGeom>
          <a:solidFill>
            <a:srgbClr val="CED9CE"/>
          </a:solidFill>
          <a:ln/>
        </p:spPr>
        <p:txBody>
          <a:bodyPr/>
          <a:lstStyle/>
          <a:p>
            <a:endParaRPr lang="en-US"/>
          </a:p>
        </p:txBody>
      </p:sp>
      <p:sp>
        <p:nvSpPr>
          <p:cNvPr id="9" name="Shape 7"/>
          <p:cNvSpPr/>
          <p:nvPr/>
        </p:nvSpPr>
        <p:spPr>
          <a:xfrm>
            <a:off x="3716060" y="5937766"/>
            <a:ext cx="421243" cy="421243"/>
          </a:xfrm>
          <a:prstGeom prst="roundRect">
            <a:avLst>
              <a:gd name="adj" fmla="val 40005"/>
            </a:avLst>
          </a:prstGeom>
          <a:solidFill>
            <a:srgbClr val="E8F3E8"/>
          </a:solidFill>
          <a:ln/>
        </p:spPr>
        <p:txBody>
          <a:bodyPr/>
          <a:lstStyle/>
          <a:p>
            <a:endParaRPr lang="en-US"/>
          </a:p>
        </p:txBody>
      </p:sp>
      <p:sp>
        <p:nvSpPr>
          <p:cNvPr id="10" name="Text 8"/>
          <p:cNvSpPr/>
          <p:nvPr/>
        </p:nvSpPr>
        <p:spPr>
          <a:xfrm>
            <a:off x="3786307" y="5972889"/>
            <a:ext cx="280749" cy="350996"/>
          </a:xfrm>
          <a:prstGeom prst="rect">
            <a:avLst/>
          </a:prstGeom>
          <a:noFill/>
          <a:ln/>
        </p:spPr>
        <p:txBody>
          <a:bodyPr wrap="none" lIns="0" tIns="0" rIns="0" bIns="0" rtlCol="0" anchor="t"/>
          <a:lstStyle/>
          <a:p>
            <a:pPr marL="0" indent="0" algn="ctr">
              <a:lnSpc>
                <a:spcPts val="2200"/>
              </a:lnSpc>
              <a:buNone/>
            </a:pPr>
            <a:r>
              <a:rPr lang="en-US" sz="2200" b="1" dirty="0">
                <a:solidFill>
                  <a:srgbClr val="405449"/>
                </a:solidFill>
                <a:latin typeface="Fraunces Extra Bold" pitchFamily="34" charset="0"/>
                <a:ea typeface="Fraunces Extra Bold" pitchFamily="34" charset="-122"/>
                <a:cs typeface="Fraunces Extra Bold" pitchFamily="34" charset="-120"/>
              </a:rPr>
              <a:t>1</a:t>
            </a:r>
            <a:endParaRPr lang="en-US" sz="2200" dirty="0"/>
          </a:p>
        </p:txBody>
      </p:sp>
      <p:sp>
        <p:nvSpPr>
          <p:cNvPr id="11" name="Text 9"/>
          <p:cNvSpPr/>
          <p:nvPr/>
        </p:nvSpPr>
        <p:spPr>
          <a:xfrm>
            <a:off x="2267545" y="4695111"/>
            <a:ext cx="3318391" cy="292537"/>
          </a:xfrm>
          <a:prstGeom prst="rect">
            <a:avLst/>
          </a:prstGeom>
          <a:noFill/>
          <a:ln/>
        </p:spPr>
        <p:txBody>
          <a:bodyPr wrap="none" lIns="0" tIns="0" rIns="0" bIns="0" rtlCol="0" anchor="t"/>
          <a:lstStyle/>
          <a:p>
            <a:pPr marL="0" indent="0" algn="ctr">
              <a:lnSpc>
                <a:spcPts val="2300"/>
              </a:lnSpc>
              <a:buNone/>
            </a:pPr>
            <a:r>
              <a:rPr lang="en-US" sz="1800" b="1" dirty="0">
                <a:solidFill>
                  <a:srgbClr val="405449"/>
                </a:solidFill>
                <a:latin typeface="Fraunces Extra Bold" pitchFamily="34" charset="0"/>
                <a:ea typeface="Fraunces Extra Bold" pitchFamily="34" charset="-122"/>
                <a:cs typeface="Fraunces Extra Bold" pitchFamily="34" charset="-120"/>
              </a:rPr>
              <a:t>Phase 1: Acquisition Testing</a:t>
            </a:r>
            <a:endParaRPr lang="en-US" sz="1800" dirty="0"/>
          </a:p>
        </p:txBody>
      </p:sp>
      <p:sp>
        <p:nvSpPr>
          <p:cNvPr id="12" name="Text 10"/>
          <p:cNvSpPr/>
          <p:nvPr/>
        </p:nvSpPr>
        <p:spPr>
          <a:xfrm>
            <a:off x="842486" y="5099923"/>
            <a:ext cx="6168509" cy="299561"/>
          </a:xfrm>
          <a:prstGeom prst="rect">
            <a:avLst/>
          </a:prstGeom>
          <a:noFill/>
          <a:ln/>
        </p:spPr>
        <p:txBody>
          <a:bodyPr wrap="none" lIns="0" tIns="0" rIns="0" bIns="0" rtlCol="0" anchor="t"/>
          <a:lstStyle/>
          <a:p>
            <a:pPr marL="0" indent="0" algn="ctr">
              <a:lnSpc>
                <a:spcPts val="2350"/>
              </a:lnSpc>
              <a:buNone/>
            </a:pPr>
            <a:r>
              <a:rPr lang="en-US" sz="1450" dirty="0">
                <a:solidFill>
                  <a:srgbClr val="405449"/>
                </a:solidFill>
                <a:latin typeface="Nobile" pitchFamily="34" charset="0"/>
                <a:ea typeface="Nobile" pitchFamily="34" charset="-122"/>
                <a:cs typeface="Nobile" pitchFamily="34" charset="-120"/>
              </a:rPr>
              <a:t>Test multiple extraction methods across device sample set</a:t>
            </a:r>
            <a:endParaRPr lang="en-US" sz="1450" dirty="0"/>
          </a:p>
        </p:txBody>
      </p:sp>
      <p:sp>
        <p:nvSpPr>
          <p:cNvPr id="13" name="Shape 11"/>
          <p:cNvSpPr/>
          <p:nvPr/>
        </p:nvSpPr>
        <p:spPr>
          <a:xfrm>
            <a:off x="7303651" y="6148388"/>
            <a:ext cx="22860" cy="561618"/>
          </a:xfrm>
          <a:prstGeom prst="roundRect">
            <a:avLst>
              <a:gd name="adj" fmla="val 737168"/>
            </a:avLst>
          </a:prstGeom>
          <a:solidFill>
            <a:srgbClr val="CED9CE"/>
          </a:solidFill>
          <a:ln/>
        </p:spPr>
        <p:txBody>
          <a:bodyPr/>
          <a:lstStyle/>
          <a:p>
            <a:endParaRPr lang="en-US"/>
          </a:p>
        </p:txBody>
      </p:sp>
      <p:sp>
        <p:nvSpPr>
          <p:cNvPr id="14" name="Shape 12"/>
          <p:cNvSpPr/>
          <p:nvPr/>
        </p:nvSpPr>
        <p:spPr>
          <a:xfrm>
            <a:off x="7104459" y="5937766"/>
            <a:ext cx="421243" cy="421243"/>
          </a:xfrm>
          <a:prstGeom prst="roundRect">
            <a:avLst>
              <a:gd name="adj" fmla="val 40005"/>
            </a:avLst>
          </a:prstGeom>
          <a:solidFill>
            <a:srgbClr val="E8F3E8"/>
          </a:solidFill>
          <a:ln/>
        </p:spPr>
        <p:txBody>
          <a:bodyPr/>
          <a:lstStyle/>
          <a:p>
            <a:endParaRPr lang="en-US"/>
          </a:p>
        </p:txBody>
      </p:sp>
      <p:sp>
        <p:nvSpPr>
          <p:cNvPr id="15" name="Text 13"/>
          <p:cNvSpPr/>
          <p:nvPr/>
        </p:nvSpPr>
        <p:spPr>
          <a:xfrm>
            <a:off x="7174706" y="5972889"/>
            <a:ext cx="280749" cy="350996"/>
          </a:xfrm>
          <a:prstGeom prst="rect">
            <a:avLst/>
          </a:prstGeom>
          <a:noFill/>
          <a:ln/>
        </p:spPr>
        <p:txBody>
          <a:bodyPr wrap="none" lIns="0" tIns="0" rIns="0" bIns="0" rtlCol="0" anchor="t"/>
          <a:lstStyle/>
          <a:p>
            <a:pPr marL="0" indent="0" algn="ctr">
              <a:lnSpc>
                <a:spcPts val="2200"/>
              </a:lnSpc>
              <a:buNone/>
            </a:pPr>
            <a:r>
              <a:rPr lang="en-US" sz="2200" b="1" dirty="0">
                <a:solidFill>
                  <a:srgbClr val="405449"/>
                </a:solidFill>
                <a:latin typeface="Fraunces Extra Bold" pitchFamily="34" charset="0"/>
                <a:ea typeface="Fraunces Extra Bold" pitchFamily="34" charset="-122"/>
                <a:cs typeface="Fraunces Extra Bold" pitchFamily="34" charset="-120"/>
              </a:rPr>
              <a:t>2</a:t>
            </a:r>
            <a:endParaRPr lang="en-US" sz="2200" dirty="0"/>
          </a:p>
        </p:txBody>
      </p:sp>
      <p:sp>
        <p:nvSpPr>
          <p:cNvPr id="16" name="Text 14"/>
          <p:cNvSpPr/>
          <p:nvPr/>
        </p:nvSpPr>
        <p:spPr>
          <a:xfrm>
            <a:off x="5760006" y="6897291"/>
            <a:ext cx="3110151" cy="292537"/>
          </a:xfrm>
          <a:prstGeom prst="rect">
            <a:avLst/>
          </a:prstGeom>
          <a:noFill/>
          <a:ln/>
        </p:spPr>
        <p:txBody>
          <a:bodyPr wrap="none" lIns="0" tIns="0" rIns="0" bIns="0" rtlCol="0" anchor="t"/>
          <a:lstStyle/>
          <a:p>
            <a:pPr marL="0" indent="0" algn="ctr">
              <a:lnSpc>
                <a:spcPts val="2300"/>
              </a:lnSpc>
              <a:buNone/>
            </a:pPr>
            <a:r>
              <a:rPr lang="en-US" sz="1800" b="1" dirty="0">
                <a:solidFill>
                  <a:srgbClr val="405449"/>
                </a:solidFill>
                <a:latin typeface="Fraunces Extra Bold" pitchFamily="34" charset="0"/>
                <a:ea typeface="Fraunces Extra Bold" pitchFamily="34" charset="-122"/>
                <a:cs typeface="Fraunces Extra Bold" pitchFamily="34" charset="-120"/>
              </a:rPr>
              <a:t>Phase 2: Artefact Analysis</a:t>
            </a:r>
            <a:endParaRPr lang="en-US" sz="1800" dirty="0"/>
          </a:p>
        </p:txBody>
      </p:sp>
      <p:sp>
        <p:nvSpPr>
          <p:cNvPr id="17" name="Text 15"/>
          <p:cNvSpPr/>
          <p:nvPr/>
        </p:nvSpPr>
        <p:spPr>
          <a:xfrm>
            <a:off x="4230886" y="7302103"/>
            <a:ext cx="6168509" cy="299561"/>
          </a:xfrm>
          <a:prstGeom prst="rect">
            <a:avLst/>
          </a:prstGeom>
          <a:noFill/>
          <a:ln/>
        </p:spPr>
        <p:txBody>
          <a:bodyPr wrap="none" lIns="0" tIns="0" rIns="0" bIns="0" rtlCol="0" anchor="t"/>
          <a:lstStyle/>
          <a:p>
            <a:pPr marL="0" indent="0" algn="ctr">
              <a:lnSpc>
                <a:spcPts val="2350"/>
              </a:lnSpc>
              <a:buNone/>
            </a:pPr>
            <a:r>
              <a:rPr lang="en-US" sz="1450" dirty="0">
                <a:solidFill>
                  <a:srgbClr val="405449"/>
                </a:solidFill>
                <a:latin typeface="Nobile" pitchFamily="34" charset="0"/>
                <a:ea typeface="Nobile" pitchFamily="34" charset="-122"/>
                <a:cs typeface="Nobile" pitchFamily="34" charset="-120"/>
              </a:rPr>
              <a:t>Develop and validate parsing frameworks for volatile data</a:t>
            </a:r>
            <a:endParaRPr lang="en-US" sz="1450" dirty="0"/>
          </a:p>
        </p:txBody>
      </p:sp>
      <p:sp>
        <p:nvSpPr>
          <p:cNvPr id="18" name="Shape 16"/>
          <p:cNvSpPr/>
          <p:nvPr/>
        </p:nvSpPr>
        <p:spPr>
          <a:xfrm>
            <a:off x="10692170" y="5586770"/>
            <a:ext cx="22860" cy="561618"/>
          </a:xfrm>
          <a:prstGeom prst="roundRect">
            <a:avLst>
              <a:gd name="adj" fmla="val 737168"/>
            </a:avLst>
          </a:prstGeom>
          <a:solidFill>
            <a:srgbClr val="CED9CE"/>
          </a:solidFill>
          <a:ln/>
        </p:spPr>
        <p:txBody>
          <a:bodyPr/>
          <a:lstStyle/>
          <a:p>
            <a:endParaRPr lang="en-US"/>
          </a:p>
        </p:txBody>
      </p:sp>
      <p:sp>
        <p:nvSpPr>
          <p:cNvPr id="19" name="Shape 17"/>
          <p:cNvSpPr/>
          <p:nvPr/>
        </p:nvSpPr>
        <p:spPr>
          <a:xfrm>
            <a:off x="10492978" y="5937766"/>
            <a:ext cx="421243" cy="421243"/>
          </a:xfrm>
          <a:prstGeom prst="roundRect">
            <a:avLst>
              <a:gd name="adj" fmla="val 40005"/>
            </a:avLst>
          </a:prstGeom>
          <a:solidFill>
            <a:srgbClr val="E8F3E8"/>
          </a:solidFill>
          <a:ln/>
        </p:spPr>
        <p:txBody>
          <a:bodyPr/>
          <a:lstStyle/>
          <a:p>
            <a:endParaRPr lang="en-US"/>
          </a:p>
        </p:txBody>
      </p:sp>
      <p:sp>
        <p:nvSpPr>
          <p:cNvPr id="20" name="Text 18"/>
          <p:cNvSpPr/>
          <p:nvPr/>
        </p:nvSpPr>
        <p:spPr>
          <a:xfrm>
            <a:off x="10563225" y="5972889"/>
            <a:ext cx="280749" cy="350996"/>
          </a:xfrm>
          <a:prstGeom prst="rect">
            <a:avLst/>
          </a:prstGeom>
          <a:noFill/>
          <a:ln/>
        </p:spPr>
        <p:txBody>
          <a:bodyPr wrap="none" lIns="0" tIns="0" rIns="0" bIns="0" rtlCol="0" anchor="t"/>
          <a:lstStyle/>
          <a:p>
            <a:pPr marL="0" indent="0" algn="ctr">
              <a:lnSpc>
                <a:spcPts val="2200"/>
              </a:lnSpc>
              <a:buNone/>
            </a:pPr>
            <a:r>
              <a:rPr lang="en-US" sz="2200" b="1" dirty="0">
                <a:solidFill>
                  <a:srgbClr val="405449"/>
                </a:solidFill>
                <a:latin typeface="Fraunces Extra Bold" pitchFamily="34" charset="0"/>
                <a:ea typeface="Fraunces Extra Bold" pitchFamily="34" charset="-122"/>
                <a:cs typeface="Fraunces Extra Bold" pitchFamily="34" charset="-120"/>
              </a:rPr>
              <a:t>3</a:t>
            </a:r>
            <a:endParaRPr lang="en-US" sz="2200" dirty="0"/>
          </a:p>
        </p:txBody>
      </p:sp>
      <p:sp>
        <p:nvSpPr>
          <p:cNvPr id="21" name="Text 19"/>
          <p:cNvSpPr/>
          <p:nvPr/>
        </p:nvSpPr>
        <p:spPr>
          <a:xfrm>
            <a:off x="8853249" y="4695111"/>
            <a:ext cx="3700701" cy="292537"/>
          </a:xfrm>
          <a:prstGeom prst="rect">
            <a:avLst/>
          </a:prstGeom>
          <a:noFill/>
          <a:ln/>
        </p:spPr>
        <p:txBody>
          <a:bodyPr wrap="none" lIns="0" tIns="0" rIns="0" bIns="0" rtlCol="0" anchor="t"/>
          <a:lstStyle/>
          <a:p>
            <a:pPr marL="0" indent="0" algn="ctr">
              <a:lnSpc>
                <a:spcPts val="2300"/>
              </a:lnSpc>
              <a:buNone/>
            </a:pPr>
            <a:r>
              <a:rPr lang="en-US" sz="1800" b="1" dirty="0">
                <a:solidFill>
                  <a:srgbClr val="405449"/>
                </a:solidFill>
                <a:latin typeface="Fraunces Extra Bold" pitchFamily="34" charset="0"/>
                <a:ea typeface="Fraunces Extra Bold" pitchFamily="34" charset="-122"/>
                <a:cs typeface="Fraunces Extra Bold" pitchFamily="34" charset="-120"/>
              </a:rPr>
              <a:t>Phase 3: Framework Validation</a:t>
            </a:r>
            <a:endParaRPr lang="en-US" sz="1800" dirty="0"/>
          </a:p>
        </p:txBody>
      </p:sp>
      <p:sp>
        <p:nvSpPr>
          <p:cNvPr id="22" name="Text 20"/>
          <p:cNvSpPr/>
          <p:nvPr/>
        </p:nvSpPr>
        <p:spPr>
          <a:xfrm>
            <a:off x="7619286" y="5099923"/>
            <a:ext cx="6168628" cy="299561"/>
          </a:xfrm>
          <a:prstGeom prst="rect">
            <a:avLst/>
          </a:prstGeom>
          <a:noFill/>
          <a:ln/>
        </p:spPr>
        <p:txBody>
          <a:bodyPr wrap="none" lIns="0" tIns="0" rIns="0" bIns="0" rtlCol="0" anchor="t"/>
          <a:lstStyle/>
          <a:p>
            <a:pPr marL="0" indent="0" algn="ctr">
              <a:lnSpc>
                <a:spcPts val="2350"/>
              </a:lnSpc>
              <a:buNone/>
            </a:pPr>
            <a:r>
              <a:rPr lang="en-US" sz="1450" dirty="0">
                <a:solidFill>
                  <a:srgbClr val="405449"/>
                </a:solidFill>
                <a:latin typeface="Nobile" pitchFamily="34" charset="0"/>
                <a:ea typeface="Nobile" pitchFamily="34" charset="-122"/>
                <a:cs typeface="Nobile" pitchFamily="34" charset="-120"/>
              </a:rPr>
              <a:t>Apply methodology to incident response scenarios</a:t>
            </a:r>
            <a:endParaRPr lang="en-US" sz="14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615910" y="622578"/>
            <a:ext cx="6875621" cy="550069"/>
          </a:xfrm>
          <a:prstGeom prst="rect">
            <a:avLst/>
          </a:prstGeom>
          <a:noFill/>
          <a:ln/>
        </p:spPr>
        <p:txBody>
          <a:bodyPr wrap="none" lIns="0" tIns="0" rIns="0" bIns="0" rtlCol="0" anchor="t"/>
          <a:lstStyle/>
          <a:p>
            <a:pPr marL="0" indent="0" algn="l">
              <a:lnSpc>
                <a:spcPts val="4300"/>
              </a:lnSpc>
              <a:buNone/>
            </a:pPr>
            <a:r>
              <a:rPr lang="en-US" sz="3450" b="1" dirty="0">
                <a:solidFill>
                  <a:srgbClr val="3B4540"/>
                </a:solidFill>
                <a:latin typeface="Fraunces Extra Bold" pitchFamily="34" charset="0"/>
                <a:ea typeface="Fraunces Extra Bold" pitchFamily="34" charset="-122"/>
                <a:cs typeface="Fraunces Extra Bold" pitchFamily="34" charset="-120"/>
              </a:rPr>
              <a:t>Data Collection and Evaluation</a:t>
            </a:r>
            <a:endParaRPr lang="en-US" sz="3450" dirty="0"/>
          </a:p>
        </p:txBody>
      </p:sp>
      <p:sp>
        <p:nvSpPr>
          <p:cNvPr id="3" name="Shape 1"/>
          <p:cNvSpPr/>
          <p:nvPr/>
        </p:nvSpPr>
        <p:spPr>
          <a:xfrm>
            <a:off x="615910" y="1524595"/>
            <a:ext cx="6611303" cy="2431971"/>
          </a:xfrm>
          <a:prstGeom prst="roundRect">
            <a:avLst>
              <a:gd name="adj" fmla="val 6513"/>
            </a:avLst>
          </a:prstGeom>
          <a:solidFill>
            <a:srgbClr val="FAFFFA"/>
          </a:solidFill>
          <a:ln w="22860">
            <a:solidFill>
              <a:srgbClr val="CED9CE"/>
            </a:solidFill>
            <a:prstDash val="solid"/>
          </a:ln>
        </p:spPr>
        <p:txBody>
          <a:bodyPr/>
          <a:lstStyle/>
          <a:p>
            <a:endParaRPr lang="en-US"/>
          </a:p>
        </p:txBody>
      </p:sp>
      <p:sp>
        <p:nvSpPr>
          <p:cNvPr id="4" name="Shape 2"/>
          <p:cNvSpPr/>
          <p:nvPr/>
        </p:nvSpPr>
        <p:spPr>
          <a:xfrm>
            <a:off x="638770" y="1547455"/>
            <a:ext cx="6565583" cy="527923"/>
          </a:xfrm>
          <a:prstGeom prst="roundRect">
            <a:avLst>
              <a:gd name="adj" fmla="val 24808"/>
            </a:avLst>
          </a:prstGeom>
          <a:solidFill>
            <a:srgbClr val="E8F3E8"/>
          </a:solidFill>
          <a:ln/>
        </p:spPr>
        <p:txBody>
          <a:bodyPr/>
          <a:lstStyle/>
          <a:p>
            <a:endParaRPr lang="en-US"/>
          </a:p>
        </p:txBody>
      </p:sp>
      <p:sp>
        <p:nvSpPr>
          <p:cNvPr id="5" name="Text 3"/>
          <p:cNvSpPr/>
          <p:nvPr/>
        </p:nvSpPr>
        <p:spPr>
          <a:xfrm>
            <a:off x="3789521" y="1646396"/>
            <a:ext cx="263962" cy="329922"/>
          </a:xfrm>
          <a:prstGeom prst="rect">
            <a:avLst/>
          </a:prstGeom>
          <a:noFill/>
          <a:ln/>
        </p:spPr>
        <p:txBody>
          <a:bodyPr wrap="none" lIns="0" tIns="0" rIns="0" bIns="0" rtlCol="0" anchor="t"/>
          <a:lstStyle/>
          <a:p>
            <a:pPr marL="0" indent="0" algn="l">
              <a:lnSpc>
                <a:spcPts val="2050"/>
              </a:lnSpc>
              <a:buNone/>
            </a:pPr>
            <a:r>
              <a:rPr lang="en-US" sz="2050" b="1" dirty="0">
                <a:solidFill>
                  <a:srgbClr val="405449"/>
                </a:solidFill>
                <a:latin typeface="Fraunces Extra Bold" pitchFamily="34" charset="0"/>
                <a:ea typeface="Fraunces Extra Bold" pitchFamily="34" charset="-122"/>
                <a:cs typeface="Fraunces Extra Bold" pitchFamily="34" charset="-120"/>
              </a:rPr>
              <a:t>1</a:t>
            </a:r>
            <a:endParaRPr lang="en-US" sz="2050" dirty="0"/>
          </a:p>
        </p:txBody>
      </p:sp>
      <p:sp>
        <p:nvSpPr>
          <p:cNvPr id="6" name="Text 4"/>
          <p:cNvSpPr/>
          <p:nvPr/>
        </p:nvSpPr>
        <p:spPr>
          <a:xfrm>
            <a:off x="814745" y="2251353"/>
            <a:ext cx="2696289" cy="275034"/>
          </a:xfrm>
          <a:prstGeom prst="rect">
            <a:avLst/>
          </a:prstGeom>
          <a:noFill/>
          <a:ln/>
        </p:spPr>
        <p:txBody>
          <a:bodyPr wrap="none" lIns="0" tIns="0" rIns="0" bIns="0" rtlCol="0" anchor="t"/>
          <a:lstStyle/>
          <a:p>
            <a:pPr marL="0" indent="0" algn="l">
              <a:lnSpc>
                <a:spcPts val="2150"/>
              </a:lnSpc>
              <a:buNone/>
            </a:pPr>
            <a:r>
              <a:rPr lang="en-US" sz="1700" b="1" dirty="0">
                <a:solidFill>
                  <a:srgbClr val="405449"/>
                </a:solidFill>
                <a:latin typeface="Fraunces Extra Bold" pitchFamily="34" charset="0"/>
                <a:ea typeface="Fraunces Extra Bold" pitchFamily="34" charset="-122"/>
                <a:cs typeface="Fraunces Extra Bold" pitchFamily="34" charset="-120"/>
              </a:rPr>
              <a:t>Device Sample Selection</a:t>
            </a:r>
            <a:endParaRPr lang="en-US" sz="1700" dirty="0"/>
          </a:p>
        </p:txBody>
      </p:sp>
      <p:sp>
        <p:nvSpPr>
          <p:cNvPr id="7" name="Text 5"/>
          <p:cNvSpPr/>
          <p:nvPr/>
        </p:nvSpPr>
        <p:spPr>
          <a:xfrm>
            <a:off x="814745" y="2631877"/>
            <a:ext cx="6213634" cy="1125855"/>
          </a:xfrm>
          <a:prstGeom prst="rect">
            <a:avLst/>
          </a:prstGeom>
          <a:noFill/>
          <a:ln/>
        </p:spPr>
        <p:txBody>
          <a:bodyPr wrap="square" lIns="0" tIns="0" rIns="0" bIns="0" rtlCol="0" anchor="t"/>
          <a:lstStyle/>
          <a:p>
            <a:pPr marL="0" indent="0" algn="l">
              <a:lnSpc>
                <a:spcPts val="2200"/>
              </a:lnSpc>
              <a:buNone/>
            </a:pPr>
            <a:r>
              <a:rPr lang="en-US" sz="1350" dirty="0">
                <a:solidFill>
                  <a:srgbClr val="405449"/>
                </a:solidFill>
                <a:latin typeface="Nobile" pitchFamily="34" charset="0"/>
                <a:ea typeface="Nobile" pitchFamily="34" charset="-122"/>
                <a:cs typeface="Nobile" pitchFamily="34" charset="-120"/>
              </a:rPr>
              <a:t>Representative sample of 15 devices: Android (Samsung Galaxy S23, Google Pixel 7, OnePlus 11) and iOS (iPhone 13, 14, 15) across multiple OS versions. Selection criteria include market prevalence, security architecture diversity, and forensic tool compatibility.</a:t>
            </a:r>
            <a:endParaRPr lang="en-US" sz="1350" dirty="0"/>
          </a:p>
        </p:txBody>
      </p:sp>
      <p:sp>
        <p:nvSpPr>
          <p:cNvPr id="8" name="Shape 6"/>
          <p:cNvSpPr/>
          <p:nvPr/>
        </p:nvSpPr>
        <p:spPr>
          <a:xfrm>
            <a:off x="7403187" y="1524595"/>
            <a:ext cx="6611303" cy="2431971"/>
          </a:xfrm>
          <a:prstGeom prst="roundRect">
            <a:avLst>
              <a:gd name="adj" fmla="val 6513"/>
            </a:avLst>
          </a:prstGeom>
          <a:solidFill>
            <a:srgbClr val="FAFFFA"/>
          </a:solidFill>
          <a:ln w="22860">
            <a:solidFill>
              <a:srgbClr val="CED9CE"/>
            </a:solidFill>
            <a:prstDash val="solid"/>
          </a:ln>
        </p:spPr>
        <p:txBody>
          <a:bodyPr/>
          <a:lstStyle/>
          <a:p>
            <a:endParaRPr lang="en-US"/>
          </a:p>
        </p:txBody>
      </p:sp>
      <p:sp>
        <p:nvSpPr>
          <p:cNvPr id="9" name="Shape 7"/>
          <p:cNvSpPr/>
          <p:nvPr/>
        </p:nvSpPr>
        <p:spPr>
          <a:xfrm>
            <a:off x="7426047" y="1547455"/>
            <a:ext cx="6565583" cy="527923"/>
          </a:xfrm>
          <a:prstGeom prst="roundRect">
            <a:avLst>
              <a:gd name="adj" fmla="val 24808"/>
            </a:avLst>
          </a:prstGeom>
          <a:solidFill>
            <a:srgbClr val="E8F3E8"/>
          </a:solidFill>
          <a:ln/>
        </p:spPr>
        <p:txBody>
          <a:bodyPr/>
          <a:lstStyle/>
          <a:p>
            <a:endParaRPr lang="en-US"/>
          </a:p>
        </p:txBody>
      </p:sp>
      <p:sp>
        <p:nvSpPr>
          <p:cNvPr id="10" name="Text 8"/>
          <p:cNvSpPr/>
          <p:nvPr/>
        </p:nvSpPr>
        <p:spPr>
          <a:xfrm>
            <a:off x="10576798" y="1646396"/>
            <a:ext cx="263962" cy="329922"/>
          </a:xfrm>
          <a:prstGeom prst="rect">
            <a:avLst/>
          </a:prstGeom>
          <a:noFill/>
          <a:ln/>
        </p:spPr>
        <p:txBody>
          <a:bodyPr wrap="none" lIns="0" tIns="0" rIns="0" bIns="0" rtlCol="0" anchor="t"/>
          <a:lstStyle/>
          <a:p>
            <a:pPr marL="0" indent="0" algn="l">
              <a:lnSpc>
                <a:spcPts val="2050"/>
              </a:lnSpc>
              <a:buNone/>
            </a:pPr>
            <a:r>
              <a:rPr lang="en-US" sz="2050" b="1" dirty="0">
                <a:solidFill>
                  <a:srgbClr val="405449"/>
                </a:solidFill>
                <a:latin typeface="Fraunces Extra Bold" pitchFamily="34" charset="0"/>
                <a:ea typeface="Fraunces Extra Bold" pitchFamily="34" charset="-122"/>
                <a:cs typeface="Fraunces Extra Bold" pitchFamily="34" charset="-120"/>
              </a:rPr>
              <a:t>2</a:t>
            </a:r>
            <a:endParaRPr lang="en-US" sz="2050" dirty="0"/>
          </a:p>
        </p:txBody>
      </p:sp>
      <p:sp>
        <p:nvSpPr>
          <p:cNvPr id="11" name="Text 9"/>
          <p:cNvSpPr/>
          <p:nvPr/>
        </p:nvSpPr>
        <p:spPr>
          <a:xfrm>
            <a:off x="7602022" y="2251353"/>
            <a:ext cx="3288387" cy="275034"/>
          </a:xfrm>
          <a:prstGeom prst="rect">
            <a:avLst/>
          </a:prstGeom>
          <a:noFill/>
          <a:ln/>
        </p:spPr>
        <p:txBody>
          <a:bodyPr wrap="none" lIns="0" tIns="0" rIns="0" bIns="0" rtlCol="0" anchor="t"/>
          <a:lstStyle/>
          <a:p>
            <a:pPr marL="0" indent="0" algn="l">
              <a:lnSpc>
                <a:spcPts val="2150"/>
              </a:lnSpc>
              <a:buNone/>
            </a:pPr>
            <a:r>
              <a:rPr lang="en-US" sz="1700" b="1" dirty="0">
                <a:solidFill>
                  <a:srgbClr val="405449"/>
                </a:solidFill>
                <a:latin typeface="Fraunces Extra Bold" pitchFamily="34" charset="0"/>
                <a:ea typeface="Fraunces Extra Bold" pitchFamily="34" charset="-122"/>
                <a:cs typeface="Fraunces Extra Bold" pitchFamily="34" charset="-120"/>
              </a:rPr>
              <a:t>Memory Acquisition Protocol</a:t>
            </a:r>
            <a:endParaRPr lang="en-US" sz="1700" dirty="0"/>
          </a:p>
        </p:txBody>
      </p:sp>
      <p:sp>
        <p:nvSpPr>
          <p:cNvPr id="12" name="Text 10"/>
          <p:cNvSpPr/>
          <p:nvPr/>
        </p:nvSpPr>
        <p:spPr>
          <a:xfrm>
            <a:off x="7602022" y="2519204"/>
            <a:ext cx="6124138" cy="967024"/>
          </a:xfrm>
          <a:prstGeom prst="rect">
            <a:avLst/>
          </a:prstGeom>
          <a:noFill/>
          <a:ln/>
        </p:spPr>
        <p:txBody>
          <a:bodyPr wrap="square" lIns="0" tIns="0" rIns="0" bIns="0" rtlCol="0" anchor="t"/>
          <a:lstStyle/>
          <a:p>
            <a:pPr marL="342900" indent="-342900" algn="l">
              <a:lnSpc>
                <a:spcPts val="2200"/>
              </a:lnSpc>
              <a:buAutoNum type="alphaLcParenBoth"/>
            </a:pPr>
            <a:r>
              <a:rPr lang="en-US" sz="1350" i="1" dirty="0">
                <a:solidFill>
                  <a:srgbClr val="405449"/>
                </a:solidFill>
                <a:latin typeface="Nobile" pitchFamily="34" charset="0"/>
                <a:ea typeface="Nobile" pitchFamily="34" charset="-122"/>
                <a:cs typeface="Nobile" pitchFamily="34" charset="-120"/>
              </a:rPr>
              <a:t>Logical extraction</a:t>
            </a:r>
            <a:r>
              <a:rPr lang="en-US" sz="1350" dirty="0">
                <a:solidFill>
                  <a:srgbClr val="405449"/>
                </a:solidFill>
                <a:latin typeface="Nobile" pitchFamily="34" charset="0"/>
                <a:ea typeface="Nobile" pitchFamily="34" charset="-122"/>
                <a:cs typeface="Nobile" pitchFamily="34" charset="-120"/>
              </a:rPr>
              <a:t> via Android Debug Bridge (ADB) and iOS backup protocols; </a:t>
            </a:r>
          </a:p>
          <a:p>
            <a:pPr marL="342900" indent="-342900" algn="l">
              <a:lnSpc>
                <a:spcPts val="2200"/>
              </a:lnSpc>
              <a:buAutoNum type="alphaLcParenBoth"/>
            </a:pPr>
            <a:r>
              <a:rPr lang="en-US" sz="1350" i="1" dirty="0">
                <a:solidFill>
                  <a:srgbClr val="405449"/>
                </a:solidFill>
                <a:latin typeface="Nobile" pitchFamily="34" charset="0"/>
                <a:ea typeface="Nobile" pitchFamily="34" charset="-122"/>
                <a:cs typeface="Nobile" pitchFamily="34" charset="-120"/>
              </a:rPr>
              <a:t>Physical acquisition</a:t>
            </a:r>
            <a:r>
              <a:rPr lang="en-US" sz="1350" dirty="0">
                <a:solidFill>
                  <a:srgbClr val="405449"/>
                </a:solidFill>
                <a:latin typeface="Nobile" pitchFamily="34" charset="0"/>
                <a:ea typeface="Nobile" pitchFamily="34" charset="-122"/>
                <a:cs typeface="Nobile" pitchFamily="34" charset="-120"/>
              </a:rPr>
              <a:t> using hardware interfaces (JTAG, ISP); </a:t>
            </a:r>
          </a:p>
          <a:p>
            <a:pPr marL="342900" indent="-342900" algn="l">
              <a:lnSpc>
                <a:spcPts val="2200"/>
              </a:lnSpc>
              <a:buAutoNum type="alphaLcParenBoth"/>
            </a:pPr>
            <a:r>
              <a:rPr lang="en-US" sz="1350" i="1" dirty="0">
                <a:solidFill>
                  <a:srgbClr val="405449"/>
                </a:solidFill>
                <a:latin typeface="Nobile" pitchFamily="34" charset="0"/>
                <a:ea typeface="Nobile" pitchFamily="34" charset="-122"/>
                <a:cs typeface="Nobile" pitchFamily="34" charset="-120"/>
              </a:rPr>
              <a:t>Cold boot attacks</a:t>
            </a:r>
            <a:r>
              <a:rPr lang="en-US" sz="1350" dirty="0">
                <a:solidFill>
                  <a:srgbClr val="405449"/>
                </a:solidFill>
                <a:latin typeface="Nobile" pitchFamily="34" charset="0"/>
                <a:ea typeface="Nobile" pitchFamily="34" charset="-122"/>
                <a:cs typeface="Nobile" pitchFamily="34" charset="-120"/>
              </a:rPr>
              <a:t> exploiting RAM remanence. Document hash values (SHA-256) for integrity verification.</a:t>
            </a:r>
            <a:endParaRPr lang="en-US" sz="1350" dirty="0"/>
          </a:p>
        </p:txBody>
      </p:sp>
      <p:sp>
        <p:nvSpPr>
          <p:cNvPr id="13" name="Shape 11"/>
          <p:cNvSpPr/>
          <p:nvPr/>
        </p:nvSpPr>
        <p:spPr>
          <a:xfrm>
            <a:off x="615910" y="4132540"/>
            <a:ext cx="6611303" cy="2713434"/>
          </a:xfrm>
          <a:prstGeom prst="roundRect">
            <a:avLst>
              <a:gd name="adj" fmla="val 5838"/>
            </a:avLst>
          </a:prstGeom>
          <a:solidFill>
            <a:srgbClr val="FAFFFA"/>
          </a:solidFill>
          <a:ln w="22860">
            <a:solidFill>
              <a:srgbClr val="CED9CE"/>
            </a:solidFill>
            <a:prstDash val="solid"/>
          </a:ln>
        </p:spPr>
        <p:txBody>
          <a:bodyPr/>
          <a:lstStyle/>
          <a:p>
            <a:endParaRPr lang="en-US"/>
          </a:p>
        </p:txBody>
      </p:sp>
      <p:sp>
        <p:nvSpPr>
          <p:cNvPr id="14" name="Shape 12"/>
          <p:cNvSpPr/>
          <p:nvPr/>
        </p:nvSpPr>
        <p:spPr>
          <a:xfrm>
            <a:off x="638770" y="4155400"/>
            <a:ext cx="6565583" cy="527923"/>
          </a:xfrm>
          <a:prstGeom prst="roundRect">
            <a:avLst>
              <a:gd name="adj" fmla="val 24808"/>
            </a:avLst>
          </a:prstGeom>
          <a:solidFill>
            <a:srgbClr val="E8F3E8"/>
          </a:solidFill>
          <a:ln/>
        </p:spPr>
        <p:txBody>
          <a:bodyPr/>
          <a:lstStyle/>
          <a:p>
            <a:endParaRPr lang="en-US"/>
          </a:p>
        </p:txBody>
      </p:sp>
      <p:sp>
        <p:nvSpPr>
          <p:cNvPr id="15" name="Text 13"/>
          <p:cNvSpPr/>
          <p:nvPr/>
        </p:nvSpPr>
        <p:spPr>
          <a:xfrm>
            <a:off x="3789521" y="4254341"/>
            <a:ext cx="263962" cy="329922"/>
          </a:xfrm>
          <a:prstGeom prst="rect">
            <a:avLst/>
          </a:prstGeom>
          <a:noFill/>
          <a:ln/>
        </p:spPr>
        <p:txBody>
          <a:bodyPr wrap="none" lIns="0" tIns="0" rIns="0" bIns="0" rtlCol="0" anchor="t"/>
          <a:lstStyle/>
          <a:p>
            <a:pPr marL="0" indent="0" algn="l">
              <a:lnSpc>
                <a:spcPts val="2050"/>
              </a:lnSpc>
              <a:buNone/>
            </a:pPr>
            <a:r>
              <a:rPr lang="en-US" sz="2050" b="1" dirty="0">
                <a:solidFill>
                  <a:srgbClr val="405449"/>
                </a:solidFill>
                <a:latin typeface="Fraunces Extra Bold" pitchFamily="34" charset="0"/>
                <a:ea typeface="Fraunces Extra Bold" pitchFamily="34" charset="-122"/>
                <a:cs typeface="Fraunces Extra Bold" pitchFamily="34" charset="-120"/>
              </a:rPr>
              <a:t>3</a:t>
            </a:r>
            <a:endParaRPr lang="en-US" sz="2050" dirty="0"/>
          </a:p>
        </p:txBody>
      </p:sp>
      <p:sp>
        <p:nvSpPr>
          <p:cNvPr id="16" name="Text 14"/>
          <p:cNvSpPr/>
          <p:nvPr/>
        </p:nvSpPr>
        <p:spPr>
          <a:xfrm>
            <a:off x="814745" y="4859298"/>
            <a:ext cx="3103483" cy="275034"/>
          </a:xfrm>
          <a:prstGeom prst="rect">
            <a:avLst/>
          </a:prstGeom>
          <a:noFill/>
          <a:ln/>
        </p:spPr>
        <p:txBody>
          <a:bodyPr wrap="none" lIns="0" tIns="0" rIns="0" bIns="0" rtlCol="0" anchor="t"/>
          <a:lstStyle/>
          <a:p>
            <a:pPr marL="0" indent="0" algn="l">
              <a:lnSpc>
                <a:spcPts val="2150"/>
              </a:lnSpc>
              <a:buNone/>
            </a:pPr>
            <a:r>
              <a:rPr lang="en-US" sz="1700" b="1" dirty="0">
                <a:solidFill>
                  <a:srgbClr val="405449"/>
                </a:solidFill>
                <a:latin typeface="Fraunces Extra Bold" pitchFamily="34" charset="0"/>
                <a:ea typeface="Fraunces Extra Bold" pitchFamily="34" charset="-122"/>
                <a:cs typeface="Fraunces Extra Bold" pitchFamily="34" charset="-120"/>
              </a:rPr>
              <a:t>Artefact Extraction Process</a:t>
            </a:r>
            <a:endParaRPr lang="en-US" sz="1700" dirty="0"/>
          </a:p>
        </p:txBody>
      </p:sp>
      <p:sp>
        <p:nvSpPr>
          <p:cNvPr id="17" name="Text 15"/>
          <p:cNvSpPr/>
          <p:nvPr/>
        </p:nvSpPr>
        <p:spPr>
          <a:xfrm>
            <a:off x="814745" y="5239822"/>
            <a:ext cx="6213634" cy="1407319"/>
          </a:xfrm>
          <a:prstGeom prst="rect">
            <a:avLst/>
          </a:prstGeom>
          <a:noFill/>
          <a:ln/>
        </p:spPr>
        <p:txBody>
          <a:bodyPr wrap="square" lIns="0" tIns="0" rIns="0" bIns="0" rtlCol="0" anchor="t"/>
          <a:lstStyle/>
          <a:p>
            <a:pPr marL="0" indent="0" algn="l">
              <a:lnSpc>
                <a:spcPts val="2200"/>
              </a:lnSpc>
              <a:buNone/>
            </a:pPr>
            <a:r>
              <a:rPr lang="en-US" sz="1350" dirty="0">
                <a:solidFill>
                  <a:srgbClr val="405449"/>
                </a:solidFill>
                <a:latin typeface="Nobile" pitchFamily="34" charset="0"/>
                <a:ea typeface="Nobile" pitchFamily="34" charset="-122"/>
                <a:cs typeface="Nobile" pitchFamily="34" charset="-120"/>
              </a:rPr>
              <a:t>Parse memory dumps using Volatility3 with custom mobile profiles, supplemented by proprietary tools (Cellebrite Physical Analyzer, Magnet AXIOM). Target volatile artefacts: process lists, network connections, clipboard contents, decryption keys, and inter-process communication buffers.</a:t>
            </a:r>
            <a:endParaRPr lang="en-US" sz="1350" dirty="0"/>
          </a:p>
        </p:txBody>
      </p:sp>
      <p:sp>
        <p:nvSpPr>
          <p:cNvPr id="18" name="Shape 16"/>
          <p:cNvSpPr/>
          <p:nvPr/>
        </p:nvSpPr>
        <p:spPr>
          <a:xfrm>
            <a:off x="7403187" y="4132540"/>
            <a:ext cx="6611303" cy="2713434"/>
          </a:xfrm>
          <a:prstGeom prst="roundRect">
            <a:avLst>
              <a:gd name="adj" fmla="val 5838"/>
            </a:avLst>
          </a:prstGeom>
          <a:solidFill>
            <a:srgbClr val="FAFFFA"/>
          </a:solidFill>
          <a:ln w="22860">
            <a:solidFill>
              <a:srgbClr val="CED9CE"/>
            </a:solidFill>
            <a:prstDash val="solid"/>
          </a:ln>
        </p:spPr>
        <p:txBody>
          <a:bodyPr/>
          <a:lstStyle/>
          <a:p>
            <a:endParaRPr lang="en-US"/>
          </a:p>
        </p:txBody>
      </p:sp>
      <p:sp>
        <p:nvSpPr>
          <p:cNvPr id="19" name="Shape 17"/>
          <p:cNvSpPr/>
          <p:nvPr/>
        </p:nvSpPr>
        <p:spPr>
          <a:xfrm>
            <a:off x="7426047" y="4155400"/>
            <a:ext cx="6565583" cy="527923"/>
          </a:xfrm>
          <a:prstGeom prst="roundRect">
            <a:avLst>
              <a:gd name="adj" fmla="val 24808"/>
            </a:avLst>
          </a:prstGeom>
          <a:solidFill>
            <a:srgbClr val="E8F3E8"/>
          </a:solidFill>
          <a:ln/>
        </p:spPr>
        <p:txBody>
          <a:bodyPr/>
          <a:lstStyle/>
          <a:p>
            <a:endParaRPr lang="en-US"/>
          </a:p>
        </p:txBody>
      </p:sp>
      <p:sp>
        <p:nvSpPr>
          <p:cNvPr id="20" name="Text 18"/>
          <p:cNvSpPr/>
          <p:nvPr/>
        </p:nvSpPr>
        <p:spPr>
          <a:xfrm>
            <a:off x="10576798" y="4254341"/>
            <a:ext cx="263962" cy="329922"/>
          </a:xfrm>
          <a:prstGeom prst="rect">
            <a:avLst/>
          </a:prstGeom>
          <a:noFill/>
          <a:ln/>
        </p:spPr>
        <p:txBody>
          <a:bodyPr wrap="none" lIns="0" tIns="0" rIns="0" bIns="0" rtlCol="0" anchor="t"/>
          <a:lstStyle/>
          <a:p>
            <a:pPr marL="0" indent="0" algn="l">
              <a:lnSpc>
                <a:spcPts val="2050"/>
              </a:lnSpc>
              <a:buNone/>
            </a:pPr>
            <a:r>
              <a:rPr lang="en-US" sz="2050" b="1" dirty="0">
                <a:solidFill>
                  <a:srgbClr val="405449"/>
                </a:solidFill>
                <a:latin typeface="Fraunces Extra Bold" pitchFamily="34" charset="0"/>
                <a:ea typeface="Fraunces Extra Bold" pitchFamily="34" charset="-122"/>
                <a:cs typeface="Fraunces Extra Bold" pitchFamily="34" charset="-120"/>
              </a:rPr>
              <a:t>4</a:t>
            </a:r>
            <a:endParaRPr lang="en-US" sz="2050" dirty="0"/>
          </a:p>
        </p:txBody>
      </p:sp>
      <p:sp>
        <p:nvSpPr>
          <p:cNvPr id="21" name="Text 19"/>
          <p:cNvSpPr/>
          <p:nvPr/>
        </p:nvSpPr>
        <p:spPr>
          <a:xfrm>
            <a:off x="7602022" y="4859298"/>
            <a:ext cx="2664500" cy="275034"/>
          </a:xfrm>
          <a:prstGeom prst="rect">
            <a:avLst/>
          </a:prstGeom>
          <a:noFill/>
          <a:ln/>
        </p:spPr>
        <p:txBody>
          <a:bodyPr wrap="none" lIns="0" tIns="0" rIns="0" bIns="0" rtlCol="0" anchor="t"/>
          <a:lstStyle/>
          <a:p>
            <a:pPr marL="0" indent="0" algn="l">
              <a:lnSpc>
                <a:spcPts val="2150"/>
              </a:lnSpc>
              <a:buNone/>
            </a:pPr>
            <a:r>
              <a:rPr lang="en-US" sz="1700" b="1" dirty="0">
                <a:solidFill>
                  <a:srgbClr val="405449"/>
                </a:solidFill>
                <a:latin typeface="Fraunces Extra Bold" pitchFamily="34" charset="0"/>
                <a:ea typeface="Fraunces Extra Bold" pitchFamily="34" charset="-122"/>
                <a:cs typeface="Fraunces Extra Bold" pitchFamily="34" charset="-120"/>
              </a:rPr>
              <a:t>Validation Methodology</a:t>
            </a:r>
            <a:endParaRPr lang="en-US" sz="1700" dirty="0"/>
          </a:p>
        </p:txBody>
      </p:sp>
      <p:sp>
        <p:nvSpPr>
          <p:cNvPr id="22" name="Text 20"/>
          <p:cNvSpPr/>
          <p:nvPr/>
        </p:nvSpPr>
        <p:spPr>
          <a:xfrm>
            <a:off x="7602022" y="5239822"/>
            <a:ext cx="6213634" cy="1407319"/>
          </a:xfrm>
          <a:prstGeom prst="rect">
            <a:avLst/>
          </a:prstGeom>
          <a:noFill/>
          <a:ln/>
        </p:spPr>
        <p:txBody>
          <a:bodyPr wrap="square" lIns="0" tIns="0" rIns="0" bIns="0" rtlCol="0" anchor="t"/>
          <a:lstStyle/>
          <a:p>
            <a:pPr marL="0" indent="0" algn="l">
              <a:lnSpc>
                <a:spcPts val="2200"/>
              </a:lnSpc>
              <a:buNone/>
            </a:pPr>
            <a:r>
              <a:rPr lang="en-US" sz="1350" dirty="0">
                <a:solidFill>
                  <a:srgbClr val="405449"/>
                </a:solidFill>
                <a:latin typeface="Nobile" pitchFamily="34" charset="0"/>
                <a:ea typeface="Nobile" pitchFamily="34" charset="-122"/>
                <a:cs typeface="Nobile" pitchFamily="34" charset="-120"/>
              </a:rPr>
              <a:t>Establish ground truth through controlled test scenarios with known activities (specific app usage, clipboard operations, network connections). Compare extracted artefacts against documented ground truth, calculating precision, recall, and false positive rates. Cross-validate findings using multiple tools.</a:t>
            </a:r>
            <a:endParaRPr lang="en-US" sz="1350" dirty="0"/>
          </a:p>
        </p:txBody>
      </p:sp>
      <p:sp>
        <p:nvSpPr>
          <p:cNvPr id="23" name="Text 21"/>
          <p:cNvSpPr/>
          <p:nvPr/>
        </p:nvSpPr>
        <p:spPr>
          <a:xfrm>
            <a:off x="615910" y="7043976"/>
            <a:ext cx="13398579" cy="562927"/>
          </a:xfrm>
          <a:prstGeom prst="rect">
            <a:avLst/>
          </a:prstGeom>
          <a:noFill/>
          <a:ln/>
        </p:spPr>
        <p:txBody>
          <a:bodyPr wrap="square" lIns="0" tIns="0" rIns="0" bIns="0" rtlCol="0" anchor="t"/>
          <a:lstStyle/>
          <a:p>
            <a:pPr marL="0" indent="0" algn="l">
              <a:lnSpc>
                <a:spcPts val="2200"/>
              </a:lnSpc>
              <a:buNone/>
            </a:pPr>
            <a:r>
              <a:rPr lang="en-US" sz="1350" dirty="0">
                <a:solidFill>
                  <a:srgbClr val="405449"/>
                </a:solidFill>
                <a:latin typeface="Nobile" pitchFamily="34" charset="0"/>
                <a:ea typeface="Nobile" pitchFamily="34" charset="-122"/>
                <a:cs typeface="Nobile" pitchFamily="34" charset="-120"/>
              </a:rPr>
              <a:t>Performance metrics include: acquisition time, data completeness, artefact recovery rates, and forensic soundness indicators (write-blocking compliance, chain of custody maintenance).</a:t>
            </a:r>
            <a:endParaRPr lang="en-US" sz="13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405884" y="318849"/>
            <a:ext cx="4698682" cy="362307"/>
          </a:xfrm>
          <a:prstGeom prst="rect">
            <a:avLst/>
          </a:prstGeom>
          <a:noFill/>
          <a:ln/>
        </p:spPr>
        <p:txBody>
          <a:bodyPr wrap="none" lIns="0" tIns="0" rIns="0" bIns="0" rtlCol="0" anchor="t"/>
          <a:lstStyle/>
          <a:p>
            <a:pPr marL="0" indent="0" algn="l">
              <a:lnSpc>
                <a:spcPts val="2850"/>
              </a:lnSpc>
              <a:buNone/>
            </a:pPr>
            <a:r>
              <a:rPr lang="en-US" sz="2250" b="1" dirty="0">
                <a:solidFill>
                  <a:srgbClr val="3B4540"/>
                </a:solidFill>
                <a:latin typeface="Fraunces Extra Bold" pitchFamily="34" charset="0"/>
                <a:ea typeface="Fraunces Extra Bold" pitchFamily="34" charset="-122"/>
                <a:cs typeface="Fraunces Extra Bold" pitchFamily="34" charset="-120"/>
              </a:rPr>
              <a:t>Project Planning and Resources</a:t>
            </a:r>
            <a:endParaRPr lang="en-US" sz="2250" dirty="0"/>
          </a:p>
        </p:txBody>
      </p:sp>
      <p:pic>
        <p:nvPicPr>
          <p:cNvPr id="3" name="Image 0" descr="preencoded.png"/>
          <p:cNvPicPr>
            <a:picLocks noChangeAspect="1"/>
          </p:cNvPicPr>
          <p:nvPr/>
        </p:nvPicPr>
        <p:blipFill>
          <a:blip r:embed="rId3"/>
          <a:stretch>
            <a:fillRect/>
          </a:stretch>
        </p:blipFill>
        <p:spPr>
          <a:xfrm>
            <a:off x="2235200" y="1135458"/>
            <a:ext cx="8395846" cy="4701622"/>
          </a:xfrm>
          <a:prstGeom prst="rect">
            <a:avLst/>
          </a:prstGeom>
        </p:spPr>
      </p:pic>
      <p:sp>
        <p:nvSpPr>
          <p:cNvPr id="4" name="Text 1"/>
          <p:cNvSpPr/>
          <p:nvPr/>
        </p:nvSpPr>
        <p:spPr>
          <a:xfrm>
            <a:off x="689570" y="6550503"/>
            <a:ext cx="1449586" cy="181213"/>
          </a:xfrm>
          <a:prstGeom prst="rect">
            <a:avLst/>
          </a:prstGeom>
          <a:noFill/>
          <a:ln/>
        </p:spPr>
        <p:txBody>
          <a:bodyPr wrap="none" lIns="0" tIns="0" rIns="0" bIns="0" rtlCol="0" anchor="t"/>
          <a:lstStyle/>
          <a:p>
            <a:pPr marL="0" indent="0" algn="l">
              <a:lnSpc>
                <a:spcPts val="1400"/>
              </a:lnSpc>
              <a:buNone/>
            </a:pPr>
            <a:r>
              <a:rPr lang="en-US" sz="1100" b="1" dirty="0">
                <a:solidFill>
                  <a:srgbClr val="3B4540"/>
                </a:solidFill>
                <a:latin typeface="Fraunces Extra Bold" pitchFamily="34" charset="0"/>
                <a:ea typeface="Fraunces Extra Bold" pitchFamily="34" charset="-122"/>
                <a:cs typeface="Fraunces Extra Bold" pitchFamily="34" charset="-120"/>
              </a:rPr>
              <a:t>Key Resources</a:t>
            </a:r>
            <a:endParaRPr lang="en-US" sz="1100" dirty="0"/>
          </a:p>
        </p:txBody>
      </p:sp>
      <p:sp>
        <p:nvSpPr>
          <p:cNvPr id="5" name="Text 2"/>
          <p:cNvSpPr/>
          <p:nvPr/>
        </p:nvSpPr>
        <p:spPr>
          <a:xfrm>
            <a:off x="689570" y="6847683"/>
            <a:ext cx="6767870" cy="185499"/>
          </a:xfrm>
          <a:prstGeom prst="rect">
            <a:avLst/>
          </a:prstGeom>
          <a:noFill/>
          <a:ln/>
        </p:spPr>
        <p:txBody>
          <a:bodyPr wrap="none" lIns="0" tIns="0" rIns="0" bIns="0" rtlCol="0" anchor="t"/>
          <a:lstStyle/>
          <a:p>
            <a:pPr marL="342900" indent="-342900" algn="l">
              <a:lnSpc>
                <a:spcPts val="1450"/>
              </a:lnSpc>
              <a:buSzPct val="100000"/>
              <a:buChar char="•"/>
            </a:pPr>
            <a:r>
              <a:rPr lang="en-US" sz="900" b="1" dirty="0">
                <a:solidFill>
                  <a:srgbClr val="405449"/>
                </a:solidFill>
                <a:latin typeface="Nobile" pitchFamily="34" charset="0"/>
                <a:ea typeface="Nobile" pitchFamily="34" charset="-122"/>
                <a:cs typeface="Nobile" pitchFamily="34" charset="-120"/>
              </a:rPr>
              <a:t>Hardware:</a:t>
            </a:r>
            <a:r>
              <a:rPr lang="en-US" sz="900" dirty="0">
                <a:solidFill>
                  <a:srgbClr val="405449"/>
                </a:solidFill>
                <a:latin typeface="Nobile" pitchFamily="34" charset="0"/>
                <a:ea typeface="Nobile" pitchFamily="34" charset="-122"/>
                <a:cs typeface="Nobile" pitchFamily="34" charset="-120"/>
              </a:rPr>
              <a:t> 15 test devices, forensic workstation, hardware extraction tools (JTAG/ISP adapters), write-blockers</a:t>
            </a:r>
            <a:endParaRPr lang="en-US" sz="900" dirty="0"/>
          </a:p>
        </p:txBody>
      </p:sp>
      <p:sp>
        <p:nvSpPr>
          <p:cNvPr id="6" name="Text 3"/>
          <p:cNvSpPr/>
          <p:nvPr/>
        </p:nvSpPr>
        <p:spPr>
          <a:xfrm>
            <a:off x="689570" y="7073663"/>
            <a:ext cx="6767870" cy="185499"/>
          </a:xfrm>
          <a:prstGeom prst="rect">
            <a:avLst/>
          </a:prstGeom>
          <a:noFill/>
          <a:ln/>
        </p:spPr>
        <p:txBody>
          <a:bodyPr wrap="none" lIns="0" tIns="0" rIns="0" bIns="0" rtlCol="0" anchor="t"/>
          <a:lstStyle/>
          <a:p>
            <a:pPr marL="342900" indent="-342900" algn="l">
              <a:lnSpc>
                <a:spcPts val="1450"/>
              </a:lnSpc>
              <a:buSzPct val="100000"/>
              <a:buChar char="•"/>
            </a:pPr>
            <a:r>
              <a:rPr lang="en-US" sz="900" b="1" dirty="0">
                <a:solidFill>
                  <a:srgbClr val="405449"/>
                </a:solidFill>
                <a:latin typeface="Nobile" pitchFamily="34" charset="0"/>
                <a:ea typeface="Nobile" pitchFamily="34" charset="-122"/>
                <a:cs typeface="Nobile" pitchFamily="34" charset="-120"/>
              </a:rPr>
              <a:t>Software:</a:t>
            </a:r>
            <a:r>
              <a:rPr lang="en-US" sz="900" dirty="0">
                <a:solidFill>
                  <a:srgbClr val="405449"/>
                </a:solidFill>
                <a:latin typeface="Nobile" pitchFamily="34" charset="0"/>
                <a:ea typeface="Nobile" pitchFamily="34" charset="-122"/>
                <a:cs typeface="Nobile" pitchFamily="34" charset="-120"/>
              </a:rPr>
              <a:t> Volatility3, Cellebrite Physical Analyzer, Magnet AXIOM, custom Python scripts</a:t>
            </a:r>
            <a:endParaRPr lang="en-US" sz="900" dirty="0"/>
          </a:p>
        </p:txBody>
      </p:sp>
      <p:sp>
        <p:nvSpPr>
          <p:cNvPr id="7" name="Text 4"/>
          <p:cNvSpPr/>
          <p:nvPr/>
        </p:nvSpPr>
        <p:spPr>
          <a:xfrm>
            <a:off x="689570" y="7299644"/>
            <a:ext cx="6767870" cy="185499"/>
          </a:xfrm>
          <a:prstGeom prst="rect">
            <a:avLst/>
          </a:prstGeom>
          <a:noFill/>
          <a:ln/>
        </p:spPr>
        <p:txBody>
          <a:bodyPr wrap="none" lIns="0" tIns="0" rIns="0" bIns="0" rtlCol="0" anchor="t"/>
          <a:lstStyle/>
          <a:p>
            <a:pPr marL="342900" indent="-342900" algn="l">
              <a:lnSpc>
                <a:spcPts val="1450"/>
              </a:lnSpc>
              <a:buSzPct val="100000"/>
              <a:buChar char="•"/>
            </a:pPr>
            <a:r>
              <a:rPr lang="en-US" sz="900" b="1" dirty="0">
                <a:solidFill>
                  <a:srgbClr val="405449"/>
                </a:solidFill>
                <a:latin typeface="Nobile" pitchFamily="34" charset="0"/>
                <a:ea typeface="Nobile" pitchFamily="34" charset="-122"/>
                <a:cs typeface="Nobile" pitchFamily="34" charset="-120"/>
              </a:rPr>
              <a:t>Expertise:</a:t>
            </a:r>
            <a:r>
              <a:rPr lang="en-US" sz="900" dirty="0">
                <a:solidFill>
                  <a:srgbClr val="405449"/>
                </a:solidFill>
                <a:latin typeface="Nobile" pitchFamily="34" charset="0"/>
                <a:ea typeface="Nobile" pitchFamily="34" charset="-122"/>
                <a:cs typeface="Nobile" pitchFamily="34" charset="-120"/>
              </a:rPr>
              <a:t> Digital forensics specialist, mobile security researcher, legal consultant for evidential standards</a:t>
            </a:r>
            <a:endParaRPr lang="en-US" sz="900" dirty="0"/>
          </a:p>
        </p:txBody>
      </p:sp>
      <p:sp>
        <p:nvSpPr>
          <p:cNvPr id="8" name="Text 5"/>
          <p:cNvSpPr/>
          <p:nvPr/>
        </p:nvSpPr>
        <p:spPr>
          <a:xfrm>
            <a:off x="8395846" y="6550503"/>
            <a:ext cx="1449586" cy="181213"/>
          </a:xfrm>
          <a:prstGeom prst="rect">
            <a:avLst/>
          </a:prstGeom>
          <a:noFill/>
          <a:ln/>
        </p:spPr>
        <p:txBody>
          <a:bodyPr wrap="none" lIns="0" tIns="0" rIns="0" bIns="0" rtlCol="0" anchor="t"/>
          <a:lstStyle/>
          <a:p>
            <a:pPr marL="0" indent="0" algn="l">
              <a:lnSpc>
                <a:spcPts val="1400"/>
              </a:lnSpc>
              <a:buNone/>
            </a:pPr>
            <a:r>
              <a:rPr lang="en-US" sz="1100" b="1" dirty="0">
                <a:solidFill>
                  <a:srgbClr val="3B4540"/>
                </a:solidFill>
                <a:latin typeface="Fraunces Extra Bold" pitchFamily="34" charset="0"/>
                <a:ea typeface="Fraunces Extra Bold" pitchFamily="34" charset="-122"/>
                <a:cs typeface="Fraunces Extra Bold" pitchFamily="34" charset="-120"/>
              </a:rPr>
              <a:t>Risk Mitigation</a:t>
            </a:r>
            <a:endParaRPr lang="en-US" sz="1100" dirty="0"/>
          </a:p>
        </p:txBody>
      </p:sp>
      <p:sp>
        <p:nvSpPr>
          <p:cNvPr id="9" name="Text 6"/>
          <p:cNvSpPr/>
          <p:nvPr/>
        </p:nvSpPr>
        <p:spPr>
          <a:xfrm>
            <a:off x="8395846" y="6847683"/>
            <a:ext cx="6767870" cy="185499"/>
          </a:xfrm>
          <a:prstGeom prst="rect">
            <a:avLst/>
          </a:prstGeom>
          <a:noFill/>
          <a:ln/>
        </p:spPr>
        <p:txBody>
          <a:bodyPr wrap="none" lIns="0" tIns="0" rIns="0" bIns="0" rtlCol="0" anchor="t"/>
          <a:lstStyle/>
          <a:p>
            <a:pPr marL="342900" indent="-342900" algn="l">
              <a:lnSpc>
                <a:spcPts val="1450"/>
              </a:lnSpc>
              <a:buSzPct val="100000"/>
              <a:buChar char="•"/>
            </a:pPr>
            <a:r>
              <a:rPr lang="en-US" sz="900" dirty="0">
                <a:solidFill>
                  <a:srgbClr val="405449"/>
                </a:solidFill>
                <a:latin typeface="Nobile" pitchFamily="34" charset="0"/>
                <a:ea typeface="Nobile" pitchFamily="34" charset="-122"/>
                <a:cs typeface="Nobile" pitchFamily="34" charset="-120"/>
              </a:rPr>
              <a:t>Device availability: Maintain backup devices for critical models</a:t>
            </a:r>
            <a:endParaRPr lang="en-US" sz="900" dirty="0"/>
          </a:p>
        </p:txBody>
      </p:sp>
      <p:sp>
        <p:nvSpPr>
          <p:cNvPr id="10" name="Text 7"/>
          <p:cNvSpPr/>
          <p:nvPr/>
        </p:nvSpPr>
        <p:spPr>
          <a:xfrm>
            <a:off x="8395846" y="7073663"/>
            <a:ext cx="6767870" cy="185499"/>
          </a:xfrm>
          <a:prstGeom prst="rect">
            <a:avLst/>
          </a:prstGeom>
          <a:noFill/>
          <a:ln/>
        </p:spPr>
        <p:txBody>
          <a:bodyPr wrap="none" lIns="0" tIns="0" rIns="0" bIns="0" rtlCol="0" anchor="t"/>
          <a:lstStyle/>
          <a:p>
            <a:pPr marL="342900" indent="-342900" algn="l">
              <a:lnSpc>
                <a:spcPts val="1450"/>
              </a:lnSpc>
              <a:buSzPct val="100000"/>
              <a:buChar char="•"/>
            </a:pPr>
            <a:r>
              <a:rPr lang="en-US" sz="900" dirty="0">
                <a:solidFill>
                  <a:srgbClr val="405449"/>
                </a:solidFill>
                <a:latin typeface="Nobile" pitchFamily="34" charset="0"/>
                <a:ea typeface="Nobile" pitchFamily="34" charset="-122"/>
                <a:cs typeface="Nobile" pitchFamily="34" charset="-120"/>
              </a:rPr>
              <a:t>Tool limitations: Develop custom parsing modules where commercial tools insufficient</a:t>
            </a:r>
            <a:endParaRPr lang="en-US" sz="900" dirty="0"/>
          </a:p>
        </p:txBody>
      </p:sp>
      <p:sp>
        <p:nvSpPr>
          <p:cNvPr id="11" name="Text 8"/>
          <p:cNvSpPr/>
          <p:nvPr/>
        </p:nvSpPr>
        <p:spPr>
          <a:xfrm>
            <a:off x="8395846" y="7299644"/>
            <a:ext cx="6767870" cy="185499"/>
          </a:xfrm>
          <a:prstGeom prst="rect">
            <a:avLst/>
          </a:prstGeom>
          <a:noFill/>
          <a:ln/>
        </p:spPr>
        <p:txBody>
          <a:bodyPr wrap="none" lIns="0" tIns="0" rIns="0" bIns="0" rtlCol="0" anchor="t"/>
          <a:lstStyle/>
          <a:p>
            <a:pPr marL="342900" indent="-342900" algn="l">
              <a:lnSpc>
                <a:spcPts val="1450"/>
              </a:lnSpc>
              <a:buSzPct val="100000"/>
              <a:buChar char="•"/>
            </a:pPr>
            <a:r>
              <a:rPr lang="en-US" sz="900" dirty="0">
                <a:solidFill>
                  <a:srgbClr val="405449"/>
                </a:solidFill>
                <a:latin typeface="Nobile" pitchFamily="34" charset="0"/>
                <a:ea typeface="Nobile" pitchFamily="34" charset="-122"/>
                <a:cs typeface="Nobile" pitchFamily="34" charset="-120"/>
              </a:rPr>
              <a:t>Timeline delays: Build 2-week contingency buffer into schedule</a:t>
            </a:r>
            <a:endParaRPr lang="en-US" sz="9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721043" y="736997"/>
            <a:ext cx="8169473" cy="643771"/>
          </a:xfrm>
          <a:prstGeom prst="rect">
            <a:avLst/>
          </a:prstGeom>
          <a:noFill/>
          <a:ln/>
        </p:spPr>
        <p:txBody>
          <a:bodyPr wrap="none" lIns="0" tIns="0" rIns="0" bIns="0" rtlCol="0" anchor="t"/>
          <a:lstStyle/>
          <a:p>
            <a:pPr marL="0" indent="0" algn="l">
              <a:lnSpc>
                <a:spcPts val="5050"/>
              </a:lnSpc>
              <a:buNone/>
            </a:pPr>
            <a:r>
              <a:rPr lang="en-US" sz="4050" b="1" dirty="0">
                <a:solidFill>
                  <a:srgbClr val="3B4540"/>
                </a:solidFill>
                <a:latin typeface="Fraunces Extra Bold" pitchFamily="34" charset="0"/>
                <a:ea typeface="Fraunces Extra Bold" pitchFamily="34" charset="-122"/>
                <a:cs typeface="Fraunces Extra Bold" pitchFamily="34" charset="-120"/>
              </a:rPr>
              <a:t>Project Impact and Limitations</a:t>
            </a:r>
            <a:endParaRPr lang="en-US" sz="4050" dirty="0"/>
          </a:p>
        </p:txBody>
      </p:sp>
      <p:sp>
        <p:nvSpPr>
          <p:cNvPr id="3" name="Shape 1"/>
          <p:cNvSpPr/>
          <p:nvPr/>
        </p:nvSpPr>
        <p:spPr>
          <a:xfrm>
            <a:off x="721043" y="1792724"/>
            <a:ext cx="6491168" cy="4808934"/>
          </a:xfrm>
          <a:prstGeom prst="roundRect">
            <a:avLst>
              <a:gd name="adj" fmla="val 3856"/>
            </a:avLst>
          </a:prstGeom>
          <a:noFill/>
          <a:ln w="22860">
            <a:solidFill>
              <a:srgbClr val="1C9770"/>
            </a:solidFill>
            <a:prstDash val="solid"/>
          </a:ln>
        </p:spPr>
        <p:txBody>
          <a:bodyPr/>
          <a:lstStyle/>
          <a:p>
            <a:endParaRPr lang="en-US"/>
          </a:p>
        </p:txBody>
      </p:sp>
      <p:sp>
        <p:nvSpPr>
          <p:cNvPr id="4" name="Text 2"/>
          <p:cNvSpPr/>
          <p:nvPr/>
        </p:nvSpPr>
        <p:spPr>
          <a:xfrm>
            <a:off x="2421374" y="2021562"/>
            <a:ext cx="3090505" cy="386358"/>
          </a:xfrm>
          <a:prstGeom prst="rect">
            <a:avLst/>
          </a:prstGeom>
          <a:noFill/>
          <a:ln/>
        </p:spPr>
        <p:txBody>
          <a:bodyPr wrap="none" lIns="0" tIns="0" rIns="0" bIns="0" rtlCol="0" anchor="t"/>
          <a:lstStyle/>
          <a:p>
            <a:pPr marL="0" indent="0" algn="ctr">
              <a:lnSpc>
                <a:spcPts val="3000"/>
              </a:lnSpc>
              <a:buNone/>
            </a:pPr>
            <a:r>
              <a:rPr lang="en-US" sz="2400" b="1" dirty="0">
                <a:solidFill>
                  <a:srgbClr val="405449"/>
                </a:solidFill>
                <a:latin typeface="Fraunces Extra Bold" pitchFamily="34" charset="0"/>
                <a:ea typeface="Fraunces Extra Bold" pitchFamily="34" charset="-122"/>
                <a:cs typeface="Fraunces Extra Bold" pitchFamily="34" charset="-120"/>
              </a:rPr>
              <a:t>Expected Impact</a:t>
            </a:r>
            <a:endParaRPr lang="en-US" sz="2400" dirty="0"/>
          </a:p>
        </p:txBody>
      </p:sp>
      <p:sp>
        <p:nvSpPr>
          <p:cNvPr id="5" name="Text 3"/>
          <p:cNvSpPr/>
          <p:nvPr/>
        </p:nvSpPr>
        <p:spPr>
          <a:xfrm>
            <a:off x="949881" y="2531507"/>
            <a:ext cx="6033492" cy="988695"/>
          </a:xfrm>
          <a:prstGeom prst="rect">
            <a:avLst/>
          </a:prstGeom>
          <a:noFill/>
          <a:ln/>
        </p:spPr>
        <p:txBody>
          <a:bodyPr wrap="square" lIns="0" tIns="0" rIns="0" bIns="0" rtlCol="0" anchor="t"/>
          <a:lstStyle/>
          <a:p>
            <a:pPr marL="342900" indent="-342900" algn="l">
              <a:lnSpc>
                <a:spcPts val="2550"/>
              </a:lnSpc>
              <a:buSzPct val="100000"/>
              <a:buChar char="•"/>
            </a:pPr>
            <a:r>
              <a:rPr lang="en-US" sz="1600" b="1" dirty="0">
                <a:solidFill>
                  <a:srgbClr val="405449"/>
                </a:solidFill>
                <a:latin typeface="Nobile" pitchFamily="34" charset="0"/>
                <a:ea typeface="Nobile" pitchFamily="34" charset="-122"/>
                <a:cs typeface="Nobile" pitchFamily="34" charset="-120"/>
              </a:rPr>
              <a:t>Practical contribution:</a:t>
            </a:r>
            <a:r>
              <a:rPr lang="en-US" sz="1600" dirty="0">
                <a:solidFill>
                  <a:srgbClr val="405449"/>
                </a:solidFill>
                <a:latin typeface="Nobile" pitchFamily="34" charset="0"/>
                <a:ea typeface="Nobile" pitchFamily="34" charset="-122"/>
                <a:cs typeface="Nobile" pitchFamily="34" charset="-120"/>
              </a:rPr>
              <a:t> Standardised framework enhancing mobile incident response capabilities for law enforcement and corporate security teams</a:t>
            </a:r>
            <a:endParaRPr lang="en-US" sz="1600" dirty="0"/>
          </a:p>
        </p:txBody>
      </p:sp>
      <p:sp>
        <p:nvSpPr>
          <p:cNvPr id="6" name="Text 4"/>
          <p:cNvSpPr/>
          <p:nvPr/>
        </p:nvSpPr>
        <p:spPr>
          <a:xfrm>
            <a:off x="949881" y="3592235"/>
            <a:ext cx="6033492" cy="988695"/>
          </a:xfrm>
          <a:prstGeom prst="rect">
            <a:avLst/>
          </a:prstGeom>
          <a:noFill/>
          <a:ln/>
        </p:spPr>
        <p:txBody>
          <a:bodyPr wrap="square" lIns="0" tIns="0" rIns="0" bIns="0" rtlCol="0" anchor="t"/>
          <a:lstStyle/>
          <a:p>
            <a:pPr marL="342900" indent="-342900" algn="l">
              <a:lnSpc>
                <a:spcPts val="2550"/>
              </a:lnSpc>
              <a:buSzPct val="100000"/>
              <a:buChar char="•"/>
            </a:pPr>
            <a:r>
              <a:rPr lang="en-US" sz="1600" b="1" dirty="0">
                <a:solidFill>
                  <a:srgbClr val="405449"/>
                </a:solidFill>
                <a:latin typeface="Nobile" pitchFamily="34" charset="0"/>
                <a:ea typeface="Nobile" pitchFamily="34" charset="-122"/>
                <a:cs typeface="Nobile" pitchFamily="34" charset="-120"/>
              </a:rPr>
              <a:t>Academic advancement:</a:t>
            </a:r>
            <a:r>
              <a:rPr lang="en-US" sz="1600" dirty="0">
                <a:solidFill>
                  <a:srgbClr val="405449"/>
                </a:solidFill>
                <a:latin typeface="Nobile" pitchFamily="34" charset="0"/>
                <a:ea typeface="Nobile" pitchFamily="34" charset="-122"/>
                <a:cs typeface="Nobile" pitchFamily="34" charset="-120"/>
              </a:rPr>
              <a:t> Empirical evidence addressing methodological gaps in mobile memory forensics literature</a:t>
            </a:r>
            <a:endParaRPr lang="en-US" sz="1600" dirty="0"/>
          </a:p>
        </p:txBody>
      </p:sp>
      <p:sp>
        <p:nvSpPr>
          <p:cNvPr id="7" name="Text 5"/>
          <p:cNvSpPr/>
          <p:nvPr/>
        </p:nvSpPr>
        <p:spPr>
          <a:xfrm>
            <a:off x="949881" y="4652963"/>
            <a:ext cx="6033492" cy="659130"/>
          </a:xfrm>
          <a:prstGeom prst="rect">
            <a:avLst/>
          </a:prstGeom>
          <a:noFill/>
          <a:ln/>
        </p:spPr>
        <p:txBody>
          <a:bodyPr wrap="square" lIns="0" tIns="0" rIns="0" bIns="0" rtlCol="0" anchor="t"/>
          <a:lstStyle/>
          <a:p>
            <a:pPr marL="342900" indent="-342900" algn="l">
              <a:lnSpc>
                <a:spcPts val="2550"/>
              </a:lnSpc>
              <a:buSzPct val="100000"/>
              <a:buChar char="•"/>
            </a:pPr>
            <a:r>
              <a:rPr lang="en-US" sz="1600" b="1" dirty="0">
                <a:solidFill>
                  <a:srgbClr val="405449"/>
                </a:solidFill>
                <a:latin typeface="Nobile" pitchFamily="34" charset="0"/>
                <a:ea typeface="Nobile" pitchFamily="34" charset="-122"/>
                <a:cs typeface="Nobile" pitchFamily="34" charset="-120"/>
              </a:rPr>
              <a:t>Tool development:</a:t>
            </a:r>
            <a:r>
              <a:rPr lang="en-US" sz="1600" dirty="0">
                <a:solidFill>
                  <a:srgbClr val="405449"/>
                </a:solidFill>
                <a:latin typeface="Nobile" pitchFamily="34" charset="0"/>
                <a:ea typeface="Nobile" pitchFamily="34" charset="-122"/>
                <a:cs typeface="Nobile" pitchFamily="34" charset="-120"/>
              </a:rPr>
              <a:t> Open-source analysis modules extending existing forensic frameworks</a:t>
            </a:r>
            <a:endParaRPr lang="en-US" sz="1600" dirty="0"/>
          </a:p>
        </p:txBody>
      </p:sp>
      <p:sp>
        <p:nvSpPr>
          <p:cNvPr id="8" name="Text 6"/>
          <p:cNvSpPr/>
          <p:nvPr/>
        </p:nvSpPr>
        <p:spPr>
          <a:xfrm>
            <a:off x="949881" y="5384125"/>
            <a:ext cx="6033492" cy="659130"/>
          </a:xfrm>
          <a:prstGeom prst="rect">
            <a:avLst/>
          </a:prstGeom>
          <a:noFill/>
          <a:ln/>
        </p:spPr>
        <p:txBody>
          <a:bodyPr wrap="square" lIns="0" tIns="0" rIns="0" bIns="0" rtlCol="0" anchor="t"/>
          <a:lstStyle/>
          <a:p>
            <a:pPr marL="342900" indent="-342900" algn="l">
              <a:lnSpc>
                <a:spcPts val="2550"/>
              </a:lnSpc>
              <a:buSzPct val="100000"/>
              <a:buChar char="•"/>
            </a:pPr>
            <a:r>
              <a:rPr lang="en-US" sz="1600" b="1" dirty="0">
                <a:solidFill>
                  <a:srgbClr val="405449"/>
                </a:solidFill>
                <a:latin typeface="Nobile" pitchFamily="34" charset="0"/>
                <a:ea typeface="Nobile" pitchFamily="34" charset="-122"/>
                <a:cs typeface="Nobile" pitchFamily="34" charset="-120"/>
              </a:rPr>
              <a:t>Training materials:</a:t>
            </a:r>
            <a:r>
              <a:rPr lang="en-US" sz="1600" dirty="0">
                <a:solidFill>
                  <a:srgbClr val="405449"/>
                </a:solidFill>
                <a:latin typeface="Nobile" pitchFamily="34" charset="0"/>
                <a:ea typeface="Nobile" pitchFamily="34" charset="-122"/>
                <a:cs typeface="Nobile" pitchFamily="34" charset="-120"/>
              </a:rPr>
              <a:t> Best practice guidelines for forensic practitioners and incident responders</a:t>
            </a:r>
            <a:endParaRPr lang="en-US" sz="1600" dirty="0"/>
          </a:p>
        </p:txBody>
      </p:sp>
      <p:sp>
        <p:nvSpPr>
          <p:cNvPr id="9" name="Shape 7"/>
          <p:cNvSpPr/>
          <p:nvPr/>
        </p:nvSpPr>
        <p:spPr>
          <a:xfrm>
            <a:off x="7418189" y="1792724"/>
            <a:ext cx="6491168" cy="4808934"/>
          </a:xfrm>
          <a:prstGeom prst="roundRect">
            <a:avLst>
              <a:gd name="adj" fmla="val 3856"/>
            </a:avLst>
          </a:prstGeom>
          <a:noFill/>
          <a:ln w="22860">
            <a:solidFill>
              <a:srgbClr val="7AD1C3"/>
            </a:solidFill>
            <a:prstDash val="solid"/>
          </a:ln>
        </p:spPr>
        <p:txBody>
          <a:bodyPr/>
          <a:lstStyle/>
          <a:p>
            <a:endParaRPr lang="en-US"/>
          </a:p>
        </p:txBody>
      </p:sp>
      <p:sp>
        <p:nvSpPr>
          <p:cNvPr id="10" name="Text 8"/>
          <p:cNvSpPr/>
          <p:nvPr/>
        </p:nvSpPr>
        <p:spPr>
          <a:xfrm>
            <a:off x="9118521" y="2021562"/>
            <a:ext cx="3090505" cy="386358"/>
          </a:xfrm>
          <a:prstGeom prst="rect">
            <a:avLst/>
          </a:prstGeom>
          <a:noFill/>
          <a:ln/>
        </p:spPr>
        <p:txBody>
          <a:bodyPr wrap="none" lIns="0" tIns="0" rIns="0" bIns="0" rtlCol="0" anchor="t"/>
          <a:lstStyle/>
          <a:p>
            <a:pPr marL="0" indent="0" algn="ctr">
              <a:lnSpc>
                <a:spcPts val="3000"/>
              </a:lnSpc>
              <a:buNone/>
            </a:pPr>
            <a:r>
              <a:rPr lang="en-US" sz="2400" b="1" dirty="0">
                <a:solidFill>
                  <a:srgbClr val="405449"/>
                </a:solidFill>
                <a:latin typeface="Fraunces Extra Bold" pitchFamily="34" charset="0"/>
                <a:ea typeface="Fraunces Extra Bold" pitchFamily="34" charset="-122"/>
                <a:cs typeface="Fraunces Extra Bold" pitchFamily="34" charset="-120"/>
              </a:rPr>
              <a:t>Limitations</a:t>
            </a:r>
            <a:endParaRPr lang="en-US" sz="2400" dirty="0"/>
          </a:p>
        </p:txBody>
      </p:sp>
      <p:sp>
        <p:nvSpPr>
          <p:cNvPr id="11" name="Text 9"/>
          <p:cNvSpPr/>
          <p:nvPr/>
        </p:nvSpPr>
        <p:spPr>
          <a:xfrm>
            <a:off x="7647027" y="2531507"/>
            <a:ext cx="6033492" cy="988695"/>
          </a:xfrm>
          <a:prstGeom prst="rect">
            <a:avLst/>
          </a:prstGeom>
          <a:noFill/>
          <a:ln/>
        </p:spPr>
        <p:txBody>
          <a:bodyPr wrap="square" lIns="0" tIns="0" rIns="0" bIns="0" rtlCol="0" anchor="t"/>
          <a:lstStyle/>
          <a:p>
            <a:pPr marL="342900" indent="-342900" algn="l">
              <a:lnSpc>
                <a:spcPts val="2550"/>
              </a:lnSpc>
              <a:buSzPct val="100000"/>
              <a:buChar char="•"/>
            </a:pPr>
            <a:r>
              <a:rPr lang="en-US" sz="1600" b="1" dirty="0">
                <a:solidFill>
                  <a:srgbClr val="405449"/>
                </a:solidFill>
                <a:latin typeface="Nobile" pitchFamily="34" charset="0"/>
                <a:ea typeface="Nobile" pitchFamily="34" charset="-122"/>
                <a:cs typeface="Nobile" pitchFamily="34" charset="-120"/>
              </a:rPr>
              <a:t>Device coverage:</a:t>
            </a:r>
            <a:r>
              <a:rPr lang="en-US" sz="1600" dirty="0">
                <a:solidFill>
                  <a:srgbClr val="405449"/>
                </a:solidFill>
                <a:latin typeface="Nobile" pitchFamily="34" charset="0"/>
                <a:ea typeface="Nobile" pitchFamily="34" charset="-122"/>
                <a:cs typeface="Nobile" pitchFamily="34" charset="-120"/>
              </a:rPr>
              <a:t> Impossibility of testing all device models; findings may not generalise to untested hardware configurations</a:t>
            </a:r>
            <a:endParaRPr lang="en-US" sz="1600" dirty="0"/>
          </a:p>
        </p:txBody>
      </p:sp>
      <p:sp>
        <p:nvSpPr>
          <p:cNvPr id="12" name="Text 10"/>
          <p:cNvSpPr/>
          <p:nvPr/>
        </p:nvSpPr>
        <p:spPr>
          <a:xfrm>
            <a:off x="7647027" y="3592235"/>
            <a:ext cx="6033492" cy="988695"/>
          </a:xfrm>
          <a:prstGeom prst="rect">
            <a:avLst/>
          </a:prstGeom>
          <a:noFill/>
          <a:ln/>
        </p:spPr>
        <p:txBody>
          <a:bodyPr wrap="square" lIns="0" tIns="0" rIns="0" bIns="0" rtlCol="0" anchor="t"/>
          <a:lstStyle/>
          <a:p>
            <a:pPr marL="342900" indent="-342900" algn="l">
              <a:lnSpc>
                <a:spcPts val="2550"/>
              </a:lnSpc>
              <a:buSzPct val="100000"/>
              <a:buChar char="•"/>
            </a:pPr>
            <a:r>
              <a:rPr lang="en-US" sz="1600" b="1" dirty="0">
                <a:solidFill>
                  <a:srgbClr val="405449"/>
                </a:solidFill>
                <a:latin typeface="Nobile" pitchFamily="34" charset="0"/>
                <a:ea typeface="Nobile" pitchFamily="34" charset="-122"/>
                <a:cs typeface="Nobile" pitchFamily="34" charset="-120"/>
              </a:rPr>
              <a:t>Temporal constraints:</a:t>
            </a:r>
            <a:r>
              <a:rPr lang="en-US" sz="1600" dirty="0">
                <a:solidFill>
                  <a:srgbClr val="405449"/>
                </a:solidFill>
                <a:latin typeface="Nobile" pitchFamily="34" charset="0"/>
                <a:ea typeface="Nobile" pitchFamily="34" charset="-122"/>
                <a:cs typeface="Nobile" pitchFamily="34" charset="-120"/>
              </a:rPr>
              <a:t> Rapid OS evolution may render techniques obsolete; findings represent snapshot of current technology landscape</a:t>
            </a:r>
            <a:endParaRPr lang="en-US" sz="1600" dirty="0"/>
          </a:p>
        </p:txBody>
      </p:sp>
      <p:sp>
        <p:nvSpPr>
          <p:cNvPr id="13" name="Text 11"/>
          <p:cNvSpPr/>
          <p:nvPr/>
        </p:nvSpPr>
        <p:spPr>
          <a:xfrm>
            <a:off x="7647027" y="4652963"/>
            <a:ext cx="6033492" cy="659130"/>
          </a:xfrm>
          <a:prstGeom prst="rect">
            <a:avLst/>
          </a:prstGeom>
          <a:noFill/>
          <a:ln/>
        </p:spPr>
        <p:txBody>
          <a:bodyPr wrap="square" lIns="0" tIns="0" rIns="0" bIns="0" rtlCol="0" anchor="t"/>
          <a:lstStyle/>
          <a:p>
            <a:pPr marL="342900" indent="-342900" algn="l">
              <a:lnSpc>
                <a:spcPts val="2550"/>
              </a:lnSpc>
              <a:buSzPct val="100000"/>
              <a:buChar char="•"/>
            </a:pPr>
            <a:r>
              <a:rPr lang="en-US" sz="1600" b="1" dirty="0">
                <a:solidFill>
                  <a:srgbClr val="405449"/>
                </a:solidFill>
                <a:latin typeface="Nobile" pitchFamily="34" charset="0"/>
                <a:ea typeface="Nobile" pitchFamily="34" charset="-122"/>
                <a:cs typeface="Nobile" pitchFamily="34" charset="-120"/>
              </a:rPr>
              <a:t>Legal jurisdiction:</a:t>
            </a:r>
            <a:r>
              <a:rPr lang="en-US" sz="1600" dirty="0">
                <a:solidFill>
                  <a:srgbClr val="405449"/>
                </a:solidFill>
                <a:latin typeface="Nobile" pitchFamily="34" charset="0"/>
                <a:ea typeface="Nobile" pitchFamily="34" charset="-122"/>
                <a:cs typeface="Nobile" pitchFamily="34" charset="-120"/>
              </a:rPr>
              <a:t> Framework applicability varies across legal systems with different evidential standards</a:t>
            </a:r>
            <a:endParaRPr lang="en-US" sz="1600" dirty="0"/>
          </a:p>
        </p:txBody>
      </p:sp>
      <p:sp>
        <p:nvSpPr>
          <p:cNvPr id="14" name="Text 12"/>
          <p:cNvSpPr/>
          <p:nvPr/>
        </p:nvSpPr>
        <p:spPr>
          <a:xfrm>
            <a:off x="7647027" y="5384125"/>
            <a:ext cx="6033492" cy="988695"/>
          </a:xfrm>
          <a:prstGeom prst="rect">
            <a:avLst/>
          </a:prstGeom>
          <a:noFill/>
          <a:ln/>
        </p:spPr>
        <p:txBody>
          <a:bodyPr wrap="square" lIns="0" tIns="0" rIns="0" bIns="0" rtlCol="0" anchor="t"/>
          <a:lstStyle/>
          <a:p>
            <a:pPr marL="342900" indent="-342900" algn="l">
              <a:lnSpc>
                <a:spcPts val="2550"/>
              </a:lnSpc>
              <a:buSzPct val="100000"/>
              <a:buChar char="•"/>
            </a:pPr>
            <a:r>
              <a:rPr lang="en-US" sz="1600" b="1" dirty="0">
                <a:solidFill>
                  <a:srgbClr val="405449"/>
                </a:solidFill>
                <a:latin typeface="Nobile" pitchFamily="34" charset="0"/>
                <a:ea typeface="Nobile" pitchFamily="34" charset="-122"/>
                <a:cs typeface="Nobile" pitchFamily="34" charset="-120"/>
              </a:rPr>
              <a:t>Encrypted environments:</a:t>
            </a:r>
            <a:r>
              <a:rPr lang="en-US" sz="1600" dirty="0">
                <a:solidFill>
                  <a:srgbClr val="405449"/>
                </a:solidFill>
                <a:latin typeface="Nobile" pitchFamily="34" charset="0"/>
                <a:ea typeface="Nobile" pitchFamily="34" charset="-122"/>
                <a:cs typeface="Nobile" pitchFamily="34" charset="-120"/>
              </a:rPr>
              <a:t> Some advanced security implementations may prevent successful memory acquisition</a:t>
            </a:r>
            <a:endParaRPr lang="en-US" sz="1600" dirty="0"/>
          </a:p>
        </p:txBody>
      </p:sp>
      <p:sp>
        <p:nvSpPr>
          <p:cNvPr id="15" name="Text 13"/>
          <p:cNvSpPr/>
          <p:nvPr/>
        </p:nvSpPr>
        <p:spPr>
          <a:xfrm>
            <a:off x="721043" y="6833354"/>
            <a:ext cx="13188315" cy="659130"/>
          </a:xfrm>
          <a:prstGeom prst="rect">
            <a:avLst/>
          </a:prstGeom>
          <a:noFill/>
          <a:ln/>
        </p:spPr>
        <p:txBody>
          <a:bodyPr wrap="square" lIns="0" tIns="0" rIns="0" bIns="0" rtlCol="0" anchor="t"/>
          <a:lstStyle/>
          <a:p>
            <a:pPr marL="0" indent="0" algn="l">
              <a:lnSpc>
                <a:spcPts val="2550"/>
              </a:lnSpc>
              <a:buNone/>
            </a:pPr>
            <a:r>
              <a:rPr lang="en-US" sz="1600" dirty="0">
                <a:solidFill>
                  <a:srgbClr val="405449"/>
                </a:solidFill>
                <a:latin typeface="Nobile" pitchFamily="34" charset="0"/>
                <a:ea typeface="Nobile" pitchFamily="34" charset="-122"/>
                <a:cs typeface="Nobile" pitchFamily="34" charset="-120"/>
              </a:rPr>
              <a:t>The research acknowledges that mobile forensics remains a rapidly evolving field where technological countermeasures continually challenge investigative </a:t>
            </a:r>
            <a:r>
              <a:rPr lang="en-US" sz="1600" dirty="0" err="1">
                <a:solidFill>
                  <a:srgbClr val="405449"/>
                </a:solidFill>
                <a:latin typeface="Nobile" pitchFamily="34" charset="0"/>
                <a:ea typeface="Nobile" pitchFamily="34" charset="-122"/>
                <a:cs typeface="Nobile" pitchFamily="34" charset="-120"/>
              </a:rPr>
              <a:t>methodologie</a:t>
            </a:r>
            <a:r>
              <a:rPr lang="en-US" sz="1600" dirty="0">
                <a:solidFill>
                  <a:srgbClr val="405449"/>
                </a:solidFill>
                <a:latin typeface="Nobile" pitchFamily="34" charset="0"/>
                <a:ea typeface="Nobile" pitchFamily="34" charset="-122"/>
                <a:cs typeface="Nobile" pitchFamily="34" charset="-120"/>
              </a:rPr>
              <a:t>[5].</a:t>
            </a:r>
            <a:endParaRPr lang="en-US" sz="16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608290" y="757833"/>
            <a:ext cx="4345305" cy="543163"/>
          </a:xfrm>
          <a:prstGeom prst="rect">
            <a:avLst/>
          </a:prstGeom>
          <a:noFill/>
          <a:ln/>
        </p:spPr>
        <p:txBody>
          <a:bodyPr wrap="none" lIns="0" tIns="0" rIns="0" bIns="0" rtlCol="0" anchor="t"/>
          <a:lstStyle/>
          <a:p>
            <a:pPr marL="0" indent="0" algn="l">
              <a:lnSpc>
                <a:spcPts val="4250"/>
              </a:lnSpc>
              <a:buNone/>
            </a:pPr>
            <a:r>
              <a:rPr lang="en-US" sz="3400" b="1" dirty="0">
                <a:solidFill>
                  <a:srgbClr val="3B4540"/>
                </a:solidFill>
                <a:latin typeface="Fraunces Extra Bold" pitchFamily="34" charset="0"/>
                <a:ea typeface="Fraunces Extra Bold" pitchFamily="34" charset="-122"/>
                <a:cs typeface="Fraunces Extra Bold" pitchFamily="34" charset="-120"/>
              </a:rPr>
              <a:t>References</a:t>
            </a:r>
            <a:endParaRPr lang="en-US" sz="3400" dirty="0"/>
          </a:p>
        </p:txBody>
      </p:sp>
      <p:sp>
        <p:nvSpPr>
          <p:cNvPr id="3" name="Shape 1"/>
          <p:cNvSpPr/>
          <p:nvPr/>
        </p:nvSpPr>
        <p:spPr>
          <a:xfrm>
            <a:off x="608290" y="1648539"/>
            <a:ext cx="13413819" cy="5823109"/>
          </a:xfrm>
          <a:prstGeom prst="roundRect">
            <a:avLst>
              <a:gd name="adj" fmla="val 2686"/>
            </a:avLst>
          </a:prstGeom>
          <a:noFill/>
          <a:ln/>
        </p:spPr>
        <p:txBody>
          <a:bodyPr/>
          <a:lstStyle/>
          <a:p>
            <a:endParaRPr lang="en-US"/>
          </a:p>
        </p:txBody>
      </p:sp>
      <p:sp>
        <p:nvSpPr>
          <p:cNvPr id="4" name="Shape 2"/>
          <p:cNvSpPr/>
          <p:nvPr/>
        </p:nvSpPr>
        <p:spPr>
          <a:xfrm>
            <a:off x="599718" y="1648539"/>
            <a:ext cx="13430964" cy="5823109"/>
          </a:xfrm>
          <a:prstGeom prst="roundRect">
            <a:avLst>
              <a:gd name="adj" fmla="val 448"/>
            </a:avLst>
          </a:prstGeom>
          <a:noFill/>
          <a:ln/>
        </p:spPr>
        <p:txBody>
          <a:bodyPr/>
          <a:lstStyle/>
          <a:p>
            <a:endParaRPr lang="en-US"/>
          </a:p>
        </p:txBody>
      </p:sp>
      <p:sp>
        <p:nvSpPr>
          <p:cNvPr id="5" name="Text 3"/>
          <p:cNvSpPr/>
          <p:nvPr/>
        </p:nvSpPr>
        <p:spPr>
          <a:xfrm>
            <a:off x="773430" y="1778794"/>
            <a:ext cx="13083540" cy="5562600"/>
          </a:xfrm>
          <a:prstGeom prst="rect">
            <a:avLst/>
          </a:prstGeom>
          <a:noFill/>
          <a:ln/>
        </p:spPr>
        <p:txBody>
          <a:bodyPr wrap="square" lIns="0" tIns="0" rIns="0" bIns="0" rtlCol="0" anchor="t"/>
          <a:lstStyle/>
          <a:p>
            <a:pPr marL="342900" indent="-342900" algn="l">
              <a:lnSpc>
                <a:spcPts val="2150"/>
              </a:lnSpc>
              <a:buFont typeface="+mj-lt"/>
              <a:buAutoNum type="arabicPeriod"/>
            </a:pPr>
            <a:r>
              <a:rPr lang="en-US" sz="1350" dirty="0">
                <a:solidFill>
                  <a:srgbClr val="405449"/>
                </a:solidFill>
                <a:highlight>
                  <a:srgbClr val="EDF2ED"/>
                </a:highlight>
                <a:latin typeface="Consolas" pitchFamily="34" charset="0"/>
                <a:ea typeface="Consolas" pitchFamily="34" charset="-122"/>
                <a:cs typeface="Consolas" pitchFamily="34" charset="-120"/>
              </a:rPr>
              <a:t>Al-Dhaqm, A., Razak, S., Othman, S.H., Ngadi, A., Ahmed, M.N. and Mohammed, A. (2022) 'Development of a mobile forensic framework for location-based crimes: A systematic review', IEEE Access, 10, pp. 95359-95383.</a:t>
            </a:r>
          </a:p>
          <a:p>
            <a:pPr marL="342900" indent="-342900" algn="l">
              <a:lnSpc>
                <a:spcPts val="2150"/>
              </a:lnSpc>
              <a:buFont typeface="+mj-lt"/>
              <a:buAutoNum type="arabicPeriod"/>
            </a:pPr>
            <a:endParaRPr lang="en-US" sz="1350" dirty="0">
              <a:solidFill>
                <a:srgbClr val="405449"/>
              </a:solidFill>
              <a:highlight>
                <a:srgbClr val="EDF2ED"/>
              </a:highlight>
              <a:latin typeface="Consolas" pitchFamily="34" charset="0"/>
              <a:ea typeface="Consolas" pitchFamily="34" charset="-122"/>
              <a:cs typeface="Consolas" pitchFamily="34" charset="-120"/>
            </a:endParaRPr>
          </a:p>
          <a:p>
            <a:pPr marL="342900" indent="-342900" algn="l">
              <a:lnSpc>
                <a:spcPts val="2150"/>
              </a:lnSpc>
              <a:buFont typeface="+mj-lt"/>
              <a:buAutoNum type="arabicPeriod"/>
            </a:pPr>
            <a:r>
              <a:rPr lang="en-US" sz="1350" dirty="0">
                <a:solidFill>
                  <a:srgbClr val="405449"/>
                </a:solidFill>
                <a:highlight>
                  <a:srgbClr val="EDF2ED"/>
                </a:highlight>
                <a:latin typeface="Consolas" pitchFamily="34" charset="0"/>
                <a:ea typeface="Consolas" pitchFamily="34" charset="-122"/>
                <a:cs typeface="Consolas" pitchFamily="34" charset="-120"/>
              </a:rPr>
              <a:t>Apostolopoulos, D., Marinakis, G., Ntantogian, C. and Xenakis, C. (2022) 'A survey on memory forensics techniques for Android malware analysis', Computers &amp; Security, 118, 102716.</a:t>
            </a:r>
          </a:p>
          <a:p>
            <a:pPr marL="342900" indent="-342900" algn="l">
              <a:lnSpc>
                <a:spcPts val="2150"/>
              </a:lnSpc>
              <a:buFont typeface="+mj-lt"/>
              <a:buAutoNum type="arabicPeriod"/>
            </a:pPr>
            <a:endParaRPr lang="en-US" sz="1350" dirty="0">
              <a:solidFill>
                <a:srgbClr val="405449"/>
              </a:solidFill>
              <a:highlight>
                <a:srgbClr val="EDF2ED"/>
              </a:highlight>
              <a:latin typeface="Consolas" pitchFamily="34" charset="0"/>
              <a:ea typeface="Consolas" pitchFamily="34" charset="-122"/>
              <a:cs typeface="Consolas" pitchFamily="34" charset="-120"/>
            </a:endParaRPr>
          </a:p>
          <a:p>
            <a:pPr marL="342900" indent="-342900" algn="l">
              <a:lnSpc>
                <a:spcPts val="2150"/>
              </a:lnSpc>
              <a:buFont typeface="+mj-lt"/>
              <a:buAutoNum type="arabicPeriod"/>
            </a:pPr>
            <a:r>
              <a:rPr lang="en-US" sz="1350" dirty="0">
                <a:solidFill>
                  <a:srgbClr val="405449"/>
                </a:solidFill>
                <a:highlight>
                  <a:srgbClr val="EDF2ED"/>
                </a:highlight>
                <a:latin typeface="Consolas" pitchFamily="34" charset="0"/>
                <a:ea typeface="Consolas" pitchFamily="34" charset="-122"/>
                <a:cs typeface="Consolas" pitchFamily="34" charset="-120"/>
              </a:rPr>
              <a:t>Casey, E. and Turnbull, B. (2021) 'Digital evidence on mobile devices', in Casey, E. (ed.) Digital Evidence and Computer Crime: Forensic Science, Computers, and the Internet. 4th edn. London: Academic Press, pp. 387-428.</a:t>
            </a:r>
          </a:p>
          <a:p>
            <a:pPr marL="342900" indent="-342900" algn="l">
              <a:lnSpc>
                <a:spcPts val="2150"/>
              </a:lnSpc>
              <a:buFont typeface="+mj-lt"/>
              <a:buAutoNum type="arabicPeriod"/>
            </a:pPr>
            <a:endParaRPr lang="en-US" sz="1350" dirty="0">
              <a:solidFill>
                <a:srgbClr val="405449"/>
              </a:solidFill>
              <a:highlight>
                <a:srgbClr val="EDF2ED"/>
              </a:highlight>
              <a:latin typeface="Consolas" pitchFamily="34" charset="0"/>
              <a:ea typeface="Consolas" pitchFamily="34" charset="-122"/>
              <a:cs typeface="Consolas" pitchFamily="34" charset="-120"/>
            </a:endParaRPr>
          </a:p>
          <a:p>
            <a:pPr marL="342900" indent="-342900" algn="l">
              <a:lnSpc>
                <a:spcPts val="2150"/>
              </a:lnSpc>
              <a:buFont typeface="+mj-lt"/>
              <a:buAutoNum type="arabicPeriod"/>
            </a:pPr>
            <a:r>
              <a:rPr lang="en-US" sz="1350" dirty="0">
                <a:solidFill>
                  <a:srgbClr val="405449"/>
                </a:solidFill>
                <a:highlight>
                  <a:srgbClr val="EDF2ED"/>
                </a:highlight>
                <a:latin typeface="Consolas" pitchFamily="34" charset="0"/>
                <a:ea typeface="Consolas" pitchFamily="34" charset="-122"/>
                <a:cs typeface="Consolas" pitchFamily="34" charset="-120"/>
              </a:rPr>
              <a:t>Horsman, G., Findlay, R. and Jahankhani, H. (2022) 'The challenges of conducting forensic examinations of cloud data', Forensic Science International: Digital Investigation, 42, 301426.</a:t>
            </a:r>
          </a:p>
          <a:p>
            <a:pPr marL="342900" indent="-342900" algn="l">
              <a:lnSpc>
                <a:spcPts val="2150"/>
              </a:lnSpc>
              <a:buFont typeface="+mj-lt"/>
              <a:buAutoNum type="arabicPeriod"/>
            </a:pPr>
            <a:endParaRPr lang="en-US" sz="1350" dirty="0">
              <a:solidFill>
                <a:srgbClr val="405449"/>
              </a:solidFill>
              <a:highlight>
                <a:srgbClr val="EDF2ED"/>
              </a:highlight>
              <a:latin typeface="Consolas" pitchFamily="34" charset="0"/>
              <a:ea typeface="Consolas" pitchFamily="34" charset="-122"/>
              <a:cs typeface="Consolas" pitchFamily="34" charset="-120"/>
            </a:endParaRPr>
          </a:p>
          <a:p>
            <a:pPr marL="342900" indent="-342900" algn="l">
              <a:lnSpc>
                <a:spcPts val="2150"/>
              </a:lnSpc>
              <a:buFont typeface="+mj-lt"/>
              <a:buAutoNum type="arabicPeriod"/>
            </a:pPr>
            <a:r>
              <a:rPr lang="en-US" sz="1350" dirty="0" err="1">
                <a:solidFill>
                  <a:srgbClr val="405449"/>
                </a:solidFill>
                <a:highlight>
                  <a:srgbClr val="EDF2ED"/>
                </a:highlight>
                <a:latin typeface="Consolas" pitchFamily="34" charset="0"/>
                <a:ea typeface="Consolas" pitchFamily="34" charset="-122"/>
                <a:cs typeface="Consolas" pitchFamily="34" charset="-120"/>
              </a:rPr>
              <a:t>Montasari</a:t>
            </a:r>
            <a:r>
              <a:rPr lang="en-US" sz="1350" dirty="0">
                <a:solidFill>
                  <a:srgbClr val="405449"/>
                </a:solidFill>
                <a:highlight>
                  <a:srgbClr val="EDF2ED"/>
                </a:highlight>
                <a:latin typeface="Consolas" pitchFamily="34" charset="0"/>
                <a:ea typeface="Consolas" pitchFamily="34" charset="-122"/>
                <a:cs typeface="Consolas" pitchFamily="34" charset="-120"/>
              </a:rPr>
              <a:t>, R. (2023) Digital Forensics for Mobile Devices: Methods and Challenges. Cham: Springer Nature.Quick, D. and Choo, K.R. (2023) 'Digital forensic intelligence: Data subsets and open source intelligence (DFINT+OSINT): A timely and coherent mix', Future Generation Computer Systems, 78, pp. 558-567.</a:t>
            </a:r>
          </a:p>
          <a:p>
            <a:pPr marL="342900" indent="-342900" algn="l">
              <a:lnSpc>
                <a:spcPts val="2150"/>
              </a:lnSpc>
              <a:buFont typeface="+mj-lt"/>
              <a:buAutoNum type="arabicPeriod"/>
            </a:pPr>
            <a:endParaRPr lang="en-US" sz="1350" dirty="0">
              <a:solidFill>
                <a:srgbClr val="405449"/>
              </a:solidFill>
              <a:highlight>
                <a:srgbClr val="EDF2ED"/>
              </a:highlight>
              <a:latin typeface="Consolas" pitchFamily="34" charset="0"/>
              <a:ea typeface="Consolas" pitchFamily="34" charset="-122"/>
              <a:cs typeface="Consolas" pitchFamily="34" charset="-120"/>
            </a:endParaRPr>
          </a:p>
          <a:p>
            <a:pPr marL="342900" indent="-342900" algn="l">
              <a:lnSpc>
                <a:spcPts val="2150"/>
              </a:lnSpc>
              <a:buFont typeface="+mj-lt"/>
              <a:buAutoNum type="arabicPeriod"/>
            </a:pPr>
            <a:r>
              <a:rPr lang="en-US" sz="1350" dirty="0">
                <a:solidFill>
                  <a:srgbClr val="405449"/>
                </a:solidFill>
                <a:highlight>
                  <a:srgbClr val="EDF2ED"/>
                </a:highlight>
                <a:latin typeface="Consolas" pitchFamily="34" charset="0"/>
                <a:ea typeface="Consolas" pitchFamily="34" charset="-122"/>
                <a:cs typeface="Consolas" pitchFamily="34" charset="-120"/>
              </a:rPr>
              <a:t>Sathe, S.C. and Dongre, N.M. (2023) 'Mobile device forensics: A comprehensive review of acquisition and analysis techniques', Digital Investigation, 44, 301523.Sylve, J., Case, A., Marziale, L. and Richard, G.G. (2023) 'Acquisition and analysis of volatile memory from Android devices', Digital Investigation, 8(3-4), pp. 175-184.</a:t>
            </a:r>
            <a:endParaRPr lang="en-US" sz="1350" dirty="0"/>
          </a:p>
        </p:txBody>
      </p:sp>
    </p:spTree>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2013 - 2022 Theme</Template>
  <TotalTime>286</TotalTime>
  <Words>1528</Words>
  <Application>Microsoft Macintosh PowerPoint</Application>
  <PresentationFormat>Custom</PresentationFormat>
  <Paragraphs>117</Paragraphs>
  <Slides>10</Slides>
  <Notes>10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Fraunces Light</vt:lpstr>
      <vt:lpstr>Calibri Light</vt:lpstr>
      <vt:lpstr>Nobile</vt:lpstr>
      <vt:lpstr>Calibri</vt:lpstr>
      <vt:lpstr>Consolas</vt:lpstr>
      <vt:lpstr>Arial</vt:lpstr>
      <vt:lpstr>Fraunces Extra Bold</vt:lpstr>
      <vt:lpstr>Office 2013 - 2022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lastModifiedBy>Viraj Rajeshbhai Chudasama (2435000)</cp:lastModifiedBy>
  <cp:revision>3</cp:revision>
  <dcterms:created xsi:type="dcterms:W3CDTF">2025-12-03T12:09:57Z</dcterms:created>
  <dcterms:modified xsi:type="dcterms:W3CDTF">2025-12-04T16:27:38Z</dcterms:modified>
</cp:coreProperties>
</file>