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256" r:id="rId2"/>
    <p:sldId id="257" r:id="rId3"/>
    <p:sldId id="259" r:id="rId4"/>
    <p:sldId id="274" r:id="rId5"/>
    <p:sldId id="260" r:id="rId6"/>
    <p:sldId id="261" r:id="rId7"/>
    <p:sldId id="262" r:id="rId8"/>
    <p:sldId id="276" r:id="rId9"/>
    <p:sldId id="263" r:id="rId10"/>
    <p:sldId id="264" r:id="rId11"/>
    <p:sldId id="265" r:id="rId12"/>
    <p:sldId id="277" r:id="rId13"/>
    <p:sldId id="266" r:id="rId14"/>
    <p:sldId id="267" r:id="rId15"/>
    <p:sldId id="268" r:id="rId16"/>
    <p:sldId id="269" r:id="rId17"/>
    <p:sldId id="270" r:id="rId18"/>
    <p:sldId id="271" r:id="rId19"/>
    <p:sldId id="278" r:id="rId20"/>
    <p:sldId id="272"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E49F7E-E43F-E2FF-9068-31A7A3F9D6E2}" v="17" dt="2021-04-22T14:47:13.459"/>
    <p1510:client id="{50260697-9BE2-C2B1-377E-A29EC363E256}" v="139" dt="2021-03-31T08:41:57.562"/>
    <p1510:client id="{7BB97C85-2751-5F6F-48C2-D3DE9EDCC09C}" v="1" dt="2021-03-30T10:27:27.421"/>
    <p1510:client id="{B3BD7866-F645-ACAA-038E-26D9AE8F3EA4}" v="218" dt="2021-03-30T11:05:10.2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71642" autoAdjust="0"/>
  </p:normalViewPr>
  <p:slideViewPr>
    <p:cSldViewPr snapToGrid="0">
      <p:cViewPr>
        <p:scale>
          <a:sx n="65" d="100"/>
          <a:sy n="65" d="100"/>
        </p:scale>
        <p:origin x="747"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s Phillips" userId="S::r.phillips@uwtsd.ac.uk::c604230b-847d-4cb1-9e23-f810d4c0fde1" providerId="AD" clId="Web-{A15B344C-2769-68D1-C774-7012FA3ABE26}"/>
    <pc:docChg chg="modSld">
      <pc:chgData name="Ross Phillips" userId="S::r.phillips@uwtsd.ac.uk::c604230b-847d-4cb1-9e23-f810d4c0fde1" providerId="AD" clId="Web-{A15B344C-2769-68D1-C774-7012FA3ABE26}" dt="2021-04-26T07:06:13.821" v="1"/>
      <pc:docMkLst>
        <pc:docMk/>
      </pc:docMkLst>
      <pc:sldChg chg="modNotes">
        <pc:chgData name="Ross Phillips" userId="S::r.phillips@uwtsd.ac.uk::c604230b-847d-4cb1-9e23-f810d4c0fde1" providerId="AD" clId="Web-{A15B344C-2769-68D1-C774-7012FA3ABE26}" dt="2021-04-26T07:06:13.821" v="1"/>
        <pc:sldMkLst>
          <pc:docMk/>
          <pc:sldMk cId="1148771756" sldId="262"/>
        </pc:sldMkLst>
      </pc:sldChg>
    </pc:docChg>
  </pc:docChgLst>
  <pc:docChgLst>
    <pc:chgData name="Ross Phillips" userId="S::r.phillips@uwtsd.ac.uk::c604230b-847d-4cb1-9e23-f810d4c0fde1" providerId="AD" clId="Web-{2AE49F7E-E43F-E2FF-9068-31A7A3F9D6E2}"/>
    <pc:docChg chg="addSld modSld">
      <pc:chgData name="Ross Phillips" userId="S::r.phillips@uwtsd.ac.uk::c604230b-847d-4cb1-9e23-f810d4c0fde1" providerId="AD" clId="Web-{2AE49F7E-E43F-E2FF-9068-31A7A3F9D6E2}" dt="2021-04-22T14:47:13.459" v="7" actId="20577"/>
      <pc:docMkLst>
        <pc:docMk/>
      </pc:docMkLst>
      <pc:sldChg chg="modSp new">
        <pc:chgData name="Ross Phillips" userId="S::r.phillips@uwtsd.ac.uk::c604230b-847d-4cb1-9e23-f810d4c0fde1" providerId="AD" clId="Web-{2AE49F7E-E43F-E2FF-9068-31A7A3F9D6E2}" dt="2021-04-22T14:47:13.459" v="7" actId="20577"/>
        <pc:sldMkLst>
          <pc:docMk/>
          <pc:sldMk cId="571891737" sldId="275"/>
        </pc:sldMkLst>
        <pc:spChg chg="mod">
          <ac:chgData name="Ross Phillips" userId="S::r.phillips@uwtsd.ac.uk::c604230b-847d-4cb1-9e23-f810d4c0fde1" providerId="AD" clId="Web-{2AE49F7E-E43F-E2FF-9068-31A7A3F9D6E2}" dt="2021-04-22T14:47:13.459" v="7" actId="20577"/>
          <ac:spMkLst>
            <pc:docMk/>
            <pc:sldMk cId="571891737" sldId="275"/>
            <ac:spMk id="2" creationId="{D3426764-5DDE-4EE4-AC0A-FC1F2BDAA646}"/>
          </ac:spMkLst>
        </pc:spChg>
      </pc:sldChg>
    </pc:docChg>
  </pc:docChgLst>
  <pc:docChgLst>
    <pc:chgData name="Ross Phillips" userId="S::r.phillips@uwtsd.ac.uk::c604230b-847d-4cb1-9e23-f810d4c0fde1" providerId="AD" clId="Web-{7BB97C85-2751-5F6F-48C2-D3DE9EDCC09C}"/>
    <pc:docChg chg="delSld">
      <pc:chgData name="Ross Phillips" userId="S::r.phillips@uwtsd.ac.uk::c604230b-847d-4cb1-9e23-f810d4c0fde1" providerId="AD" clId="Web-{7BB97C85-2751-5F6F-48C2-D3DE9EDCC09C}" dt="2021-03-30T10:27:27.421" v="0"/>
      <pc:docMkLst>
        <pc:docMk/>
      </pc:docMkLst>
      <pc:sldChg chg="del">
        <pc:chgData name="Ross Phillips" userId="S::r.phillips@uwtsd.ac.uk::c604230b-847d-4cb1-9e23-f810d4c0fde1" providerId="AD" clId="Web-{7BB97C85-2751-5F6F-48C2-D3DE9EDCC09C}" dt="2021-03-30T10:27:27.421" v="0"/>
        <pc:sldMkLst>
          <pc:docMk/>
          <pc:sldMk cId="2111459459" sldId="258"/>
        </pc:sldMkLst>
      </pc:sldChg>
    </pc:docChg>
  </pc:docChgLst>
  <pc:docChgLst>
    <pc:chgData name="Ross Phillips" userId="S::r.phillips@uwtsd.ac.uk::c604230b-847d-4cb1-9e23-f810d4c0fde1" providerId="AD" clId="Web-{B3BD7866-F645-ACAA-038E-26D9AE8F3EA4}"/>
    <pc:docChg chg="modSld">
      <pc:chgData name="Ross Phillips" userId="S::r.phillips@uwtsd.ac.uk::c604230b-847d-4cb1-9e23-f810d4c0fde1" providerId="AD" clId="Web-{B3BD7866-F645-ACAA-038E-26D9AE8F3EA4}" dt="2021-03-30T11:04:44.144" v="107" actId="20577"/>
      <pc:docMkLst>
        <pc:docMk/>
      </pc:docMkLst>
      <pc:sldChg chg="modSp">
        <pc:chgData name="Ross Phillips" userId="S::r.phillips@uwtsd.ac.uk::c604230b-847d-4cb1-9e23-f810d4c0fde1" providerId="AD" clId="Web-{B3BD7866-F645-ACAA-038E-26D9AE8F3EA4}" dt="2021-03-30T11:04:44.144" v="107" actId="20577"/>
        <pc:sldMkLst>
          <pc:docMk/>
          <pc:sldMk cId="2374557911" sldId="270"/>
        </pc:sldMkLst>
        <pc:spChg chg="mod">
          <ac:chgData name="Ross Phillips" userId="S::r.phillips@uwtsd.ac.uk::c604230b-847d-4cb1-9e23-f810d4c0fde1" providerId="AD" clId="Web-{B3BD7866-F645-ACAA-038E-26D9AE8F3EA4}" dt="2021-03-30T10:54:04.208" v="8" actId="20577"/>
          <ac:spMkLst>
            <pc:docMk/>
            <pc:sldMk cId="2374557911" sldId="270"/>
            <ac:spMk id="2" creationId="{00000000-0000-0000-0000-000000000000}"/>
          </ac:spMkLst>
        </pc:spChg>
        <pc:spChg chg="mod">
          <ac:chgData name="Ross Phillips" userId="S::r.phillips@uwtsd.ac.uk::c604230b-847d-4cb1-9e23-f810d4c0fde1" providerId="AD" clId="Web-{B3BD7866-F645-ACAA-038E-26D9AE8F3EA4}" dt="2021-03-30T11:04:44.144" v="107" actId="20577"/>
          <ac:spMkLst>
            <pc:docMk/>
            <pc:sldMk cId="2374557911" sldId="270"/>
            <ac:spMk id="3" creationId="{00000000-0000-0000-0000-000000000000}"/>
          </ac:spMkLst>
        </pc:spChg>
      </pc:sldChg>
    </pc:docChg>
  </pc:docChgLst>
  <pc:docChgLst>
    <pc:chgData name="Ross Phillips" userId="S::r.phillips@uwtsd.ac.uk::c604230b-847d-4cb1-9e23-f810d4c0fde1" providerId="AD" clId="Web-{50260697-9BE2-C2B1-377E-A29EC363E256}"/>
    <pc:docChg chg="addSld modSld sldOrd">
      <pc:chgData name="Ross Phillips" userId="S::r.phillips@uwtsd.ac.uk::c604230b-847d-4cb1-9e23-f810d4c0fde1" providerId="AD" clId="Web-{50260697-9BE2-C2B1-377E-A29EC363E256}" dt="2021-03-31T08:41:57.562" v="69"/>
      <pc:docMkLst>
        <pc:docMk/>
      </pc:docMkLst>
      <pc:sldChg chg="ord">
        <pc:chgData name="Ross Phillips" userId="S::r.phillips@uwtsd.ac.uk::c604230b-847d-4cb1-9e23-f810d4c0fde1" providerId="AD" clId="Web-{50260697-9BE2-C2B1-377E-A29EC363E256}" dt="2021-03-31T08:41:57.562" v="69"/>
        <pc:sldMkLst>
          <pc:docMk/>
          <pc:sldMk cId="318223381" sldId="259"/>
        </pc:sldMkLst>
      </pc:sldChg>
      <pc:sldChg chg="modSp new">
        <pc:chgData name="Ross Phillips" userId="S::r.phillips@uwtsd.ac.uk::c604230b-847d-4cb1-9e23-f810d4c0fde1" providerId="AD" clId="Web-{50260697-9BE2-C2B1-377E-A29EC363E256}" dt="2021-03-31T08:40:46.966" v="68" actId="20577"/>
        <pc:sldMkLst>
          <pc:docMk/>
          <pc:sldMk cId="1477833057" sldId="274"/>
        </pc:sldMkLst>
        <pc:spChg chg="mod">
          <ac:chgData name="Ross Phillips" userId="S::r.phillips@uwtsd.ac.uk::c604230b-847d-4cb1-9e23-f810d4c0fde1" providerId="AD" clId="Web-{50260697-9BE2-C2B1-377E-A29EC363E256}" dt="2021-03-31T08:39:55.262" v="10" actId="20577"/>
          <ac:spMkLst>
            <pc:docMk/>
            <pc:sldMk cId="1477833057" sldId="274"/>
            <ac:spMk id="2" creationId="{8AF6E3B0-FE2F-495D-A454-52524CBA75D2}"/>
          </ac:spMkLst>
        </pc:spChg>
        <pc:spChg chg="mod">
          <ac:chgData name="Ross Phillips" userId="S::r.phillips@uwtsd.ac.uk::c604230b-847d-4cb1-9e23-f810d4c0fde1" providerId="AD" clId="Web-{50260697-9BE2-C2B1-377E-A29EC363E256}" dt="2021-03-31T08:40:46.966" v="68" actId="20577"/>
          <ac:spMkLst>
            <pc:docMk/>
            <pc:sldMk cId="1477833057" sldId="274"/>
            <ac:spMk id="3" creationId="{6F5B60D4-0837-4F6C-AD19-C1F2220D702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C41E5C-FECF-4D7C-8459-FF7DDBE93468}" type="datetimeFigureOut">
              <a:rPr lang="en-GB"/>
              <a:t>26/04/2021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D6C6F6-B6BE-4CE1-8817-FAF0016EC101}" type="slidenum">
              <a:rPr lang="en-GB"/>
              <a:t>‹#›</a:t>
            </a:fld>
            <a:endParaRPr lang="en-GB"/>
          </a:p>
        </p:txBody>
      </p:sp>
    </p:spTree>
    <p:extLst>
      <p:ext uri="{BB962C8B-B14F-4D97-AF65-F5344CB8AC3E}">
        <p14:creationId xmlns:p14="http://schemas.microsoft.com/office/powerpoint/2010/main" val="3049301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syllogism is a kind of logical argument that applies deductive reasoning to arrive at a conclusion based on two or more propositions that are asserted or assumed to be true. In a form, defined by Aristotle, from the combination of a general statement and a specific statement, a conclusion is deduced</a:t>
            </a:r>
          </a:p>
        </p:txBody>
      </p:sp>
      <p:sp>
        <p:nvSpPr>
          <p:cNvPr id="4" name="Slide Number Placeholder 3"/>
          <p:cNvSpPr>
            <a:spLocks noGrp="1"/>
          </p:cNvSpPr>
          <p:nvPr>
            <p:ph type="sldNum" sz="quarter" idx="5"/>
          </p:nvPr>
        </p:nvSpPr>
        <p:spPr/>
        <p:txBody>
          <a:bodyPr/>
          <a:lstStyle/>
          <a:p>
            <a:fld id="{D0D6C6F6-B6BE-4CE1-8817-FAF0016EC101}" type="slidenum">
              <a:rPr lang="en-GB"/>
              <a:t>7</a:t>
            </a:fld>
            <a:endParaRPr lang="en-GB"/>
          </a:p>
        </p:txBody>
      </p:sp>
    </p:spTree>
    <p:extLst>
      <p:ext uri="{BB962C8B-B14F-4D97-AF65-F5344CB8AC3E}">
        <p14:creationId xmlns:p14="http://schemas.microsoft.com/office/powerpoint/2010/main" val="33702617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0D6C6F6-B6BE-4CE1-8817-FAF0016EC101}" type="slidenum">
              <a:rPr lang="en-GB" smtClean="0"/>
              <a:t>8</a:t>
            </a:fld>
            <a:endParaRPr lang="en-GB"/>
          </a:p>
        </p:txBody>
      </p:sp>
    </p:spTree>
    <p:extLst>
      <p:ext uri="{BB962C8B-B14F-4D97-AF65-F5344CB8AC3E}">
        <p14:creationId xmlns:p14="http://schemas.microsoft.com/office/powerpoint/2010/main" val="2718635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In Western Christianity, </a:t>
            </a:r>
            <a:r>
              <a:rPr lang="en-GB" sz="1200" b="0" i="0" kern="1200" dirty="0" err="1" smtClean="0">
                <a:solidFill>
                  <a:schemeClr val="tx1"/>
                </a:solidFill>
                <a:effectLst/>
                <a:latin typeface="+mn-lt"/>
                <a:ea typeface="+mn-ea"/>
                <a:cs typeface="+mn-cs"/>
              </a:rPr>
              <a:t>Lectio</a:t>
            </a:r>
            <a:r>
              <a:rPr lang="en-GB" sz="1200" b="0" i="0" kern="1200" dirty="0" smtClean="0">
                <a:solidFill>
                  <a:schemeClr val="tx1"/>
                </a:solidFill>
                <a:effectLst/>
                <a:latin typeface="+mn-lt"/>
                <a:ea typeface="+mn-ea"/>
                <a:cs typeface="+mn-cs"/>
              </a:rPr>
              <a:t> </a:t>
            </a:r>
            <a:r>
              <a:rPr lang="en-GB" sz="1200" b="0" i="0" kern="1200" dirty="0" err="1" smtClean="0">
                <a:solidFill>
                  <a:schemeClr val="tx1"/>
                </a:solidFill>
                <a:effectLst/>
                <a:latin typeface="+mn-lt"/>
                <a:ea typeface="+mn-ea"/>
                <a:cs typeface="+mn-cs"/>
              </a:rPr>
              <a:t>Divina</a:t>
            </a:r>
            <a:r>
              <a:rPr lang="en-GB" sz="1200" b="0" i="0" kern="1200" dirty="0" smtClean="0">
                <a:solidFill>
                  <a:schemeClr val="tx1"/>
                </a:solidFill>
                <a:effectLst/>
                <a:latin typeface="+mn-lt"/>
                <a:ea typeface="+mn-ea"/>
                <a:cs typeface="+mn-cs"/>
              </a:rPr>
              <a:t> is a traditional monastic practice of scriptural reading, meditation and prayer intended to promote communion with God and to increase the knowledge of God's word. In the view of one commentator, it does not treat scripture as texts to be studied, but as the living word.</a:t>
            </a:r>
          </a:p>
          <a:p>
            <a:endParaRPr lang="en-GB" sz="1200" b="0" i="0" kern="1200" dirty="0" smtClean="0">
              <a:solidFill>
                <a:schemeClr val="tx1"/>
              </a:solidFill>
              <a:effectLst/>
              <a:latin typeface="+mn-lt"/>
              <a:ea typeface="+mn-ea"/>
              <a:cs typeface="+mn-cs"/>
            </a:endParaRPr>
          </a:p>
          <a:p>
            <a:r>
              <a:rPr lang="en-GB" sz="1200" b="0" i="0" kern="1200" dirty="0" smtClean="0">
                <a:solidFill>
                  <a:schemeClr val="tx1"/>
                </a:solidFill>
                <a:effectLst/>
                <a:latin typeface="+mn-lt"/>
                <a:ea typeface="+mn-ea"/>
                <a:cs typeface="+mn-cs"/>
              </a:rPr>
              <a:t>In the scholastic system of education of the Middle Ages, disputations offered a formalized method of debate designed to uncover and establish truths in theology and in sciences.</a:t>
            </a:r>
            <a:endParaRPr lang="en-GB" dirty="0"/>
          </a:p>
        </p:txBody>
      </p:sp>
      <p:sp>
        <p:nvSpPr>
          <p:cNvPr id="4" name="Slide Number Placeholder 3"/>
          <p:cNvSpPr>
            <a:spLocks noGrp="1"/>
          </p:cNvSpPr>
          <p:nvPr>
            <p:ph type="sldNum" sz="quarter" idx="10"/>
          </p:nvPr>
        </p:nvSpPr>
        <p:spPr/>
        <p:txBody>
          <a:bodyPr/>
          <a:lstStyle/>
          <a:p>
            <a:fld id="{D0D6C6F6-B6BE-4CE1-8817-FAF0016EC101}" type="slidenum">
              <a:rPr lang="en-GB" smtClean="0"/>
              <a:t>9</a:t>
            </a:fld>
            <a:endParaRPr lang="en-GB"/>
          </a:p>
        </p:txBody>
      </p:sp>
    </p:spTree>
    <p:extLst>
      <p:ext uri="{BB962C8B-B14F-4D97-AF65-F5344CB8AC3E}">
        <p14:creationId xmlns:p14="http://schemas.microsoft.com/office/powerpoint/2010/main" val="2982374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Albert was probably educated principally at the University of Padua, where he received instruction in Aristotle's writings. A late account by Rudolph de </a:t>
            </a:r>
            <a:r>
              <a:rPr lang="en-GB" dirty="0" err="1" smtClean="0"/>
              <a:t>Novamagia</a:t>
            </a:r>
            <a:r>
              <a:rPr lang="en-GB" dirty="0" smtClean="0"/>
              <a:t> refers to Albertus' encounter with the Blessed Virgin Mary, who convinced him to enter Holy Orders. In 1223 (or 1229)[10] he became a member of the Dominican Order, and studied theology at Bologna and elsewhere.</a:t>
            </a:r>
          </a:p>
          <a:p>
            <a:endParaRPr lang="en-GB" dirty="0" smtClean="0"/>
          </a:p>
          <a:p>
            <a:r>
              <a:rPr lang="en-GB" dirty="0" smtClean="0"/>
              <a:t>During his first tenure as lecturer at Cologne, Albert wrote his Summa de bono after discussion with Philip the Chancellor concerning the transcendental properties of being.[11] In 1245, Albert became master of theology under </a:t>
            </a:r>
            <a:r>
              <a:rPr lang="en-GB" dirty="0" err="1" smtClean="0"/>
              <a:t>Gueric</a:t>
            </a:r>
            <a:r>
              <a:rPr lang="en-GB" dirty="0" smtClean="0"/>
              <a:t> of Saint-Quentin, the first German Dominican to achieve this distinction. Following this turn of events, Albert was able to teach theology at the University of Paris as a full-time professor, holding the seat of the Chair of Theology at the College of St. James.[11][12] During this time Thomas Aquinas began to study under Albertus.</a:t>
            </a:r>
          </a:p>
          <a:p>
            <a:endParaRPr lang="en-GB" dirty="0" smtClean="0"/>
          </a:p>
          <a:p>
            <a:r>
              <a:rPr lang="en-GB" dirty="0" smtClean="0"/>
              <a:t>Albert's writings collected in 1899 went to thirty-eight volumes. These displayed his prolific habits and </a:t>
            </a:r>
            <a:r>
              <a:rPr lang="en-GB" dirty="0" err="1" smtClean="0"/>
              <a:t>encyclopedic</a:t>
            </a:r>
            <a:r>
              <a:rPr lang="en-GB" dirty="0" smtClean="0"/>
              <a:t> knowledge of topics such as logic, theology, botany, geography, astronomy, astrology, mineralogy, alchemy, zoology, physiology, phrenology, justice, law, friendship, and love. He digested, interpreted, and systematized the whole of Aristotle's works, gleaned from the Latin translations and notes of the Arabian commentators, in accordance with Church doctrine. Most modern knowledge of Aristotle was preserved and presented by Albert.</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D0D6C6F6-B6BE-4CE1-8817-FAF0016EC101}" type="slidenum">
              <a:rPr lang="en-GB" smtClean="0"/>
              <a:t>10</a:t>
            </a:fld>
            <a:endParaRPr lang="en-GB"/>
          </a:p>
        </p:txBody>
      </p:sp>
    </p:spTree>
    <p:extLst>
      <p:ext uri="{BB962C8B-B14F-4D97-AF65-F5344CB8AC3E}">
        <p14:creationId xmlns:p14="http://schemas.microsoft.com/office/powerpoint/2010/main" val="875584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Niccoli</a:t>
            </a:r>
            <a:r>
              <a:rPr lang="en-GB" dirty="0" smtClean="0"/>
              <a:t> was one of the chief figures in the company of learned men who gathered around </a:t>
            </a:r>
            <a:r>
              <a:rPr lang="en-GB" dirty="0" err="1" smtClean="0"/>
              <a:t>Cosimo</a:t>
            </a:r>
            <a:r>
              <a:rPr lang="en-GB" dirty="0" smtClean="0"/>
              <a:t> de’ Medici, and his intellectual quarrels with other noted Humanists created a sensation in the learned world at the time. </a:t>
            </a:r>
            <a:r>
              <a:rPr lang="en-GB" dirty="0" err="1" smtClean="0"/>
              <a:t>Niccoli’s</a:t>
            </a:r>
            <a:r>
              <a:rPr lang="en-GB" dirty="0" smtClean="0"/>
              <a:t> chief services to classical literature consisted in his copying and collating ancient manuscripts, correcting the texts, introducing divisions into chapters, and making tables of contents. Many of the most valuable manuscripts in the Laurentian Library in Florence are by his hand, among them those of Lucretius and of 12 comedies of Plautus. </a:t>
            </a:r>
            <a:r>
              <a:rPr lang="en-GB" dirty="0" err="1" smtClean="0"/>
              <a:t>Niccoli’s</a:t>
            </a:r>
            <a:r>
              <a:rPr lang="en-GB" dirty="0" smtClean="0"/>
              <a:t> private library was the largest and best in Florence, and he also possessed a small but significant collection of ancient works of art, coins and medals. He was also an accomplished calligrapher whose slightly inclined </a:t>
            </a:r>
            <a:r>
              <a:rPr lang="en-GB" dirty="0" err="1" smtClean="0"/>
              <a:t>antica</a:t>
            </a:r>
            <a:r>
              <a:rPr lang="en-GB" dirty="0" smtClean="0"/>
              <a:t> </a:t>
            </a:r>
            <a:r>
              <a:rPr lang="en-GB" dirty="0" err="1" smtClean="0"/>
              <a:t>corsiva</a:t>
            </a:r>
            <a:r>
              <a:rPr lang="en-GB" dirty="0" smtClean="0"/>
              <a:t> script influenced the development of italic type.</a:t>
            </a:r>
            <a:endParaRPr lang="en-GB" dirty="0"/>
          </a:p>
        </p:txBody>
      </p:sp>
      <p:sp>
        <p:nvSpPr>
          <p:cNvPr id="4" name="Slide Number Placeholder 3"/>
          <p:cNvSpPr>
            <a:spLocks noGrp="1"/>
          </p:cNvSpPr>
          <p:nvPr>
            <p:ph type="sldNum" sz="quarter" idx="10"/>
          </p:nvPr>
        </p:nvSpPr>
        <p:spPr/>
        <p:txBody>
          <a:bodyPr/>
          <a:lstStyle/>
          <a:p>
            <a:fld id="{D0D6C6F6-B6BE-4CE1-8817-FAF0016EC101}" type="slidenum">
              <a:rPr lang="en-GB" smtClean="0"/>
              <a:t>13</a:t>
            </a:fld>
            <a:endParaRPr lang="en-GB"/>
          </a:p>
        </p:txBody>
      </p:sp>
    </p:spTree>
    <p:extLst>
      <p:ext uri="{BB962C8B-B14F-4D97-AF65-F5344CB8AC3E}">
        <p14:creationId xmlns:p14="http://schemas.microsoft.com/office/powerpoint/2010/main" val="999604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a:t>
            </a:r>
            <a:endParaRPr lang="en-GB" dirty="0"/>
          </a:p>
        </p:txBody>
      </p:sp>
      <p:sp>
        <p:nvSpPr>
          <p:cNvPr id="4" name="Slide Number Placeholder 3"/>
          <p:cNvSpPr>
            <a:spLocks noGrp="1"/>
          </p:cNvSpPr>
          <p:nvPr>
            <p:ph type="sldNum" sz="quarter" idx="10"/>
          </p:nvPr>
        </p:nvSpPr>
        <p:spPr/>
        <p:txBody>
          <a:bodyPr/>
          <a:lstStyle/>
          <a:p>
            <a:fld id="{D0D6C6F6-B6BE-4CE1-8817-FAF0016EC101}" type="slidenum">
              <a:rPr lang="en-GB" smtClean="0"/>
              <a:t>16</a:t>
            </a:fld>
            <a:endParaRPr lang="en-GB"/>
          </a:p>
        </p:txBody>
      </p:sp>
    </p:spTree>
    <p:extLst>
      <p:ext uri="{BB962C8B-B14F-4D97-AF65-F5344CB8AC3E}">
        <p14:creationId xmlns:p14="http://schemas.microsoft.com/office/powerpoint/2010/main" val="2034571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10266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929570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132601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36529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26/04/2021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913244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26/04/2021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548469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26/04/2021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998313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76441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89668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72057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30EA680-D336-4FF7-8B7A-9848BB0A1C32}"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34105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1610136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95608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4230987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0827635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168905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46CE7D5-CF57-46EF-B807-FDD0502418D4}" type="datetimeFigureOut">
              <a:rPr lang="en-GB" smtClean="0"/>
              <a:t>26/04/2021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42768333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ideo" Target="https://www.youtube.com/embed/sBBbq2g7yf8" TargetMode="Externa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video" Target="https://www.youtube.com/embed/9tpL1K8ZqrU"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Scholasticism Vs Humanism</a:t>
            </a: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Objectives</a:t>
            </a:r>
          </a:p>
        </p:txBody>
      </p:sp>
      <p:sp>
        <p:nvSpPr>
          <p:cNvPr id="3" name="Content Placeholder 2"/>
          <p:cNvSpPr>
            <a:spLocks noGrp="1"/>
          </p:cNvSpPr>
          <p:nvPr>
            <p:ph idx="1"/>
          </p:nvPr>
        </p:nvSpPr>
        <p:spPr/>
        <p:txBody>
          <a:bodyPr/>
          <a:lstStyle/>
          <a:p>
            <a:r>
              <a:rPr lang="en-GB" dirty="0"/>
              <a:t>To develop an awareness of the scholastic and humanistic traditions and their educational philosophy</a:t>
            </a:r>
          </a:p>
          <a:p>
            <a:endParaRPr lang="en-GB" dirty="0"/>
          </a:p>
          <a:p>
            <a:r>
              <a:rPr lang="en-GB" dirty="0"/>
              <a:t>To explain the differences between scholasticism and humanism</a:t>
            </a:r>
          </a:p>
        </p:txBody>
      </p:sp>
    </p:spTree>
    <p:extLst>
      <p:ext uri="{BB962C8B-B14F-4D97-AF65-F5344CB8AC3E}">
        <p14:creationId xmlns:p14="http://schemas.microsoft.com/office/powerpoint/2010/main" val="2604586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Definitions</a:t>
            </a:r>
          </a:p>
        </p:txBody>
      </p:sp>
      <p:sp>
        <p:nvSpPr>
          <p:cNvPr id="4" name="Text Placeholder 3"/>
          <p:cNvSpPr>
            <a:spLocks noGrp="1"/>
          </p:cNvSpPr>
          <p:nvPr>
            <p:ph type="body" idx="1"/>
          </p:nvPr>
        </p:nvSpPr>
        <p:spPr/>
        <p:txBody>
          <a:bodyPr/>
          <a:lstStyle/>
          <a:p>
            <a:r>
              <a:rPr lang="en-GB" dirty="0"/>
              <a:t>Scholasticism</a:t>
            </a:r>
          </a:p>
        </p:txBody>
      </p:sp>
      <p:sp>
        <p:nvSpPr>
          <p:cNvPr id="5" name="Content Placeholder 4"/>
          <p:cNvSpPr>
            <a:spLocks noGrp="1"/>
          </p:cNvSpPr>
          <p:nvPr>
            <p:ph sz="half" idx="2"/>
          </p:nvPr>
        </p:nvSpPr>
        <p:spPr/>
        <p:txBody>
          <a:bodyPr/>
          <a:lstStyle/>
          <a:p>
            <a:r>
              <a:rPr lang="en-GB" dirty="0"/>
              <a:t>1100-1600 dominant teaching method in Western Europe</a:t>
            </a:r>
          </a:p>
          <a:p>
            <a:r>
              <a:rPr lang="en-GB" dirty="0"/>
              <a:t>Reason, experience, authority </a:t>
            </a:r>
          </a:p>
        </p:txBody>
      </p:sp>
      <p:sp>
        <p:nvSpPr>
          <p:cNvPr id="6" name="Text Placeholder 5"/>
          <p:cNvSpPr>
            <a:spLocks noGrp="1"/>
          </p:cNvSpPr>
          <p:nvPr>
            <p:ph type="body" sz="quarter" idx="3"/>
          </p:nvPr>
        </p:nvSpPr>
        <p:spPr/>
        <p:txBody>
          <a:bodyPr/>
          <a:lstStyle/>
          <a:p>
            <a:r>
              <a:rPr lang="en-GB" dirty="0"/>
              <a:t>Humanism</a:t>
            </a:r>
          </a:p>
        </p:txBody>
      </p:sp>
      <p:sp>
        <p:nvSpPr>
          <p:cNvPr id="7" name="Content Placeholder 6"/>
          <p:cNvSpPr>
            <a:spLocks noGrp="1"/>
          </p:cNvSpPr>
          <p:nvPr>
            <p:ph sz="quarter" idx="4"/>
          </p:nvPr>
        </p:nvSpPr>
        <p:spPr/>
        <p:txBody>
          <a:bodyPr/>
          <a:lstStyle/>
          <a:p>
            <a:r>
              <a:rPr lang="en-GB" dirty="0"/>
              <a:t>14th–17thcentury Renaissance period </a:t>
            </a:r>
          </a:p>
          <a:p>
            <a:r>
              <a:rPr lang="en-GB" dirty="0"/>
              <a:t>Emphasises the ‘value’ of human beings</a:t>
            </a:r>
          </a:p>
        </p:txBody>
      </p:sp>
    </p:spTree>
    <p:extLst>
      <p:ext uri="{BB962C8B-B14F-4D97-AF65-F5344CB8AC3E}">
        <p14:creationId xmlns:p14="http://schemas.microsoft.com/office/powerpoint/2010/main" val="318223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6E3B0-FE2F-495D-A454-52524CBA75D2}"/>
              </a:ext>
            </a:extLst>
          </p:cNvPr>
          <p:cNvSpPr>
            <a:spLocks noGrp="1"/>
          </p:cNvSpPr>
          <p:nvPr>
            <p:ph type="title"/>
          </p:nvPr>
        </p:nvSpPr>
        <p:spPr/>
        <p:txBody>
          <a:bodyPr/>
          <a:lstStyle/>
          <a:p>
            <a:r>
              <a:rPr lang="en-GB" dirty="0"/>
              <a:t>Background</a:t>
            </a:r>
          </a:p>
        </p:txBody>
      </p:sp>
      <p:sp>
        <p:nvSpPr>
          <p:cNvPr id="3" name="Content Placeholder 2">
            <a:extLst>
              <a:ext uri="{FF2B5EF4-FFF2-40B4-BE49-F238E27FC236}">
                <a16:creationId xmlns:a16="http://schemas.microsoft.com/office/drawing/2014/main" id="{6F5B60D4-0837-4F6C-AD19-C1F2220D702D}"/>
              </a:ext>
            </a:extLst>
          </p:cNvPr>
          <p:cNvSpPr>
            <a:spLocks noGrp="1"/>
          </p:cNvSpPr>
          <p:nvPr>
            <p:ph idx="1"/>
          </p:nvPr>
        </p:nvSpPr>
        <p:spPr/>
        <p:txBody>
          <a:bodyPr vert="horz" lIns="91440" tIns="45720" rIns="91440" bIns="45720" rtlCol="0" anchor="t">
            <a:normAutofit/>
          </a:bodyPr>
          <a:lstStyle/>
          <a:p>
            <a:r>
              <a:rPr lang="en-GB" dirty="0">
                <a:ea typeface="+mn-lt"/>
                <a:cs typeface="+mn-lt"/>
              </a:rPr>
              <a:t>Philosophy did not have much of a place in the Roman empire, some early Christian philosophers sought to integrate Greek philosophy into approved Christian teachings but the majority of Roman philosophy centred on Stoicism, doing ones duty. </a:t>
            </a:r>
          </a:p>
          <a:p>
            <a:r>
              <a:rPr lang="en-GB" dirty="0">
                <a:ea typeface="+mn-lt"/>
                <a:cs typeface="+mn-lt"/>
              </a:rPr>
              <a:t>Following the collapse of the Roman Empire the majority of philosophical thought took place through Arabic and Persian scholars who translated classical Greek ideas and integrated them into Islamic culture.</a:t>
            </a:r>
          </a:p>
          <a:p>
            <a:r>
              <a:rPr lang="en-GB" dirty="0"/>
              <a:t>As the dark ages progressed the Catholic Church cemented its position as the leading authority on knowledge.</a:t>
            </a:r>
          </a:p>
        </p:txBody>
      </p:sp>
    </p:spTree>
    <p:extLst>
      <p:ext uri="{BB962C8B-B14F-4D97-AF65-F5344CB8AC3E}">
        <p14:creationId xmlns:p14="http://schemas.microsoft.com/office/powerpoint/2010/main" val="1477833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Scholasticism</a:t>
            </a:r>
          </a:p>
        </p:txBody>
      </p:sp>
      <p:sp>
        <p:nvSpPr>
          <p:cNvPr id="3" name="Content Placeholder 2"/>
          <p:cNvSpPr>
            <a:spLocks noGrp="1"/>
          </p:cNvSpPr>
          <p:nvPr>
            <p:ph idx="1"/>
          </p:nvPr>
        </p:nvSpPr>
        <p:spPr/>
        <p:txBody>
          <a:bodyPr/>
          <a:lstStyle/>
          <a:p>
            <a:r>
              <a:rPr lang="en-GB" dirty="0"/>
              <a:t>Synthesis of Aristotelian philosophy and Christian faith</a:t>
            </a:r>
          </a:p>
          <a:p>
            <a:r>
              <a:rPr lang="en-GB" dirty="0"/>
              <a:t>Allows for the decoding of the natural and supernatural world from a set of rules derived from the above</a:t>
            </a:r>
          </a:p>
        </p:txBody>
      </p:sp>
    </p:spTree>
    <p:extLst>
      <p:ext uri="{BB962C8B-B14F-4D97-AF65-F5344CB8AC3E}">
        <p14:creationId xmlns:p14="http://schemas.microsoft.com/office/powerpoint/2010/main" val="466322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Origins of Christian Schools</a:t>
            </a:r>
          </a:p>
        </p:txBody>
      </p:sp>
      <p:sp>
        <p:nvSpPr>
          <p:cNvPr id="3" name="Content Placeholder 2"/>
          <p:cNvSpPr>
            <a:spLocks noGrp="1"/>
          </p:cNvSpPr>
          <p:nvPr>
            <p:ph idx="1"/>
          </p:nvPr>
        </p:nvSpPr>
        <p:spPr/>
        <p:txBody>
          <a:bodyPr/>
          <a:lstStyle/>
          <a:p>
            <a:r>
              <a:rPr lang="en-GB" dirty="0"/>
              <a:t>529AD closure of the Platonic Academy</a:t>
            </a:r>
          </a:p>
          <a:p>
            <a:r>
              <a:rPr lang="en-GB" dirty="0"/>
              <a:t>Establishment of Monte </a:t>
            </a:r>
            <a:r>
              <a:rPr lang="en-GB" dirty="0" err="1"/>
              <a:t>Cassino</a:t>
            </a:r>
            <a:endParaRPr lang="en-GB" dirty="0"/>
          </a:p>
          <a:p>
            <a:r>
              <a:rPr lang="en-GB" dirty="0"/>
              <a:t>Crumbling of the Roman Empire</a:t>
            </a:r>
          </a:p>
          <a:p>
            <a:r>
              <a:rPr lang="en-GB" dirty="0"/>
              <a:t>Scholastic process of learning</a:t>
            </a:r>
          </a:p>
        </p:txBody>
      </p:sp>
    </p:spTree>
    <p:extLst>
      <p:ext uri="{BB962C8B-B14F-4D97-AF65-F5344CB8AC3E}">
        <p14:creationId xmlns:p14="http://schemas.microsoft.com/office/powerpoint/2010/main" val="25486656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General Principles</a:t>
            </a:r>
          </a:p>
        </p:txBody>
      </p:sp>
      <p:sp>
        <p:nvSpPr>
          <p:cNvPr id="3" name="Content Placeholder 2"/>
          <p:cNvSpPr>
            <a:spLocks noGrp="1"/>
          </p:cNvSpPr>
          <p:nvPr>
            <p:ph idx="1"/>
          </p:nvPr>
        </p:nvSpPr>
        <p:spPr/>
        <p:txBody>
          <a:bodyPr/>
          <a:lstStyle/>
          <a:p>
            <a:r>
              <a:rPr lang="en-GB" dirty="0"/>
              <a:t>An acceptance of prevailing Catholic orthodoxy</a:t>
            </a:r>
          </a:p>
          <a:p>
            <a:r>
              <a:rPr lang="en-GB" dirty="0"/>
              <a:t>An interest in the works of Aristotle</a:t>
            </a:r>
          </a:p>
          <a:p>
            <a:r>
              <a:rPr lang="en-GB" dirty="0"/>
              <a:t>Dialectical thinking &amp; syllogistic reasoning</a:t>
            </a:r>
          </a:p>
          <a:p>
            <a:r>
              <a:rPr lang="en-GB" dirty="0"/>
              <a:t>A tendency to dispute –often in minute detail </a:t>
            </a:r>
          </a:p>
          <a:p>
            <a:r>
              <a:rPr lang="en-GB" dirty="0"/>
              <a:t>Distinction between ‘natural’ and ‘revealed’ theology</a:t>
            </a:r>
          </a:p>
        </p:txBody>
      </p:sp>
    </p:spTree>
    <p:extLst>
      <p:ext uri="{BB962C8B-B14F-4D97-AF65-F5344CB8AC3E}">
        <p14:creationId xmlns:p14="http://schemas.microsoft.com/office/powerpoint/2010/main" val="1148771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BBbq2g7yf8"/>
          <p:cNvPicPr>
            <a:picLocks noRot="1" noChangeAspect="1"/>
          </p:cNvPicPr>
          <p:nvPr>
            <a:videoFile r:link="rId1"/>
          </p:nvPr>
        </p:nvPicPr>
        <p:blipFill>
          <a:blip r:embed="rId4"/>
          <a:stretch>
            <a:fillRect/>
          </a:stretch>
        </p:blipFill>
        <p:spPr>
          <a:xfrm>
            <a:off x="642369" y="361335"/>
            <a:ext cx="10907262" cy="6135330"/>
          </a:xfrm>
          <a:prstGeom prst="rect">
            <a:avLst/>
          </a:prstGeom>
        </p:spPr>
      </p:pic>
    </p:spTree>
    <p:extLst>
      <p:ext uri="{BB962C8B-B14F-4D97-AF65-F5344CB8AC3E}">
        <p14:creationId xmlns:p14="http://schemas.microsoft.com/office/powerpoint/2010/main" val="1227845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Scholastic Method</a:t>
            </a:r>
          </a:p>
        </p:txBody>
      </p:sp>
      <p:sp>
        <p:nvSpPr>
          <p:cNvPr id="3" name="Content Placeholder 2"/>
          <p:cNvSpPr>
            <a:spLocks noGrp="1"/>
          </p:cNvSpPr>
          <p:nvPr>
            <p:ph idx="1"/>
          </p:nvPr>
        </p:nvSpPr>
        <p:spPr/>
        <p:txBody>
          <a:bodyPr/>
          <a:lstStyle/>
          <a:p>
            <a:r>
              <a:rPr lang="en-GB" dirty="0"/>
              <a:t>Critical engagement with the text–note down any issues or disagreements.</a:t>
            </a:r>
          </a:p>
          <a:p>
            <a:r>
              <a:rPr lang="en-GB" dirty="0" err="1"/>
              <a:t>Questionae</a:t>
            </a:r>
            <a:r>
              <a:rPr lang="en-GB" dirty="0"/>
              <a:t> &amp; </a:t>
            </a:r>
            <a:r>
              <a:rPr lang="en-GB" dirty="0" err="1"/>
              <a:t>summae</a:t>
            </a:r>
            <a:endParaRPr lang="en-GB" dirty="0"/>
          </a:p>
          <a:p>
            <a:r>
              <a:rPr lang="en-GB" dirty="0"/>
              <a:t>Method of teaching</a:t>
            </a:r>
          </a:p>
          <a:p>
            <a:pPr lvl="1"/>
            <a:r>
              <a:rPr lang="en-GB" dirty="0"/>
              <a:t>1</a:t>
            </a:r>
            <a:r>
              <a:rPr lang="en-GB" dirty="0" smtClean="0"/>
              <a:t>. </a:t>
            </a:r>
            <a:r>
              <a:rPr lang="en-GB" dirty="0" err="1" smtClean="0"/>
              <a:t>Lectio</a:t>
            </a:r>
            <a:endParaRPr lang="en-GB" dirty="0"/>
          </a:p>
          <a:p>
            <a:pPr lvl="1"/>
            <a:r>
              <a:rPr lang="en-GB" dirty="0"/>
              <a:t>2</a:t>
            </a:r>
            <a:r>
              <a:rPr lang="en-GB" dirty="0" smtClean="0"/>
              <a:t>. </a:t>
            </a:r>
            <a:r>
              <a:rPr lang="en-GB" dirty="0" err="1" smtClean="0"/>
              <a:t>Disputatio</a:t>
            </a:r>
            <a:endParaRPr lang="en-GB" dirty="0"/>
          </a:p>
        </p:txBody>
      </p:sp>
    </p:spTree>
    <p:extLst>
      <p:ext uri="{BB962C8B-B14F-4D97-AF65-F5344CB8AC3E}">
        <p14:creationId xmlns:p14="http://schemas.microsoft.com/office/powerpoint/2010/main" val="106703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Move Towards ‘High Scholasticism’</a:t>
            </a:r>
          </a:p>
        </p:txBody>
      </p:sp>
      <p:sp>
        <p:nvSpPr>
          <p:cNvPr id="3" name="Content Placeholder 2"/>
          <p:cNvSpPr>
            <a:spLocks noGrp="1"/>
          </p:cNvSpPr>
          <p:nvPr>
            <p:ph idx="1"/>
          </p:nvPr>
        </p:nvSpPr>
        <p:spPr/>
        <p:txBody>
          <a:bodyPr/>
          <a:lstStyle/>
          <a:p>
            <a:r>
              <a:rPr lang="en-GB" dirty="0"/>
              <a:t>Moved towards other fields of study such as epistemology, political science, economic theory, psychology</a:t>
            </a:r>
          </a:p>
          <a:p>
            <a:r>
              <a:rPr lang="en-GB" dirty="0"/>
              <a:t>Albertus Magnus (c.1200-1280) –considered as having supreme systematic knowledge for his time period</a:t>
            </a:r>
          </a:p>
          <a:p>
            <a:r>
              <a:rPr lang="en-GB" dirty="0"/>
              <a:t>Sir Thomas Aquinas (c.1225-1274) –student of Magnus, proponent of natural and supernatural revelation</a:t>
            </a:r>
          </a:p>
        </p:txBody>
      </p:sp>
    </p:spTree>
    <p:extLst>
      <p:ext uri="{BB962C8B-B14F-4D97-AF65-F5344CB8AC3E}">
        <p14:creationId xmlns:p14="http://schemas.microsoft.com/office/powerpoint/2010/main" val="2884843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Humanism</a:t>
            </a:r>
          </a:p>
        </p:txBody>
      </p:sp>
      <p:sp>
        <p:nvSpPr>
          <p:cNvPr id="3" name="Content Placeholder 2"/>
          <p:cNvSpPr>
            <a:spLocks noGrp="1"/>
          </p:cNvSpPr>
          <p:nvPr>
            <p:ph idx="1"/>
          </p:nvPr>
        </p:nvSpPr>
        <p:spPr/>
        <p:txBody>
          <a:bodyPr/>
          <a:lstStyle/>
          <a:p>
            <a:r>
              <a:rPr lang="en-GB" dirty="0"/>
              <a:t>Basic educational philosophy of the Renaissance</a:t>
            </a:r>
          </a:p>
          <a:p>
            <a:r>
              <a:rPr lang="en-GB" dirty="0"/>
              <a:t>Italian medieval education</a:t>
            </a:r>
          </a:p>
          <a:p>
            <a:r>
              <a:rPr lang="en-GB" dirty="0"/>
              <a:t>University education at the end of this period beginning to move more towards developing more practical vocational experiences</a:t>
            </a:r>
          </a:p>
          <a:p>
            <a:r>
              <a:rPr lang="en-GB" dirty="0"/>
              <a:t>New emphasis on human experience</a:t>
            </a:r>
          </a:p>
          <a:p>
            <a:r>
              <a:rPr lang="en-GB" dirty="0"/>
              <a:t>Critical thinking and evidence rather than a reliance on faith</a:t>
            </a:r>
          </a:p>
        </p:txBody>
      </p:sp>
    </p:spTree>
    <p:extLst>
      <p:ext uri="{BB962C8B-B14F-4D97-AF65-F5344CB8AC3E}">
        <p14:creationId xmlns:p14="http://schemas.microsoft.com/office/powerpoint/2010/main" val="443212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9tpL1K8ZqrU"/>
          <p:cNvPicPr>
            <a:picLocks noRot="1" noChangeAspect="1"/>
          </p:cNvPicPr>
          <p:nvPr>
            <a:videoFile r:link="rId1"/>
          </p:nvPr>
        </p:nvPicPr>
        <p:blipFill>
          <a:blip r:embed="rId3"/>
          <a:stretch>
            <a:fillRect/>
          </a:stretch>
        </p:blipFill>
        <p:spPr>
          <a:xfrm>
            <a:off x="563711" y="317090"/>
            <a:ext cx="11064578" cy="6223820"/>
          </a:xfrm>
          <a:prstGeom prst="rect">
            <a:avLst/>
          </a:prstGeom>
        </p:spPr>
      </p:pic>
    </p:spTree>
    <p:extLst>
      <p:ext uri="{BB962C8B-B14F-4D97-AF65-F5344CB8AC3E}">
        <p14:creationId xmlns:p14="http://schemas.microsoft.com/office/powerpoint/2010/main" val="3345728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Three Definitions of Humanism</a:t>
            </a:r>
          </a:p>
        </p:txBody>
      </p:sp>
      <p:sp>
        <p:nvSpPr>
          <p:cNvPr id="3" name="Content Placeholder 2"/>
          <p:cNvSpPr>
            <a:spLocks noGrp="1"/>
          </p:cNvSpPr>
          <p:nvPr>
            <p:ph idx="1"/>
          </p:nvPr>
        </p:nvSpPr>
        <p:spPr/>
        <p:txBody>
          <a:bodyPr/>
          <a:lstStyle/>
          <a:p>
            <a:r>
              <a:rPr lang="en-GB" dirty="0"/>
              <a:t>Paul Oskar </a:t>
            </a:r>
            <a:r>
              <a:rPr lang="en-GB" dirty="0" err="1"/>
              <a:t>Kristeller</a:t>
            </a:r>
            <a:r>
              <a:rPr lang="en-GB" dirty="0"/>
              <a:t>–change in words used both written and verbally. Also a change in the subjects being taught –what it means to be human</a:t>
            </a:r>
          </a:p>
          <a:p>
            <a:r>
              <a:rPr lang="en-GB" dirty="0"/>
              <a:t>Eugenio </a:t>
            </a:r>
            <a:r>
              <a:rPr lang="en-GB" dirty="0" err="1"/>
              <a:t>Garin</a:t>
            </a:r>
            <a:r>
              <a:rPr lang="en-GB" dirty="0"/>
              <a:t>–shifts focus from institutional settings to the values and assumptions about reality that humanists share. </a:t>
            </a:r>
          </a:p>
          <a:p>
            <a:r>
              <a:rPr lang="en-GB" dirty="0"/>
              <a:t>Hans Baron –Looked at work of </a:t>
            </a:r>
            <a:r>
              <a:rPr lang="en-GB" dirty="0" err="1"/>
              <a:t>Niccolo</a:t>
            </a:r>
            <a:r>
              <a:rPr lang="en-GB" dirty="0"/>
              <a:t> </a:t>
            </a:r>
            <a:r>
              <a:rPr lang="en-GB" dirty="0" err="1"/>
              <a:t>Niccoli</a:t>
            </a:r>
            <a:endParaRPr lang="en-GB" dirty="0"/>
          </a:p>
        </p:txBody>
      </p:sp>
    </p:spTree>
    <p:extLst>
      <p:ext uri="{BB962C8B-B14F-4D97-AF65-F5344CB8AC3E}">
        <p14:creationId xmlns:p14="http://schemas.microsoft.com/office/powerpoint/2010/main" val="82619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Theorists</a:t>
            </a:r>
          </a:p>
        </p:txBody>
      </p:sp>
      <p:sp>
        <p:nvSpPr>
          <p:cNvPr id="3" name="Content Placeholder 2"/>
          <p:cNvSpPr>
            <a:spLocks noGrp="1"/>
          </p:cNvSpPr>
          <p:nvPr>
            <p:ph idx="1"/>
          </p:nvPr>
        </p:nvSpPr>
        <p:spPr/>
        <p:txBody>
          <a:bodyPr/>
          <a:lstStyle/>
          <a:p>
            <a:r>
              <a:rPr lang="en-GB" dirty="0" err="1"/>
              <a:t>Piero</a:t>
            </a:r>
            <a:r>
              <a:rPr lang="en-GB" dirty="0"/>
              <a:t> Paolo </a:t>
            </a:r>
            <a:r>
              <a:rPr lang="en-GB" dirty="0" err="1"/>
              <a:t>Vergerio</a:t>
            </a:r>
            <a:r>
              <a:rPr lang="en-GB" dirty="0"/>
              <a:t> The Character and Studies Befitting a Free-Born Youth’ (c.1402-3)‘</a:t>
            </a:r>
          </a:p>
          <a:p>
            <a:r>
              <a:rPr lang="en-GB" dirty="0"/>
              <a:t>Education involves character and learning –what kind of student would be best to receive education? How can we improve the character of this student?</a:t>
            </a:r>
          </a:p>
          <a:p>
            <a:r>
              <a:rPr lang="en-GB" dirty="0"/>
              <a:t>Leonardo </a:t>
            </a:r>
            <a:r>
              <a:rPr lang="en-GB" dirty="0" err="1"/>
              <a:t>Bruni</a:t>
            </a:r>
            <a:r>
              <a:rPr lang="en-GB" dirty="0"/>
              <a:t> The Study of Literature (1422-1429)</a:t>
            </a:r>
          </a:p>
          <a:p>
            <a:r>
              <a:rPr lang="en-GB" dirty="0"/>
              <a:t>Wide and varied education required, self and factual expression is important</a:t>
            </a:r>
          </a:p>
        </p:txBody>
      </p:sp>
    </p:spTree>
    <p:extLst>
      <p:ext uri="{BB962C8B-B14F-4D97-AF65-F5344CB8AC3E}">
        <p14:creationId xmlns:p14="http://schemas.microsoft.com/office/powerpoint/2010/main" val="3039341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err="1"/>
              <a:t>Maffeo</a:t>
            </a:r>
            <a:r>
              <a:rPr lang="en-GB" dirty="0"/>
              <a:t> </a:t>
            </a:r>
            <a:r>
              <a:rPr lang="en-GB" dirty="0" err="1"/>
              <a:t>Vegio</a:t>
            </a:r>
            <a:r>
              <a:rPr lang="en-GB" dirty="0"/>
              <a:t> On Education and Excellence of Character in Children (1444)</a:t>
            </a:r>
          </a:p>
          <a:p>
            <a:r>
              <a:rPr lang="en-GB" dirty="0"/>
              <a:t>Wrote large number of texts, first three deal with obligations of parents and teachers towards children</a:t>
            </a:r>
          </a:p>
          <a:p>
            <a:r>
              <a:rPr lang="en-GB" dirty="0"/>
              <a:t>Aeneas </a:t>
            </a:r>
            <a:r>
              <a:rPr lang="en-GB" dirty="0" err="1"/>
              <a:t>Sylvius</a:t>
            </a:r>
            <a:r>
              <a:rPr lang="en-GB" dirty="0"/>
              <a:t> </a:t>
            </a:r>
            <a:r>
              <a:rPr lang="en-GB" dirty="0" err="1"/>
              <a:t>Piccolomini</a:t>
            </a:r>
            <a:r>
              <a:rPr lang="en-GB" dirty="0"/>
              <a:t> The Education of Boys (1450)</a:t>
            </a:r>
          </a:p>
          <a:p>
            <a:r>
              <a:rPr lang="en-GB" dirty="0"/>
              <a:t>Education must train the body and the mind</a:t>
            </a:r>
          </a:p>
        </p:txBody>
      </p:sp>
    </p:spTree>
    <p:extLst>
      <p:ext uri="{BB962C8B-B14F-4D97-AF65-F5344CB8AC3E}">
        <p14:creationId xmlns:p14="http://schemas.microsoft.com/office/powerpoint/2010/main" val="3952277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Humanism</a:t>
            </a:r>
          </a:p>
        </p:txBody>
      </p:sp>
      <p:sp>
        <p:nvSpPr>
          <p:cNvPr id="3" name="Content Placeholder 2"/>
          <p:cNvSpPr>
            <a:spLocks noGrp="1"/>
          </p:cNvSpPr>
          <p:nvPr>
            <p:ph idx="1"/>
          </p:nvPr>
        </p:nvSpPr>
        <p:spPr/>
        <p:txBody>
          <a:bodyPr/>
          <a:lstStyle/>
          <a:p>
            <a:r>
              <a:rPr lang="en-GB" dirty="0"/>
              <a:t>Erasmus 1466-1536 –the essential goodness of children</a:t>
            </a:r>
          </a:p>
          <a:p>
            <a:r>
              <a:rPr lang="en-GB" dirty="0"/>
              <a:t>Human centred rather than religion centred</a:t>
            </a:r>
          </a:p>
          <a:p>
            <a:r>
              <a:rPr lang="en-GB" dirty="0"/>
              <a:t>Has links with ethics, metaphysics, epistemology, political philosophy</a:t>
            </a:r>
          </a:p>
        </p:txBody>
      </p:sp>
    </p:spTree>
    <p:extLst>
      <p:ext uri="{BB962C8B-B14F-4D97-AF65-F5344CB8AC3E}">
        <p14:creationId xmlns:p14="http://schemas.microsoft.com/office/powerpoint/2010/main" val="342873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Epic Rap Battle!!!</a:t>
            </a:r>
          </a:p>
        </p:txBody>
      </p:sp>
      <p:sp>
        <p:nvSpPr>
          <p:cNvPr id="3" name="Content Placeholder 2"/>
          <p:cNvSpPr>
            <a:spLocks noGrp="1"/>
          </p:cNvSpPr>
          <p:nvPr>
            <p:ph idx="1"/>
          </p:nvPr>
        </p:nvSpPr>
        <p:spPr/>
        <p:txBody>
          <a:bodyPr vert="horz" lIns="91440" tIns="45720" rIns="91440" bIns="45720" rtlCol="0" anchor="t">
            <a:normAutofit/>
          </a:bodyPr>
          <a:lstStyle/>
          <a:p>
            <a:r>
              <a:rPr lang="en-GB"/>
              <a:t>In two groups research and write a rap battle for one of these philosophers</a:t>
            </a:r>
          </a:p>
          <a:p>
            <a:pPr lvl="1"/>
            <a:r>
              <a:rPr lang="en-GB"/>
              <a:t>Thomas Aquinas</a:t>
            </a:r>
            <a:endParaRPr lang="en-GB" dirty="0"/>
          </a:p>
          <a:p>
            <a:pPr lvl="1"/>
            <a:r>
              <a:rPr lang="en-GB"/>
              <a:t>Desiderius Erasmus</a:t>
            </a:r>
            <a:endParaRPr lang="en-GB" dirty="0"/>
          </a:p>
          <a:p>
            <a:endParaRPr lang="en-GB" dirty="0"/>
          </a:p>
          <a:p>
            <a:r>
              <a:rPr lang="en-GB"/>
              <a:t>You will need to consider the opositions philosophy and write to counter their likely arguments as well as promoting your own.</a:t>
            </a:r>
            <a:endParaRPr lang="en-GB" dirty="0"/>
          </a:p>
        </p:txBody>
      </p:sp>
    </p:spTree>
    <p:extLst>
      <p:ext uri="{BB962C8B-B14F-4D97-AF65-F5344CB8AC3E}">
        <p14:creationId xmlns:p14="http://schemas.microsoft.com/office/powerpoint/2010/main" val="23745579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Reflection</a:t>
            </a:r>
          </a:p>
        </p:txBody>
      </p:sp>
      <p:sp>
        <p:nvSpPr>
          <p:cNvPr id="3" name="Content Placeholder 2"/>
          <p:cNvSpPr>
            <a:spLocks noGrp="1"/>
          </p:cNvSpPr>
          <p:nvPr>
            <p:ph idx="1"/>
          </p:nvPr>
        </p:nvSpPr>
        <p:spPr/>
        <p:txBody>
          <a:bodyPr/>
          <a:lstStyle/>
          <a:p>
            <a:r>
              <a:rPr lang="en-GB" dirty="0"/>
              <a:t>What do we understand about scholasticism and humanism?</a:t>
            </a:r>
          </a:p>
          <a:p>
            <a:r>
              <a:rPr lang="en-GB" dirty="0"/>
              <a:t>What is/should the role of religion and/or spirituality be within education?</a:t>
            </a:r>
          </a:p>
          <a:p>
            <a:r>
              <a:rPr lang="en-GB" dirty="0"/>
              <a:t>How has that changed over the years</a:t>
            </a:r>
          </a:p>
          <a:p>
            <a:r>
              <a:rPr lang="en-GB" dirty="0"/>
              <a:t>How does the views of the philosophers you have considered fit into this?</a:t>
            </a:r>
          </a:p>
        </p:txBody>
      </p:sp>
    </p:spTree>
    <p:extLst>
      <p:ext uri="{BB962C8B-B14F-4D97-AF65-F5344CB8AC3E}">
        <p14:creationId xmlns:p14="http://schemas.microsoft.com/office/powerpoint/2010/main" val="2088492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2017g-leo-igwe-003-1200k">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966111" y="545690"/>
            <a:ext cx="10259780" cy="5766620"/>
          </a:xfrm>
          <a:prstGeom prst="rect">
            <a:avLst/>
          </a:prstGeom>
        </p:spPr>
      </p:pic>
    </p:spTree>
    <p:extLst>
      <p:ext uri="{BB962C8B-B14F-4D97-AF65-F5344CB8AC3E}">
        <p14:creationId xmlns:p14="http://schemas.microsoft.com/office/powerpoint/2010/main" val="33364970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Content Placeholder 2"/>
          <p:cNvSpPr>
            <a:spLocks noGrp="1"/>
          </p:cNvSpPr>
          <p:nvPr>
            <p:ph idx="1"/>
          </p:nvPr>
        </p:nvSpPr>
        <p:spPr/>
        <p:txBody>
          <a:bodyPr/>
          <a:lstStyle/>
          <a:p>
            <a:r>
              <a:rPr lang="en-GB" dirty="0"/>
              <a:t>If you were asked to write the 5 pieces of advice that you would give to the next generation about how to live their lives, what would those be?</a:t>
            </a:r>
          </a:p>
        </p:txBody>
      </p:sp>
    </p:spTree>
    <p:extLst>
      <p:ext uri="{BB962C8B-B14F-4D97-AF65-F5344CB8AC3E}">
        <p14:creationId xmlns:p14="http://schemas.microsoft.com/office/powerpoint/2010/main" val="153930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26764-5DDE-4EE4-AC0A-FC1F2BDAA646}"/>
              </a:ext>
            </a:extLst>
          </p:cNvPr>
          <p:cNvSpPr>
            <a:spLocks noGrp="1"/>
          </p:cNvSpPr>
          <p:nvPr>
            <p:ph type="title"/>
          </p:nvPr>
        </p:nvSpPr>
        <p:spPr/>
        <p:txBody>
          <a:bodyPr/>
          <a:lstStyle/>
          <a:p>
            <a:r>
              <a:rPr lang="en-GB"/>
              <a:t>Questions?</a:t>
            </a:r>
          </a:p>
        </p:txBody>
      </p:sp>
      <p:sp>
        <p:nvSpPr>
          <p:cNvPr id="3" name="Text Placeholder 2">
            <a:extLst>
              <a:ext uri="{FF2B5EF4-FFF2-40B4-BE49-F238E27FC236}">
                <a16:creationId xmlns:a16="http://schemas.microsoft.com/office/drawing/2014/main" id="{9B9D7835-1795-47C9-B193-938B3B4B0066}"/>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57189173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1257</TotalTime>
  <Words>1247</Words>
  <Application>Microsoft Office PowerPoint</Application>
  <PresentationFormat>Widescreen</PresentationFormat>
  <Paragraphs>94</Paragraphs>
  <Slides>21</Slides>
  <Notes>6</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Century Gothic</vt:lpstr>
      <vt:lpstr>Wingdings 3</vt:lpstr>
      <vt:lpstr>Wisp</vt:lpstr>
      <vt:lpstr>Scholasticism Vs Humanism</vt:lpstr>
      <vt:lpstr>Objectives</vt:lpstr>
      <vt:lpstr>Definitions</vt:lpstr>
      <vt:lpstr>Background</vt:lpstr>
      <vt:lpstr>Scholasticism</vt:lpstr>
      <vt:lpstr>Origins of Christian Schools</vt:lpstr>
      <vt:lpstr>Some General Principles</vt:lpstr>
      <vt:lpstr>PowerPoint Presentation</vt:lpstr>
      <vt:lpstr>Scholastic Method</vt:lpstr>
      <vt:lpstr>The Move Towards ‘High Scholasticism’</vt:lpstr>
      <vt:lpstr>Humanism</vt:lpstr>
      <vt:lpstr>PowerPoint Presentation</vt:lpstr>
      <vt:lpstr>Three Definitions of Humanism</vt:lpstr>
      <vt:lpstr>Key Theorists</vt:lpstr>
      <vt:lpstr>PowerPoint Presentation</vt:lpstr>
      <vt:lpstr>Humanism</vt:lpstr>
      <vt:lpstr>Epic Rap Battle!!!</vt:lpstr>
      <vt:lpstr>Reflection</vt:lpstr>
      <vt:lpstr>PowerPoint Presentation</vt:lpstr>
      <vt:lpstr>Task</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Ross Phillips</cp:lastModifiedBy>
  <cp:revision>56</cp:revision>
  <dcterms:created xsi:type="dcterms:W3CDTF">2021-03-29T14:36:59Z</dcterms:created>
  <dcterms:modified xsi:type="dcterms:W3CDTF">2021-04-26T08:13:20Z</dcterms:modified>
</cp:coreProperties>
</file>