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6" d="100"/>
          <a:sy n="116" d="100"/>
        </p:scale>
        <p:origin x="-390"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F85B09-FF87-D51A-F5EF-490957CD72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4BF98405-D4BA-8CE9-E3FB-60542144F6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33920CDB-38F9-2D04-4E88-8393EE8F67CF}"/>
              </a:ext>
            </a:extLst>
          </p:cNvPr>
          <p:cNvSpPr>
            <a:spLocks noGrp="1"/>
          </p:cNvSpPr>
          <p:nvPr>
            <p:ph type="dt" sz="half" idx="10"/>
          </p:nvPr>
        </p:nvSpPr>
        <p:spPr/>
        <p:txBody>
          <a:bodyPr/>
          <a:lstStyle/>
          <a:p>
            <a:fld id="{9B25B692-40D4-4D3E-A880-273DAF7823F2}" type="datetimeFigureOut">
              <a:rPr lang="en-GB" smtClean="0"/>
              <a:t>19/05/2023</a:t>
            </a:fld>
            <a:endParaRPr lang="en-GB"/>
          </a:p>
        </p:txBody>
      </p:sp>
      <p:sp>
        <p:nvSpPr>
          <p:cNvPr id="5" name="Footer Placeholder 4">
            <a:extLst>
              <a:ext uri="{FF2B5EF4-FFF2-40B4-BE49-F238E27FC236}">
                <a16:creationId xmlns:a16="http://schemas.microsoft.com/office/drawing/2014/main" xmlns="" id="{E2AEFD8B-3CED-1ABE-7F4B-58DD786218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2EDD14E-17C6-DA7C-1AFF-CB69DCFFA31F}"/>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2896262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C13E53-3818-923B-8097-7B6EACF80C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4CECDFD5-F10E-6914-E211-5DC7E99634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AD8B37E-0F44-291A-6EA8-96C69A617BC1}"/>
              </a:ext>
            </a:extLst>
          </p:cNvPr>
          <p:cNvSpPr>
            <a:spLocks noGrp="1"/>
          </p:cNvSpPr>
          <p:nvPr>
            <p:ph type="dt" sz="half" idx="10"/>
          </p:nvPr>
        </p:nvSpPr>
        <p:spPr/>
        <p:txBody>
          <a:bodyPr/>
          <a:lstStyle/>
          <a:p>
            <a:fld id="{9B25B692-40D4-4D3E-A880-273DAF7823F2}" type="datetimeFigureOut">
              <a:rPr lang="en-GB" smtClean="0"/>
              <a:t>19/05/2023</a:t>
            </a:fld>
            <a:endParaRPr lang="en-GB"/>
          </a:p>
        </p:txBody>
      </p:sp>
      <p:sp>
        <p:nvSpPr>
          <p:cNvPr id="5" name="Footer Placeholder 4">
            <a:extLst>
              <a:ext uri="{FF2B5EF4-FFF2-40B4-BE49-F238E27FC236}">
                <a16:creationId xmlns:a16="http://schemas.microsoft.com/office/drawing/2014/main" xmlns="" id="{B8DFBA4E-74DC-622B-F15F-1FDC24805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44A2409-5AF7-30D9-41D2-B37F377CA59D}"/>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164438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0CCF2C-B7FD-C4AA-BF5F-C88D00533C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2A4E368F-203F-52EF-A4EA-AE5231FC9C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E431D222-682F-77A1-D6A9-B6E42CE9FB4E}"/>
              </a:ext>
            </a:extLst>
          </p:cNvPr>
          <p:cNvSpPr>
            <a:spLocks noGrp="1"/>
          </p:cNvSpPr>
          <p:nvPr>
            <p:ph type="dt" sz="half" idx="10"/>
          </p:nvPr>
        </p:nvSpPr>
        <p:spPr/>
        <p:txBody>
          <a:bodyPr/>
          <a:lstStyle/>
          <a:p>
            <a:fld id="{9B25B692-40D4-4D3E-A880-273DAF7823F2}" type="datetimeFigureOut">
              <a:rPr lang="en-GB" smtClean="0"/>
              <a:t>19/05/2023</a:t>
            </a:fld>
            <a:endParaRPr lang="en-GB"/>
          </a:p>
        </p:txBody>
      </p:sp>
      <p:sp>
        <p:nvSpPr>
          <p:cNvPr id="5" name="Footer Placeholder 4">
            <a:extLst>
              <a:ext uri="{FF2B5EF4-FFF2-40B4-BE49-F238E27FC236}">
                <a16:creationId xmlns:a16="http://schemas.microsoft.com/office/drawing/2014/main" xmlns="" id="{E95ECC7A-C1C7-944E-DD6F-0628EBF3CF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D5626B9C-8E33-9B04-0A36-65437526C634}"/>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3641072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0A8BB5-1AD4-3C60-5542-FFB91F97E1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745DDB2B-5B25-9EED-1715-02AFCF4ECF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50854D90-0E76-A6AC-DB13-13F1F098A5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77C1CC77-0407-72A9-8332-F946FB9CE441}"/>
              </a:ext>
            </a:extLst>
          </p:cNvPr>
          <p:cNvSpPr>
            <a:spLocks noGrp="1"/>
          </p:cNvSpPr>
          <p:nvPr>
            <p:ph type="dt" sz="half" idx="10"/>
          </p:nvPr>
        </p:nvSpPr>
        <p:spPr/>
        <p:txBody>
          <a:bodyPr/>
          <a:lstStyle/>
          <a:p>
            <a:fld id="{9B25B692-40D4-4D3E-A880-273DAF7823F2}" type="datetimeFigureOut">
              <a:rPr lang="en-GB" smtClean="0"/>
              <a:t>19/05/2023</a:t>
            </a:fld>
            <a:endParaRPr lang="en-GB"/>
          </a:p>
        </p:txBody>
      </p:sp>
      <p:sp>
        <p:nvSpPr>
          <p:cNvPr id="6" name="Footer Placeholder 5">
            <a:extLst>
              <a:ext uri="{FF2B5EF4-FFF2-40B4-BE49-F238E27FC236}">
                <a16:creationId xmlns:a16="http://schemas.microsoft.com/office/drawing/2014/main" xmlns="" id="{F4AB0CB7-1DF2-1FCC-C809-36B5627916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E006D339-7555-CFF9-73F8-F336FAA84B42}"/>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6735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BDC6D7-B798-8539-7D5B-B9E4437790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8B9DB017-6D92-81B6-BF41-7BF7D584BD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440E4FF0-39F3-CE38-F47D-DE605083F4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C033DCB7-1E6E-560B-E70A-0601EA66FA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7DAD1C9-FBB5-B09B-7EF6-543E807D2F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3BD58AE2-B0B7-0573-74B1-20CCB55B002C}"/>
              </a:ext>
            </a:extLst>
          </p:cNvPr>
          <p:cNvSpPr>
            <a:spLocks noGrp="1"/>
          </p:cNvSpPr>
          <p:nvPr>
            <p:ph type="dt" sz="half" idx="10"/>
          </p:nvPr>
        </p:nvSpPr>
        <p:spPr/>
        <p:txBody>
          <a:bodyPr/>
          <a:lstStyle/>
          <a:p>
            <a:fld id="{9B25B692-40D4-4D3E-A880-273DAF7823F2}" type="datetimeFigureOut">
              <a:rPr lang="en-GB" smtClean="0"/>
              <a:t>19/05/2023</a:t>
            </a:fld>
            <a:endParaRPr lang="en-GB"/>
          </a:p>
        </p:txBody>
      </p:sp>
      <p:sp>
        <p:nvSpPr>
          <p:cNvPr id="8" name="Footer Placeholder 7">
            <a:extLst>
              <a:ext uri="{FF2B5EF4-FFF2-40B4-BE49-F238E27FC236}">
                <a16:creationId xmlns:a16="http://schemas.microsoft.com/office/drawing/2014/main" xmlns="" id="{FE8FC985-8EAE-CAC5-B0AE-236CBAF391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0FD0F05B-703D-6465-8F25-C5BD42812DF3}"/>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3850004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E6B7B17-FFA5-2F5B-4792-1FD69505394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AB349D63-3ADB-DDDF-F687-AEAE65A0BF7E}"/>
              </a:ext>
            </a:extLst>
          </p:cNvPr>
          <p:cNvSpPr>
            <a:spLocks noGrp="1"/>
          </p:cNvSpPr>
          <p:nvPr>
            <p:ph type="dt" sz="half" idx="10"/>
          </p:nvPr>
        </p:nvSpPr>
        <p:spPr/>
        <p:txBody>
          <a:bodyPr/>
          <a:lstStyle/>
          <a:p>
            <a:fld id="{9B25B692-40D4-4D3E-A880-273DAF7823F2}" type="datetimeFigureOut">
              <a:rPr lang="en-GB" smtClean="0"/>
              <a:t>19/05/2023</a:t>
            </a:fld>
            <a:endParaRPr lang="en-GB"/>
          </a:p>
        </p:txBody>
      </p:sp>
      <p:sp>
        <p:nvSpPr>
          <p:cNvPr id="4" name="Footer Placeholder 3">
            <a:extLst>
              <a:ext uri="{FF2B5EF4-FFF2-40B4-BE49-F238E27FC236}">
                <a16:creationId xmlns:a16="http://schemas.microsoft.com/office/drawing/2014/main" xmlns="" id="{1705C03E-3069-6A96-8AA2-2B82B381A2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D50FD2EE-9742-72BA-1953-9EDD43677EA5}"/>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3468329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B881ED49-C05F-27B7-C1DC-CD6DA6EE29D4}"/>
              </a:ext>
            </a:extLst>
          </p:cNvPr>
          <p:cNvSpPr>
            <a:spLocks noGrp="1"/>
          </p:cNvSpPr>
          <p:nvPr>
            <p:ph type="dt" sz="half" idx="10"/>
          </p:nvPr>
        </p:nvSpPr>
        <p:spPr/>
        <p:txBody>
          <a:bodyPr/>
          <a:lstStyle/>
          <a:p>
            <a:fld id="{9B25B692-40D4-4D3E-A880-273DAF7823F2}" type="datetimeFigureOut">
              <a:rPr lang="en-GB" smtClean="0"/>
              <a:t>19/05/2023</a:t>
            </a:fld>
            <a:endParaRPr lang="en-GB"/>
          </a:p>
        </p:txBody>
      </p:sp>
      <p:sp>
        <p:nvSpPr>
          <p:cNvPr id="3" name="Footer Placeholder 2">
            <a:extLst>
              <a:ext uri="{FF2B5EF4-FFF2-40B4-BE49-F238E27FC236}">
                <a16:creationId xmlns:a16="http://schemas.microsoft.com/office/drawing/2014/main" xmlns="" id="{27A0F1D7-44DF-8E88-2E91-2453F1C818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5EF1CE51-A607-D585-0F43-9E9F138F7197}"/>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3533427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5BAF0A-91DD-19D1-EC9D-90149892F8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A1BA59A2-4150-FF87-510E-BCD60012F6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7DB6FFEF-3DA7-660E-23DC-BE559B510C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696251DA-B89F-ED3F-B3F7-CB0A931389C0}"/>
              </a:ext>
            </a:extLst>
          </p:cNvPr>
          <p:cNvSpPr>
            <a:spLocks noGrp="1"/>
          </p:cNvSpPr>
          <p:nvPr>
            <p:ph type="dt" sz="half" idx="10"/>
          </p:nvPr>
        </p:nvSpPr>
        <p:spPr/>
        <p:txBody>
          <a:bodyPr/>
          <a:lstStyle/>
          <a:p>
            <a:fld id="{9B25B692-40D4-4D3E-A880-273DAF7823F2}" type="datetimeFigureOut">
              <a:rPr lang="en-GB" smtClean="0"/>
              <a:t>19/05/2023</a:t>
            </a:fld>
            <a:endParaRPr lang="en-GB"/>
          </a:p>
        </p:txBody>
      </p:sp>
      <p:sp>
        <p:nvSpPr>
          <p:cNvPr id="6" name="Footer Placeholder 5">
            <a:extLst>
              <a:ext uri="{FF2B5EF4-FFF2-40B4-BE49-F238E27FC236}">
                <a16:creationId xmlns:a16="http://schemas.microsoft.com/office/drawing/2014/main" xmlns="" id="{A3CB0DD0-CE78-54D8-ADD2-6AD6C48B0E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885015E8-29DF-16AE-17F6-80654C733715}"/>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1131308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D35DC4-504D-C5DD-DF48-66873E5C20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7B3946D3-FE7F-6CA5-2A91-8C99EAF52C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B7160F01-04CB-52A1-7322-E123D69DF7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019466E0-33A5-4819-62FA-F79C86583BA4}"/>
              </a:ext>
            </a:extLst>
          </p:cNvPr>
          <p:cNvSpPr>
            <a:spLocks noGrp="1"/>
          </p:cNvSpPr>
          <p:nvPr>
            <p:ph type="dt" sz="half" idx="10"/>
          </p:nvPr>
        </p:nvSpPr>
        <p:spPr/>
        <p:txBody>
          <a:bodyPr/>
          <a:lstStyle/>
          <a:p>
            <a:fld id="{9B25B692-40D4-4D3E-A880-273DAF7823F2}" type="datetimeFigureOut">
              <a:rPr lang="en-GB" smtClean="0"/>
              <a:t>19/05/2023</a:t>
            </a:fld>
            <a:endParaRPr lang="en-GB"/>
          </a:p>
        </p:txBody>
      </p:sp>
      <p:sp>
        <p:nvSpPr>
          <p:cNvPr id="6" name="Footer Placeholder 5">
            <a:extLst>
              <a:ext uri="{FF2B5EF4-FFF2-40B4-BE49-F238E27FC236}">
                <a16:creationId xmlns:a16="http://schemas.microsoft.com/office/drawing/2014/main" xmlns="" id="{C38D5007-46E3-38DA-C784-1D53C15B20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A0964D6B-A785-1634-3ABA-C71CF6452B63}"/>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1308815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490A4D-D92B-67A9-A0F4-AEABD8D8AC0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F90A7590-CB00-9E11-20E2-115F9F27A9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5A40040-B246-76DF-078F-FD8ED8A84198}"/>
              </a:ext>
            </a:extLst>
          </p:cNvPr>
          <p:cNvSpPr>
            <a:spLocks noGrp="1"/>
          </p:cNvSpPr>
          <p:nvPr>
            <p:ph type="dt" sz="half" idx="10"/>
          </p:nvPr>
        </p:nvSpPr>
        <p:spPr/>
        <p:txBody>
          <a:bodyPr/>
          <a:lstStyle/>
          <a:p>
            <a:fld id="{9B25B692-40D4-4D3E-A880-273DAF7823F2}" type="datetimeFigureOut">
              <a:rPr lang="en-GB" smtClean="0"/>
              <a:t>19/05/2023</a:t>
            </a:fld>
            <a:endParaRPr lang="en-GB"/>
          </a:p>
        </p:txBody>
      </p:sp>
      <p:sp>
        <p:nvSpPr>
          <p:cNvPr id="5" name="Footer Placeholder 4">
            <a:extLst>
              <a:ext uri="{FF2B5EF4-FFF2-40B4-BE49-F238E27FC236}">
                <a16:creationId xmlns:a16="http://schemas.microsoft.com/office/drawing/2014/main" xmlns="" id="{1C030CCE-F2C2-C9FD-FF34-D859E2E2BD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AFDD4566-F01A-671A-71F2-5CFB999BAC15}"/>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737983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D846E6C-DDD7-C36F-AE47-8230A0DEE0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FE6C219F-D8AC-0598-6C54-6BB342AF21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7A2006C8-ABCA-889E-69A9-35B00F2B26BE}"/>
              </a:ext>
            </a:extLst>
          </p:cNvPr>
          <p:cNvSpPr>
            <a:spLocks noGrp="1"/>
          </p:cNvSpPr>
          <p:nvPr>
            <p:ph type="dt" sz="half" idx="10"/>
          </p:nvPr>
        </p:nvSpPr>
        <p:spPr/>
        <p:txBody>
          <a:bodyPr/>
          <a:lstStyle/>
          <a:p>
            <a:fld id="{9B25B692-40D4-4D3E-A880-273DAF7823F2}" type="datetimeFigureOut">
              <a:rPr lang="en-GB" smtClean="0"/>
              <a:t>19/05/2023</a:t>
            </a:fld>
            <a:endParaRPr lang="en-GB"/>
          </a:p>
        </p:txBody>
      </p:sp>
      <p:sp>
        <p:nvSpPr>
          <p:cNvPr id="5" name="Footer Placeholder 4">
            <a:extLst>
              <a:ext uri="{FF2B5EF4-FFF2-40B4-BE49-F238E27FC236}">
                <a16:creationId xmlns:a16="http://schemas.microsoft.com/office/drawing/2014/main" xmlns="" id="{BC3FE473-9F61-8474-B2BC-D83CAC32BD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8257EE7-C7C7-CF8E-9486-6DC02DC8E0DD}"/>
              </a:ext>
            </a:extLst>
          </p:cNvPr>
          <p:cNvSpPr>
            <a:spLocks noGrp="1"/>
          </p:cNvSpPr>
          <p:nvPr>
            <p:ph type="sldNum" sz="quarter" idx="12"/>
          </p:nvPr>
        </p:nvSpPr>
        <p:spPr/>
        <p:txBody>
          <a:bodyPr/>
          <a:lstStyle/>
          <a:p>
            <a:fld id="{31F0A59A-AEE7-47FC-9846-0FFD0EBF4E6A}" type="slidenum">
              <a:rPr lang="en-GB" smtClean="0"/>
              <a:t>‹#›</a:t>
            </a:fld>
            <a:endParaRPr lang="en-GB"/>
          </a:p>
        </p:txBody>
      </p:sp>
    </p:spTree>
    <p:extLst>
      <p:ext uri="{BB962C8B-B14F-4D97-AF65-F5344CB8AC3E}">
        <p14:creationId xmlns:p14="http://schemas.microsoft.com/office/powerpoint/2010/main" val="1354410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0C9A4A04-E939-5CA9-42FF-2EA4FA82AC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0F55EE13-61FB-E776-D21F-EA29717549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74A8A1BC-0EB7-1901-4C54-1688D6DB62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25B692-40D4-4D3E-A880-273DAF7823F2}" type="datetimeFigureOut">
              <a:rPr lang="en-GB" smtClean="0"/>
              <a:t>19/05/2023</a:t>
            </a:fld>
            <a:endParaRPr lang="en-GB"/>
          </a:p>
        </p:txBody>
      </p:sp>
      <p:sp>
        <p:nvSpPr>
          <p:cNvPr id="5" name="Footer Placeholder 4">
            <a:extLst>
              <a:ext uri="{FF2B5EF4-FFF2-40B4-BE49-F238E27FC236}">
                <a16:creationId xmlns:a16="http://schemas.microsoft.com/office/drawing/2014/main" xmlns="" id="{08C492BF-5B17-CE27-92EB-1FE7B3BF6E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BBBA5307-0069-B67C-4DF1-43D782B85C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F0A59A-AEE7-47FC-9846-0FFD0EBF4E6A}" type="slidenum">
              <a:rPr lang="en-GB" smtClean="0"/>
              <a:t>‹#›</a:t>
            </a:fld>
            <a:endParaRPr lang="en-GB"/>
          </a:p>
        </p:txBody>
      </p:sp>
    </p:spTree>
    <p:extLst>
      <p:ext uri="{BB962C8B-B14F-4D97-AF65-F5344CB8AC3E}">
        <p14:creationId xmlns:p14="http://schemas.microsoft.com/office/powerpoint/2010/main" val="2542640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famoushotels.org/news/ritz-carlton-the-beginning" TargetMode="External"/><Relationship Id="rId3" Type="http://schemas.openxmlformats.org/officeDocument/2006/relationships/hyperlink" Target="https://www.oyster.com/london/hotels/the-ritz-london/" TargetMode="External"/><Relationship Id="rId7" Type="http://schemas.openxmlformats.org/officeDocument/2006/relationships/hyperlink" Target="https://www.hbs.edu/Pages/search.aspx?q=ritz-carlton%2Bhotel%2Bcompany" TargetMode="External"/><Relationship Id="rId2" Type="http://schemas.openxmlformats.org/officeDocument/2006/relationships/hyperlink" Target="https://www.referenceforbusiness.com/history2/60/The-Ritz-Carlton-Hotel-Company-L-L-C.html" TargetMode="External"/><Relationship Id="rId1" Type="http://schemas.openxmlformats.org/officeDocument/2006/relationships/slideLayout" Target="../slideLayouts/slideLayout7.xml"/><Relationship Id="rId6" Type="http://schemas.openxmlformats.org/officeDocument/2006/relationships/hyperlink" Target="https://www.ritzcarlton.com/en/services-amenities/ritz-kids?aff=MARWW&amp;affname=1100l115291&amp;co=WW&amp;nt=PH" TargetMode="External"/><Relationship Id="rId11" Type="http://schemas.openxmlformats.org/officeDocument/2006/relationships/hyperlink" Target="https://dbpedia.org/page/The_Ritz-Carlton_Hotel_Company" TargetMode="External"/><Relationship Id="rId5" Type="http://schemas.openxmlformats.org/officeDocument/2006/relationships/hyperlink" Target="https://www.drallennazeri.com/single-post/2016/09/28/exceed-your-patients-expectations-the-ritz-carlton-way-every-time" TargetMode="External"/><Relationship Id="rId10" Type="http://schemas.openxmlformats.org/officeDocument/2006/relationships/hyperlink" Target="https://www.geographicguide.com/united-states/nyc/antique/hotels/ritz-carlton.htm" TargetMode="External"/><Relationship Id="rId4" Type="http://schemas.openxmlformats.org/officeDocument/2006/relationships/hyperlink" Target="https://www.theritzlondon.com/#/booking/step-2?arrive=05%2F09%2F2023&amp;depart=05%2F10%2F2023" TargetMode="External"/><Relationship Id="rId9" Type="http://schemas.openxmlformats.org/officeDocument/2006/relationships/hyperlink" Target="https://www.ritzcarlton.com/en/about/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B7BD7FCF-A254-4A97-A15C-319B676226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xmlns="" id="{52FFAF72-6204-4676-9C6F-9A4CC4D918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20580EF4-C165-2BBE-D7E3-BA98E91C3478}"/>
              </a:ext>
            </a:extLst>
          </p:cNvPr>
          <p:cNvSpPr>
            <a:spLocks noGrp="1"/>
          </p:cNvSpPr>
          <p:nvPr>
            <p:ph type="ctrTitle"/>
          </p:nvPr>
        </p:nvSpPr>
        <p:spPr>
          <a:xfrm>
            <a:off x="1342201" y="1828800"/>
            <a:ext cx="3128199" cy="2153368"/>
          </a:xfrm>
        </p:spPr>
        <p:txBody>
          <a:bodyPr>
            <a:normAutofit/>
          </a:bodyPr>
          <a:lstStyle/>
          <a:p>
            <a:pPr algn="l"/>
            <a:r>
              <a:rPr lang="en-GB" sz="4400" b="1" dirty="0">
                <a:latin typeface="+mn-lt"/>
              </a:rPr>
              <a:t>Marriott Bonvoy</a:t>
            </a:r>
            <a:endParaRPr lang="en-GB" sz="4400" dirty="0">
              <a:latin typeface="+mn-lt"/>
            </a:endParaRPr>
          </a:p>
        </p:txBody>
      </p:sp>
      <p:sp>
        <p:nvSpPr>
          <p:cNvPr id="3" name="Subtitle 2">
            <a:extLst>
              <a:ext uri="{FF2B5EF4-FFF2-40B4-BE49-F238E27FC236}">
                <a16:creationId xmlns:a16="http://schemas.microsoft.com/office/drawing/2014/main" xmlns="" id="{3779941E-620E-D25A-1442-9923F2D4EDD7}"/>
              </a:ext>
            </a:extLst>
          </p:cNvPr>
          <p:cNvSpPr>
            <a:spLocks noGrp="1"/>
          </p:cNvSpPr>
          <p:nvPr>
            <p:ph type="subTitle" idx="1"/>
          </p:nvPr>
        </p:nvSpPr>
        <p:spPr>
          <a:xfrm>
            <a:off x="643467" y="5277684"/>
            <a:ext cx="4620584" cy="775494"/>
          </a:xfrm>
        </p:spPr>
        <p:txBody>
          <a:bodyPr>
            <a:normAutofit/>
          </a:bodyPr>
          <a:lstStyle/>
          <a:p>
            <a:pPr algn="l"/>
            <a:r>
              <a:rPr lang="en-GB"/>
              <a:t> </a:t>
            </a:r>
          </a:p>
        </p:txBody>
      </p:sp>
      <p:pic>
        <p:nvPicPr>
          <p:cNvPr id="4" name="Picture 3" descr="The Ritz-Carlton Hotel Company - Wikipedia">
            <a:extLst>
              <a:ext uri="{FF2B5EF4-FFF2-40B4-BE49-F238E27FC236}">
                <a16:creationId xmlns:a16="http://schemas.microsoft.com/office/drawing/2014/main" xmlns="" id="{2C79545D-3A54-1296-7EB5-CE22942B74A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606253" y="1705380"/>
            <a:ext cx="4942280" cy="3447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408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F821940F-7A1D-4ACC-85B4-A932898ABB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xmlns="" id="{16674508-81D3-48CF-96BF-7FC60EAA57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xmlns="" id="{CB1FFA1E-E6E9-5B5F-64DA-F6148DE4483C}"/>
              </a:ext>
            </a:extLst>
          </p:cNvPr>
          <p:cNvSpPr txBox="1"/>
          <p:nvPr/>
        </p:nvSpPr>
        <p:spPr>
          <a:xfrm>
            <a:off x="878614" y="973329"/>
            <a:ext cx="4784796" cy="133084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i="0" u="sng" kern="1200" spc="300" dirty="0">
                <a:solidFill>
                  <a:schemeClr val="tx1"/>
                </a:solidFill>
                <a:effectLst/>
                <a:latin typeface="Arial Narrow" panose="020B0606020202030204" pitchFamily="34" charset="0"/>
                <a:ea typeface="+mj-ea"/>
                <a:cs typeface="+mj-cs"/>
              </a:rPr>
              <a:t>César Ritz</a:t>
            </a:r>
            <a:endParaRPr lang="en-US" sz="3600" kern="1200" spc="300" dirty="0">
              <a:solidFill>
                <a:schemeClr val="tx1"/>
              </a:solidFill>
              <a:latin typeface="Arial Narrow" panose="020B0606020202030204" pitchFamily="34" charset="0"/>
              <a:ea typeface="+mj-ea"/>
              <a:cs typeface="+mj-cs"/>
            </a:endParaRPr>
          </a:p>
        </p:txBody>
      </p:sp>
      <p:sp>
        <p:nvSpPr>
          <p:cNvPr id="4" name="Subtitle 2">
            <a:extLst>
              <a:ext uri="{FF2B5EF4-FFF2-40B4-BE49-F238E27FC236}">
                <a16:creationId xmlns:a16="http://schemas.microsoft.com/office/drawing/2014/main" xmlns="" id="{90B7B837-31D1-C60B-8DAD-0F468E6D80A1}"/>
              </a:ext>
            </a:extLst>
          </p:cNvPr>
          <p:cNvSpPr>
            <a:spLocks noGrp="1"/>
          </p:cNvSpPr>
          <p:nvPr/>
        </p:nvSpPr>
        <p:spPr>
          <a:xfrm>
            <a:off x="878614" y="2304169"/>
            <a:ext cx="4438036" cy="3908585"/>
          </a:xfrm>
          <a:prstGeom prst="rect">
            <a:avLst/>
          </a:prstGeom>
        </p:spPr>
        <p:txBody>
          <a:bodyPr vert="horz" lIns="91440" tIns="45720" rIns="91440" bIns="45720" rtlCol="0">
            <a:normAutofit/>
          </a:bodyPr>
          <a:lstStyle>
            <a:lvl1pPr marL="0" indent="0" algn="ctr" defTabSz="914400" rtl="0" eaLnBrk="1" latinLnBrk="0" hangingPunct="1">
              <a:lnSpc>
                <a:spcPct val="100000"/>
              </a:lnSpc>
              <a:spcBef>
                <a:spcPts val="1000"/>
              </a:spcBef>
              <a:buSzPct val="80000"/>
              <a:buFont typeface="Arial" panose="020B0604020202020204" pitchFamily="34" charset="0"/>
              <a:buNone/>
              <a:defRPr sz="2000" i="0" kern="1200" spc="160" baseline="0">
                <a:solidFill>
                  <a:schemeClr val="tx1">
                    <a:lumMod val="85000"/>
                    <a:lumOff val="15000"/>
                  </a:schemeClr>
                </a:solidFill>
                <a:latin typeface="+mn-lt"/>
                <a:ea typeface="Batang" panose="02030600000101010101" pitchFamily="18" charset="-127"/>
                <a:cs typeface="+mn-cs"/>
              </a:defRPr>
            </a:lvl1pPr>
            <a:lvl2pPr marL="457200" indent="0" algn="ctr" defTabSz="914400" rtl="0" eaLnBrk="1" latinLnBrk="0" hangingPunct="1">
              <a:lnSpc>
                <a:spcPct val="100000"/>
              </a:lnSpc>
              <a:spcBef>
                <a:spcPts val="500"/>
              </a:spcBef>
              <a:buFontTx/>
              <a:buNone/>
              <a:defRPr sz="2000" kern="1200" spc="50" baseline="0">
                <a:solidFill>
                  <a:schemeClr val="tx1">
                    <a:lumMod val="85000"/>
                    <a:lumOff val="15000"/>
                  </a:schemeClr>
                </a:solidFill>
                <a:latin typeface="+mn-lt"/>
                <a:ea typeface="Batang" panose="02030600000101010101" pitchFamily="18" charset="-127"/>
                <a:cs typeface="+mn-cs"/>
              </a:defRPr>
            </a:lvl2pPr>
            <a:lvl3pPr marL="914400" indent="0" algn="ctr" defTabSz="914400" rtl="0" eaLnBrk="1" latinLnBrk="0" hangingPunct="1">
              <a:lnSpc>
                <a:spcPct val="100000"/>
              </a:lnSpc>
              <a:spcBef>
                <a:spcPts val="500"/>
              </a:spcBef>
              <a:buSzPct val="80000"/>
              <a:buFont typeface="Arial" panose="020B0604020202020204" pitchFamily="34" charset="0"/>
              <a:buNone/>
              <a:defRPr sz="1800" kern="1200" spc="50" baseline="0">
                <a:solidFill>
                  <a:schemeClr val="tx1">
                    <a:lumMod val="85000"/>
                    <a:lumOff val="15000"/>
                  </a:schemeClr>
                </a:solidFill>
                <a:latin typeface="+mn-lt"/>
                <a:ea typeface="Batang" panose="02030600000101010101" pitchFamily="18" charset="-127"/>
                <a:cs typeface="+mn-cs"/>
              </a:defRPr>
            </a:lvl3pPr>
            <a:lvl4pPr marL="1371600" indent="0" algn="ctr" defTabSz="914400" rtl="0" eaLnBrk="1" latinLnBrk="0" hangingPunct="1">
              <a:lnSpc>
                <a:spcPct val="100000"/>
              </a:lnSpc>
              <a:spcBef>
                <a:spcPts val="500"/>
              </a:spcBef>
              <a:buFontTx/>
              <a:buNone/>
              <a:defRPr sz="1600" kern="1200" spc="50" baseline="0">
                <a:solidFill>
                  <a:schemeClr val="tx1">
                    <a:lumMod val="85000"/>
                    <a:lumOff val="15000"/>
                  </a:schemeClr>
                </a:solidFill>
                <a:latin typeface="+mn-lt"/>
                <a:ea typeface="Batang" panose="02030600000101010101" pitchFamily="18" charset="-127"/>
                <a:cs typeface="+mn-cs"/>
              </a:defRPr>
            </a:lvl4pPr>
            <a:lvl5pPr marL="1828800" indent="0" algn="ctr" defTabSz="914400" rtl="0" eaLnBrk="1" latinLnBrk="0" hangingPunct="1">
              <a:lnSpc>
                <a:spcPct val="100000"/>
              </a:lnSpc>
              <a:spcBef>
                <a:spcPts val="500"/>
              </a:spcBef>
              <a:buSzPct val="80000"/>
              <a:buFont typeface="Arial" panose="020B0604020202020204" pitchFamily="34" charset="0"/>
              <a:buNone/>
              <a:defRPr sz="1600" kern="1200" spc="50" baseline="0">
                <a:solidFill>
                  <a:schemeClr val="tx1">
                    <a:lumMod val="85000"/>
                    <a:lumOff val="15000"/>
                  </a:schemeClr>
                </a:solidFill>
                <a:latin typeface="+mn-lt"/>
                <a:ea typeface="Batang" panose="02030600000101010101" pitchFamily="18" charset="-127"/>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50000"/>
              </a:lnSpc>
            </a:pPr>
            <a:r>
              <a:rPr lang="en-US" sz="1600" dirty="0">
                <a:solidFill>
                  <a:schemeClr val="tx1"/>
                </a:solidFill>
                <a:latin typeface="Arial Narrow" panose="020B0606020202030204" pitchFamily="34" charset="0"/>
                <a:ea typeface="+mn-ea"/>
              </a:rPr>
              <a:t>Ritz-Carlton Hotel Company begins in the 19</a:t>
            </a:r>
            <a:r>
              <a:rPr lang="en-US" sz="1600" baseline="30000" dirty="0">
                <a:solidFill>
                  <a:schemeClr val="tx1"/>
                </a:solidFill>
                <a:latin typeface="Arial Narrow" panose="020B0606020202030204" pitchFamily="34" charset="0"/>
                <a:ea typeface="+mn-ea"/>
              </a:rPr>
              <a:t>th</a:t>
            </a:r>
            <a:r>
              <a:rPr lang="en-US" sz="1600" dirty="0">
                <a:solidFill>
                  <a:schemeClr val="tx1"/>
                </a:solidFill>
                <a:latin typeface="Arial Narrow" panose="020B0606020202030204" pitchFamily="34" charset="0"/>
                <a:ea typeface="+mn-ea"/>
              </a:rPr>
              <a:t> century. Cesar Ritz was born in 1850 in Switzerland, and he was one of the 13 children.  Ritz left home at the age of 16 to work. He worked in different cities, countries, and hotels. Ritz’s dream was to open a hotel that would be the epitome of elegance. </a:t>
            </a:r>
          </a:p>
        </p:txBody>
      </p:sp>
      <p:pic>
        <p:nvPicPr>
          <p:cNvPr id="2" name="Picture 1" descr="César Ritz - Wikipedia">
            <a:extLst>
              <a:ext uri="{FF2B5EF4-FFF2-40B4-BE49-F238E27FC236}">
                <a16:creationId xmlns:a16="http://schemas.microsoft.com/office/drawing/2014/main" xmlns="" id="{A8289B07-2C42-20CE-44ED-A528083400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34792" y="1940440"/>
            <a:ext cx="4239972" cy="3204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9400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6128F3BD-7564-4310-B528-888E64F875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xmlns="" id="{7B3FF16E-FB79-26E0-8185-B7256C9B6390}"/>
              </a:ext>
            </a:extLst>
          </p:cNvPr>
          <p:cNvSpPr txBox="1"/>
          <p:nvPr/>
        </p:nvSpPr>
        <p:spPr>
          <a:xfrm>
            <a:off x="3234489" y="1757891"/>
            <a:ext cx="5723021" cy="4168775"/>
          </a:xfrm>
          <a:prstGeom prst="rect">
            <a:avLst/>
          </a:prstGeom>
        </p:spPr>
        <p:txBody>
          <a:bodyPr vert="horz" lIns="91440" tIns="45720" rIns="91440" bIns="45720" rtlCol="0">
            <a:normAutofit/>
          </a:bodyPr>
          <a:lstStyle/>
          <a:p>
            <a:pPr algn="ctr">
              <a:lnSpc>
                <a:spcPct val="150000"/>
              </a:lnSpc>
              <a:spcAft>
                <a:spcPts val="600"/>
              </a:spcAft>
            </a:pPr>
            <a:r>
              <a:rPr lang="en-US" sz="1600" dirty="0">
                <a:latin typeface="Arial Narrow" panose="020B0606020202030204" pitchFamily="34" charset="0"/>
              </a:rPr>
              <a:t>In 1898, the first Ritz hotel was opened in Paris. In 1983, The Ritz-Carlton Hotel Company was formed because the previous owners sold the Ritz-Carlton name. The company started to expand, adding new properties across the world, and in 1992, The Ritz-Carlton expanded to 23 exceptional luxury hotels. The Ritz-Carlton Hotel Company brand was purchased by Marriott International in 1998. The hotel brand continued to grow and in 2008, the company opened the first Ritz-Carlton Reserve property, which was a private sanctuary experience. </a:t>
            </a:r>
            <a:endParaRPr lang="en-US" sz="1600" dirty="0" smtClean="0">
              <a:latin typeface="Arial Narrow" panose="020B0606020202030204" pitchFamily="34" charset="0"/>
            </a:endParaRPr>
          </a:p>
          <a:p>
            <a:pPr algn="ctr">
              <a:lnSpc>
                <a:spcPct val="150000"/>
              </a:lnSpc>
              <a:spcAft>
                <a:spcPts val="600"/>
              </a:spcAft>
            </a:pPr>
            <a:endParaRPr lang="en-US" sz="1600" dirty="0">
              <a:latin typeface="Arial Narrow" panose="020B0606020202030204" pitchFamily="34" charset="0"/>
            </a:endParaRPr>
          </a:p>
          <a:p>
            <a:pPr algn="ctr">
              <a:lnSpc>
                <a:spcPct val="150000"/>
              </a:lnSpc>
              <a:spcAft>
                <a:spcPts val="600"/>
              </a:spcAft>
            </a:pPr>
            <a:endParaRPr lang="en-US" sz="1600" smtClean="0">
              <a:latin typeface="Arial Narrow" panose="020B0606020202030204" pitchFamily="34" charset="0"/>
            </a:endParaRPr>
          </a:p>
          <a:p>
            <a:pPr algn="ctr">
              <a:lnSpc>
                <a:spcPct val="150000"/>
              </a:lnSpc>
              <a:spcAft>
                <a:spcPts val="600"/>
              </a:spcAft>
            </a:pPr>
            <a:endParaRPr lang="en-US" sz="1600" dirty="0">
              <a:latin typeface="Arial Narrow" panose="020B0606020202030204" pitchFamily="34" charset="0"/>
            </a:endParaRPr>
          </a:p>
        </p:txBody>
      </p:sp>
      <p:sp>
        <p:nvSpPr>
          <p:cNvPr id="13" name="Freeform: Shape 12">
            <a:extLst>
              <a:ext uri="{FF2B5EF4-FFF2-40B4-BE49-F238E27FC236}">
                <a16:creationId xmlns:a16="http://schemas.microsoft.com/office/drawing/2014/main" xmlns="" id="{82AA3C4E-019E-440F-87AB-67EFA9BE6C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ubtitle 2">
            <a:extLst>
              <a:ext uri="{FF2B5EF4-FFF2-40B4-BE49-F238E27FC236}">
                <a16:creationId xmlns:a16="http://schemas.microsoft.com/office/drawing/2014/main" xmlns="" id="{90B7B837-31D1-C60B-8DAD-0F468E6D80A1}"/>
              </a:ext>
            </a:extLst>
          </p:cNvPr>
          <p:cNvSpPr>
            <a:spLocks noGrp="1"/>
          </p:cNvSpPr>
          <p:nvPr/>
        </p:nvSpPr>
        <p:spPr>
          <a:xfrm>
            <a:off x="1434232" y="2514289"/>
            <a:ext cx="5125987" cy="1958731"/>
          </a:xfrm>
          <a:prstGeom prst="rect">
            <a:avLst/>
          </a:prstGeom>
        </p:spPr>
        <p:txBody>
          <a:bodyPr vert="horz" lIns="91440" tIns="45720" rIns="91440" bIns="45720" rtlCol="0">
            <a:normAutofit/>
          </a:bodyPr>
          <a:lstStyle>
            <a:lvl1pPr marL="0" indent="0" algn="ctr" defTabSz="914400" rtl="0" eaLnBrk="1" latinLnBrk="0" hangingPunct="1">
              <a:lnSpc>
                <a:spcPct val="100000"/>
              </a:lnSpc>
              <a:spcBef>
                <a:spcPts val="1000"/>
              </a:spcBef>
              <a:buSzPct val="80000"/>
              <a:buFont typeface="Arial" panose="020B0604020202020204" pitchFamily="34" charset="0"/>
              <a:buNone/>
              <a:defRPr sz="2000" i="0" kern="1200" spc="160" baseline="0">
                <a:solidFill>
                  <a:schemeClr val="tx1">
                    <a:lumMod val="85000"/>
                    <a:lumOff val="15000"/>
                  </a:schemeClr>
                </a:solidFill>
                <a:latin typeface="+mn-lt"/>
                <a:ea typeface="Batang" panose="02030600000101010101" pitchFamily="18" charset="-127"/>
                <a:cs typeface="+mn-cs"/>
              </a:defRPr>
            </a:lvl1pPr>
            <a:lvl2pPr marL="457200" indent="0" algn="ctr" defTabSz="914400" rtl="0" eaLnBrk="1" latinLnBrk="0" hangingPunct="1">
              <a:lnSpc>
                <a:spcPct val="100000"/>
              </a:lnSpc>
              <a:spcBef>
                <a:spcPts val="500"/>
              </a:spcBef>
              <a:buFontTx/>
              <a:buNone/>
              <a:defRPr sz="2000" kern="1200" spc="50" baseline="0">
                <a:solidFill>
                  <a:schemeClr val="tx1">
                    <a:lumMod val="85000"/>
                    <a:lumOff val="15000"/>
                  </a:schemeClr>
                </a:solidFill>
                <a:latin typeface="+mn-lt"/>
                <a:ea typeface="Batang" panose="02030600000101010101" pitchFamily="18" charset="-127"/>
                <a:cs typeface="+mn-cs"/>
              </a:defRPr>
            </a:lvl2pPr>
            <a:lvl3pPr marL="914400" indent="0" algn="ctr" defTabSz="914400" rtl="0" eaLnBrk="1" latinLnBrk="0" hangingPunct="1">
              <a:lnSpc>
                <a:spcPct val="100000"/>
              </a:lnSpc>
              <a:spcBef>
                <a:spcPts val="500"/>
              </a:spcBef>
              <a:buSzPct val="80000"/>
              <a:buFont typeface="Arial" panose="020B0604020202020204" pitchFamily="34" charset="0"/>
              <a:buNone/>
              <a:defRPr sz="1800" kern="1200" spc="50" baseline="0">
                <a:solidFill>
                  <a:schemeClr val="tx1">
                    <a:lumMod val="85000"/>
                    <a:lumOff val="15000"/>
                  </a:schemeClr>
                </a:solidFill>
                <a:latin typeface="+mn-lt"/>
                <a:ea typeface="Batang" panose="02030600000101010101" pitchFamily="18" charset="-127"/>
                <a:cs typeface="+mn-cs"/>
              </a:defRPr>
            </a:lvl3pPr>
            <a:lvl4pPr marL="1371600" indent="0" algn="ctr" defTabSz="914400" rtl="0" eaLnBrk="1" latinLnBrk="0" hangingPunct="1">
              <a:lnSpc>
                <a:spcPct val="100000"/>
              </a:lnSpc>
              <a:spcBef>
                <a:spcPts val="500"/>
              </a:spcBef>
              <a:buFontTx/>
              <a:buNone/>
              <a:defRPr sz="1600" kern="1200" spc="50" baseline="0">
                <a:solidFill>
                  <a:schemeClr val="tx1">
                    <a:lumMod val="85000"/>
                    <a:lumOff val="15000"/>
                  </a:schemeClr>
                </a:solidFill>
                <a:latin typeface="+mn-lt"/>
                <a:ea typeface="Batang" panose="02030600000101010101" pitchFamily="18" charset="-127"/>
                <a:cs typeface="+mn-cs"/>
              </a:defRPr>
            </a:lvl4pPr>
            <a:lvl5pPr marL="1828800" indent="0" algn="ctr" defTabSz="914400" rtl="0" eaLnBrk="1" latinLnBrk="0" hangingPunct="1">
              <a:lnSpc>
                <a:spcPct val="100000"/>
              </a:lnSpc>
              <a:spcBef>
                <a:spcPts val="500"/>
              </a:spcBef>
              <a:buSzPct val="80000"/>
              <a:buFont typeface="Arial" panose="020B0604020202020204" pitchFamily="34" charset="0"/>
              <a:buNone/>
              <a:defRPr sz="1600" kern="1200" spc="50" baseline="0">
                <a:solidFill>
                  <a:schemeClr val="tx1">
                    <a:lumMod val="85000"/>
                    <a:lumOff val="15000"/>
                  </a:schemeClr>
                </a:solidFill>
                <a:latin typeface="+mn-lt"/>
                <a:ea typeface="Batang" panose="02030600000101010101" pitchFamily="18" charset="-127"/>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50000"/>
              </a:lnSpc>
            </a:pPr>
            <a:endParaRPr lang="en-GB" sz="1600" dirty="0">
              <a:latin typeface="Arial Narrow" panose="020B0606020202030204" pitchFamily="34" charset="0"/>
              <a:cs typeface="Calibri" panose="020F0502020204030204" pitchFamily="34" charset="0"/>
            </a:endParaRPr>
          </a:p>
        </p:txBody>
      </p:sp>
    </p:spTree>
    <p:extLst>
      <p:ext uri="{BB962C8B-B14F-4D97-AF65-F5344CB8AC3E}">
        <p14:creationId xmlns:p14="http://schemas.microsoft.com/office/powerpoint/2010/main" val="760858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5F879AC3-D4CE-493C-ADC7-06205677F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4" name="Freeform: Shape 13">
            <a:extLst>
              <a:ext uri="{FF2B5EF4-FFF2-40B4-BE49-F238E27FC236}">
                <a16:creationId xmlns:a16="http://schemas.microsoft.com/office/drawing/2014/main" xmlns="" id="{736F0DFD-0954-464F-BF12-DD2E6F6E03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2" name="Picture 1" descr="Ritz-Carlton Hotel from Boylston St. | Boston history, Boston skyline,  Boston town">
            <a:extLst>
              <a:ext uri="{FF2B5EF4-FFF2-40B4-BE49-F238E27FC236}">
                <a16:creationId xmlns:a16="http://schemas.microsoft.com/office/drawing/2014/main" xmlns="" id="{9D2386DE-DA22-8303-80DD-0712C849AB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231" y="2793972"/>
            <a:ext cx="2984568" cy="379746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Ritz-Carlton Hotel (New York City) - Wikipedia">
            <a:extLst>
              <a:ext uri="{FF2B5EF4-FFF2-40B4-BE49-F238E27FC236}">
                <a16:creationId xmlns:a16="http://schemas.microsoft.com/office/drawing/2014/main" xmlns="" id="{EE1E35AF-52F2-669B-AE44-77467FFD1E7B}"/>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1447" r="2" b="2023"/>
          <a:stretch/>
        </p:blipFill>
        <p:spPr bwMode="auto">
          <a:xfrm>
            <a:off x="8811313" y="276347"/>
            <a:ext cx="3058953" cy="289018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xmlns="" id="{2CC59678-5ACE-202F-5242-658358593564}"/>
              </a:ext>
            </a:extLst>
          </p:cNvPr>
          <p:cNvSpPr txBox="1"/>
          <p:nvPr/>
        </p:nvSpPr>
        <p:spPr>
          <a:xfrm>
            <a:off x="3419583" y="3810028"/>
            <a:ext cx="2948101" cy="1892378"/>
          </a:xfrm>
          <a:prstGeom prst="rect">
            <a:avLst/>
          </a:prstGeom>
          <a:noFill/>
        </p:spPr>
        <p:txBody>
          <a:bodyPr wrap="square">
            <a:spAutoFit/>
          </a:bodyPr>
          <a:lstStyle/>
          <a:p>
            <a:pPr defTabSz="713232">
              <a:lnSpc>
                <a:spcPct val="150000"/>
              </a:lnSpc>
              <a:spcAft>
                <a:spcPts val="600"/>
              </a:spcAft>
            </a:pPr>
            <a:r>
              <a:rPr lang="en-GB" sz="1600" kern="1200" dirty="0">
                <a:solidFill>
                  <a:schemeClr val="tx1"/>
                </a:solidFill>
                <a:latin typeface="Arial Narrow" panose="020B0606020202030204" pitchFamily="34" charset="0"/>
              </a:rPr>
              <a:t>In the early 1900s, there were lots of hotels known as The Ritz-Carlton, across America. But in 1940, there was only one hotel that was operating, The Ritz-Carlton, Boston.</a:t>
            </a:r>
            <a:endParaRPr lang="en-GB" sz="1600" dirty="0">
              <a:latin typeface="Arial Narrow" panose="020B0606020202030204" pitchFamily="34" charset="0"/>
            </a:endParaRPr>
          </a:p>
        </p:txBody>
      </p:sp>
      <p:sp>
        <p:nvSpPr>
          <p:cNvPr id="7" name="TextBox 6">
            <a:extLst>
              <a:ext uri="{FF2B5EF4-FFF2-40B4-BE49-F238E27FC236}">
                <a16:creationId xmlns:a16="http://schemas.microsoft.com/office/drawing/2014/main" xmlns="" id="{7EC38B47-E45A-C32C-CEFE-A18039BCBCF0}"/>
              </a:ext>
            </a:extLst>
          </p:cNvPr>
          <p:cNvSpPr txBox="1"/>
          <p:nvPr/>
        </p:nvSpPr>
        <p:spPr>
          <a:xfrm>
            <a:off x="5580427" y="959917"/>
            <a:ext cx="3014649" cy="1523046"/>
          </a:xfrm>
          <a:prstGeom prst="rect">
            <a:avLst/>
          </a:prstGeom>
          <a:noFill/>
        </p:spPr>
        <p:txBody>
          <a:bodyPr wrap="square">
            <a:spAutoFit/>
          </a:bodyPr>
          <a:lstStyle/>
          <a:p>
            <a:pPr algn="r" defTabSz="713232">
              <a:lnSpc>
                <a:spcPct val="150000"/>
              </a:lnSpc>
              <a:spcAft>
                <a:spcPts val="600"/>
              </a:spcAft>
            </a:pPr>
            <a:r>
              <a:rPr lang="en-GB" sz="1600" kern="1200" dirty="0">
                <a:solidFill>
                  <a:schemeClr val="tx1"/>
                </a:solidFill>
                <a:latin typeface="Arial Narrow" panose="020B0606020202030204" pitchFamily="34" charset="0"/>
              </a:rPr>
              <a:t>The Ritz-Carlton Investing Company was established by Albert Keller in 1911.  The first Ritz-Carlton in the U.S. was located in New York.</a:t>
            </a:r>
            <a:endParaRPr lang="en-GB" sz="1600" dirty="0">
              <a:latin typeface="Arial Narrow" panose="020B0606020202030204" pitchFamily="34" charset="0"/>
            </a:endParaRPr>
          </a:p>
        </p:txBody>
      </p:sp>
    </p:spTree>
    <p:extLst>
      <p:ext uri="{BB962C8B-B14F-4D97-AF65-F5344CB8AC3E}">
        <p14:creationId xmlns:p14="http://schemas.microsoft.com/office/powerpoint/2010/main" val="3078297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xmlns="" id="{B20EED73-1494-4E89-869B-E501A02B24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xmlns="" id="{E9D7A3A2-205A-4FD7-89D2-24FA8A54EA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14934" y="0"/>
            <a:ext cx="11377066" cy="4001047"/>
          </a:xfrm>
          <a:custGeom>
            <a:avLst/>
            <a:gdLst>
              <a:gd name="connsiteX0" fmla="*/ 914840 w 11377066"/>
              <a:gd name="connsiteY0" fmla="*/ 0 h 3343806"/>
              <a:gd name="connsiteX1" fmla="*/ 11365513 w 11377066"/>
              <a:gd name="connsiteY1" fmla="*/ 0 h 3343806"/>
              <a:gd name="connsiteX2" fmla="*/ 11365513 w 11377066"/>
              <a:gd name="connsiteY2" fmla="*/ 846735 h 3343806"/>
              <a:gd name="connsiteX3" fmla="*/ 11050704 w 11377066"/>
              <a:gd name="connsiteY3" fmla="*/ 1046017 h 3343806"/>
              <a:gd name="connsiteX4" fmla="*/ 11195112 w 11377066"/>
              <a:gd name="connsiteY4" fmla="*/ 1103780 h 3343806"/>
              <a:gd name="connsiteX5" fmla="*/ 10553944 w 11377066"/>
              <a:gd name="connsiteY5" fmla="*/ 1441695 h 3343806"/>
              <a:gd name="connsiteX6" fmla="*/ 11148902 w 11377066"/>
              <a:gd name="connsiteY6" fmla="*/ 1383932 h 3343806"/>
              <a:gd name="connsiteX7" fmla="*/ 11117132 w 11377066"/>
              <a:gd name="connsiteY7" fmla="*/ 1430142 h 3343806"/>
              <a:gd name="connsiteX8" fmla="*/ 11085363 w 11377066"/>
              <a:gd name="connsiteY8" fmla="*/ 1476352 h 3343806"/>
              <a:gd name="connsiteX9" fmla="*/ 11365513 w 11377066"/>
              <a:gd name="connsiteY9" fmla="*/ 1447471 h 3343806"/>
              <a:gd name="connsiteX10" fmla="*/ 11365513 w 11377066"/>
              <a:gd name="connsiteY10" fmla="*/ 1496569 h 3343806"/>
              <a:gd name="connsiteX11" fmla="*/ 11278869 w 11377066"/>
              <a:gd name="connsiteY11" fmla="*/ 1554332 h 3343806"/>
              <a:gd name="connsiteX12" fmla="*/ 11365513 w 11377066"/>
              <a:gd name="connsiteY12" fmla="*/ 1539891 h 3343806"/>
              <a:gd name="connsiteX13" fmla="*/ 11377066 w 11377066"/>
              <a:gd name="connsiteY13" fmla="*/ 1539891 h 3343806"/>
              <a:gd name="connsiteX14" fmla="*/ 11377066 w 11377066"/>
              <a:gd name="connsiteY14" fmla="*/ 1765167 h 3343806"/>
              <a:gd name="connsiteX15" fmla="*/ 4624577 w 11377066"/>
              <a:gd name="connsiteY15" fmla="*/ 3342096 h 3343806"/>
              <a:gd name="connsiteX16" fmla="*/ 4000738 w 11377066"/>
              <a:gd name="connsiteY16" fmla="*/ 3313214 h 3343806"/>
              <a:gd name="connsiteX17" fmla="*/ 3853443 w 11377066"/>
              <a:gd name="connsiteY17" fmla="*/ 3217905 h 3343806"/>
              <a:gd name="connsiteX18" fmla="*/ 4003625 w 11377066"/>
              <a:gd name="connsiteY18" fmla="*/ 3171695 h 3343806"/>
              <a:gd name="connsiteX19" fmla="*/ 4465729 w 11377066"/>
              <a:gd name="connsiteY19" fmla="*/ 3024399 h 3343806"/>
              <a:gd name="connsiteX20" fmla="*/ 4015179 w 11377066"/>
              <a:gd name="connsiteY20" fmla="*/ 3047505 h 3343806"/>
              <a:gd name="connsiteX21" fmla="*/ 4656346 w 11377066"/>
              <a:gd name="connsiteY21" fmla="*/ 2926202 h 3343806"/>
              <a:gd name="connsiteX22" fmla="*/ 4841188 w 11377066"/>
              <a:gd name="connsiteY22" fmla="*/ 2862663 h 3343806"/>
              <a:gd name="connsiteX23" fmla="*/ 4659236 w 11377066"/>
              <a:gd name="connsiteY23" fmla="*/ 2836670 h 3343806"/>
              <a:gd name="connsiteX24" fmla="*/ 3778351 w 11377066"/>
              <a:gd name="connsiteY24" fmla="*/ 2914650 h 3343806"/>
              <a:gd name="connsiteX25" fmla="*/ 3694595 w 11377066"/>
              <a:gd name="connsiteY25" fmla="*/ 2923314 h 3343806"/>
              <a:gd name="connsiteX26" fmla="*/ 3119852 w 11377066"/>
              <a:gd name="connsiteY26" fmla="*/ 2862663 h 3343806"/>
              <a:gd name="connsiteX27" fmla="*/ 3440437 w 11377066"/>
              <a:gd name="connsiteY27" fmla="*/ 2799124 h 3343806"/>
              <a:gd name="connsiteX28" fmla="*/ 3070753 w 11377066"/>
              <a:gd name="connsiteY28" fmla="*/ 2761578 h 3343806"/>
              <a:gd name="connsiteX29" fmla="*/ 2623091 w 11377066"/>
              <a:gd name="connsiteY29" fmla="*/ 2726920 h 3343806"/>
              <a:gd name="connsiteX30" fmla="*/ 2160987 w 11377066"/>
              <a:gd name="connsiteY30" fmla="*/ 2611394 h 3343806"/>
              <a:gd name="connsiteX31" fmla="*/ 1837515 w 11377066"/>
              <a:gd name="connsiteY31" fmla="*/ 2573848 h 3343806"/>
              <a:gd name="connsiteX32" fmla="*/ 1869284 w 11377066"/>
              <a:gd name="connsiteY32" fmla="*/ 2472763 h 3343806"/>
              <a:gd name="connsiteX33" fmla="*/ 1808633 w 11377066"/>
              <a:gd name="connsiteY33" fmla="*/ 2386119 h 3343806"/>
              <a:gd name="connsiteX34" fmla="*/ 2354493 w 11377066"/>
              <a:gd name="connsiteY34" fmla="*/ 2342797 h 3343806"/>
              <a:gd name="connsiteX35" fmla="*/ 2146546 w 11377066"/>
              <a:gd name="connsiteY35" fmla="*/ 2328356 h 3343806"/>
              <a:gd name="connsiteX36" fmla="*/ 2054126 w 11377066"/>
              <a:gd name="connsiteY36" fmla="*/ 2285034 h 3343806"/>
              <a:gd name="connsiteX37" fmla="*/ 2132106 w 11377066"/>
              <a:gd name="connsiteY37" fmla="*/ 2238823 h 3343806"/>
              <a:gd name="connsiteX38" fmla="*/ 2478684 w 11377066"/>
              <a:gd name="connsiteY38" fmla="*/ 2085751 h 3343806"/>
              <a:gd name="connsiteX39" fmla="*/ 1511154 w 11377066"/>
              <a:gd name="connsiteY39" fmla="*/ 2094416 h 3343806"/>
              <a:gd name="connsiteX40" fmla="*/ 1638232 w 11377066"/>
              <a:gd name="connsiteY40" fmla="*/ 2042429 h 3343806"/>
              <a:gd name="connsiteX41" fmla="*/ 2972556 w 11377066"/>
              <a:gd name="connsiteY41" fmla="*/ 1718957 h 3343806"/>
              <a:gd name="connsiteX42" fmla="*/ 3238266 w 11377066"/>
              <a:gd name="connsiteY42" fmla="*/ 1678523 h 3343806"/>
              <a:gd name="connsiteX43" fmla="*/ 2522005 w 11377066"/>
              <a:gd name="connsiteY43" fmla="*/ 1664082 h 3343806"/>
              <a:gd name="connsiteX44" fmla="*/ 1421621 w 11377066"/>
              <a:gd name="connsiteY44" fmla="*/ 1522563 h 3343806"/>
              <a:gd name="connsiteX45" fmla="*/ 1525595 w 11377066"/>
              <a:gd name="connsiteY45" fmla="*/ 1392596 h 3343806"/>
              <a:gd name="connsiteX46" fmla="*/ 982623 w 11377066"/>
              <a:gd name="connsiteY46" fmla="*/ 1415701 h 3343806"/>
              <a:gd name="connsiteX47" fmla="*/ 1231003 w 11377066"/>
              <a:gd name="connsiteY47" fmla="*/ 1314616 h 3343806"/>
              <a:gd name="connsiteX48" fmla="*/ 1025945 w 11377066"/>
              <a:gd name="connsiteY48" fmla="*/ 1297287 h 3343806"/>
              <a:gd name="connsiteX49" fmla="*/ 841104 w 11377066"/>
              <a:gd name="connsiteY49" fmla="*/ 1225083 h 3343806"/>
              <a:gd name="connsiteX50" fmla="*/ 1612239 w 11377066"/>
              <a:gd name="connsiteY50" fmla="*/ 1112445 h 3343806"/>
              <a:gd name="connsiteX51" fmla="*/ 1814409 w 11377066"/>
              <a:gd name="connsiteY51" fmla="*/ 1008471 h 3343806"/>
              <a:gd name="connsiteX52" fmla="*/ 1932824 w 11377066"/>
              <a:gd name="connsiteY52" fmla="*/ 979590 h 3343806"/>
              <a:gd name="connsiteX53" fmla="*/ 2083007 w 11377066"/>
              <a:gd name="connsiteY53" fmla="*/ 936268 h 3343806"/>
              <a:gd name="connsiteX54" fmla="*/ 1947265 w 11377066"/>
              <a:gd name="connsiteY54" fmla="*/ 924715 h 3343806"/>
              <a:gd name="connsiteX55" fmla="*/ 1271438 w 11377066"/>
              <a:gd name="connsiteY55" fmla="*/ 895834 h 3343806"/>
              <a:gd name="connsiteX56" fmla="*/ 659150 w 11377066"/>
              <a:gd name="connsiteY56" fmla="*/ 907386 h 3343806"/>
              <a:gd name="connsiteX57" fmla="*/ 780453 w 11377066"/>
              <a:gd name="connsiteY57" fmla="*/ 846735 h 3343806"/>
              <a:gd name="connsiteX58" fmla="*/ 841104 w 11377066"/>
              <a:gd name="connsiteY58" fmla="*/ 788972 h 3343806"/>
              <a:gd name="connsiteX59" fmla="*/ 448316 w 11377066"/>
              <a:gd name="connsiteY59" fmla="*/ 659006 h 3343806"/>
              <a:gd name="connsiteX60" fmla="*/ 910419 w 11377066"/>
              <a:gd name="connsiteY60" fmla="*/ 569473 h 3343806"/>
              <a:gd name="connsiteX61" fmla="*/ 604275 w 11377066"/>
              <a:gd name="connsiteY61" fmla="*/ 514598 h 3343806"/>
              <a:gd name="connsiteX62" fmla="*/ 15093 w 11377066"/>
              <a:gd name="connsiteY62" fmla="*/ 352862 h 3343806"/>
              <a:gd name="connsiteX63" fmla="*/ 430987 w 11377066"/>
              <a:gd name="connsiteY63" fmla="*/ 136251 h 3343806"/>
              <a:gd name="connsiteX64" fmla="*/ 874092 w 11377066"/>
              <a:gd name="connsiteY64" fmla="*/ 17656 h 3343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1377066" h="3343806">
                <a:moveTo>
                  <a:pt x="914840" y="0"/>
                </a:moveTo>
                <a:lnTo>
                  <a:pt x="11365513" y="0"/>
                </a:lnTo>
                <a:lnTo>
                  <a:pt x="11365513" y="846735"/>
                </a:lnTo>
                <a:cubicBezTo>
                  <a:pt x="11273092" y="924715"/>
                  <a:pt x="11163343" y="985366"/>
                  <a:pt x="11050704" y="1046017"/>
                </a:cubicBezTo>
                <a:cubicBezTo>
                  <a:pt x="11088251" y="1089339"/>
                  <a:pt x="11169119" y="1037353"/>
                  <a:pt x="11195112" y="1103780"/>
                </a:cubicBezTo>
                <a:cubicBezTo>
                  <a:pt x="10987166" y="1216419"/>
                  <a:pt x="10796548" y="1357938"/>
                  <a:pt x="10553944" y="1441695"/>
                </a:cubicBezTo>
                <a:cubicBezTo>
                  <a:pt x="10753226" y="1381043"/>
                  <a:pt x="10952508" y="1409925"/>
                  <a:pt x="11148902" y="1383932"/>
                </a:cubicBezTo>
                <a:cubicBezTo>
                  <a:pt x="11174895" y="1418589"/>
                  <a:pt x="11131573" y="1418589"/>
                  <a:pt x="11117132" y="1430142"/>
                </a:cubicBezTo>
                <a:cubicBezTo>
                  <a:pt x="11102692" y="1441695"/>
                  <a:pt x="11082474" y="1450359"/>
                  <a:pt x="11085363" y="1476352"/>
                </a:cubicBezTo>
                <a:cubicBezTo>
                  <a:pt x="11174895" y="1487905"/>
                  <a:pt x="11273092" y="1447471"/>
                  <a:pt x="11365513" y="1447471"/>
                </a:cubicBezTo>
                <a:lnTo>
                  <a:pt x="11365513" y="1496569"/>
                </a:lnTo>
                <a:cubicBezTo>
                  <a:pt x="11333743" y="1513898"/>
                  <a:pt x="11293310" y="1519674"/>
                  <a:pt x="11278869" y="1554332"/>
                </a:cubicBezTo>
                <a:cubicBezTo>
                  <a:pt x="11307750" y="1548556"/>
                  <a:pt x="11336632" y="1545668"/>
                  <a:pt x="11365513" y="1539891"/>
                </a:cubicBezTo>
                <a:lnTo>
                  <a:pt x="11377066" y="1539891"/>
                </a:lnTo>
                <a:lnTo>
                  <a:pt x="11377066" y="1765167"/>
                </a:lnTo>
                <a:cubicBezTo>
                  <a:pt x="9482441" y="3362313"/>
                  <a:pt x="4945162" y="3324767"/>
                  <a:pt x="4624577" y="3342096"/>
                </a:cubicBezTo>
                <a:cubicBezTo>
                  <a:pt x="4523492" y="3347872"/>
                  <a:pt x="4098935" y="3339207"/>
                  <a:pt x="4000738" y="3313214"/>
                </a:cubicBezTo>
                <a:cubicBezTo>
                  <a:pt x="3867883" y="3281444"/>
                  <a:pt x="3853443" y="3217905"/>
                  <a:pt x="3853443" y="3217905"/>
                </a:cubicBezTo>
                <a:cubicBezTo>
                  <a:pt x="3853443" y="3217905"/>
                  <a:pt x="3919869" y="3191912"/>
                  <a:pt x="4003625" y="3171695"/>
                </a:cubicBezTo>
                <a:cubicBezTo>
                  <a:pt x="4165361" y="3131261"/>
                  <a:pt x="4298217" y="3056169"/>
                  <a:pt x="4465729" y="3024399"/>
                </a:cubicBezTo>
                <a:cubicBezTo>
                  <a:pt x="4315546" y="3033064"/>
                  <a:pt x="4165361" y="3038840"/>
                  <a:pt x="4015179" y="3047505"/>
                </a:cubicBezTo>
                <a:cubicBezTo>
                  <a:pt x="4223124" y="2969524"/>
                  <a:pt x="4442625" y="2957972"/>
                  <a:pt x="4656346" y="2926202"/>
                </a:cubicBezTo>
                <a:cubicBezTo>
                  <a:pt x="4725662" y="2917538"/>
                  <a:pt x="4841188" y="2943531"/>
                  <a:pt x="4841188" y="2862663"/>
                </a:cubicBezTo>
                <a:cubicBezTo>
                  <a:pt x="4838300" y="2810676"/>
                  <a:pt x="4725662" y="2833782"/>
                  <a:pt x="4659236" y="2836670"/>
                </a:cubicBezTo>
                <a:cubicBezTo>
                  <a:pt x="4364644" y="2845334"/>
                  <a:pt x="4072941" y="2882880"/>
                  <a:pt x="3778351" y="2914650"/>
                </a:cubicBezTo>
                <a:cubicBezTo>
                  <a:pt x="3749468" y="2917538"/>
                  <a:pt x="3714811" y="2931979"/>
                  <a:pt x="3694595" y="2923314"/>
                </a:cubicBezTo>
                <a:cubicBezTo>
                  <a:pt x="3527082" y="2865551"/>
                  <a:pt x="3336463" y="2879992"/>
                  <a:pt x="3119852" y="2862663"/>
                </a:cubicBezTo>
                <a:cubicBezTo>
                  <a:pt x="3238266" y="2796236"/>
                  <a:pt x="3339351" y="2842446"/>
                  <a:pt x="3440437" y="2799124"/>
                </a:cubicBezTo>
                <a:cubicBezTo>
                  <a:pt x="3316246" y="2752913"/>
                  <a:pt x="3189168" y="2773131"/>
                  <a:pt x="3070753" y="2761578"/>
                </a:cubicBezTo>
                <a:cubicBezTo>
                  <a:pt x="2984109" y="2752913"/>
                  <a:pt x="2672189" y="2741361"/>
                  <a:pt x="2623091" y="2726920"/>
                </a:cubicBezTo>
                <a:cubicBezTo>
                  <a:pt x="2472907" y="2683598"/>
                  <a:pt x="2293842" y="2689374"/>
                  <a:pt x="2160987" y="2611394"/>
                </a:cubicBezTo>
                <a:cubicBezTo>
                  <a:pt x="2065678" y="2556519"/>
                  <a:pt x="1938600" y="2602730"/>
                  <a:pt x="1837515" y="2573848"/>
                </a:cubicBezTo>
                <a:cubicBezTo>
                  <a:pt x="1794192" y="2533414"/>
                  <a:pt x="1854843" y="2504533"/>
                  <a:pt x="1869284" y="2472763"/>
                </a:cubicBezTo>
                <a:cubicBezTo>
                  <a:pt x="1889502" y="2432329"/>
                  <a:pt x="1834626" y="2423665"/>
                  <a:pt x="1808633" y="2386119"/>
                </a:cubicBezTo>
                <a:cubicBezTo>
                  <a:pt x="1987698" y="2389007"/>
                  <a:pt x="2158099" y="2377454"/>
                  <a:pt x="2354493" y="2342797"/>
                </a:cubicBezTo>
                <a:cubicBezTo>
                  <a:pt x="2273625" y="2290810"/>
                  <a:pt x="2204309" y="2339908"/>
                  <a:pt x="2146546" y="2328356"/>
                </a:cubicBezTo>
                <a:cubicBezTo>
                  <a:pt x="2106113" y="2319691"/>
                  <a:pt x="2054126" y="2328356"/>
                  <a:pt x="2054126" y="2285034"/>
                </a:cubicBezTo>
                <a:cubicBezTo>
                  <a:pt x="2054126" y="2250376"/>
                  <a:pt x="2100336" y="2244599"/>
                  <a:pt x="2132106" y="2238823"/>
                </a:cubicBezTo>
                <a:cubicBezTo>
                  <a:pt x="2256296" y="2218606"/>
                  <a:pt x="2377599" y="2192613"/>
                  <a:pt x="2478684" y="2085751"/>
                </a:cubicBezTo>
                <a:cubicBezTo>
                  <a:pt x="2152323" y="2051094"/>
                  <a:pt x="1817297" y="2186837"/>
                  <a:pt x="1511154" y="2094416"/>
                </a:cubicBezTo>
                <a:cubicBezTo>
                  <a:pt x="1537147" y="2033765"/>
                  <a:pt x="1597798" y="2045317"/>
                  <a:pt x="1638232" y="2042429"/>
                </a:cubicBezTo>
                <a:cubicBezTo>
                  <a:pt x="1909718" y="2016436"/>
                  <a:pt x="2825261" y="1701628"/>
                  <a:pt x="2972556" y="1718957"/>
                </a:cubicBezTo>
                <a:cubicBezTo>
                  <a:pt x="3062089" y="1727621"/>
                  <a:pt x="3154510" y="1721845"/>
                  <a:pt x="3238266" y="1678523"/>
                </a:cubicBezTo>
                <a:cubicBezTo>
                  <a:pt x="3339351" y="1626536"/>
                  <a:pt x="2695295" y="1736286"/>
                  <a:pt x="2522005" y="1664082"/>
                </a:cubicBezTo>
                <a:cubicBezTo>
                  <a:pt x="2438249" y="1629424"/>
                  <a:pt x="1730654" y="1528339"/>
                  <a:pt x="1421621" y="1522563"/>
                </a:cubicBezTo>
                <a:cubicBezTo>
                  <a:pt x="1450503" y="1467688"/>
                  <a:pt x="1557364" y="1470576"/>
                  <a:pt x="1525595" y="1392596"/>
                </a:cubicBezTo>
                <a:cubicBezTo>
                  <a:pt x="1358082" y="1386820"/>
                  <a:pt x="1179017" y="1435918"/>
                  <a:pt x="982623" y="1415701"/>
                </a:cubicBezTo>
                <a:cubicBezTo>
                  <a:pt x="1051938" y="1346386"/>
                  <a:pt x="1153023" y="1352162"/>
                  <a:pt x="1231003" y="1314616"/>
                </a:cubicBezTo>
                <a:cubicBezTo>
                  <a:pt x="1170352" y="1262629"/>
                  <a:pt x="1095261" y="1294399"/>
                  <a:pt x="1025945" y="1297287"/>
                </a:cubicBezTo>
                <a:cubicBezTo>
                  <a:pt x="965294" y="1300175"/>
                  <a:pt x="812222" y="1227972"/>
                  <a:pt x="841104" y="1225083"/>
                </a:cubicBezTo>
                <a:cubicBezTo>
                  <a:pt x="1101037" y="1207755"/>
                  <a:pt x="1352306" y="1129775"/>
                  <a:pt x="1612239" y="1112445"/>
                </a:cubicBezTo>
                <a:cubicBezTo>
                  <a:pt x="1698883" y="1106668"/>
                  <a:pt x="1797081" y="1112445"/>
                  <a:pt x="1814409" y="1008471"/>
                </a:cubicBezTo>
                <a:cubicBezTo>
                  <a:pt x="1817297" y="979590"/>
                  <a:pt x="1808633" y="973814"/>
                  <a:pt x="1932824" y="979590"/>
                </a:cubicBezTo>
                <a:cubicBezTo>
                  <a:pt x="1981922" y="982478"/>
                  <a:pt x="2045461" y="982478"/>
                  <a:pt x="2083007" y="936268"/>
                </a:cubicBezTo>
                <a:cubicBezTo>
                  <a:pt x="2045461" y="898722"/>
                  <a:pt x="1990587" y="927603"/>
                  <a:pt x="1947265" y="924715"/>
                </a:cubicBezTo>
                <a:cubicBezTo>
                  <a:pt x="1828850" y="921827"/>
                  <a:pt x="1386963" y="904498"/>
                  <a:pt x="1271438" y="895834"/>
                </a:cubicBezTo>
                <a:cubicBezTo>
                  <a:pt x="1031721" y="875617"/>
                  <a:pt x="901755" y="933380"/>
                  <a:pt x="659150" y="907386"/>
                </a:cubicBezTo>
                <a:cubicBezTo>
                  <a:pt x="734242" y="890057"/>
                  <a:pt x="705361" y="866952"/>
                  <a:pt x="780453" y="846735"/>
                </a:cubicBezTo>
                <a:cubicBezTo>
                  <a:pt x="815110" y="838071"/>
                  <a:pt x="849768" y="820742"/>
                  <a:pt x="841104" y="788972"/>
                </a:cubicBezTo>
                <a:cubicBezTo>
                  <a:pt x="835327" y="757202"/>
                  <a:pt x="396329" y="690775"/>
                  <a:pt x="448316" y="659006"/>
                </a:cubicBezTo>
                <a:cubicBezTo>
                  <a:pt x="592723" y="575249"/>
                  <a:pt x="1020169" y="607019"/>
                  <a:pt x="910419" y="569473"/>
                </a:cubicBezTo>
                <a:cubicBezTo>
                  <a:pt x="742907" y="511710"/>
                  <a:pt x="716913" y="500157"/>
                  <a:pt x="604275" y="514598"/>
                </a:cubicBezTo>
                <a:cubicBezTo>
                  <a:pt x="506079" y="529039"/>
                  <a:pt x="113290" y="349974"/>
                  <a:pt x="15093" y="352862"/>
                </a:cubicBezTo>
                <a:cubicBezTo>
                  <a:pt x="-71551" y="352862"/>
                  <a:pt x="234593" y="211343"/>
                  <a:pt x="430987" y="136251"/>
                </a:cubicBezTo>
                <a:cubicBezTo>
                  <a:pt x="571784" y="82098"/>
                  <a:pt x="732076" y="70184"/>
                  <a:pt x="874092" y="17656"/>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3" name="TextBox 2">
            <a:extLst>
              <a:ext uri="{FF2B5EF4-FFF2-40B4-BE49-F238E27FC236}">
                <a16:creationId xmlns:a16="http://schemas.microsoft.com/office/drawing/2014/main" xmlns="" id="{8E4EA2D0-3200-9BB4-A8BF-34DCA5DBD722}"/>
              </a:ext>
            </a:extLst>
          </p:cNvPr>
          <p:cNvSpPr txBox="1"/>
          <p:nvPr/>
        </p:nvSpPr>
        <p:spPr>
          <a:xfrm>
            <a:off x="1370456" y="128582"/>
            <a:ext cx="9448039" cy="1095036"/>
          </a:xfrm>
          <a:prstGeom prst="rect">
            <a:avLst/>
          </a:prstGeom>
        </p:spPr>
        <p:txBody>
          <a:bodyPr vert="horz" lIns="91440" tIns="45720" rIns="91440" bIns="45720" rtlCol="0" anchor="t">
            <a:normAutofit/>
          </a:bodyPr>
          <a:lstStyle/>
          <a:p>
            <a:pPr algn="ctr">
              <a:lnSpc>
                <a:spcPct val="150000"/>
              </a:lnSpc>
              <a:spcBef>
                <a:spcPct val="0"/>
              </a:spcBef>
              <a:spcAft>
                <a:spcPts val="600"/>
              </a:spcAft>
            </a:pPr>
            <a:r>
              <a:rPr lang="en-US" sz="1600" kern="1200" dirty="0">
                <a:solidFill>
                  <a:schemeClr val="tx1"/>
                </a:solidFill>
                <a:latin typeface="Arial Narrow" panose="020B0606020202030204" pitchFamily="34" charset="0"/>
                <a:ea typeface="+mj-ea"/>
                <a:cs typeface="+mj-cs"/>
              </a:rPr>
              <a:t>Whether the guests are traveling for business or pleasure, The Ritz-Carlton Hotels offer lots of guest services and facilities. Some examples are:</a:t>
            </a:r>
          </a:p>
        </p:txBody>
      </p:sp>
      <p:sp>
        <p:nvSpPr>
          <p:cNvPr id="18" name="Freeform: Shape 17">
            <a:extLst>
              <a:ext uri="{FF2B5EF4-FFF2-40B4-BE49-F238E27FC236}">
                <a16:creationId xmlns:a16="http://schemas.microsoft.com/office/drawing/2014/main" xmlns="" id="{C6BFDF0B-6325-416D-926F-7141006DD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5693668" y="5127460"/>
            <a:ext cx="6498333" cy="1730540"/>
          </a:xfrm>
          <a:custGeom>
            <a:avLst/>
            <a:gdLst>
              <a:gd name="connsiteX0" fmla="*/ 2987112 w 6498333"/>
              <a:gd name="connsiteY0" fmla="*/ 1730384 h 1730540"/>
              <a:gd name="connsiteX1" fmla="*/ 3113423 w 6498333"/>
              <a:gd name="connsiteY1" fmla="*/ 1728494 h 1730540"/>
              <a:gd name="connsiteX2" fmla="*/ 6436159 w 6498333"/>
              <a:gd name="connsiteY2" fmla="*/ 1396018 h 1730540"/>
              <a:gd name="connsiteX3" fmla="*/ 6498333 w 6498333"/>
              <a:gd name="connsiteY3" fmla="*/ 1381988 h 1730540"/>
              <a:gd name="connsiteX4" fmla="*/ 6498333 w 6498333"/>
              <a:gd name="connsiteY4" fmla="*/ 0 h 1730540"/>
              <a:gd name="connsiteX5" fmla="*/ 723703 w 6498333"/>
              <a:gd name="connsiteY5" fmla="*/ 0 h 1730540"/>
              <a:gd name="connsiteX6" fmla="*/ 629735 w 6498333"/>
              <a:gd name="connsiteY6" fmla="*/ 31770 h 1730540"/>
              <a:gd name="connsiteX7" fmla="*/ 127078 w 6498333"/>
              <a:gd name="connsiteY7" fmla="*/ 173371 h 1730540"/>
              <a:gd name="connsiteX8" fmla="*/ 0 w 6498333"/>
              <a:gd name="connsiteY8" fmla="*/ 235577 h 1730540"/>
              <a:gd name="connsiteX9" fmla="*/ 967530 w 6498333"/>
              <a:gd name="connsiteY9" fmla="*/ 225208 h 1730540"/>
              <a:gd name="connsiteX10" fmla="*/ 620954 w 6498333"/>
              <a:gd name="connsiteY10" fmla="*/ 408367 h 1730540"/>
              <a:gd name="connsiteX11" fmla="*/ 542972 w 6498333"/>
              <a:gd name="connsiteY11" fmla="*/ 463661 h 1730540"/>
              <a:gd name="connsiteX12" fmla="*/ 635392 w 6498333"/>
              <a:gd name="connsiteY12" fmla="*/ 515499 h 1730540"/>
              <a:gd name="connsiteX13" fmla="*/ 843339 w 6498333"/>
              <a:gd name="connsiteY13" fmla="*/ 532778 h 1730540"/>
              <a:gd name="connsiteX14" fmla="*/ 297479 w 6498333"/>
              <a:gd name="connsiteY14" fmla="*/ 584615 h 1730540"/>
              <a:gd name="connsiteX15" fmla="*/ 358130 w 6498333"/>
              <a:gd name="connsiteY15" fmla="*/ 688289 h 1730540"/>
              <a:gd name="connsiteX16" fmla="*/ 326361 w 6498333"/>
              <a:gd name="connsiteY16" fmla="*/ 809243 h 1730540"/>
              <a:gd name="connsiteX17" fmla="*/ 649833 w 6498333"/>
              <a:gd name="connsiteY17" fmla="*/ 854169 h 1730540"/>
              <a:gd name="connsiteX18" fmla="*/ 1111937 w 6498333"/>
              <a:gd name="connsiteY18" fmla="*/ 992402 h 1730540"/>
              <a:gd name="connsiteX19" fmla="*/ 1559599 w 6498333"/>
              <a:gd name="connsiteY19" fmla="*/ 1033872 h 1730540"/>
              <a:gd name="connsiteX20" fmla="*/ 1929284 w 6498333"/>
              <a:gd name="connsiteY20" fmla="*/ 1078798 h 1730540"/>
              <a:gd name="connsiteX21" fmla="*/ 1608698 w 6498333"/>
              <a:gd name="connsiteY21" fmla="*/ 1154826 h 1730540"/>
              <a:gd name="connsiteX22" fmla="*/ 2183442 w 6498333"/>
              <a:gd name="connsiteY22" fmla="*/ 1227398 h 1730540"/>
              <a:gd name="connsiteX23" fmla="*/ 2267197 w 6498333"/>
              <a:gd name="connsiteY23" fmla="*/ 1217031 h 1730540"/>
              <a:gd name="connsiteX24" fmla="*/ 3148082 w 6498333"/>
              <a:gd name="connsiteY24" fmla="*/ 1123724 h 1730540"/>
              <a:gd name="connsiteX25" fmla="*/ 3330034 w 6498333"/>
              <a:gd name="connsiteY25" fmla="*/ 1154826 h 1730540"/>
              <a:gd name="connsiteX26" fmla="*/ 3145192 w 6498333"/>
              <a:gd name="connsiteY26" fmla="*/ 1230854 h 1730540"/>
              <a:gd name="connsiteX27" fmla="*/ 2504025 w 6498333"/>
              <a:gd name="connsiteY27" fmla="*/ 1376000 h 1730540"/>
              <a:gd name="connsiteX28" fmla="*/ 2954575 w 6498333"/>
              <a:gd name="connsiteY28" fmla="*/ 1348352 h 1730540"/>
              <a:gd name="connsiteX29" fmla="*/ 2492471 w 6498333"/>
              <a:gd name="connsiteY29" fmla="*/ 1524600 h 1730540"/>
              <a:gd name="connsiteX30" fmla="*/ 2342289 w 6498333"/>
              <a:gd name="connsiteY30" fmla="*/ 1579893 h 1730540"/>
              <a:gd name="connsiteX31" fmla="*/ 2489584 w 6498333"/>
              <a:gd name="connsiteY31" fmla="*/ 1693935 h 1730540"/>
              <a:gd name="connsiteX32" fmla="*/ 2987112 w 6498333"/>
              <a:gd name="connsiteY32" fmla="*/ 1730384 h 173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498333" h="1730540">
                <a:moveTo>
                  <a:pt x="2987112" y="1730384"/>
                </a:moveTo>
                <a:cubicBezTo>
                  <a:pt x="3042664" y="1730870"/>
                  <a:pt x="3088152" y="1730222"/>
                  <a:pt x="3113423" y="1728494"/>
                </a:cubicBezTo>
                <a:cubicBezTo>
                  <a:pt x="3293752" y="1716831"/>
                  <a:pt x="4808270" y="1725943"/>
                  <a:pt x="6436159" y="1396018"/>
                </a:cubicBezTo>
                <a:lnTo>
                  <a:pt x="6498333" y="1381988"/>
                </a:lnTo>
                <a:lnTo>
                  <a:pt x="6498333" y="0"/>
                </a:lnTo>
                <a:lnTo>
                  <a:pt x="723703" y="0"/>
                </a:lnTo>
                <a:lnTo>
                  <a:pt x="629735" y="31770"/>
                </a:lnTo>
                <a:cubicBezTo>
                  <a:pt x="421263" y="101447"/>
                  <a:pt x="228886" y="161708"/>
                  <a:pt x="127078" y="173371"/>
                </a:cubicBezTo>
                <a:cubicBezTo>
                  <a:pt x="86644" y="176827"/>
                  <a:pt x="25993" y="163004"/>
                  <a:pt x="0" y="235577"/>
                </a:cubicBezTo>
                <a:cubicBezTo>
                  <a:pt x="306144" y="346163"/>
                  <a:pt x="641170" y="183739"/>
                  <a:pt x="967530" y="225208"/>
                </a:cubicBezTo>
                <a:cubicBezTo>
                  <a:pt x="866445" y="353075"/>
                  <a:pt x="745142" y="384177"/>
                  <a:pt x="620954" y="408367"/>
                </a:cubicBezTo>
                <a:cubicBezTo>
                  <a:pt x="589182" y="415279"/>
                  <a:pt x="542972" y="422191"/>
                  <a:pt x="542972" y="463661"/>
                </a:cubicBezTo>
                <a:cubicBezTo>
                  <a:pt x="542972" y="515499"/>
                  <a:pt x="594959" y="505130"/>
                  <a:pt x="635392" y="515499"/>
                </a:cubicBezTo>
                <a:cubicBezTo>
                  <a:pt x="693155" y="529321"/>
                  <a:pt x="762471" y="470573"/>
                  <a:pt x="843339" y="532778"/>
                </a:cubicBezTo>
                <a:cubicBezTo>
                  <a:pt x="646945" y="574247"/>
                  <a:pt x="476544" y="588071"/>
                  <a:pt x="297479" y="584615"/>
                </a:cubicBezTo>
                <a:cubicBezTo>
                  <a:pt x="323472" y="629541"/>
                  <a:pt x="378348" y="639908"/>
                  <a:pt x="358130" y="688289"/>
                </a:cubicBezTo>
                <a:cubicBezTo>
                  <a:pt x="343689" y="726304"/>
                  <a:pt x="283038" y="760862"/>
                  <a:pt x="326361" y="809243"/>
                </a:cubicBezTo>
                <a:cubicBezTo>
                  <a:pt x="427447" y="843802"/>
                  <a:pt x="554524" y="788508"/>
                  <a:pt x="649833" y="854169"/>
                </a:cubicBezTo>
                <a:cubicBezTo>
                  <a:pt x="782688" y="947476"/>
                  <a:pt x="961753" y="940565"/>
                  <a:pt x="1111937" y="992402"/>
                </a:cubicBezTo>
                <a:cubicBezTo>
                  <a:pt x="1161035" y="1009682"/>
                  <a:pt x="1472955" y="1023504"/>
                  <a:pt x="1559599" y="1033872"/>
                </a:cubicBezTo>
                <a:cubicBezTo>
                  <a:pt x="1678015" y="1047696"/>
                  <a:pt x="1805093" y="1023504"/>
                  <a:pt x="1929284" y="1078798"/>
                </a:cubicBezTo>
                <a:cubicBezTo>
                  <a:pt x="1828198" y="1130635"/>
                  <a:pt x="1727113" y="1075343"/>
                  <a:pt x="1608698" y="1154826"/>
                </a:cubicBezTo>
                <a:cubicBezTo>
                  <a:pt x="1825309" y="1175561"/>
                  <a:pt x="2015928" y="1158282"/>
                  <a:pt x="2183442" y="1227398"/>
                </a:cubicBezTo>
                <a:cubicBezTo>
                  <a:pt x="2203658" y="1237767"/>
                  <a:pt x="2238314" y="1220487"/>
                  <a:pt x="2267197" y="1217031"/>
                </a:cubicBezTo>
                <a:cubicBezTo>
                  <a:pt x="2561787" y="1179017"/>
                  <a:pt x="2853490" y="1134091"/>
                  <a:pt x="3148082" y="1123724"/>
                </a:cubicBezTo>
                <a:cubicBezTo>
                  <a:pt x="3214508" y="1120268"/>
                  <a:pt x="3327146" y="1092621"/>
                  <a:pt x="3330034" y="1154826"/>
                </a:cubicBezTo>
                <a:cubicBezTo>
                  <a:pt x="3330034" y="1251589"/>
                  <a:pt x="3214508" y="1220487"/>
                  <a:pt x="3145192" y="1230854"/>
                </a:cubicBezTo>
                <a:cubicBezTo>
                  <a:pt x="2931471" y="1268869"/>
                  <a:pt x="2711970" y="1282691"/>
                  <a:pt x="2504025" y="1376000"/>
                </a:cubicBezTo>
                <a:cubicBezTo>
                  <a:pt x="2654207" y="1365632"/>
                  <a:pt x="2804392" y="1358720"/>
                  <a:pt x="2954575" y="1348352"/>
                </a:cubicBezTo>
                <a:cubicBezTo>
                  <a:pt x="2787063" y="1386367"/>
                  <a:pt x="2654207" y="1476218"/>
                  <a:pt x="2492471" y="1524600"/>
                </a:cubicBezTo>
                <a:cubicBezTo>
                  <a:pt x="2408715" y="1548791"/>
                  <a:pt x="2342289" y="1579893"/>
                  <a:pt x="2342289" y="1579893"/>
                </a:cubicBezTo>
                <a:cubicBezTo>
                  <a:pt x="2342289" y="1579893"/>
                  <a:pt x="2356730" y="1655921"/>
                  <a:pt x="2489584" y="1693935"/>
                </a:cubicBezTo>
                <a:cubicBezTo>
                  <a:pt x="2563232" y="1717262"/>
                  <a:pt x="2820457" y="1728925"/>
                  <a:pt x="2987112" y="1730384"/>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5" name="TextBox 4">
            <a:extLst>
              <a:ext uri="{FF2B5EF4-FFF2-40B4-BE49-F238E27FC236}">
                <a16:creationId xmlns:a16="http://schemas.microsoft.com/office/drawing/2014/main" xmlns="" id="{F86D0FE4-DD77-2751-8FFD-21CB98D41215}"/>
              </a:ext>
            </a:extLst>
          </p:cNvPr>
          <p:cNvSpPr txBox="1"/>
          <p:nvPr/>
        </p:nvSpPr>
        <p:spPr>
          <a:xfrm>
            <a:off x="2711748" y="1096925"/>
            <a:ext cx="2339849" cy="3152632"/>
          </a:xfrm>
          <a:prstGeom prst="rect">
            <a:avLst/>
          </a:prstGeom>
        </p:spPr>
        <p:txBody>
          <a:bodyPr vert="horz" lIns="91440" tIns="45720" rIns="91440" bIns="45720" rtlCol="0" anchor="t">
            <a:normAutofit/>
          </a:bodyPr>
          <a:lstStyle/>
          <a:p>
            <a:pPr>
              <a:lnSpc>
                <a:spcPct val="90000"/>
              </a:lnSpc>
              <a:spcAft>
                <a:spcPts val="600"/>
              </a:spcAft>
            </a:pPr>
            <a:r>
              <a:rPr lang="en-US" sz="1600" dirty="0">
                <a:latin typeface="Arial Narrow" panose="020B0606020202030204" pitchFamily="34" charset="0"/>
              </a:rPr>
              <a:t>      </a:t>
            </a:r>
            <a:r>
              <a:rPr lang="en-US" u="sng" dirty="0">
                <a:latin typeface="Arial Narrow" panose="020B0606020202030204" pitchFamily="34" charset="0"/>
              </a:rPr>
              <a:t>Hotel Services:</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Catering services</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Car rental services</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Doctor on call</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Guided tours</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Room service</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Parking</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Room with a private view</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Ironing services</a:t>
            </a:r>
          </a:p>
          <a:p>
            <a:pPr marL="285750" indent="-285750">
              <a:lnSpc>
                <a:spcPct val="90000"/>
              </a:lnSpc>
              <a:spcAft>
                <a:spcPts val="600"/>
              </a:spcAft>
              <a:buFont typeface="Wingdings" panose="05000000000000000000" pitchFamily="2" charset="2"/>
              <a:buChar char="§"/>
            </a:pPr>
            <a:r>
              <a:rPr lang="en-US" sz="1600" dirty="0">
                <a:latin typeface="Arial Narrow" panose="020B0606020202030204" pitchFamily="34" charset="0"/>
              </a:rPr>
              <a:t>Concierge service</a:t>
            </a:r>
          </a:p>
        </p:txBody>
      </p:sp>
      <p:sp>
        <p:nvSpPr>
          <p:cNvPr id="7" name="TextBox 6">
            <a:extLst>
              <a:ext uri="{FF2B5EF4-FFF2-40B4-BE49-F238E27FC236}">
                <a16:creationId xmlns:a16="http://schemas.microsoft.com/office/drawing/2014/main" xmlns="" id="{632FFE37-C3DD-07BA-69CE-B466C20753C5}"/>
              </a:ext>
            </a:extLst>
          </p:cNvPr>
          <p:cNvSpPr txBox="1"/>
          <p:nvPr/>
        </p:nvSpPr>
        <p:spPr>
          <a:xfrm>
            <a:off x="7289503" y="1018942"/>
            <a:ext cx="2190749" cy="3308598"/>
          </a:xfrm>
          <a:prstGeom prst="rect">
            <a:avLst/>
          </a:prstGeom>
          <a:noFill/>
        </p:spPr>
        <p:txBody>
          <a:bodyPr wrap="square">
            <a:spAutoFit/>
          </a:bodyPr>
          <a:lstStyle/>
          <a:p>
            <a:pPr>
              <a:spcAft>
                <a:spcPts val="600"/>
              </a:spcAft>
            </a:pPr>
            <a:r>
              <a:rPr lang="en-GB" dirty="0">
                <a:latin typeface="Arial Narrow" panose="020B0606020202030204" pitchFamily="34" charset="0"/>
              </a:rPr>
              <a:t>     </a:t>
            </a:r>
            <a:r>
              <a:rPr lang="en-GB" u="sng" dirty="0">
                <a:latin typeface="Arial Narrow" panose="020B0606020202030204" pitchFamily="34" charset="0"/>
              </a:rPr>
              <a:t>Hotel facilities:</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Bar </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Sauna</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Fitness room </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Disable room</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 24-hour security</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Gift shop</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Pools</a:t>
            </a:r>
          </a:p>
          <a:p>
            <a:pPr marL="285750" indent="-285750">
              <a:spcAft>
                <a:spcPts val="600"/>
              </a:spcAft>
              <a:buFont typeface="Wingdings" panose="05000000000000000000" pitchFamily="2" charset="2"/>
              <a:buChar char="§"/>
            </a:pPr>
            <a:r>
              <a:rPr lang="en-GB" sz="1600" dirty="0">
                <a:latin typeface="Arial Narrow" panose="020B0606020202030204" pitchFamily="34" charset="0"/>
              </a:rPr>
              <a:t>Meeting rooms</a:t>
            </a:r>
          </a:p>
          <a:p>
            <a:pPr marL="285750" indent="-285750">
              <a:spcAft>
                <a:spcPts val="600"/>
              </a:spcAft>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xmlns="" id="{97D7968D-FA2A-0518-4AF9-53F6FEE730A3}"/>
              </a:ext>
            </a:extLst>
          </p:cNvPr>
          <p:cNvSpPr txBox="1"/>
          <p:nvPr/>
        </p:nvSpPr>
        <p:spPr>
          <a:xfrm>
            <a:off x="2634953" y="4498066"/>
            <a:ext cx="6574366" cy="2261709"/>
          </a:xfrm>
          <a:prstGeom prst="rect">
            <a:avLst/>
          </a:prstGeom>
          <a:noFill/>
        </p:spPr>
        <p:txBody>
          <a:bodyPr wrap="square">
            <a:spAutoFit/>
          </a:bodyPr>
          <a:lstStyle/>
          <a:p>
            <a:pPr algn="ctr">
              <a:lnSpc>
                <a:spcPct val="150000"/>
              </a:lnSpc>
              <a:spcAft>
                <a:spcPts val="600"/>
              </a:spcAft>
            </a:pPr>
            <a:r>
              <a:rPr lang="en-GB" sz="1600" dirty="0">
                <a:latin typeface="Arial Narrow" panose="020B0606020202030204" pitchFamily="34" charset="0"/>
              </a:rPr>
              <a:t>The goal of these facilities and guest services is to fulfil the needs of the guests and provide them with an amazing and enjoyable experience. The hotel’s services and facilities are very important because they improve a hotel’s brand values. People want to spend their money in a hotel that can offer them everything they want and need. The hotel services and facilities should be customer friendly and personalised to meet the needs of the guests.</a:t>
            </a:r>
          </a:p>
        </p:txBody>
      </p:sp>
    </p:spTree>
    <p:extLst>
      <p:ext uri="{BB962C8B-B14F-4D97-AF65-F5344CB8AC3E}">
        <p14:creationId xmlns:p14="http://schemas.microsoft.com/office/powerpoint/2010/main" val="2943413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C9A36457-A5F4-4103-A443-02581C0918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xmlns="" id="{DC5FB7E8-B636-40FA-BE8D-48145C0F5C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xmlns="" id="{22DF1125-D316-9A86-734E-0976FA92F3CD}"/>
              </a:ext>
            </a:extLst>
          </p:cNvPr>
          <p:cNvSpPr txBox="1"/>
          <p:nvPr/>
        </p:nvSpPr>
        <p:spPr>
          <a:xfrm>
            <a:off x="1957987" y="1975502"/>
            <a:ext cx="8276026" cy="3299232"/>
          </a:xfrm>
          <a:prstGeom prst="rect">
            <a:avLst/>
          </a:prstGeom>
        </p:spPr>
        <p:txBody>
          <a:bodyPr vert="horz" lIns="91440" tIns="45720" rIns="91440" bIns="45720" rtlCol="0" anchor="ctr">
            <a:normAutofit/>
          </a:bodyPr>
          <a:lstStyle/>
          <a:p>
            <a:pPr algn="ctr">
              <a:lnSpc>
                <a:spcPct val="150000"/>
              </a:lnSpc>
              <a:spcAft>
                <a:spcPts val="600"/>
              </a:spcAft>
            </a:pPr>
            <a:r>
              <a:rPr lang="en-US" sz="1600" dirty="0">
                <a:solidFill>
                  <a:schemeClr val="tx1">
                    <a:lumMod val="85000"/>
                    <a:lumOff val="15000"/>
                  </a:schemeClr>
                </a:solidFill>
                <a:latin typeface="Arial Narrow" panose="020B0606020202030204" pitchFamily="34" charset="0"/>
              </a:rPr>
              <a:t>In the hospitality industry, guest services are very important because they make a client’s experience good or bad. They can make a client leave or stay; to leave a good review or not, and positive reviews bring more customers which means more profit. We live in an era where before going somewhere we check the reviews online to see if it is worth it or not. Also, the guest services can make a customer come back in a few months or never. They are very important for a business’s reputation and profit. More guest services mean more money people have to spend to have them. But the quality of the services is very important because people don’t want to spend money on something that is done execrable.</a:t>
            </a:r>
          </a:p>
        </p:txBody>
      </p:sp>
      <p:sp>
        <p:nvSpPr>
          <p:cNvPr id="12" name="Freeform: Shape 11">
            <a:extLst>
              <a:ext uri="{FF2B5EF4-FFF2-40B4-BE49-F238E27FC236}">
                <a16:creationId xmlns:a16="http://schemas.microsoft.com/office/drawing/2014/main" xmlns="" id="{142DCE2C-2863-46FA-9BE7-24365A24D9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1584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131BAD53-4E89-4F62-BBB7-26359763ED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xmlns="" id="{62756DA2-40EB-4C6F-B962-5822FFB54F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xmlns="" id="{0DB52218-607D-34D7-8644-7AA3FBC8AEF9}"/>
              </a:ext>
            </a:extLst>
          </p:cNvPr>
          <p:cNvSpPr txBox="1"/>
          <p:nvPr/>
        </p:nvSpPr>
        <p:spPr>
          <a:xfrm>
            <a:off x="5977210" y="567651"/>
            <a:ext cx="5772484" cy="2481307"/>
          </a:xfrm>
          <a:prstGeom prst="rect">
            <a:avLst/>
          </a:prstGeom>
        </p:spPr>
        <p:txBody>
          <a:bodyPr vert="horz" lIns="91440" tIns="45720" rIns="91440" bIns="45720" rtlCol="0">
            <a:normAutofit/>
          </a:bodyPr>
          <a:lstStyle/>
          <a:p>
            <a:pPr algn="ctr">
              <a:lnSpc>
                <a:spcPct val="150000"/>
              </a:lnSpc>
              <a:spcAft>
                <a:spcPts val="600"/>
              </a:spcAft>
            </a:pPr>
            <a:r>
              <a:rPr lang="en-US" sz="1600" dirty="0">
                <a:latin typeface="Arial Narrow" panose="020B0606020202030204" pitchFamily="34" charset="0"/>
              </a:rPr>
              <a:t>Many people are willing to spend lots of money for their comfort and high-end services. The main clients of luxury hotels are businessmen, celebrities, wealthy people, and anyone that can afford the costs.</a:t>
            </a:r>
          </a:p>
        </p:txBody>
      </p:sp>
      <p:sp>
        <p:nvSpPr>
          <p:cNvPr id="5" name="TextBox 4">
            <a:extLst>
              <a:ext uri="{FF2B5EF4-FFF2-40B4-BE49-F238E27FC236}">
                <a16:creationId xmlns:a16="http://schemas.microsoft.com/office/drawing/2014/main" xmlns="" id="{2D56CF31-C48E-9AB4-C6D1-CC61EB173DD8}"/>
              </a:ext>
            </a:extLst>
          </p:cNvPr>
          <p:cNvSpPr txBox="1"/>
          <p:nvPr/>
        </p:nvSpPr>
        <p:spPr>
          <a:xfrm>
            <a:off x="5977210" y="2522940"/>
            <a:ext cx="5772485" cy="4108369"/>
          </a:xfrm>
          <a:prstGeom prst="rect">
            <a:avLst/>
          </a:prstGeom>
          <a:noFill/>
        </p:spPr>
        <p:txBody>
          <a:bodyPr wrap="square">
            <a:spAutoFit/>
          </a:bodyPr>
          <a:lstStyle/>
          <a:p>
            <a:pPr algn="ctr" defTabSz="484632">
              <a:lnSpc>
                <a:spcPct val="150000"/>
              </a:lnSpc>
              <a:spcAft>
                <a:spcPts val="600"/>
              </a:spcAft>
            </a:pPr>
            <a:r>
              <a:rPr lang="en-GB" sz="1600" kern="1200" dirty="0">
                <a:solidFill>
                  <a:schemeClr val="tx1"/>
                </a:solidFill>
                <a:latin typeface="Arial Narrow" panose="020B0606020202030204" pitchFamily="34" charset="0"/>
              </a:rPr>
              <a:t>The Ritz-Carlton Hotels are very famous for their luxury. They attract people that want a relaxing experience and people that can afford all the facilities. The hotels offer children programs, so they can learn and have fun at the same time. And their parents can relax at the very famous spas. The hotels also offer quiet rooms where people can work or have online meetings without any disruption. Some of The Ritz-Carlton offer butler service and one Rolls-Royce airport trip. Plus dinner, dancing, and live entertaining at the restaurant. Fitness </a:t>
            </a:r>
            <a:r>
              <a:rPr lang="en-GB" sz="1600" kern="1200" dirty="0" err="1">
                <a:solidFill>
                  <a:schemeClr val="tx1"/>
                </a:solidFill>
                <a:latin typeface="Arial Narrow" panose="020B0606020202030204" pitchFamily="34" charset="0"/>
              </a:rPr>
              <a:t>centers</a:t>
            </a:r>
            <a:r>
              <a:rPr lang="en-GB" sz="1600" kern="1200" dirty="0">
                <a:solidFill>
                  <a:schemeClr val="tx1"/>
                </a:solidFill>
                <a:latin typeface="Arial Narrow" panose="020B0606020202030204" pitchFamily="34" charset="0"/>
              </a:rPr>
              <a:t> with up-to-date machines and equipment that can be used by every guest. The Ritz-Carlton Hotels have lots of high-standard facilities which can be used by any type of guest that wants to spend around £1000 per night. </a:t>
            </a:r>
            <a:endParaRPr lang="en-GB" sz="1600" dirty="0">
              <a:latin typeface="Arial Narrow" panose="020B0606020202030204" pitchFamily="34" charset="0"/>
            </a:endParaRPr>
          </a:p>
        </p:txBody>
      </p:sp>
      <p:pic>
        <p:nvPicPr>
          <p:cNvPr id="6" name="Picture 5" descr="Luxury Spa Resorts &amp; Hotels | The Ritz-Carlton">
            <a:extLst>
              <a:ext uri="{FF2B5EF4-FFF2-40B4-BE49-F238E27FC236}">
                <a16:creationId xmlns:a16="http://schemas.microsoft.com/office/drawing/2014/main" xmlns="" id="{2E80127B-F295-B21E-86FE-FB73BE91FF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611" y="3983391"/>
            <a:ext cx="3966920" cy="264791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Ritz Kids | The Ritz-Carlton, Budapest">
            <a:extLst>
              <a:ext uri="{FF2B5EF4-FFF2-40B4-BE49-F238E27FC236}">
                <a16:creationId xmlns:a16="http://schemas.microsoft.com/office/drawing/2014/main" xmlns="" id="{2D6650B8-411A-D062-09ED-C7892F5DBD5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344" y="226691"/>
            <a:ext cx="3966920" cy="2481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4668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6128F3BD-7564-4310-B528-888E64F875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xmlns="" id="{5BF99262-9311-D557-0E34-052F30DA573E}"/>
              </a:ext>
            </a:extLst>
          </p:cNvPr>
          <p:cNvSpPr txBox="1"/>
          <p:nvPr/>
        </p:nvSpPr>
        <p:spPr>
          <a:xfrm>
            <a:off x="1821807" y="1580091"/>
            <a:ext cx="8548386" cy="4076394"/>
          </a:xfrm>
          <a:prstGeom prst="rect">
            <a:avLst/>
          </a:prstGeom>
        </p:spPr>
        <p:txBody>
          <a:bodyPr vert="horz" lIns="91440" tIns="45720" rIns="91440" bIns="45720" rtlCol="0">
            <a:normAutofit/>
          </a:bodyPr>
          <a:lstStyle/>
          <a:p>
            <a:pPr algn="ctr">
              <a:lnSpc>
                <a:spcPct val="150000"/>
              </a:lnSpc>
              <a:spcAft>
                <a:spcPts val="600"/>
              </a:spcAft>
            </a:pPr>
            <a:r>
              <a:rPr lang="en-US" sz="1600" dirty="0">
                <a:latin typeface="Arial Narrow" panose="020B0606020202030204" pitchFamily="34" charset="0"/>
              </a:rPr>
              <a:t>The Ritz-Carlton Hotels offer next-level spas which are famous for their facilities for muscle melting treatments. The spas use local techniques and wellness traditions, so the guests can be more connected with the destination.</a:t>
            </a:r>
          </a:p>
          <a:p>
            <a:pPr algn="ctr">
              <a:lnSpc>
                <a:spcPct val="150000"/>
              </a:lnSpc>
              <a:spcAft>
                <a:spcPts val="600"/>
              </a:spcAft>
            </a:pPr>
            <a:endParaRPr lang="en-US" sz="1600" dirty="0">
              <a:latin typeface="Arial Narrow" panose="020B0606020202030204" pitchFamily="34" charset="0"/>
            </a:endParaRPr>
          </a:p>
          <a:p>
            <a:pPr algn="ctr">
              <a:lnSpc>
                <a:spcPct val="150000"/>
              </a:lnSpc>
              <a:spcAft>
                <a:spcPts val="600"/>
              </a:spcAft>
            </a:pPr>
            <a:r>
              <a:rPr lang="en-US" sz="1600" dirty="0">
                <a:latin typeface="Arial Narrow" panose="020B0606020202030204" pitchFamily="34" charset="0"/>
              </a:rPr>
              <a:t>It also offers ambassadors of the environment which is an educational program. This program encourages everyone to engage with the world around them.</a:t>
            </a:r>
          </a:p>
          <a:p>
            <a:pPr algn="ctr">
              <a:lnSpc>
                <a:spcPct val="150000"/>
              </a:lnSpc>
              <a:spcAft>
                <a:spcPts val="600"/>
              </a:spcAft>
            </a:pPr>
            <a:endParaRPr lang="en-US" sz="1600" dirty="0">
              <a:latin typeface="Arial Narrow" panose="020B0606020202030204" pitchFamily="34" charset="0"/>
            </a:endParaRPr>
          </a:p>
          <a:p>
            <a:pPr algn="ctr">
              <a:lnSpc>
                <a:spcPct val="150000"/>
              </a:lnSpc>
              <a:spcAft>
                <a:spcPts val="600"/>
              </a:spcAft>
            </a:pPr>
            <a:r>
              <a:rPr lang="en-US" sz="1600" dirty="0">
                <a:latin typeface="Arial Narrow" panose="020B0606020202030204" pitchFamily="34" charset="0"/>
              </a:rPr>
              <a:t>The company also offers Ritz Kids Club which is designed for ages 4-12. This program helps the children connect with the local environment and culture.</a:t>
            </a:r>
          </a:p>
        </p:txBody>
      </p:sp>
      <p:sp>
        <p:nvSpPr>
          <p:cNvPr id="10" name="Freeform: Shape 9">
            <a:extLst>
              <a:ext uri="{FF2B5EF4-FFF2-40B4-BE49-F238E27FC236}">
                <a16:creationId xmlns:a16="http://schemas.microsoft.com/office/drawing/2014/main" xmlns="" id="{82AA3C4E-019E-440F-87AB-67EFA9BE6C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72181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78BA5F19-D5E1-4ECC-BEC2-DF7AEDFD7C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xmlns="" id="{50CC88A9-A661-4C48-866E-8734E5114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3" name="TextBox 2">
            <a:extLst>
              <a:ext uri="{FF2B5EF4-FFF2-40B4-BE49-F238E27FC236}">
                <a16:creationId xmlns:a16="http://schemas.microsoft.com/office/drawing/2014/main" xmlns="" id="{4151D12D-FC42-49E6-1794-22A673301622}"/>
              </a:ext>
            </a:extLst>
          </p:cNvPr>
          <p:cNvSpPr txBox="1"/>
          <p:nvPr/>
        </p:nvSpPr>
        <p:spPr>
          <a:xfrm>
            <a:off x="230660" y="361768"/>
            <a:ext cx="7655427" cy="739881"/>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3600" b="1" u="sng" spc="300" dirty="0">
                <a:latin typeface="Arial Narrow" panose="020B0606020202030204" pitchFamily="34" charset="0"/>
                <a:ea typeface="+mj-ea"/>
                <a:cs typeface="+mj-cs"/>
              </a:rPr>
              <a:t>The Gold Standards of The Ritz-Carlton Hotel Company </a:t>
            </a:r>
          </a:p>
        </p:txBody>
      </p:sp>
      <p:pic>
        <p:nvPicPr>
          <p:cNvPr id="4" name="Picture 3" descr="The Power of Sharing Mental Models: Wow Stories">
            <a:extLst>
              <a:ext uri="{FF2B5EF4-FFF2-40B4-BE49-F238E27FC236}">
                <a16:creationId xmlns:a16="http://schemas.microsoft.com/office/drawing/2014/main" xmlns="" id="{F9528F73-2CFB-3102-7358-CAE3DD35F8D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18560" y="1101649"/>
            <a:ext cx="5754879" cy="330905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Putting on the Ritz: Does Your Guest Service Compare?">
            <a:extLst>
              <a:ext uri="{FF2B5EF4-FFF2-40B4-BE49-F238E27FC236}">
                <a16:creationId xmlns:a16="http://schemas.microsoft.com/office/drawing/2014/main" xmlns="" id="{C1EC2AA9-16A0-5250-832C-3A8D54A9875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92165" y="4422098"/>
            <a:ext cx="5607666" cy="2327180"/>
          </a:xfrm>
          <a:prstGeom prst="rect">
            <a:avLst/>
          </a:prstGeom>
          <a:noFill/>
          <a:extLst>
            <a:ext uri="{909E8E84-426E-40DD-AFC4-6F175D3DCCD1}">
              <a14:hiddenFill xmlns:a14="http://schemas.microsoft.com/office/drawing/2010/main">
                <a:solidFill>
                  <a:srgbClr val="FFFFFF"/>
                </a:solidFill>
              </a14:hiddenFill>
            </a:ext>
          </a:extLst>
        </p:spPr>
      </p:pic>
      <p:sp>
        <p:nvSpPr>
          <p:cNvPr id="14" name="Freeform: Shape 13">
            <a:extLst>
              <a:ext uri="{FF2B5EF4-FFF2-40B4-BE49-F238E27FC236}">
                <a16:creationId xmlns:a16="http://schemas.microsoft.com/office/drawing/2014/main" xmlns="" id="{CFDF195F-784B-4D00-8C92-6FC1B0499E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1349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xmlns="" id="{C9A36457-A5F4-4103-A443-02581C0918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xmlns="" id="{AA5CF486-D9E5-4A66-898A-F3D62B81B1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xmlns="" id="{E6E63CBD-73F0-8F5E-932D-14BBF619B557}"/>
              </a:ext>
            </a:extLst>
          </p:cNvPr>
          <p:cNvSpPr txBox="1"/>
          <p:nvPr/>
        </p:nvSpPr>
        <p:spPr>
          <a:xfrm>
            <a:off x="347129" y="7448"/>
            <a:ext cx="2291964" cy="7497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kern="1200" spc="300" dirty="0">
                <a:solidFill>
                  <a:schemeClr val="tx1">
                    <a:lumMod val="85000"/>
                    <a:lumOff val="15000"/>
                  </a:schemeClr>
                </a:solidFill>
                <a:latin typeface="Arial Narrow" panose="020B0606020202030204" pitchFamily="34" charset="0"/>
                <a:ea typeface="+mj-ea"/>
                <a:cs typeface="+mj-cs"/>
              </a:rPr>
              <a:t>Training:</a:t>
            </a:r>
            <a:endParaRPr lang="en-US" sz="3600" u="sng" kern="1200" spc="300" dirty="0">
              <a:solidFill>
                <a:schemeClr val="tx1">
                  <a:lumMod val="85000"/>
                  <a:lumOff val="15000"/>
                </a:schemeClr>
              </a:solidFill>
              <a:latin typeface="Arial Narrow" panose="020B0606020202030204" pitchFamily="34" charset="0"/>
              <a:ea typeface="+mj-ea"/>
              <a:cs typeface="+mj-cs"/>
            </a:endParaRPr>
          </a:p>
        </p:txBody>
      </p:sp>
      <p:sp>
        <p:nvSpPr>
          <p:cNvPr id="5" name="TextBox 4">
            <a:extLst>
              <a:ext uri="{FF2B5EF4-FFF2-40B4-BE49-F238E27FC236}">
                <a16:creationId xmlns:a16="http://schemas.microsoft.com/office/drawing/2014/main" xmlns="" id="{834CCEB1-EA09-98D2-EA43-D3BFCCD5AF83}"/>
              </a:ext>
            </a:extLst>
          </p:cNvPr>
          <p:cNvSpPr txBox="1"/>
          <p:nvPr/>
        </p:nvSpPr>
        <p:spPr>
          <a:xfrm>
            <a:off x="347131" y="846205"/>
            <a:ext cx="11091335" cy="3685156"/>
          </a:xfrm>
          <a:prstGeom prst="rect">
            <a:avLst/>
          </a:prstGeom>
        </p:spPr>
        <p:txBody>
          <a:bodyPr vert="horz" lIns="91440" tIns="45720" rIns="91440" bIns="45720" rtlCol="0" anchor="ctr">
            <a:normAutofit/>
          </a:bodyPr>
          <a:lstStyle/>
          <a:p>
            <a:pPr>
              <a:lnSpc>
                <a:spcPct val="150000"/>
              </a:lnSpc>
              <a:spcAft>
                <a:spcPts val="600"/>
              </a:spcAft>
            </a:pPr>
            <a:r>
              <a:rPr lang="en-US" sz="1600" dirty="0">
                <a:solidFill>
                  <a:schemeClr val="tx1">
                    <a:lumMod val="85000"/>
                    <a:lumOff val="15000"/>
                  </a:schemeClr>
                </a:solidFill>
                <a:latin typeface="Arial Narrow" panose="020B0606020202030204" pitchFamily="34" charset="0"/>
              </a:rPr>
              <a:t>The Ritz-Carlton invests a lot of money and time in staff coaching. Every employee has to do at least 250 hours of training every year. The company offers different formats of training: one-on-one coaching, online training, weeklong seminars, or classroom training.</a:t>
            </a:r>
          </a:p>
        </p:txBody>
      </p:sp>
      <p:sp>
        <p:nvSpPr>
          <p:cNvPr id="7" name="TextBox 6">
            <a:extLst>
              <a:ext uri="{FF2B5EF4-FFF2-40B4-BE49-F238E27FC236}">
                <a16:creationId xmlns:a16="http://schemas.microsoft.com/office/drawing/2014/main" xmlns="" id="{0B272983-37B7-F60F-1C2C-481CAC32C18F}"/>
              </a:ext>
            </a:extLst>
          </p:cNvPr>
          <p:cNvSpPr txBox="1"/>
          <p:nvPr/>
        </p:nvSpPr>
        <p:spPr>
          <a:xfrm>
            <a:off x="347134" y="783963"/>
            <a:ext cx="11032066" cy="1153714"/>
          </a:xfrm>
          <a:prstGeom prst="rect">
            <a:avLst/>
          </a:prstGeom>
          <a:noFill/>
        </p:spPr>
        <p:txBody>
          <a:bodyPr wrap="square">
            <a:spAutoFit/>
          </a:bodyPr>
          <a:lstStyle/>
          <a:p>
            <a:pPr>
              <a:lnSpc>
                <a:spcPct val="150000"/>
              </a:lnSpc>
              <a:spcAft>
                <a:spcPts val="600"/>
              </a:spcAft>
            </a:pPr>
            <a:r>
              <a:rPr lang="en-GB" sz="1600" dirty="0">
                <a:latin typeface="Arial Narrow" panose="020B0606020202030204" pitchFamily="34" charset="0"/>
              </a:rPr>
              <a:t>Every employee is trusted with decision-making authority. So, every employee can spend up to $2000 per guest, per day, to resolve a problem. This offers assistance to the individual needs and requests of all guests, which means that the staff members can ensure guests’ needs are responded to in a timely and very efficient manner.</a:t>
            </a:r>
          </a:p>
        </p:txBody>
      </p:sp>
      <p:sp>
        <p:nvSpPr>
          <p:cNvPr id="9" name="TextBox 8">
            <a:extLst>
              <a:ext uri="{FF2B5EF4-FFF2-40B4-BE49-F238E27FC236}">
                <a16:creationId xmlns:a16="http://schemas.microsoft.com/office/drawing/2014/main" xmlns="" id="{6BB8E7B2-923B-1285-EC1F-340463A8E2F0}"/>
              </a:ext>
            </a:extLst>
          </p:cNvPr>
          <p:cNvSpPr txBox="1"/>
          <p:nvPr/>
        </p:nvSpPr>
        <p:spPr>
          <a:xfrm>
            <a:off x="347129" y="3496096"/>
            <a:ext cx="11091337" cy="1523046"/>
          </a:xfrm>
          <a:prstGeom prst="rect">
            <a:avLst/>
          </a:prstGeom>
          <a:noFill/>
        </p:spPr>
        <p:txBody>
          <a:bodyPr wrap="square">
            <a:spAutoFit/>
          </a:bodyPr>
          <a:lstStyle/>
          <a:p>
            <a:pPr>
              <a:lnSpc>
                <a:spcPct val="150000"/>
              </a:lnSpc>
              <a:spcAft>
                <a:spcPts val="600"/>
              </a:spcAft>
            </a:pPr>
            <a:r>
              <a:rPr lang="en-GB" sz="1600" dirty="0">
                <a:latin typeface="Arial Narrow" panose="020B0606020202030204" pitchFamily="34" charset="0"/>
              </a:rPr>
              <a:t>The role and function of a receptionist are very important because they are usually in charge of check –ins, check-outs, handling customer complains, collecting and analysing customer feedback, and responding to customer reviews. They also have to welcome the guests, give rooms to them, and offer extra information. They need certain skills such as computer skills, customer service skills, and listening skills. They are the most important employees because they work at the front desk which means they are the ‘face’ of the hotel.</a:t>
            </a:r>
          </a:p>
        </p:txBody>
      </p:sp>
    </p:spTree>
    <p:extLst>
      <p:ext uri="{BB962C8B-B14F-4D97-AF65-F5344CB8AC3E}">
        <p14:creationId xmlns:p14="http://schemas.microsoft.com/office/powerpoint/2010/main" val="1900831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84697CDA-BDB7-4883-B48B-1D4EDB2F0E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xmlns="" id="{0DC0EC46-2230-4728-856D-F353111210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6">
            <a:extLst>
              <a:ext uri="{FF2B5EF4-FFF2-40B4-BE49-F238E27FC236}">
                <a16:creationId xmlns:a16="http://schemas.microsoft.com/office/drawing/2014/main" xmlns="" id="{16A12243-4887-4E89-8347-1146AE5D14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85D707B0-1A27-B8F7-4394-A469DB9857B8}"/>
              </a:ext>
            </a:extLst>
          </p:cNvPr>
          <p:cNvSpPr txBox="1"/>
          <p:nvPr/>
        </p:nvSpPr>
        <p:spPr>
          <a:xfrm>
            <a:off x="1957527" y="1085674"/>
            <a:ext cx="8273380" cy="3329395"/>
          </a:xfrm>
          <a:prstGeom prst="rect">
            <a:avLst/>
          </a:prstGeom>
        </p:spPr>
        <p:txBody>
          <a:bodyPr vert="horz" lIns="91440" tIns="45720" rIns="91440" bIns="45720" rtlCol="0">
            <a:normAutofit/>
          </a:bodyPr>
          <a:lstStyle/>
          <a:p>
            <a:pPr algn="ctr">
              <a:lnSpc>
                <a:spcPct val="150000"/>
              </a:lnSpc>
              <a:spcAft>
                <a:spcPts val="600"/>
              </a:spcAft>
            </a:pPr>
            <a:r>
              <a:rPr lang="en-US" sz="1600" dirty="0">
                <a:latin typeface="Arial Narrow" panose="020B0606020202030204" pitchFamily="34" charset="0"/>
              </a:rPr>
              <a:t>Hospitality is very important in all hotels because hospitality is all about satisfying customers’ needs and wants. It is essential for a hotel’s brand reputation because hospitality is also about the </a:t>
            </a:r>
            <a:r>
              <a:rPr lang="en-US" sz="1600" dirty="0" err="1">
                <a:latin typeface="Arial Narrow" panose="020B0606020202030204" pitchFamily="34" charset="0"/>
              </a:rPr>
              <a:t>behaviour</a:t>
            </a:r>
            <a:r>
              <a:rPr lang="en-US" sz="1600" dirty="0">
                <a:latin typeface="Arial Narrow" panose="020B0606020202030204" pitchFamily="34" charset="0"/>
              </a:rPr>
              <a:t> of the staff members. They have to be friendly and approachable all the time. They have to help the guests every time they need help or have a question because customer satisfaction is the most important thing in a business. Excellent hospitality will help your business grow and will build a better relationship with the customers. Meeting the guests’ expectations is also a part of hospitality.</a:t>
            </a:r>
          </a:p>
        </p:txBody>
      </p:sp>
      <p:sp>
        <p:nvSpPr>
          <p:cNvPr id="5" name="TextBox 4">
            <a:extLst>
              <a:ext uri="{FF2B5EF4-FFF2-40B4-BE49-F238E27FC236}">
                <a16:creationId xmlns:a16="http://schemas.microsoft.com/office/drawing/2014/main" xmlns="" id="{024CB172-9D87-6D93-F30C-B74F8E0F8B43}"/>
              </a:ext>
            </a:extLst>
          </p:cNvPr>
          <p:cNvSpPr txBox="1"/>
          <p:nvPr/>
        </p:nvSpPr>
        <p:spPr>
          <a:xfrm>
            <a:off x="1957527" y="3911087"/>
            <a:ext cx="8273380" cy="1892378"/>
          </a:xfrm>
          <a:prstGeom prst="rect">
            <a:avLst/>
          </a:prstGeom>
          <a:noFill/>
        </p:spPr>
        <p:txBody>
          <a:bodyPr wrap="square">
            <a:spAutoFit/>
          </a:bodyPr>
          <a:lstStyle/>
          <a:p>
            <a:pPr algn="ctr">
              <a:lnSpc>
                <a:spcPct val="150000"/>
              </a:lnSpc>
              <a:spcAft>
                <a:spcPts val="600"/>
              </a:spcAft>
            </a:pPr>
            <a:r>
              <a:rPr lang="en-GB" sz="1600" dirty="0">
                <a:latin typeface="Arial Narrow" panose="020B0606020202030204" pitchFamily="34" charset="0"/>
              </a:rPr>
              <a:t>The Ritz-Carlton Hotel Company is known for meeting the guests’ expectations. This resulted in positive reviews which brought new customers and also kept the old ones. Meeting the customers’ expectations will result in positive reviews and a good business reputation. It is very important to understand guest expectations because it can help the company to develop itself. Asking for guest feedback is a very easy way to understand if the company met their expectations or not.</a:t>
            </a:r>
          </a:p>
        </p:txBody>
      </p:sp>
    </p:spTree>
    <p:extLst>
      <p:ext uri="{BB962C8B-B14F-4D97-AF65-F5344CB8AC3E}">
        <p14:creationId xmlns:p14="http://schemas.microsoft.com/office/powerpoint/2010/main" val="4239578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4183" y="516028"/>
            <a:ext cx="11631827" cy="5262979"/>
          </a:xfrm>
          <a:prstGeom prst="rect">
            <a:avLst/>
          </a:prstGeom>
        </p:spPr>
        <p:txBody>
          <a:bodyPr wrap="square">
            <a:spAutoFit/>
          </a:bodyPr>
          <a:lstStyle/>
          <a:p>
            <a:r>
              <a:rPr lang="en-GB" sz="1400" i="1" dirty="0">
                <a:latin typeface="Arial Narrow" panose="020B0606020202030204" pitchFamily="34" charset="0"/>
              </a:rPr>
              <a:t>The Ritz-Carlton Hotel Company, L.L.C. - company profile, information, business description, history, background information on the Ritz-Carlton Hotel Company, L.L.C.</a:t>
            </a:r>
            <a:r>
              <a:rPr lang="en-GB" sz="1400" dirty="0">
                <a:latin typeface="Arial Narrow" panose="020B0606020202030204" pitchFamily="34" charset="0"/>
              </a:rPr>
              <a:t> (no date) </a:t>
            </a:r>
            <a:r>
              <a:rPr lang="en-GB" sz="1400" i="1" dirty="0">
                <a:latin typeface="Arial Narrow" panose="020B0606020202030204" pitchFamily="34" charset="0"/>
              </a:rPr>
              <a:t>Reference for Business</a:t>
            </a:r>
            <a:r>
              <a:rPr lang="en-GB" sz="1400" dirty="0">
                <a:latin typeface="Arial Narrow" panose="020B0606020202030204" pitchFamily="34" charset="0"/>
              </a:rPr>
              <a:t>. Available at: </a:t>
            </a:r>
            <a:r>
              <a:rPr lang="en-GB" sz="1400" dirty="0">
                <a:latin typeface="Arial Narrow" panose="020B0606020202030204" pitchFamily="34" charset="0"/>
                <a:hlinkClick r:id="rId2"/>
              </a:rPr>
              <a:t>https://www.referenceforbusiness.com/history2/60/The-Ritz-Carlton-Hotel-Company-L-L-C.html</a:t>
            </a:r>
            <a:r>
              <a:rPr lang="en-GB" sz="1400" dirty="0">
                <a:latin typeface="Arial Narrow" panose="020B0606020202030204" pitchFamily="34" charset="0"/>
              </a:rPr>
              <a:t> (Accessed: February 6, 2023). </a:t>
            </a:r>
          </a:p>
          <a:p>
            <a:r>
              <a:rPr lang="en-GB" sz="1400" dirty="0">
                <a:latin typeface="Arial Narrow" panose="020B0606020202030204" pitchFamily="34" charset="0"/>
              </a:rPr>
              <a:t/>
            </a:r>
            <a:br>
              <a:rPr lang="en-GB" sz="1400" dirty="0">
                <a:latin typeface="Arial Narrow" panose="020B0606020202030204" pitchFamily="34" charset="0"/>
              </a:rPr>
            </a:br>
            <a:r>
              <a:rPr lang="en-GB" sz="1400" i="1" dirty="0" smtClean="0">
                <a:latin typeface="Arial Narrow" panose="020B0606020202030204" pitchFamily="34" charset="0"/>
              </a:rPr>
              <a:t>The </a:t>
            </a:r>
            <a:r>
              <a:rPr lang="en-GB" sz="1400" i="1" dirty="0">
                <a:latin typeface="Arial Narrow" panose="020B0606020202030204" pitchFamily="34" charset="0"/>
              </a:rPr>
              <a:t>Ritz London</a:t>
            </a:r>
            <a:r>
              <a:rPr lang="en-GB" sz="1400" dirty="0">
                <a:latin typeface="Arial Narrow" panose="020B0606020202030204" pitchFamily="34" charset="0"/>
              </a:rPr>
              <a:t> (no date) </a:t>
            </a:r>
            <a:r>
              <a:rPr lang="en-GB" sz="1400" i="1" dirty="0">
                <a:latin typeface="Arial Narrow" panose="020B0606020202030204" pitchFamily="34" charset="0"/>
              </a:rPr>
              <a:t>Oyster.com</a:t>
            </a:r>
            <a:r>
              <a:rPr lang="en-GB" sz="1400" dirty="0">
                <a:latin typeface="Arial Narrow" panose="020B0606020202030204" pitchFamily="34" charset="0"/>
              </a:rPr>
              <a:t>. Available at: </a:t>
            </a:r>
            <a:r>
              <a:rPr lang="en-GB" sz="1400" dirty="0">
                <a:latin typeface="Arial Narrow" panose="020B0606020202030204" pitchFamily="34" charset="0"/>
                <a:hlinkClick r:id="rId3"/>
              </a:rPr>
              <a:t>https://www.oyster.com/london/hotels/the-ritz-london/</a:t>
            </a:r>
            <a:r>
              <a:rPr lang="en-GB" sz="1400" dirty="0">
                <a:latin typeface="Arial Narrow" panose="020B0606020202030204" pitchFamily="34" charset="0"/>
              </a:rPr>
              <a:t> (Accessed: February 6, 2023). </a:t>
            </a:r>
            <a:endParaRPr lang="en-GB" sz="1400" dirty="0" smtClean="0">
              <a:latin typeface="Arial Narrow" panose="020B0606020202030204" pitchFamily="34" charset="0"/>
            </a:endParaRPr>
          </a:p>
          <a:p>
            <a:endParaRPr lang="en-GB" sz="1400" dirty="0">
              <a:latin typeface="Arial Narrow" panose="020B0606020202030204" pitchFamily="34" charset="0"/>
            </a:endParaRPr>
          </a:p>
          <a:p>
            <a:r>
              <a:rPr lang="en-GB" sz="1400" i="1" dirty="0">
                <a:latin typeface="Arial Narrow" panose="020B0606020202030204" pitchFamily="34" charset="0"/>
              </a:rPr>
              <a:t>The Ritz London: 5 Star Hotel: Luxury Hotel in London</a:t>
            </a:r>
            <a:r>
              <a:rPr lang="en-GB" sz="1400" dirty="0">
                <a:latin typeface="Arial Narrow" panose="020B0606020202030204" pitchFamily="34" charset="0"/>
              </a:rPr>
              <a:t> (2023) </a:t>
            </a:r>
            <a:r>
              <a:rPr lang="en-GB" sz="1400" i="1" dirty="0">
                <a:latin typeface="Arial Narrow" panose="020B0606020202030204" pitchFamily="34" charset="0"/>
              </a:rPr>
              <a:t>The Ritz Hotel London</a:t>
            </a:r>
            <a:r>
              <a:rPr lang="en-GB" sz="1400" dirty="0">
                <a:latin typeface="Arial Narrow" panose="020B0606020202030204" pitchFamily="34" charset="0"/>
              </a:rPr>
              <a:t>. Available at: </a:t>
            </a:r>
            <a:r>
              <a:rPr lang="en-GB" sz="1400" dirty="0">
                <a:latin typeface="Arial Narrow" panose="020B0606020202030204" pitchFamily="34" charset="0"/>
                <a:hlinkClick r:id="rId4"/>
              </a:rPr>
              <a:t>https://www.theritzlondon.com/#/booking/step-2?arrive=05%2F09%2F2023&amp;depart=05%2F10%2F2023</a:t>
            </a:r>
            <a:r>
              <a:rPr lang="en-GB" sz="1400" dirty="0">
                <a:latin typeface="Arial Narrow" panose="020B0606020202030204" pitchFamily="34" charset="0"/>
              </a:rPr>
              <a:t> (Accessed: February 6, 2023). </a:t>
            </a:r>
            <a:endParaRPr lang="en-GB" sz="1400" dirty="0" smtClean="0">
              <a:latin typeface="Arial Narrow" panose="020B0606020202030204" pitchFamily="34" charset="0"/>
            </a:endParaRPr>
          </a:p>
          <a:p>
            <a:endParaRPr lang="en-GB" sz="1400" dirty="0">
              <a:latin typeface="Arial Narrow" panose="020B0606020202030204" pitchFamily="34" charset="0"/>
            </a:endParaRPr>
          </a:p>
          <a:p>
            <a:r>
              <a:rPr lang="en-GB" sz="1400" dirty="0">
                <a:latin typeface="Arial Narrow" panose="020B0606020202030204" pitchFamily="34" charset="0"/>
              </a:rPr>
              <a:t>MBA, D.A.N.D.D.S. (2020) </a:t>
            </a:r>
            <a:r>
              <a:rPr lang="en-GB" sz="1400" i="1" dirty="0">
                <a:latin typeface="Arial Narrow" panose="020B0606020202030204" pitchFamily="34" charset="0"/>
              </a:rPr>
              <a:t>Exceed your patients' expectations, the Ritz-Carlton Way! every time.</a:t>
            </a:r>
            <a:r>
              <a:rPr lang="en-GB" sz="1400" dirty="0">
                <a:latin typeface="Arial Narrow" panose="020B0606020202030204" pitchFamily="34" charset="0"/>
              </a:rPr>
              <a:t>, </a:t>
            </a:r>
            <a:r>
              <a:rPr lang="en-GB" sz="1400" i="1" dirty="0" err="1">
                <a:latin typeface="Arial Narrow" panose="020B0606020202030204" pitchFamily="34" charset="0"/>
              </a:rPr>
              <a:t>Dr.</a:t>
            </a:r>
            <a:r>
              <a:rPr lang="en-GB" sz="1400" i="1" dirty="0">
                <a:latin typeface="Arial Narrow" panose="020B0606020202030204" pitchFamily="34" charset="0"/>
              </a:rPr>
              <a:t> Allen Consulting</a:t>
            </a:r>
            <a:r>
              <a:rPr lang="en-GB" sz="1400" dirty="0">
                <a:latin typeface="Arial Narrow" panose="020B0606020202030204" pitchFamily="34" charset="0"/>
              </a:rPr>
              <a:t>. </a:t>
            </a:r>
            <a:r>
              <a:rPr lang="en-GB" sz="1400" dirty="0" err="1">
                <a:latin typeface="Arial Narrow" panose="020B0606020202030204" pitchFamily="34" charset="0"/>
              </a:rPr>
              <a:t>Dr.</a:t>
            </a:r>
            <a:r>
              <a:rPr lang="en-GB" sz="1400" dirty="0">
                <a:latin typeface="Arial Narrow" panose="020B0606020202030204" pitchFamily="34" charset="0"/>
              </a:rPr>
              <a:t> Allen Consulting. Available at: </a:t>
            </a:r>
            <a:r>
              <a:rPr lang="en-GB" sz="1400" dirty="0">
                <a:latin typeface="Arial Narrow" panose="020B0606020202030204" pitchFamily="34" charset="0"/>
                <a:hlinkClick r:id="rId5"/>
              </a:rPr>
              <a:t>https://www.drallennazeri.com/single-post/2016/09/28/exceed-your-patients-expectations-the-ritz-carlton-way-every-time</a:t>
            </a:r>
            <a:r>
              <a:rPr lang="en-GB" sz="1400" dirty="0">
                <a:latin typeface="Arial Narrow" panose="020B0606020202030204" pitchFamily="34" charset="0"/>
              </a:rPr>
              <a:t> (Accessed: February 6, 2023). </a:t>
            </a:r>
          </a:p>
          <a:p>
            <a:r>
              <a:rPr lang="en-GB" sz="1400" i="1" dirty="0">
                <a:latin typeface="Arial Narrow" panose="020B0606020202030204" pitchFamily="34" charset="0"/>
              </a:rPr>
              <a:t/>
            </a:r>
            <a:br>
              <a:rPr lang="en-GB" sz="1400" i="1" dirty="0">
                <a:latin typeface="Arial Narrow" panose="020B0606020202030204" pitchFamily="34" charset="0"/>
              </a:rPr>
            </a:br>
            <a:r>
              <a:rPr lang="en-GB" sz="1400" i="1" dirty="0" smtClean="0">
                <a:latin typeface="Arial Narrow" panose="020B0606020202030204" pitchFamily="34" charset="0"/>
              </a:rPr>
              <a:t>Luxury </a:t>
            </a:r>
            <a:r>
              <a:rPr lang="en-GB" sz="1400" i="1" dirty="0">
                <a:latin typeface="Arial Narrow" panose="020B0606020202030204" pitchFamily="34" charset="0"/>
              </a:rPr>
              <a:t>Hotels &amp; Resorts: The Ritz</a:t>
            </a:r>
            <a:r>
              <a:rPr lang="en-GB" sz="1400" dirty="0">
                <a:latin typeface="Arial Narrow" panose="020B0606020202030204" pitchFamily="34" charset="0"/>
              </a:rPr>
              <a:t> (no date) </a:t>
            </a:r>
            <a:r>
              <a:rPr lang="en-GB" sz="1400" i="1" dirty="0">
                <a:latin typeface="Arial Narrow" panose="020B0606020202030204" pitchFamily="34" charset="0"/>
              </a:rPr>
              <a:t>Carlton</a:t>
            </a:r>
            <a:r>
              <a:rPr lang="en-GB" sz="1400" dirty="0">
                <a:latin typeface="Arial Narrow" panose="020B0606020202030204" pitchFamily="34" charset="0"/>
              </a:rPr>
              <a:t>. Available at: </a:t>
            </a:r>
            <a:r>
              <a:rPr lang="en-GB" sz="1400" dirty="0">
                <a:latin typeface="Arial Narrow" panose="020B0606020202030204" pitchFamily="34" charset="0"/>
                <a:hlinkClick r:id="rId6"/>
              </a:rPr>
              <a:t>https://www.ritzcarlton.com/en/services-amenities/ritz-kids?aff=MARWW&amp;affname=1100l115291&amp;co=WW&amp;nt=PH</a:t>
            </a:r>
            <a:r>
              <a:rPr lang="en-GB" sz="1400" dirty="0">
                <a:latin typeface="Arial Narrow" panose="020B0606020202030204" pitchFamily="34" charset="0"/>
              </a:rPr>
              <a:t> (Accessed: February 6, 2023). </a:t>
            </a:r>
          </a:p>
          <a:p>
            <a:r>
              <a:rPr lang="en-GB" sz="1400" dirty="0">
                <a:latin typeface="Arial Narrow" panose="020B0606020202030204" pitchFamily="34" charset="0"/>
              </a:rPr>
              <a:t/>
            </a:r>
            <a:br>
              <a:rPr lang="en-GB" sz="1400" dirty="0">
                <a:latin typeface="Arial Narrow" panose="020B0606020202030204" pitchFamily="34" charset="0"/>
              </a:rPr>
            </a:br>
            <a:r>
              <a:rPr lang="en-GB" sz="1400" i="1" dirty="0" smtClean="0">
                <a:latin typeface="Arial Narrow" panose="020B0606020202030204" pitchFamily="34" charset="0"/>
              </a:rPr>
              <a:t>Search</a:t>
            </a:r>
            <a:r>
              <a:rPr lang="en-GB" sz="1400" dirty="0">
                <a:latin typeface="Arial Narrow" panose="020B0606020202030204" pitchFamily="34" charset="0"/>
              </a:rPr>
              <a:t> (no date) </a:t>
            </a:r>
            <a:r>
              <a:rPr lang="en-GB" sz="1400" i="1" dirty="0">
                <a:latin typeface="Arial Narrow" panose="020B0606020202030204" pitchFamily="34" charset="0"/>
              </a:rPr>
              <a:t>Search - Harvard Business School</a:t>
            </a:r>
            <a:r>
              <a:rPr lang="en-GB" sz="1400" dirty="0">
                <a:latin typeface="Arial Narrow" panose="020B0606020202030204" pitchFamily="34" charset="0"/>
              </a:rPr>
              <a:t>. Available at: </a:t>
            </a:r>
            <a:r>
              <a:rPr lang="en-GB" sz="1400" dirty="0">
                <a:latin typeface="Arial Narrow" panose="020B0606020202030204" pitchFamily="34" charset="0"/>
                <a:hlinkClick r:id="rId7"/>
              </a:rPr>
              <a:t>https://www.hbs.edu/Pages/search.aspx?q=ritz-carlton%2Bhotel%2Bcompany</a:t>
            </a:r>
            <a:r>
              <a:rPr lang="en-GB" sz="1400" dirty="0">
                <a:latin typeface="Arial Narrow" panose="020B0606020202030204" pitchFamily="34" charset="0"/>
              </a:rPr>
              <a:t> (Accessed: February 6, 2023). </a:t>
            </a:r>
            <a:endParaRPr lang="en-GB" sz="1400" dirty="0" smtClean="0">
              <a:latin typeface="Arial Narrow" panose="020B0606020202030204" pitchFamily="34" charset="0"/>
            </a:endParaRPr>
          </a:p>
          <a:p>
            <a:endParaRPr lang="en-GB" sz="1400" dirty="0">
              <a:latin typeface="Arial Narrow" panose="020B0606020202030204" pitchFamily="34" charset="0"/>
            </a:endParaRPr>
          </a:p>
          <a:p>
            <a:r>
              <a:rPr lang="en-GB" sz="1400" i="1" dirty="0">
                <a:latin typeface="Arial Narrow" panose="020B0606020202030204" pitchFamily="34" charset="0"/>
              </a:rPr>
              <a:t>Ritz-Carlton: The beginning</a:t>
            </a:r>
            <a:r>
              <a:rPr lang="en-GB" sz="1400" dirty="0">
                <a:latin typeface="Arial Narrow" panose="020B0606020202030204" pitchFamily="34" charset="0"/>
              </a:rPr>
              <a:t> (no date) </a:t>
            </a:r>
            <a:r>
              <a:rPr lang="en-GB" sz="1400" i="1" dirty="0">
                <a:latin typeface="Arial Narrow" panose="020B0606020202030204" pitchFamily="34" charset="0"/>
              </a:rPr>
              <a:t>Famoushotels.org</a:t>
            </a:r>
            <a:r>
              <a:rPr lang="en-GB" sz="1400" dirty="0">
                <a:latin typeface="Arial Narrow" panose="020B0606020202030204" pitchFamily="34" charset="0"/>
              </a:rPr>
              <a:t>. Available at: </a:t>
            </a:r>
            <a:r>
              <a:rPr lang="en-GB" sz="1400" dirty="0">
                <a:latin typeface="Arial Narrow" panose="020B0606020202030204" pitchFamily="34" charset="0"/>
                <a:hlinkClick r:id="rId8"/>
              </a:rPr>
              <a:t>https://famoushotels.org/news/ritz-carlton-the-beginning</a:t>
            </a:r>
            <a:r>
              <a:rPr lang="en-GB" sz="1400" dirty="0">
                <a:latin typeface="Arial Narrow" panose="020B0606020202030204" pitchFamily="34" charset="0"/>
              </a:rPr>
              <a:t> (Accessed: February 6, 2023). </a:t>
            </a:r>
            <a:endParaRPr lang="en-GB" sz="1400" dirty="0" smtClean="0">
              <a:latin typeface="Arial Narrow" panose="020B0606020202030204" pitchFamily="34" charset="0"/>
            </a:endParaRPr>
          </a:p>
          <a:p>
            <a:endParaRPr lang="en-GB" sz="1400" dirty="0">
              <a:latin typeface="Arial Narrow" panose="020B0606020202030204" pitchFamily="34" charset="0"/>
            </a:endParaRPr>
          </a:p>
          <a:p>
            <a:r>
              <a:rPr lang="en-GB" sz="1400" i="1" dirty="0">
                <a:latin typeface="Arial Narrow" panose="020B0606020202030204" pitchFamily="34" charset="0"/>
              </a:rPr>
              <a:t>Luxury Hotels &amp; Resorts: The Ritz</a:t>
            </a:r>
            <a:r>
              <a:rPr lang="en-GB" sz="1400" dirty="0">
                <a:latin typeface="Arial Narrow" panose="020B0606020202030204" pitchFamily="34" charset="0"/>
              </a:rPr>
              <a:t> (no date) </a:t>
            </a:r>
            <a:r>
              <a:rPr lang="en-GB" sz="1400" i="1" dirty="0">
                <a:latin typeface="Arial Narrow" panose="020B0606020202030204" pitchFamily="34" charset="0"/>
              </a:rPr>
              <a:t>Carlton</a:t>
            </a:r>
            <a:r>
              <a:rPr lang="en-GB" sz="1400" dirty="0">
                <a:latin typeface="Arial Narrow" panose="020B0606020202030204" pitchFamily="34" charset="0"/>
              </a:rPr>
              <a:t>. Available at: </a:t>
            </a:r>
            <a:r>
              <a:rPr lang="en-GB" sz="1400" dirty="0">
                <a:latin typeface="Arial Narrow" panose="020B0606020202030204" pitchFamily="34" charset="0"/>
                <a:hlinkClick r:id="rId9"/>
              </a:rPr>
              <a:t>https://www.ritzcarlton.com/en/about/history</a:t>
            </a:r>
            <a:r>
              <a:rPr lang="en-GB" sz="1400" dirty="0">
                <a:latin typeface="Arial Narrow" panose="020B0606020202030204" pitchFamily="34" charset="0"/>
              </a:rPr>
              <a:t> (Accessed: February 6, 2023). </a:t>
            </a:r>
            <a:endParaRPr lang="en-GB" sz="1400" dirty="0" smtClean="0">
              <a:latin typeface="Arial Narrow" panose="020B0606020202030204" pitchFamily="34" charset="0"/>
            </a:endParaRPr>
          </a:p>
          <a:p>
            <a:endParaRPr lang="en-GB" sz="1400" dirty="0">
              <a:latin typeface="Arial Narrow" panose="020B0606020202030204" pitchFamily="34" charset="0"/>
            </a:endParaRPr>
          </a:p>
          <a:p>
            <a:r>
              <a:rPr lang="en-GB" sz="1400" i="1" dirty="0">
                <a:latin typeface="Arial Narrow" panose="020B0606020202030204" pitchFamily="34" charset="0"/>
              </a:rPr>
              <a:t>Ritz-Carlton Hotel, New York</a:t>
            </a:r>
            <a:r>
              <a:rPr lang="en-GB" sz="1400" dirty="0">
                <a:latin typeface="Arial Narrow" panose="020B0606020202030204" pitchFamily="34" charset="0"/>
              </a:rPr>
              <a:t> (no date) </a:t>
            </a:r>
            <a:r>
              <a:rPr lang="en-GB" sz="1400" i="1" dirty="0">
                <a:latin typeface="Arial Narrow" panose="020B0606020202030204" pitchFamily="34" charset="0"/>
              </a:rPr>
              <a:t>Geographic Guide</a:t>
            </a:r>
            <a:r>
              <a:rPr lang="en-GB" sz="1400" dirty="0">
                <a:latin typeface="Arial Narrow" panose="020B0606020202030204" pitchFamily="34" charset="0"/>
              </a:rPr>
              <a:t>. Available at: </a:t>
            </a:r>
            <a:r>
              <a:rPr lang="en-GB" sz="1400" dirty="0">
                <a:latin typeface="Arial Narrow" panose="020B0606020202030204" pitchFamily="34" charset="0"/>
                <a:hlinkClick r:id="rId10"/>
              </a:rPr>
              <a:t>https://www.geographicguide.com/united-states/nyc/antique/hotels/ritz-carlton.htm</a:t>
            </a:r>
            <a:r>
              <a:rPr lang="en-GB" sz="1400" dirty="0">
                <a:latin typeface="Arial Narrow" panose="020B0606020202030204" pitchFamily="34" charset="0"/>
              </a:rPr>
              <a:t> (Accessed: February 6, 2023). </a:t>
            </a:r>
          </a:p>
          <a:p>
            <a:r>
              <a:rPr lang="en-GB" sz="1400" dirty="0">
                <a:latin typeface="Arial Narrow" panose="020B0606020202030204" pitchFamily="34" charset="0"/>
              </a:rPr>
              <a:t/>
            </a:r>
            <a:br>
              <a:rPr lang="en-GB" sz="1400" dirty="0">
                <a:latin typeface="Arial Narrow" panose="020B0606020202030204" pitchFamily="34" charset="0"/>
              </a:rPr>
            </a:br>
            <a:r>
              <a:rPr lang="en-GB" sz="1400" i="1" dirty="0" smtClean="0">
                <a:latin typeface="Arial Narrow" panose="020B0606020202030204" pitchFamily="34" charset="0"/>
              </a:rPr>
              <a:t>The </a:t>
            </a:r>
            <a:r>
              <a:rPr lang="en-GB" sz="1400" i="1" dirty="0">
                <a:latin typeface="Arial Narrow" panose="020B0606020202030204" pitchFamily="34" charset="0"/>
              </a:rPr>
              <a:t>Ritz-Carlton Hotel Company</a:t>
            </a:r>
            <a:r>
              <a:rPr lang="en-GB" sz="1400" dirty="0">
                <a:latin typeface="Arial Narrow" panose="020B0606020202030204" pitchFamily="34" charset="0"/>
              </a:rPr>
              <a:t> (no date) </a:t>
            </a:r>
            <a:r>
              <a:rPr lang="en-GB" sz="1400" i="1" dirty="0" err="1">
                <a:latin typeface="Arial Narrow" panose="020B0606020202030204" pitchFamily="34" charset="0"/>
              </a:rPr>
              <a:t>DBpedia</a:t>
            </a:r>
            <a:r>
              <a:rPr lang="en-GB" sz="1400" dirty="0">
                <a:latin typeface="Arial Narrow" panose="020B0606020202030204" pitchFamily="34" charset="0"/>
              </a:rPr>
              <a:t>. Available at: </a:t>
            </a:r>
            <a:r>
              <a:rPr lang="en-GB" sz="1400" dirty="0">
                <a:latin typeface="Arial Narrow" panose="020B0606020202030204" pitchFamily="34" charset="0"/>
                <a:hlinkClick r:id="rId11"/>
              </a:rPr>
              <a:t>https://dbpedia.org/page/The_Ritz-Carlton_Hotel_Company</a:t>
            </a:r>
            <a:r>
              <a:rPr lang="en-GB" sz="1400" dirty="0">
                <a:latin typeface="Arial Narrow" panose="020B0606020202030204" pitchFamily="34" charset="0"/>
              </a:rPr>
              <a:t> (Accessed: February 6, 2023). </a:t>
            </a:r>
          </a:p>
        </p:txBody>
      </p:sp>
    </p:spTree>
    <p:extLst>
      <p:ext uri="{BB962C8B-B14F-4D97-AF65-F5344CB8AC3E}">
        <p14:creationId xmlns:p14="http://schemas.microsoft.com/office/powerpoint/2010/main" val="19204736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73</TotalTime>
  <Words>1218</Words>
  <Application>Microsoft Office PowerPoint</Application>
  <PresentationFormat>Custom</PresentationFormat>
  <Paragraphs>59</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Marriott Bonvoy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Marriott Bonvoy</dc:title>
  <dc:creator>Cristina Olaru</dc:creator>
  <cp:lastModifiedBy>Cristina Olaru</cp:lastModifiedBy>
  <cp:revision>4</cp:revision>
  <dcterms:created xsi:type="dcterms:W3CDTF">2023-05-12T18:44:00Z</dcterms:created>
  <dcterms:modified xsi:type="dcterms:W3CDTF">2023-05-19T16:09:40Z</dcterms:modified>
</cp:coreProperties>
</file>