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4C8DA9-621F-4867-8312-3DD8DBBCB8D8}" v="1" dt="2025-03-18T21:42:40.5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2" d="100"/>
          <a:sy n="52" d="100"/>
        </p:scale>
        <p:origin x="1228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6BCF-8124-E647-5E34-873CFF4C8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B07F8D-BB36-EDF9-FAF5-3C88979B60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1A39A3-314B-E810-8D37-C736C03AE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E6DCE-8309-4BCF-84B3-E3C50F05D0C9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FEE0E1-8765-D5B9-72DC-6AEBB6EA8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446B4-316A-4BE6-0FEE-7BBAE8136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B98D-FFCB-4CF0-B7ED-12120A566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7994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2E130-E9EB-9B6E-A5BF-5AEE47CED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046C84-4E5B-30E6-002A-B9C51A984F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19E73F-12F8-80EA-C69C-9FFD33604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E6DCE-8309-4BCF-84B3-E3C50F05D0C9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3E5B49-F25A-1066-66E4-90C1A6EBE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915FB-77BF-92AE-DD90-B122EFEF7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B98D-FFCB-4CF0-B7ED-12120A566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7603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659A6-A801-61EC-EA35-9122A7FC2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CFAEE5-F299-A21D-F913-5087FDDEBD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680D18-481C-BB78-E234-7D653F28E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E6DCE-8309-4BCF-84B3-E3C50F05D0C9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23ED5-818A-EB33-44F1-79A203CFA2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AA7114-2BDA-6760-2DA6-5FED717103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B98D-FFCB-4CF0-B7ED-12120A566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304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89D20-1F26-4E38-3802-22008BEBE3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07EB1-FA49-6C0B-A8CD-BA7543E822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2821BF-5ABE-EC0A-C28B-370728674A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47E52F-1439-58A2-1496-13EB7D6C45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E6DCE-8309-4BCF-84B3-E3C50F05D0C9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893EF7-5228-6E13-225A-DCE8DED9A1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EB9138-57AA-D917-CC51-436E7E7E0A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B98D-FFCB-4CF0-B7ED-12120A566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1516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587AB-6B48-F8B0-3917-6DE119860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44D5BD-393C-C143-1E7F-280CA555F4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CF67D8-7D2F-3A68-3D4E-9AE81B65E6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BEF0BCE-5C91-6028-B677-FCD8D42133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194C92-E1C6-AA41-B571-EE7834A59A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312E5D-B7AE-C0A3-7E27-1C1397A3B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E6DCE-8309-4BCF-84B3-E3C50F05D0C9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41C5895-3A86-0A4C-5E55-F08B5C62A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7E5EEF2-45C1-49A1-A5A2-946E5065E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B98D-FFCB-4CF0-B7ED-12120A566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804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1974BF-F8F2-896C-0AD7-965D8144C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4DCE4BD-B998-578B-ED02-72DC9F42D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E6DCE-8309-4BCF-84B3-E3C50F05D0C9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F3055A-C01D-F7D8-1566-AE41B71FE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92A1FB-0671-FB13-805D-BBC2B8473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B98D-FFCB-4CF0-B7ED-12120A566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7943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8B5FB76-5905-3F2E-46A6-681464604D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E6DCE-8309-4BCF-84B3-E3C50F05D0C9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D3DB71-691A-A8D9-7283-D87513918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46E4ED-36D7-5793-7BF3-81DC0C7A2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B98D-FFCB-4CF0-B7ED-12120A566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3930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519EE-9650-9F14-3400-BE17CDC1B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CCDE9-16CF-9CFE-D8D0-ABBE115867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717CE6-5488-75EF-71C6-2C43FBC610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31C9F5-FAB8-FDD6-7915-3EF16AB79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E6DCE-8309-4BCF-84B3-E3C50F05D0C9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D36B03-6917-149E-5338-FDC4A92012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39A49E-F249-6ECB-D527-352DDCADC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B98D-FFCB-4CF0-B7ED-12120A566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7936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7074-83EA-315F-5E9C-7509EC7776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8D82FF1-046E-856B-18FB-E19DACB5D6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5317D5-AC8B-F949-B970-9A29218BC3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A6EAF8-C6D8-2079-0BC9-1D26898F25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E6DCE-8309-4BCF-84B3-E3C50F05D0C9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FB42E6-281F-47DD-E8F1-62DA88BAD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6D5711-D85F-274F-6CE4-E4EBE09A9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B98D-FFCB-4CF0-B7ED-12120A566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171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0EC56-863D-F6F5-F8E5-94E93AC80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08FBA0-EECF-5627-80F1-9A893BAC71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96B001-38BC-EDE8-62D6-FB6C2100A5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E6DCE-8309-4BCF-84B3-E3C50F05D0C9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42AB8-8249-44B8-33DF-011F98460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EDB471-B7BD-3A92-E87C-CAC2793F3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B98D-FFCB-4CF0-B7ED-12120A566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83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006D74C-5B1E-E8D8-7A36-9445C6EE96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D044A-CE20-5040-AFD3-EE0F4968F3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9B37DE-3F00-953B-2832-FD4A680B7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E6DCE-8309-4BCF-84B3-E3C50F05D0C9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C3BF83-00FC-E068-8581-63D61F2CEF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B1044F-94DC-63FE-2DC6-C7B285BD83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B98D-FFCB-4CF0-B7ED-12120A566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4761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81B716-A650-8805-482A-65DCD0D91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4AF336-9F92-8A65-C123-A94721F6C1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F06824-0901-1E42-55D5-A8EA9C8FF9E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39E6DCE-8309-4BCF-84B3-E3C50F05D0C9}" type="datetimeFigureOut">
              <a:rPr lang="en-GB" smtClean="0"/>
              <a:t>18/03/2025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B0C31D-B3B5-147B-1F34-AB70EACD8A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7258C-EF54-DED7-D3DB-5EA2495602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F5B98D-FFCB-4CF0-B7ED-12120A5669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5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istory.com/" TargetMode="External"/><Relationship Id="rId2" Type="http://schemas.openxmlformats.org/officeDocument/2006/relationships/hyperlink" Target="https://www.britannica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6B2449-FF07-47FC-AA19-DB68D98F3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E94261F-1ED3-4E90-88E6-13479144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716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FEC07F-8CEB-8CD2-5DD6-33281B296B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78043" y="590062"/>
            <a:ext cx="5958364" cy="1868933"/>
          </a:xfrm>
        </p:spPr>
        <p:txBody>
          <a:bodyPr>
            <a:normAutofit/>
          </a:bodyPr>
          <a:lstStyle/>
          <a:p>
            <a:pPr algn="l"/>
            <a:r>
              <a:rPr lang="en-GB" sz="4000" b="0" i="0" dirty="0">
                <a:solidFill>
                  <a:srgbClr val="404040"/>
                </a:solidFill>
                <a:effectLst/>
                <a:latin typeface="Inter"/>
              </a:rPr>
              <a:t>Martin Luther: Life and Contributions to Christian Theology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A6A10E-5F71-D5D6-122D-990C5B90BC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78043" y="3739764"/>
            <a:ext cx="5536352" cy="2685750"/>
          </a:xfrm>
        </p:spPr>
        <p:txBody>
          <a:bodyPr>
            <a:normAutofit lnSpcReduction="10000"/>
          </a:bodyPr>
          <a:lstStyle/>
          <a:p>
            <a:pPr algn="l"/>
            <a:r>
              <a:rPr lang="en-GB" sz="32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Survey of His Impact on Christian Thought</a:t>
            </a:r>
          </a:p>
          <a:p>
            <a:pPr algn="l">
              <a:spcBef>
                <a:spcPts val="300"/>
              </a:spcBef>
            </a:pPr>
            <a:endParaRPr lang="en-GB" sz="20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Nikola  </a:t>
            </a:r>
            <a:r>
              <a:rPr lang="en-GB" sz="2000" dirty="0" err="1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Sugarova</a:t>
            </a:r>
            <a:endParaRPr lang="en-GB" sz="20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</a:pPr>
            <a:endParaRPr lang="en-GB" sz="2000" dirty="0">
              <a:solidFill>
                <a:srgbClr val="40404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</a:pPr>
            <a:r>
              <a:rPr lang="en-GB" sz="2000" b="0" i="0" dirty="0">
                <a:solidFill>
                  <a:srgbClr val="40404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HPRS 49O3 – Introduction to Theology</a:t>
            </a:r>
          </a:p>
          <a:p>
            <a:pPr algn="l">
              <a:spcBef>
                <a:spcPts val="300"/>
              </a:spcBef>
            </a:pPr>
            <a:endParaRPr lang="en-GB" sz="20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ts val="300"/>
              </a:spcBef>
            </a:pPr>
            <a:r>
              <a:rPr lang="en-GB" sz="2000" dirty="0">
                <a:solidFill>
                  <a:srgbClr val="40404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March 2025</a:t>
            </a:r>
            <a:endParaRPr lang="en-GB" sz="2000" b="0" i="0" dirty="0">
              <a:solidFill>
                <a:srgbClr val="40404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2000" dirty="0">
              <a:solidFill>
                <a:srgbClr val="FFFFFF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6052961-5ADC-4465-9B95-E6D4A490D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3696" y="1606411"/>
            <a:ext cx="465456" cy="581432"/>
            <a:chOff x="653696" y="1606411"/>
            <a:chExt cx="465456" cy="581432"/>
          </a:xfrm>
          <a:solidFill>
            <a:srgbClr val="FFFFFF"/>
          </a:solidFill>
        </p:grpSpPr>
        <p:sp>
          <p:nvSpPr>
            <p:cNvPr id="15" name="Graphic 13">
              <a:extLst>
                <a:ext uri="{FF2B5EF4-FFF2-40B4-BE49-F238E27FC236}">
                  <a16:creationId xmlns:a16="http://schemas.microsoft.com/office/drawing/2014/main" id="{C5CB530E-515E-412C-9DF1-5F8FFBD6F3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9236" y="1606411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712D4376-A578-4FF1-94FC-245E7A6A4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014" y="1835705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grpFill/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AEA7509D-F04F-40CB-A0B3-EEF16499C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3696" y="2060130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erson holding a book&#10;&#10;AI-generated content may be incorrect.">
            <a:extLst>
              <a:ext uri="{FF2B5EF4-FFF2-40B4-BE49-F238E27FC236}">
                <a16:creationId xmlns:a16="http://schemas.microsoft.com/office/drawing/2014/main" id="{1A2D267C-B25E-D346-1F58-EBD55A49ED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4411" y="710056"/>
            <a:ext cx="3997583" cy="5437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3131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E4F42D-0D6D-9CE2-A0F9-8374762878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Who Was Martin Luther?</a:t>
            </a:r>
            <a:endParaRPr lang="en-US" sz="5600" kern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834DF8-7583-B1E6-D16E-EA874D0B19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Born in 1483 in Eisleben, Germany.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A monk, theologian, and key figure in the Protestant Reformation.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Challenged the Catholic Church’s practices, leading to a major religious transformation.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question: How did Luther’s ideas reshape Christianity?</a:t>
            </a:r>
          </a:p>
          <a:p>
            <a:endParaRPr lang="en-US" sz="2000" dirty="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1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1200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Placeholder 5" descr="A person in a black robe&#10;&#10;AI-generated content may be incorrect.">
            <a:extLst>
              <a:ext uri="{FF2B5EF4-FFF2-40B4-BE49-F238E27FC236}">
                <a16:creationId xmlns:a16="http://schemas.microsoft.com/office/drawing/2014/main" id="{5158D301-EE30-4D1C-85F5-1FA4657228A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8A51F2-5C60-E24B-76DF-52952ABDDE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Early Life and Spiritual Journey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FAD21D-C64B-FC5D-05DE-4A0F0FB031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15316" y="1655805"/>
            <a:ext cx="5710100" cy="502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Grew up in a devout Catholic family.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Studied law but turned to theology after a life-changing event (e.g., a lightning storm).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Became an Augustinian monk and later a professor of theology.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Struggled with feelings of unworthiness and sought assurance of salvation.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279943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5D0D1-5871-3155-980A-621B0A1F0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321277"/>
            <a:ext cx="4313144" cy="170523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Spark of the Reformation: The 95 Theses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4183B5-3656-51E0-87DB-8E5E6BF797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76693" y="2211859"/>
            <a:ext cx="4208714" cy="464614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 1517, Luther nailed his 95 Theses to the door of the Wittenberg Castle Church.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Criticised the sale of indulgences and corruption in the Church.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Key idea: Salvation is achieved through faith alone, not through works or payments.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Spread rapidly due to the printing press, igniting the Reformation.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6" name="Picture Placeholder 5" descr="An open book with text&#10;&#10;AI-generated content may be incorrect.">
            <a:extLst>
              <a:ext uri="{FF2B5EF4-FFF2-40B4-BE49-F238E27FC236}">
                <a16:creationId xmlns:a16="http://schemas.microsoft.com/office/drawing/2014/main" id="{F322B96D-D73B-2CBA-2092-07B874978A5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17748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07C4C-5505-5276-D764-9BD08F8AA2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234779"/>
            <a:ext cx="3682949" cy="1631092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Luther’s Core Theological Ideas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AB8FB7-E971-2313-BEB1-206EA15BEB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76692" y="2063578"/>
            <a:ext cx="3818876" cy="479442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Sola Fide (Faith Alone):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Salvation is a gift from God, received through faith.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Sola Scriptura (Scripture Alone):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Bible is the ultimate authority, not the Church tradition.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Priesthood of All Believers: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All Christians have direct access to God, not just the clergy.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Grace and Justification: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Emphasis on God’s grace as the basis for salvation.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8" name="Picture Placeholder 7" descr="A person sitting at a desk with a skull on top of it&#10;&#10;AI-generated content may be incorrect.">
            <a:extLst>
              <a:ext uri="{FF2B5EF4-FFF2-40B4-BE49-F238E27FC236}">
                <a16:creationId xmlns:a16="http://schemas.microsoft.com/office/drawing/2014/main" id="{5FA83782-78A6-9C4F-A417-F42FEEFA2BA0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528749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B789F-81EB-127C-8475-7727F1086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3" y="469558"/>
            <a:ext cx="3405415" cy="9761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Luther’s Influential Writings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Placeholder 11" descr="A painting of a group of people&#10;&#10;AI-generated content may be incorrect.">
            <a:extLst>
              <a:ext uri="{FF2B5EF4-FFF2-40B4-BE49-F238E27FC236}">
                <a16:creationId xmlns:a16="http://schemas.microsoft.com/office/drawing/2014/main" id="{0080A1B8-0BD9-517F-BAF6-DF9B2DC8BE9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884698" y="877413"/>
            <a:ext cx="6406903" cy="5043096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998F1CD-FB17-75E0-EA12-9EA3D120D9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84758" y="1814904"/>
            <a:ext cx="3530940" cy="50430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95 Theses (1517):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Critiqued Church practices.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Babylonian Captivity of the Church (1520):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Challenged sacramental theology.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 the Freedom of a Christian (1520):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Explained faith and good works.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Translation of the Bible into German: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Made Scripture accessible to the common people.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00495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43E969-7230-BFAE-CCDE-CDD69FD5D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2" y="457200"/>
            <a:ext cx="3932237" cy="976184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Conflict with the Catholic Church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Placeholder 5" descr="A person raising his hand in a room with people&#10;&#10;AI-generated content may be incorrect.">
            <a:extLst>
              <a:ext uri="{FF2B5EF4-FFF2-40B4-BE49-F238E27FC236}">
                <a16:creationId xmlns:a16="http://schemas.microsoft.com/office/drawing/2014/main" id="{680A1D06-0B79-D3F7-D3D6-B5BE27A379A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DB94C8-AD03-1BC2-7A5C-5634F9FBF3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6612" y="2749379"/>
            <a:ext cx="3932237" cy="3811588"/>
          </a:xfrm>
        </p:spPr>
        <p:txBody>
          <a:bodyPr>
            <a:normAutofit fontScale="925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Excommunicated in 1521 after refusing to recant his views at the Diet of Worms.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Emperor Charles V declared it an outlaw.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Protected by Frederick the Wise of Saxony, he continued his 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Reformation led to the establishment of Protestantism.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19686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CD9FA-A5DB-0CD3-2DDE-A52C65048E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247135"/>
            <a:ext cx="3419359" cy="1112109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Impact on Christianity</a:t>
            </a:r>
            <a:endParaRPr lang="en-US" sz="40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EDBB6E-850C-EC2E-73B0-DF1EDD89EC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76693" y="1618735"/>
            <a:ext cx="3608810" cy="436257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Protestant Reformation: This led to the rise of Lutheran, Calvinist, and other Protestant traditions.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Emphasis on personal faith and Bible study.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Challenged the authority of the Pope and centralized Church power.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Influenced modern concepts of individualism and religious freedom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Placeholder 5" descr="A painting of a person standing in front of a bonfire&#10;&#10;AI-generated content may be incorrect.">
            <a:extLst>
              <a:ext uri="{FF2B5EF4-FFF2-40B4-BE49-F238E27FC236}">
                <a16:creationId xmlns:a16="http://schemas.microsoft.com/office/drawing/2014/main" id="{9AF7F934-4031-AA26-030A-67FD524BAAB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987672" y="911130"/>
            <a:ext cx="6389346" cy="5045049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09980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782D5-B1CF-C78A-DCF9-ECEBB8F6B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2800" b="1" dirty="0"/>
              <a:t> 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Personal Life and Later Years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Placeholder 5" descr="A collage of portraits of men&#10;&#10;AI-generated content may be incorrect.">
            <a:extLst>
              <a:ext uri="{FF2B5EF4-FFF2-40B4-BE49-F238E27FC236}">
                <a16:creationId xmlns:a16="http://schemas.microsoft.com/office/drawing/2014/main" id="{61451AF3-505A-51A6-EA85-971C17937A2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BFB9DF-09B0-D5B5-4660-A3F1D46FC0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Married Katharina von Bora, a former nun, in 1525.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had six children and emphasized the importance of family life.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continued writing and teaching until his death in 1546.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Remained a controversial figure but was deeply respected for his theological insights.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166825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B46F1-33EE-0A32-03FE-257198FFF8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0284" y="296563"/>
            <a:ext cx="3581500" cy="133453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Criticisms and Controversies</a:t>
            </a:r>
            <a:endParaRPr 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Placeholder 5" descr="A group of people in robes&#10;&#10;AI-generated content may be incorrect.">
            <a:extLst>
              <a:ext uri="{FF2B5EF4-FFF2-40B4-BE49-F238E27FC236}">
                <a16:creationId xmlns:a16="http://schemas.microsoft.com/office/drawing/2014/main" id="{D7B6489E-4772-83AA-9BB9-CBB43242C83D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884698" y="877413"/>
            <a:ext cx="6406903" cy="5043096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BE589684-54CA-64D8-C963-5F19FF75B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84697" y="5858828"/>
            <a:ext cx="6406903" cy="123363"/>
            <a:chOff x="7015162" y="5858828"/>
            <a:chExt cx="4300544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9B56B8E8-B789-DA4D-E4BE-03FA3165B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255D907-377D-0DF9-B4A4-4B44C46FB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C05669-BF50-F5A2-4DFF-5BDF354B14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21827" y="1519881"/>
            <a:ext cx="3880021" cy="5338119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Harsh Rhetoric: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Luther’s writings against Jews and radical reformers (e.g., the Peasants’ Revolt) are widely criticized today.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Divisive Impact: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His ideas led to religious wars and divisions within Christianity.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Theological Critiques: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Some scholars have argued that his emphasis on faith alone minimized the role of good works in Christian life.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Legacy:</a:t>
            </a:r>
            <a:r>
              <a:rPr lang="en-GB" sz="24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Despite these criticisms, Luther’s contributions to theology and his role in the Reformation remain highly influential.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5370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28AD2-4B43-97C1-F6FC-9B5667DC1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2" y="0"/>
            <a:ext cx="3935413" cy="1223319"/>
          </a:xfrm>
        </p:spPr>
        <p:txBody>
          <a:bodyPr>
            <a:normAutofit/>
          </a:bodyPr>
          <a:lstStyle/>
          <a:p>
            <a:pPr algn="ctr"/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 Conclusion and Reflection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Placeholder 5" descr="A painting of a group of people&#10;&#10;AI-generated content may be incorrect.">
            <a:extLst>
              <a:ext uri="{FF2B5EF4-FFF2-40B4-BE49-F238E27FC236}">
                <a16:creationId xmlns:a16="http://schemas.microsoft.com/office/drawing/2014/main" id="{813EBC89-A44C-11B4-1835-22325B047EC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84DDBC-3591-5731-50CC-BF0D5B044F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6612" y="1223319"/>
            <a:ext cx="3935413" cy="4645669"/>
          </a:xfrm>
        </p:spPr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Theological Influence: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Luther’s ideas continue to shape Protestant theology and practice.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Cultural impact: The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translation of the Bible into German promoted literacy and education.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Religious Freedom: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Challenged authoritarian structures and emphasized individual conscience.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Reflection:</a:t>
            </a:r>
            <a:r>
              <a:rPr lang="en-GB" sz="20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How can Luther’s legacy inspire us to seek truth, challenge injustice, and live out our faith with courage?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05231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FDCD3-2A5B-D779-E1E4-7C974A5B94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                                   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47688-0E5C-CB76-BEEC-5FF332898C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spcAft>
                <a:spcPts val="300"/>
              </a:spcAft>
            </a:pPr>
            <a:r>
              <a:rPr lang="en-GB" sz="29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Primary Sources:</a:t>
            </a:r>
            <a:endParaRPr lang="en-GB" sz="29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Luther, Martin. </a:t>
            </a:r>
            <a:r>
              <a:rPr lang="en-GB" sz="2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95 Theses</a:t>
            </a:r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1517.</a:t>
            </a:r>
          </a:p>
          <a:p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Luther, Martin. </a:t>
            </a:r>
            <a:r>
              <a:rPr lang="en-GB" sz="2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 the Freedom of a Christian</a:t>
            </a:r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1520.</a:t>
            </a:r>
          </a:p>
          <a:p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Luther, Martin. </a:t>
            </a:r>
            <a:r>
              <a:rPr lang="en-GB" sz="2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Small Catechism</a:t>
            </a:r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1529.</a:t>
            </a:r>
          </a:p>
          <a:p>
            <a:pPr>
              <a:spcAft>
                <a:spcPts val="300"/>
              </a:spcAft>
            </a:pPr>
            <a:r>
              <a:rPr lang="en-GB" sz="29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Secondary Sources:</a:t>
            </a:r>
            <a:endParaRPr lang="en-GB" sz="29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Bainton, Roland H. </a:t>
            </a:r>
            <a:r>
              <a:rPr lang="en-GB" sz="2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Here I Stand: The Life of Martin Luther</a:t>
            </a:r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Abingdon Press, 1950.</a:t>
            </a:r>
          </a:p>
          <a:p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McGrath, Alister E. </a:t>
            </a:r>
            <a:r>
              <a:rPr lang="en-GB" sz="2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2016. Christianity’s Dangerous Idea: The Protestant Revolution</a:t>
            </a:r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Harper One, 2007.</a:t>
            </a:r>
          </a:p>
          <a:p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Oberman, H. A. </a:t>
            </a:r>
            <a:r>
              <a:rPr lang="en-GB" sz="29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Luther: Man Between God and the Devil</a:t>
            </a:r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Yale University Press, 1989.</a:t>
            </a:r>
          </a:p>
          <a:p>
            <a:pPr>
              <a:spcAft>
                <a:spcPts val="300"/>
              </a:spcAft>
            </a:pPr>
            <a:r>
              <a:rPr lang="en-GB" sz="2900" b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Online Resources:</a:t>
            </a:r>
            <a:endParaRPr lang="en-GB" sz="29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Britannica: “Martin Luther” (</a:t>
            </a:r>
            <a:r>
              <a:rPr lang="en-GB" sz="290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https://www.britannica.com</a:t>
            </a:r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History.com: “Martin Luther and the Protestant Reformation” (</a:t>
            </a:r>
            <a:r>
              <a:rPr lang="en-GB" sz="2900" u="none" strike="noStrike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https://www.history.com</a:t>
            </a:r>
            <a:r>
              <a:rPr lang="en-GB" sz="29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46926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764</Words>
  <Application>Microsoft Office PowerPoint</Application>
  <PresentationFormat>Widescreen</PresentationFormat>
  <Paragraphs>70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Inter</vt:lpstr>
      <vt:lpstr>Office Theme</vt:lpstr>
      <vt:lpstr>Martin Luther: Life and Contributions to Christian Theology</vt:lpstr>
      <vt:lpstr>Who Was Martin Luther?</vt:lpstr>
      <vt:lpstr>Early Life and Spiritual Journey</vt:lpstr>
      <vt:lpstr>The Spark of the Reformation: The 95 Theses</vt:lpstr>
      <vt:lpstr>Luther’s Core Theological Ideas</vt:lpstr>
      <vt:lpstr>Luther’s Influential Writings</vt:lpstr>
      <vt:lpstr>Conflict with the Catholic Church</vt:lpstr>
      <vt:lpstr>Impact on Christianity</vt:lpstr>
      <vt:lpstr> Personal Life and Later Years</vt:lpstr>
      <vt:lpstr>Criticisms and Controversies</vt:lpstr>
      <vt:lpstr> Conclusion and Reflection</vt:lpstr>
      <vt:lpstr>       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2025-03-18T21:42:40Z</dcterms:created>
  <dcterms:modified xsi:type="dcterms:W3CDTF">2025-03-18T21:43:10Z</dcterms:modified>
</cp:coreProperties>
</file>