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4"/>
  </p:sldMasterIdLst>
  <p:sldIdLst>
    <p:sldId id="257" r:id="rId5"/>
    <p:sldId id="258" r:id="rId6"/>
    <p:sldId id="259" r:id="rId7"/>
    <p:sldId id="260" r:id="rId8"/>
    <p:sldId id="261" r:id="rId9"/>
    <p:sldId id="262" r:id="rId10"/>
    <p:sldId id="263" r:id="rId11"/>
    <p:sldId id="264" r:id="rId12"/>
    <p:sldId id="265" r:id="rId13"/>
    <p:sldId id="267" r:id="rId14"/>
    <p:sldId id="266" r:id="rId15"/>
    <p:sldId id="268" r:id="rId16"/>
    <p:sldId id="271" r:id="rId17"/>
    <p:sldId id="269"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990033"/>
    <a:srgbClr val="009900"/>
    <a:srgbClr val="EBFFEB"/>
    <a:srgbClr val="D1FFD1"/>
    <a:srgbClr val="CCFFCC"/>
    <a:srgbClr val="6699FF"/>
    <a:srgbClr val="6666FF"/>
    <a:srgbClr val="E8E4E6"/>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3209B6-79C4-491D-B2EF-6A7BA31675AD}" v="58" dt="2021-11-12T13:51:44.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90" autoAdjust="0"/>
    <p:restoredTop sz="94660"/>
  </p:normalViewPr>
  <p:slideViewPr>
    <p:cSldViewPr snapToGrid="0">
      <p:cViewPr varScale="1">
        <p:scale>
          <a:sx n="70" d="100"/>
          <a:sy n="70" d="100"/>
        </p:scale>
        <p:origin x="6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11/12/2021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11/12/2021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11/12/2021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11/12/2021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11/12/2021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11/12/2021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11/12/2021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11/12/2021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11/12/2021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11/12/2021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11/12/2021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11/12/2021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8" Type="http://schemas.openxmlformats.org/officeDocument/2006/relationships/hyperlink" Target="https://www.hallmarkcarehomes.co.uk/2019/12/trusting-care-homes/" TargetMode="External"/><Relationship Id="rId3" Type="http://schemas.openxmlformats.org/officeDocument/2006/relationships/hyperlink" Target="https://www.ageuk.org.uk/globalassets/age-uk/documents/factsheets/fs79_equality_discrimination_and_the_public_sector_equality_duty_fcs.pdf" TargetMode="External"/><Relationship Id="rId7" Type="http://schemas.openxmlformats.org/officeDocument/2006/relationships/hyperlink" Target="https://tribecacare.com/blog/elder-abuse-a-hidden-reality/" TargetMode="External"/><Relationship Id="rId2" Type="http://schemas.openxmlformats.org/officeDocument/2006/relationships/hyperlink" Target="https://doi.org/10.1080/2331205X.2017.1289664" TargetMode="External"/><Relationship Id="rId1" Type="http://schemas.openxmlformats.org/officeDocument/2006/relationships/slideLayout" Target="../slideLayouts/slideLayout2.xml"/><Relationship Id="rId6" Type="http://schemas.openxmlformats.org/officeDocument/2006/relationships/hyperlink" Target="https://elderabuse.org/psychological-elder-abuse/" TargetMode="External"/><Relationship Id="rId11" Type="http://schemas.openxmlformats.org/officeDocument/2006/relationships/hyperlink" Target="https://wearehourglass.org/psychological-abuse" TargetMode="External"/><Relationship Id="rId5" Type="http://schemas.openxmlformats.org/officeDocument/2006/relationships/hyperlink" Target="https://dailycaring.com/signs-of-elder-abuse-in-seniors-with-dementia/" TargetMode="External"/><Relationship Id="rId10" Type="http://schemas.openxmlformats.org/officeDocument/2006/relationships/hyperlink" Target="https://wearehourglass.org/case-studies" TargetMode="External"/><Relationship Id="rId4" Type="http://schemas.openxmlformats.org/officeDocument/2006/relationships/hyperlink" Target="https://www.brc-law.com/2018/12/21/the-best-and-worst-states-for-protection-against-elder-abuse/" TargetMode="External"/><Relationship Id="rId9" Type="http://schemas.openxmlformats.org/officeDocument/2006/relationships/hyperlink" Target="https://www.helpguide.org/articles/abuse/elder-abuse-and-neglect.ht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cqc.org.uk/what-we-do" TargetMode="External"/><Relationship Id="rId13" Type="http://schemas.openxmlformats.org/officeDocument/2006/relationships/hyperlink" Target="https://www.euro.who.int/__data/assets/pdf_file/0008/373904/fs-elder-abuse-eng.pdf" TargetMode="External"/><Relationship Id="rId3" Type="http://schemas.openxmlformats.org/officeDocument/2006/relationships/hyperlink" Target="https://www.nhs.uk/conditions/social-care-and-support-guide/help-from-social-services-and-charities/abuse-and-neglect-vulnerable-adults/" TargetMode="External"/><Relationship Id="rId7" Type="http://schemas.openxmlformats.org/officeDocument/2006/relationships/hyperlink" Target="https://dx.doi.org/10.2147%2FRMHP.S70191" TargetMode="External"/><Relationship Id="rId12" Type="http://schemas.openxmlformats.org/officeDocument/2006/relationships/hyperlink" Target="https://www.who.int/news/item/14-06-2017-abuse-of-older-people-on-the-rise-1-in-6-affected" TargetMode="External"/><Relationship Id="rId2" Type="http://schemas.openxmlformats.org/officeDocument/2006/relationships/hyperlink" Target="https://www.legislation.gov.uk/ukpga/2006/47/contents" TargetMode="External"/><Relationship Id="rId1" Type="http://schemas.openxmlformats.org/officeDocument/2006/relationships/slideLayout" Target="../slideLayouts/slideLayout7.xml"/><Relationship Id="rId6" Type="http://schemas.openxmlformats.org/officeDocument/2006/relationships/hyperlink" Target="https://www.nice.org.uk/guidance/ng189/resources/safeguarding-adults-in-care-homes-pdf-66142030079941" TargetMode="External"/><Relationship Id="rId11" Type="http://schemas.openxmlformats.org/officeDocument/2006/relationships/hyperlink" Target="https://umpf.co.uk/social-media-digest-twitter-abuse-linkedin-comments-and-the-internet-in-one-minute/" TargetMode="External"/><Relationship Id="rId5" Type="http://schemas.openxmlformats.org/officeDocument/2006/relationships/hyperlink" Target="https://www.nia.nih.gov/health/elder-abuse" TargetMode="External"/><Relationship Id="rId10" Type="http://schemas.openxmlformats.org/officeDocument/2006/relationships/hyperlink" Target="https://www.scie.org.uk/care-act-2014/assessment-and-eligibility/" TargetMode="External"/><Relationship Id="rId4" Type="http://schemas.openxmlformats.org/officeDocument/2006/relationships/hyperlink" Target="https://www.nhs.uk/conditions/social-care-and-support-guide/making-decisions-for-someone-else/mental-capacity-act/" TargetMode="External"/><Relationship Id="rId9" Type="http://schemas.openxmlformats.org/officeDocument/2006/relationships/hyperlink" Target="https://lordslibrary.parliament.uk/domestic-abuse-of-older-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dirty="0"/>
              <a:t>Elder Abuse Awareness</a:t>
            </a:r>
            <a:endParaRPr lang="en-US" sz="80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sz="2400" dirty="0">
                <a:solidFill>
                  <a:schemeClr val="tx1">
                    <a:lumMod val="85000"/>
                    <a:lumOff val="15000"/>
                  </a:schemeClr>
                </a:solidFill>
              </a:rPr>
              <a:t>By Lumoon Nehar 1817506</a:t>
            </a: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0" name="Picture 6" descr="6 Signs of Elder Abuse in Seniors with Dementia – DailyCaring">
            <a:extLst>
              <a:ext uri="{FF2B5EF4-FFF2-40B4-BE49-F238E27FC236}">
                <a16:creationId xmlns:a16="http://schemas.microsoft.com/office/drawing/2014/main" id="{8E68D8E2-3981-40B6-BE23-8B0F2E7439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519407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A062DA-5FEA-4E0E-BE14-8C1EA78E7A26}"/>
              </a:ext>
            </a:extLst>
          </p:cNvPr>
          <p:cNvSpPr txBox="1"/>
          <p:nvPr/>
        </p:nvSpPr>
        <p:spPr>
          <a:xfrm>
            <a:off x="5194078" y="6250675"/>
            <a:ext cx="2557850" cy="261610"/>
          </a:xfrm>
          <a:prstGeom prst="rect">
            <a:avLst/>
          </a:prstGeom>
          <a:noFill/>
        </p:spPr>
        <p:txBody>
          <a:bodyPr wrap="square" rtlCol="0">
            <a:spAutoFit/>
          </a:bodyPr>
          <a:lstStyle/>
          <a:p>
            <a:r>
              <a:rPr lang="en-GB" sz="1100" dirty="0"/>
              <a:t>(DailyCaring, 2021)</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US" sz="4000" i="1" dirty="0">
                <a:solidFill>
                  <a:srgbClr val="FFFFFF"/>
                </a:solidFill>
              </a:rPr>
              <a:t>Definition Of Elder Abuse:</a:t>
            </a:r>
            <a:br>
              <a:rPr lang="en-US" sz="4000" i="1" dirty="0">
                <a:solidFill>
                  <a:srgbClr val="FFFFFF"/>
                </a:solidFill>
              </a:rPr>
            </a:br>
            <a:r>
              <a:rPr lang="en-US" sz="4000" i="1" dirty="0">
                <a:solidFill>
                  <a:srgbClr val="FFFF00"/>
                </a:solidFill>
              </a:rPr>
              <a:t>“</a:t>
            </a:r>
            <a:r>
              <a:rPr lang="en-GB" sz="4000" dirty="0">
                <a:solidFill>
                  <a:srgbClr val="FFFF00"/>
                </a:solidFill>
                <a:effectLst/>
                <a:latin typeface="Bookman Old Style" panose="02050604050505020204" pitchFamily="18" charset="0"/>
                <a:ea typeface="Calibri" panose="020F0502020204030204" pitchFamily="34" charset="0"/>
              </a:rPr>
              <a:t>Elder abuse is a single or repeated act, or lack of appropriate action, occurring within any relationship where there is an expectation of trust, which causes harm or distress to an older person”</a:t>
            </a:r>
            <a:endParaRPr lang="en-US" sz="4000" i="1" dirty="0">
              <a:solidFill>
                <a:srgbClr val="FFFF00"/>
              </a:solidFill>
              <a:latin typeface="Bookman Old Style" panose="02050604050505020204" pitchFamily="18" charset="0"/>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sz="1100" dirty="0">
                <a:solidFill>
                  <a:srgbClr val="FFFFFF"/>
                </a:solidFill>
                <a:latin typeface="Arial" panose="020B0604020202020204" pitchFamily="34" charset="0"/>
                <a:cs typeface="Arial" panose="020B0604020202020204" pitchFamily="34" charset="0"/>
              </a:rPr>
              <a:t>(WHO,2021)</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4D5EF2D-8E14-4D59-B679-319FD3C4EEB7}"/>
              </a:ext>
            </a:extLst>
          </p:cNvPr>
          <p:cNvSpPr/>
          <p:nvPr/>
        </p:nvSpPr>
        <p:spPr>
          <a:xfrm>
            <a:off x="1066481" y="252270"/>
            <a:ext cx="3728585" cy="923330"/>
          </a:xfrm>
          <a:prstGeom prst="rect">
            <a:avLst/>
          </a:prstGeom>
          <a:solidFill>
            <a:srgbClr val="CCECFF"/>
          </a:solidFill>
        </p:spPr>
        <p:txBody>
          <a:bodyPr wrap="none" lIns="91440" tIns="45720" rIns="91440" bIns="45720">
            <a:spAutoFit/>
          </a:bodyPr>
          <a:lstStyle/>
          <a:p>
            <a:pPr algn="ctr"/>
            <a:r>
              <a:rPr lang="en-US" sz="5400" b="1" cap="none" spc="0" dirty="0">
                <a:ln w="0"/>
                <a:solidFill>
                  <a:srgbClr val="002060"/>
                </a:solidFill>
                <a:effectLst>
                  <a:outerShdw blurRad="50800" dist="38100" dir="16200000" rotWithShape="0">
                    <a:prstClr val="black">
                      <a:alpha val="40000"/>
                    </a:prstClr>
                  </a:outerShdw>
                </a:effectLst>
                <a:latin typeface="Amasis MT Pro Black" panose="020B0604020202020204" pitchFamily="18" charset="0"/>
              </a:rPr>
              <a:t>Key </a:t>
            </a:r>
            <a:r>
              <a:rPr lang="en-US" sz="5400" cap="none" spc="0" dirty="0">
                <a:ln w="0"/>
                <a:solidFill>
                  <a:srgbClr val="002060"/>
                </a:solidFill>
                <a:effectLst>
                  <a:outerShdw blurRad="50800" dist="38100" dir="16200000" rotWithShape="0">
                    <a:prstClr val="black">
                      <a:alpha val="40000"/>
                    </a:prstClr>
                  </a:outerShdw>
                </a:effectLst>
                <a:latin typeface="Amasis MT Pro Black" panose="020B0604020202020204" pitchFamily="18" charset="0"/>
              </a:rPr>
              <a:t>Facts</a:t>
            </a:r>
            <a:r>
              <a:rPr lang="en-US" sz="5400" b="0" cap="none" spc="0" dirty="0">
                <a:ln w="0"/>
                <a:solidFill>
                  <a:schemeClr val="tx1"/>
                </a:solidFill>
                <a:effectLst>
                  <a:outerShdw blurRad="38100" dist="19050" dir="2700000" algn="tl" rotWithShape="0">
                    <a:schemeClr val="dk1">
                      <a:alpha val="40000"/>
                    </a:schemeClr>
                  </a:outerShdw>
                </a:effectLst>
              </a:rPr>
              <a:t>:</a:t>
            </a:r>
          </a:p>
        </p:txBody>
      </p:sp>
      <p:sp>
        <p:nvSpPr>
          <p:cNvPr id="4" name="TextBox 3">
            <a:extLst>
              <a:ext uri="{FF2B5EF4-FFF2-40B4-BE49-F238E27FC236}">
                <a16:creationId xmlns:a16="http://schemas.microsoft.com/office/drawing/2014/main" id="{C4934661-2F3E-46EA-98DE-E305EDFB2BB4}"/>
              </a:ext>
            </a:extLst>
          </p:cNvPr>
          <p:cNvSpPr txBox="1"/>
          <p:nvPr/>
        </p:nvSpPr>
        <p:spPr>
          <a:xfrm>
            <a:off x="582636" y="1175600"/>
            <a:ext cx="10058400" cy="3200876"/>
          </a:xfrm>
          <a:prstGeom prst="rect">
            <a:avLst/>
          </a:prstGeom>
          <a:noFill/>
        </p:spPr>
        <p:txBody>
          <a:bodyPr wrap="square" rtlCol="0">
            <a:spAutoFit/>
          </a:bodyPr>
          <a:lstStyle/>
          <a:p>
            <a:pPr marL="285750" indent="-285750">
              <a:buFont typeface="Arial" panose="020B0604020202020204" pitchFamily="34" charset="0"/>
              <a:buChar char="•"/>
            </a:pPr>
            <a:r>
              <a:rPr lang="en-GB" b="1" i="0" dirty="0">
                <a:solidFill>
                  <a:srgbClr val="393939"/>
                </a:solidFill>
                <a:effectLst/>
                <a:latin typeface="Amasis MT Pro Black" panose="02040A04050005020304" pitchFamily="18" charset="0"/>
              </a:rPr>
              <a:t>Almost 1 in 6 people 60 years and older experienced abuse in community settings that year </a:t>
            </a:r>
            <a:r>
              <a:rPr lang="en-GB" sz="1100" i="0" dirty="0">
                <a:solidFill>
                  <a:srgbClr val="393939"/>
                </a:solidFill>
                <a:effectLst/>
                <a:latin typeface="Arial" panose="020B0604020202020204" pitchFamily="34" charset="0"/>
                <a:cs typeface="Arial" panose="020B0604020202020204" pitchFamily="34" charset="0"/>
              </a:rPr>
              <a:t>(</a:t>
            </a:r>
            <a:r>
              <a:rPr lang="en-GB" sz="1100" dirty="0">
                <a:solidFill>
                  <a:srgbClr val="393939"/>
                </a:solidFill>
                <a:latin typeface="Arial" panose="020B0604020202020204" pitchFamily="34" charset="0"/>
                <a:cs typeface="Arial" panose="020B0604020202020204" pitchFamily="34" charset="0"/>
              </a:rPr>
              <a:t>WHO</a:t>
            </a:r>
            <a:r>
              <a:rPr lang="en-GB" sz="1100" i="0" dirty="0">
                <a:solidFill>
                  <a:srgbClr val="393939"/>
                </a:solidFill>
                <a:effectLst/>
                <a:latin typeface="Arial" panose="020B0604020202020204" pitchFamily="34" charset="0"/>
                <a:cs typeface="Arial" panose="020B0604020202020204" pitchFamily="34" charset="0"/>
              </a:rPr>
              <a:t>, 2017). </a:t>
            </a:r>
          </a:p>
          <a:p>
            <a:endParaRPr lang="en-GB" b="1" i="0" dirty="0">
              <a:solidFill>
                <a:srgbClr val="393939"/>
              </a:solidFill>
              <a:effectLst/>
              <a:latin typeface="Amasis MT Pro Black" panose="02040A04050005020304" pitchFamily="18" charset="0"/>
            </a:endParaRPr>
          </a:p>
          <a:p>
            <a:pPr marL="285750" indent="-285750">
              <a:buFont typeface="Arial" panose="020B0604020202020204" pitchFamily="34" charset="0"/>
              <a:buChar char="•"/>
            </a:pPr>
            <a:r>
              <a:rPr lang="en-GB" b="1" dirty="0">
                <a:solidFill>
                  <a:srgbClr val="393939"/>
                </a:solidFill>
                <a:latin typeface="Amasis MT Pro Black" panose="02040A04050005020304" pitchFamily="18" charset="0"/>
              </a:rPr>
              <a:t>Hourglass survey suggest that 1 in 5 elderly people experience abuse in UK 2020, </a:t>
            </a:r>
            <a:r>
              <a:rPr lang="en-GB" b="1" u="sng" dirty="0">
                <a:solidFill>
                  <a:srgbClr val="393939"/>
                </a:solidFill>
                <a:latin typeface="Amasis MT Pro Black" panose="02040A04050005020304" pitchFamily="18" charset="0"/>
              </a:rPr>
              <a:t>that is calculated at 2.7 million victims across the UK! </a:t>
            </a:r>
            <a:r>
              <a:rPr lang="en-GB" sz="1100" dirty="0">
                <a:solidFill>
                  <a:srgbClr val="393939"/>
                </a:solidFill>
                <a:latin typeface="Arial" panose="020B0604020202020204" pitchFamily="34" charset="0"/>
                <a:cs typeface="Arial" panose="020B0604020202020204" pitchFamily="34" charset="0"/>
              </a:rPr>
              <a:t>(Doward, 2020)</a:t>
            </a:r>
          </a:p>
          <a:p>
            <a:pPr marL="285750" indent="-285750">
              <a:buFont typeface="Arial" panose="020B0604020202020204" pitchFamily="34" charset="0"/>
              <a:buChar char="•"/>
            </a:pPr>
            <a:endParaRPr lang="en-GB" b="1" u="sng" dirty="0">
              <a:solidFill>
                <a:srgbClr val="393939"/>
              </a:solidFill>
              <a:latin typeface="Amasis MT Pro Black" panose="02040A04050005020304" pitchFamily="18" charset="0"/>
            </a:endParaRPr>
          </a:p>
          <a:p>
            <a:pPr marL="285750" indent="-285750">
              <a:buFont typeface="Arial" panose="020B0604020202020204" pitchFamily="34" charset="0"/>
              <a:buChar char="•"/>
            </a:pPr>
            <a:r>
              <a:rPr lang="en-GB" b="0" i="0" dirty="0">
                <a:solidFill>
                  <a:srgbClr val="393939"/>
                </a:solidFill>
                <a:effectLst/>
                <a:latin typeface="Amasis MT Pro Black" panose="02040A04050005020304" pitchFamily="18" charset="0"/>
              </a:rPr>
              <a:t>There has been 53% increase in Elder Abuse during since first Lock Down. </a:t>
            </a:r>
            <a:r>
              <a:rPr lang="en-GB" sz="1100" b="0" i="0" dirty="0">
                <a:solidFill>
                  <a:srgbClr val="393939"/>
                </a:solidFill>
                <a:effectLst/>
                <a:latin typeface="Arial" panose="020B0604020202020204" pitchFamily="34" charset="0"/>
                <a:cs typeface="Arial" panose="020B0604020202020204" pitchFamily="34" charset="0"/>
              </a:rPr>
              <a:t>(Shepperd, 2021) </a:t>
            </a:r>
          </a:p>
          <a:p>
            <a:pPr marL="285750" indent="-285750">
              <a:buFont typeface="Arial" panose="020B0604020202020204" pitchFamily="34" charset="0"/>
              <a:buChar char="•"/>
            </a:pPr>
            <a:endParaRPr lang="en-GB" dirty="0">
              <a:solidFill>
                <a:srgbClr val="393939"/>
              </a:solidFill>
              <a:latin typeface="Amasis MT Pro Black" panose="02040A04050005020304" pitchFamily="18" charset="0"/>
            </a:endParaRPr>
          </a:p>
          <a:p>
            <a:pPr marL="285750" indent="-285750">
              <a:buFont typeface="Arial" panose="020B0604020202020204" pitchFamily="34" charset="0"/>
              <a:buChar char="•"/>
            </a:pPr>
            <a:r>
              <a:rPr lang="en-GB" b="0" i="0" dirty="0">
                <a:solidFill>
                  <a:srgbClr val="1B1B1B"/>
                </a:solidFill>
                <a:effectLst/>
                <a:latin typeface="Amasis MT Pro Black" panose="02040A04050005020304" pitchFamily="18" charset="0"/>
              </a:rPr>
              <a:t>More women than men experience elder abuse, in part because women live longer </a:t>
            </a:r>
            <a:r>
              <a:rPr lang="en-GB" sz="1100" b="0" i="0" dirty="0">
                <a:solidFill>
                  <a:srgbClr val="1B1B1B"/>
                </a:solidFill>
                <a:effectLst/>
                <a:latin typeface="Arial" panose="020B0604020202020204" pitchFamily="34" charset="0"/>
                <a:cs typeface="Arial" panose="020B0604020202020204" pitchFamily="34" charset="0"/>
              </a:rPr>
              <a:t>(Laumann, Leitsch and Waite,</a:t>
            </a:r>
            <a:r>
              <a:rPr lang="en-GB" sz="1100" dirty="0">
                <a:solidFill>
                  <a:srgbClr val="1B1B1B"/>
                </a:solidFill>
                <a:latin typeface="Arial" panose="020B0604020202020204" pitchFamily="34" charset="0"/>
                <a:cs typeface="Arial" panose="020B0604020202020204" pitchFamily="34" charset="0"/>
              </a:rPr>
              <a:t> 2008).</a:t>
            </a:r>
            <a:endParaRPr lang="en-GB" sz="1100" b="0" i="0" dirty="0">
              <a:solidFill>
                <a:srgbClr val="393939"/>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b="1" u="sng" dirty="0">
              <a:latin typeface="Amasis MT Pro Black" panose="02040A04050005020304" pitchFamily="18" charset="0"/>
            </a:endParaRPr>
          </a:p>
        </p:txBody>
      </p:sp>
      <p:pic>
        <p:nvPicPr>
          <p:cNvPr id="2050" name="Picture 2" descr="Elder Abuse: A Hidden Reality| Tribeca Care">
            <a:extLst>
              <a:ext uri="{FF2B5EF4-FFF2-40B4-BE49-F238E27FC236}">
                <a16:creationId xmlns:a16="http://schemas.microsoft.com/office/drawing/2014/main" id="{247F92D8-7138-4008-ADD7-3DD071BF72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3301" y="4229100"/>
            <a:ext cx="7037071" cy="201453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0B306D8-0F96-4351-B0A7-D5BD9F4096CD}"/>
              </a:ext>
            </a:extLst>
          </p:cNvPr>
          <p:cNvSpPr txBox="1"/>
          <p:nvPr/>
        </p:nvSpPr>
        <p:spPr>
          <a:xfrm>
            <a:off x="9280478" y="5486400"/>
            <a:ext cx="1815152" cy="369332"/>
          </a:xfrm>
          <a:prstGeom prst="rect">
            <a:avLst/>
          </a:prstGeom>
          <a:noFill/>
        </p:spPr>
        <p:txBody>
          <a:bodyPr wrap="square" rtlCol="0">
            <a:spAutoFit/>
          </a:bodyPr>
          <a:lstStyle/>
          <a:p>
            <a:r>
              <a:rPr lang="en-GB" dirty="0"/>
              <a:t>(</a:t>
            </a:r>
            <a:r>
              <a:rPr lang="en-GB" sz="1100" dirty="0"/>
              <a:t>Gupta,2021</a:t>
            </a:r>
            <a:r>
              <a:rPr lang="en-GB" dirty="0"/>
              <a:t>)</a:t>
            </a:r>
          </a:p>
        </p:txBody>
      </p:sp>
    </p:spTree>
    <p:extLst>
      <p:ext uri="{BB962C8B-B14F-4D97-AF65-F5344CB8AC3E}">
        <p14:creationId xmlns:p14="http://schemas.microsoft.com/office/powerpoint/2010/main" val="1302443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2CA99AE-0097-4837-ABDC-277CF011E9C0}"/>
              </a:ext>
            </a:extLst>
          </p:cNvPr>
          <p:cNvSpPr/>
          <p:nvPr/>
        </p:nvSpPr>
        <p:spPr>
          <a:xfrm>
            <a:off x="0" y="0"/>
            <a:ext cx="12192000" cy="1754326"/>
          </a:xfrm>
          <a:prstGeom prst="rect">
            <a:avLst/>
          </a:prstGeom>
          <a:solidFill>
            <a:schemeClr val="bg2"/>
          </a:solidFill>
        </p:spPr>
        <p:txBody>
          <a:bodyPr wrap="square" lIns="91440" tIns="45720" rIns="91440" bIns="45720">
            <a:spAutoFit/>
          </a:bodyPr>
          <a:lstStyle/>
          <a:p>
            <a:pPr algn="ctr"/>
            <a:r>
              <a:rPr lang="en-US" sz="5400" b="1" dirty="0">
                <a:ln w="12700">
                  <a:solidFill>
                    <a:schemeClr val="accent3">
                      <a:lumMod val="50000"/>
                    </a:schemeClr>
                  </a:solidFill>
                  <a:prstDash val="solid"/>
                </a:ln>
                <a:solidFill>
                  <a:srgbClr val="FF0000"/>
                </a:solidFill>
                <a:effectLst>
                  <a:innerShdw blurRad="177800">
                    <a:schemeClr val="accent3">
                      <a:lumMod val="50000"/>
                    </a:schemeClr>
                  </a:innerShdw>
                </a:effectLst>
                <a:latin typeface="Amasis MT Pro Black" panose="02040A04050005020304" pitchFamily="18" charset="0"/>
              </a:rPr>
              <a:t>Risk Factors of  Elder Abuse in Care Home</a:t>
            </a:r>
          </a:p>
        </p:txBody>
      </p:sp>
      <p:sp>
        <p:nvSpPr>
          <p:cNvPr id="5" name="TextBox 4">
            <a:extLst>
              <a:ext uri="{FF2B5EF4-FFF2-40B4-BE49-F238E27FC236}">
                <a16:creationId xmlns:a16="http://schemas.microsoft.com/office/drawing/2014/main" id="{D7434D3A-24F9-40E5-9BA9-561AA751B322}"/>
              </a:ext>
            </a:extLst>
          </p:cNvPr>
          <p:cNvSpPr txBox="1"/>
          <p:nvPr/>
        </p:nvSpPr>
        <p:spPr>
          <a:xfrm>
            <a:off x="464233" y="2295100"/>
            <a:ext cx="7877907" cy="2554545"/>
          </a:xfrm>
          <a:prstGeom prst="rect">
            <a:avLst/>
          </a:prstGeom>
          <a:noFill/>
        </p:spPr>
        <p:txBody>
          <a:bodyPr wrap="square">
            <a:spAutoFit/>
          </a:bodyPr>
          <a:lstStyle/>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Staff shortages</a:t>
            </a:r>
          </a:p>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Lack of staff training and experience</a:t>
            </a:r>
          </a:p>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Underpaid staff</a:t>
            </a:r>
          </a:p>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Poor supervision, management and accountability</a:t>
            </a:r>
          </a:p>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Carer going through stress</a:t>
            </a:r>
          </a:p>
          <a:p>
            <a:pPr algn="l" fontAlgn="base">
              <a:buFont typeface="Arial" panose="020B0604020202020204" pitchFamily="34" charset="0"/>
              <a:buChar char="•"/>
            </a:pPr>
            <a:r>
              <a:rPr lang="en-GB" sz="1600" b="0" i="0" dirty="0">
                <a:solidFill>
                  <a:srgbClr val="002060"/>
                </a:solidFill>
                <a:effectLst/>
                <a:latin typeface="Amasis MT Pro Black" panose="02040A04050005020304" pitchFamily="18" charset="0"/>
              </a:rPr>
              <a:t> resident risk factors</a:t>
            </a:r>
          </a:p>
          <a:p>
            <a:pPr algn="l" fontAlgn="base">
              <a:buFont typeface="Arial" panose="020B0604020202020204" pitchFamily="34" charset="0"/>
              <a:buChar char="•"/>
            </a:pPr>
            <a:r>
              <a:rPr lang="en-GB" sz="1600" dirty="0">
                <a:solidFill>
                  <a:srgbClr val="002060"/>
                </a:solidFill>
                <a:latin typeface="Amasis MT Pro Black" panose="02040A04050005020304" pitchFamily="18" charset="0"/>
              </a:rPr>
              <a:t>Elder is socially isolated </a:t>
            </a:r>
          </a:p>
          <a:p>
            <a:pPr algn="l" fontAlgn="base">
              <a:buFont typeface="Arial" panose="020B0604020202020204" pitchFamily="34" charset="0"/>
              <a:buChar char="•"/>
            </a:pPr>
            <a:r>
              <a:rPr lang="en-GB" sz="1600" dirty="0">
                <a:solidFill>
                  <a:srgbClr val="002060"/>
                </a:solidFill>
                <a:latin typeface="Amasis MT Pro Black" panose="02040A04050005020304" pitchFamily="18" charset="0"/>
              </a:rPr>
              <a:t>Elder has dementia or cognitive difficulty </a:t>
            </a:r>
          </a:p>
          <a:p>
            <a:pPr algn="l" fontAlgn="base">
              <a:buFont typeface="Arial" panose="020B0604020202020204" pitchFamily="34" charset="0"/>
              <a:buChar char="•"/>
            </a:pPr>
            <a:r>
              <a:rPr lang="en-GB" sz="1600" dirty="0">
                <a:solidFill>
                  <a:srgbClr val="002060"/>
                </a:solidFill>
                <a:latin typeface="Amasis MT Pro Black" panose="02040A04050005020304" pitchFamily="18" charset="0"/>
              </a:rPr>
              <a:t>Elder has a poor relationship with carer</a:t>
            </a:r>
          </a:p>
          <a:p>
            <a:pPr algn="l" fontAlgn="base"/>
            <a:r>
              <a:rPr lang="en-GB" sz="1100" b="0" i="0" dirty="0">
                <a:effectLst/>
                <a:latin typeface="Arial" panose="020B0604020202020204" pitchFamily="34" charset="0"/>
                <a:cs typeface="Arial" panose="020B0604020202020204" pitchFamily="34" charset="0"/>
              </a:rPr>
              <a:t>   (Phelan, 2015)</a:t>
            </a:r>
          </a:p>
        </p:txBody>
      </p:sp>
      <p:pic>
        <p:nvPicPr>
          <p:cNvPr id="3074" name="Picture 2" descr="Report: How COVID-19 Is Affecting Caregivers">
            <a:extLst>
              <a:ext uri="{FF2B5EF4-FFF2-40B4-BE49-F238E27FC236}">
                <a16:creationId xmlns:a16="http://schemas.microsoft.com/office/drawing/2014/main" id="{03C7D072-65C5-40CF-86CC-E8DDADDD6D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4012" y="1754325"/>
            <a:ext cx="4578763" cy="44354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647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0099CC"/>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A9CBE4-395F-4947-A104-7081EE70240F}"/>
              </a:ext>
            </a:extLst>
          </p:cNvPr>
          <p:cNvSpPr/>
          <p:nvPr/>
        </p:nvSpPr>
        <p:spPr>
          <a:xfrm>
            <a:off x="921599" y="153797"/>
            <a:ext cx="9983054" cy="923330"/>
          </a:xfrm>
          <a:prstGeom prst="rect">
            <a:avLst/>
          </a:prstGeom>
          <a:noFill/>
        </p:spPr>
        <p:txBody>
          <a:bodyPr wrap="none" lIns="91440" tIns="45720" rIns="91440" bIns="45720">
            <a:spAutoFit/>
          </a:bodyPr>
          <a:lstStyle/>
          <a:p>
            <a:pPr algn="ctr"/>
            <a:r>
              <a:rPr lang="en-US" sz="5400" b="0" cap="none" spc="0" dirty="0">
                <a:ln w="0"/>
                <a:solidFill>
                  <a:srgbClr val="990033"/>
                </a:solidFill>
                <a:effectLst>
                  <a:outerShdw blurRad="38100" dist="19050" dir="2700000" algn="tl" rotWithShape="0">
                    <a:schemeClr val="dk1">
                      <a:alpha val="40000"/>
                    </a:schemeClr>
                  </a:outerShdw>
                </a:effectLst>
                <a:latin typeface="Bodoni MT Black" panose="02070A03080606020203" pitchFamily="18" charset="0"/>
              </a:rPr>
              <a:t>TYPES OF ELDER ABUSE </a:t>
            </a:r>
          </a:p>
        </p:txBody>
      </p:sp>
      <p:sp>
        <p:nvSpPr>
          <p:cNvPr id="3" name="TextBox 2">
            <a:extLst>
              <a:ext uri="{FF2B5EF4-FFF2-40B4-BE49-F238E27FC236}">
                <a16:creationId xmlns:a16="http://schemas.microsoft.com/office/drawing/2014/main" id="{36C2DB6A-C46B-4839-B129-1E6005A3518A}"/>
              </a:ext>
            </a:extLst>
          </p:cNvPr>
          <p:cNvSpPr txBox="1"/>
          <p:nvPr/>
        </p:nvSpPr>
        <p:spPr>
          <a:xfrm>
            <a:off x="738720" y="1608560"/>
            <a:ext cx="10663311"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Sexual Abuse</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Physical Abuse</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Psychological Abuse </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Neglect</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Organisational Abuse</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Financial Abuse</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Discriminatory Abuse</a:t>
            </a:r>
          </a:p>
          <a:p>
            <a:pPr marL="285750" indent="-285750">
              <a:buFont typeface="Arial" panose="020B0604020202020204" pitchFamily="34" charset="0"/>
              <a:buChar char="•"/>
            </a:pPr>
            <a:r>
              <a:rPr lang="en-GB" sz="3200" dirty="0">
                <a:solidFill>
                  <a:srgbClr val="002060"/>
                </a:solidFill>
                <a:latin typeface="Bodoni MT Black" panose="02070A03080606020203" pitchFamily="18" charset="0"/>
              </a:rPr>
              <a:t>Domestic Abuse </a:t>
            </a:r>
            <a:r>
              <a:rPr lang="en-GB" sz="1100" dirty="0">
                <a:latin typeface="Arial" panose="020B0604020202020204" pitchFamily="34" charset="0"/>
                <a:cs typeface="Arial" panose="020B0604020202020204" pitchFamily="34" charset="0"/>
              </a:rPr>
              <a:t>(HelpGuide,2021)</a:t>
            </a:r>
            <a:endParaRPr lang="en-GB" sz="3200" dirty="0">
              <a:latin typeface="Bodoni MT Black" panose="02070A03080606020203" pitchFamily="18" charset="0"/>
            </a:endParaRPr>
          </a:p>
        </p:txBody>
      </p:sp>
      <p:pic>
        <p:nvPicPr>
          <p:cNvPr id="1028" name="Picture 4" descr="Image result for elder abuse">
            <a:extLst>
              <a:ext uri="{FF2B5EF4-FFF2-40B4-BE49-F238E27FC236}">
                <a16:creationId xmlns:a16="http://schemas.microsoft.com/office/drawing/2014/main" id="{D3C88821-962D-4212-BCDB-9C049F7967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6210" y="1692322"/>
            <a:ext cx="4749420" cy="32908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07D12B-3041-476B-B411-86159416C034}"/>
              </a:ext>
            </a:extLst>
          </p:cNvPr>
          <p:cNvSpPr txBox="1"/>
          <p:nvPr/>
        </p:nvSpPr>
        <p:spPr>
          <a:xfrm>
            <a:off x="10112991" y="4981433"/>
            <a:ext cx="128904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(Crimmins, 2018)</a:t>
            </a:r>
          </a:p>
        </p:txBody>
      </p:sp>
    </p:spTree>
    <p:extLst>
      <p:ext uri="{BB962C8B-B14F-4D97-AF65-F5344CB8AC3E}">
        <p14:creationId xmlns:p14="http://schemas.microsoft.com/office/powerpoint/2010/main" val="1675871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E80DE-45E5-49EC-8D55-6495092E1931}"/>
              </a:ext>
            </a:extLst>
          </p:cNvPr>
          <p:cNvSpPr>
            <a:spLocks noGrp="1"/>
          </p:cNvSpPr>
          <p:nvPr>
            <p:ph type="title"/>
          </p:nvPr>
        </p:nvSpPr>
        <p:spPr/>
        <p:txBody>
          <a:bodyPr>
            <a:normAutofit/>
          </a:bodyPr>
          <a:lstStyle/>
          <a:p>
            <a:r>
              <a:rPr lang="en-GB" b="1" dirty="0"/>
              <a:t>Physical Abuse </a:t>
            </a:r>
            <a:r>
              <a:rPr lang="en-GB" dirty="0"/>
              <a:t>– </a:t>
            </a:r>
            <a:r>
              <a:rPr lang="en-GB" i="1" dirty="0"/>
              <a:t>any action that causes injury or bodily harm</a:t>
            </a:r>
          </a:p>
        </p:txBody>
      </p:sp>
      <p:sp>
        <p:nvSpPr>
          <p:cNvPr id="3" name="Content Placeholder 2">
            <a:extLst>
              <a:ext uri="{FF2B5EF4-FFF2-40B4-BE49-F238E27FC236}">
                <a16:creationId xmlns:a16="http://schemas.microsoft.com/office/drawing/2014/main" id="{DB3500F4-2CCD-4543-B0B1-D3CE9F699F2B}"/>
              </a:ext>
            </a:extLst>
          </p:cNvPr>
          <p:cNvSpPr>
            <a:spLocks noGrp="1"/>
          </p:cNvSpPr>
          <p:nvPr>
            <p:ph idx="1"/>
          </p:nvPr>
        </p:nvSpPr>
        <p:spPr>
          <a:xfrm>
            <a:off x="253218" y="2108201"/>
            <a:ext cx="11563644" cy="3760891"/>
          </a:xfrm>
          <a:solidFill>
            <a:schemeClr val="bg2"/>
          </a:solidFill>
        </p:spPr>
        <p:txBody>
          <a:bodyPr>
            <a:normAutofit lnSpcReduction="10000"/>
          </a:bodyPr>
          <a:lstStyle/>
          <a:p>
            <a:pPr marL="201168" lvl="1" indent="0">
              <a:buNone/>
            </a:pPr>
            <a:r>
              <a:rPr lang="en-GB" sz="2000" b="1" u="sng" dirty="0">
                <a:solidFill>
                  <a:srgbClr val="000099"/>
                </a:solidFill>
                <a:latin typeface="Bodoni MT Black" panose="02070A03080606020203" pitchFamily="18" charset="0"/>
              </a:rPr>
              <a:t>Examples: </a:t>
            </a:r>
          </a:p>
          <a:p>
            <a:pPr marL="0" indent="0">
              <a:lnSpc>
                <a:spcPct val="100000"/>
              </a:lnSpc>
              <a:buNone/>
            </a:pPr>
            <a:r>
              <a:rPr lang="en-GB" sz="2000" dirty="0">
                <a:latin typeface="Bodoni MT Black" panose="02070A03080606020203" pitchFamily="18" charset="0"/>
              </a:rPr>
              <a:t>Hitting, kicking, burning, shoving, restraining them, locking them in a room, overdosing or underdosing medication  </a:t>
            </a:r>
          </a:p>
          <a:p>
            <a:pPr marL="0" indent="0">
              <a:lnSpc>
                <a:spcPct val="100000"/>
              </a:lnSpc>
              <a:buNone/>
            </a:pPr>
            <a:r>
              <a:rPr lang="en-GB" sz="2000" u="sng" dirty="0">
                <a:solidFill>
                  <a:srgbClr val="000099"/>
                </a:solidFill>
                <a:latin typeface="Bodoni MT Black" panose="02070A03080606020203" pitchFamily="18" charset="0"/>
              </a:rPr>
              <a:t>Signs: </a:t>
            </a:r>
            <a:r>
              <a:rPr lang="en-GB" sz="2000" dirty="0">
                <a:latin typeface="Bodoni MT Black" panose="02070A03080606020203" pitchFamily="18" charset="0"/>
              </a:rPr>
              <a:t>Visible injuries, broken glasses, bruises, pressure marks, broken bones, dislocations, sprains, residents' refusal of visiting doctors </a:t>
            </a:r>
            <a:r>
              <a:rPr lang="en-GB" sz="1100" dirty="0">
                <a:latin typeface="Arial" panose="020B0604020202020204" pitchFamily="34" charset="0"/>
                <a:cs typeface="Arial" panose="020B0604020202020204" pitchFamily="34" charset="0"/>
              </a:rPr>
              <a:t>(NIH,2020).</a:t>
            </a:r>
          </a:p>
          <a:p>
            <a:pPr marL="0" indent="0">
              <a:lnSpc>
                <a:spcPct val="100000"/>
              </a:lnSpc>
              <a:buNone/>
            </a:pPr>
            <a:r>
              <a:rPr lang="en-GB" sz="2000" dirty="0">
                <a:latin typeface="Bodoni MT Black" panose="02070A03080606020203" pitchFamily="18" charset="0"/>
              </a:rPr>
              <a:t> </a:t>
            </a:r>
            <a:r>
              <a:rPr lang="en-GB" sz="1800" dirty="0">
                <a:solidFill>
                  <a:srgbClr val="FF0000"/>
                </a:solidFill>
                <a:latin typeface="Bodoni MT Black" panose="02070A03080606020203" pitchFamily="18" charset="0"/>
              </a:rPr>
              <a:t>A</a:t>
            </a:r>
            <a:r>
              <a:rPr lang="en-GB" sz="1800" dirty="0">
                <a:solidFill>
                  <a:srgbClr val="FF0000"/>
                </a:solidFill>
                <a:effectLst/>
                <a:latin typeface="Bodoni MT Black" panose="02070A03080606020203" pitchFamily="18" charset="0"/>
                <a:ea typeface="Times New Roman" panose="02020603050405020304" pitchFamily="18" charset="0"/>
              </a:rPr>
              <a:t> 13-year study conducted by the World Health Organization (WHO) found that physical elder abuse victims are two times more likely to die prematurely than those who did not experience abuse.</a:t>
            </a:r>
          </a:p>
          <a:p>
            <a:pPr marL="0" indent="0">
              <a:lnSpc>
                <a:spcPct val="100000"/>
              </a:lnSpc>
              <a:buNone/>
            </a:pPr>
            <a:r>
              <a:rPr lang="en-GB" sz="1800" dirty="0">
                <a:solidFill>
                  <a:srgbClr val="FF0000"/>
                </a:solidFill>
                <a:effectLst/>
                <a:latin typeface="Bodoni MT Black" panose="02070A03080606020203" pitchFamily="18" charset="0"/>
                <a:ea typeface="Times New Roman" panose="02020603050405020304" pitchFamily="18" charset="0"/>
              </a:rPr>
              <a:t>Physical elder abuse is also known to result in lasting psychological damage, such as suicidal thoughts, depression, and anxiety </a:t>
            </a:r>
            <a:r>
              <a:rPr lang="en-GB" sz="1100" dirty="0">
                <a:solidFill>
                  <a:schemeClr val="tx1"/>
                </a:solidFill>
                <a:latin typeface="Arial" panose="020B0604020202020204" pitchFamily="34" charset="0"/>
                <a:ea typeface="Times New Roman" panose="02020603050405020304" pitchFamily="18" charset="0"/>
                <a:cs typeface="Arial" panose="020B0604020202020204" pitchFamily="34" charset="0"/>
              </a:rPr>
              <a:t>(WHO, 2018).</a:t>
            </a:r>
            <a:endPar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0000"/>
              </a:lnSpc>
              <a:buNone/>
            </a:pPr>
            <a:endParaRPr lang="en-GB" sz="2000" dirty="0">
              <a:latin typeface="Bodoni MT Black" panose="02070A03080606020203" pitchFamily="18" charset="0"/>
            </a:endParaRPr>
          </a:p>
        </p:txBody>
      </p:sp>
    </p:spTree>
    <p:extLst>
      <p:ext uri="{BB962C8B-B14F-4D97-AF65-F5344CB8AC3E}">
        <p14:creationId xmlns:p14="http://schemas.microsoft.com/office/powerpoint/2010/main" val="1067555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8B0A653-766B-4085-827C-55AA5C67125F}"/>
              </a:ext>
            </a:extLst>
          </p:cNvPr>
          <p:cNvSpPr>
            <a:spLocks noGrp="1"/>
          </p:cNvSpPr>
          <p:nvPr>
            <p:ph type="title"/>
          </p:nvPr>
        </p:nvSpPr>
        <p:spPr/>
        <p:txBody>
          <a:bodyPr>
            <a:normAutofit fontScale="90000"/>
          </a:bodyPr>
          <a:lstStyle/>
          <a:p>
            <a:r>
              <a:rPr lang="en-GB" b="1" dirty="0">
                <a:ln>
                  <a:solidFill>
                    <a:schemeClr val="tx1">
                      <a:lumMod val="75000"/>
                      <a:lumOff val="25000"/>
                    </a:schemeClr>
                  </a:solidFill>
                </a:ln>
                <a:blipFill>
                  <a:blip r:embed="rId2"/>
                  <a:tile tx="0" ty="0" sx="100000" sy="100000" flip="none" algn="tl"/>
                </a:blipFill>
                <a:effectLst>
                  <a:outerShdw blurRad="50800" dist="38100" dir="2700000" algn="tl" rotWithShape="0">
                    <a:prstClr val="black">
                      <a:alpha val="40000"/>
                    </a:prstClr>
                  </a:outerShdw>
                </a:effectLst>
              </a:rPr>
              <a:t>Psychological Abuse </a:t>
            </a:r>
            <a:r>
              <a:rPr lang="en-GB" b="1" dirty="0">
                <a:solidFill>
                  <a:srgbClr val="000099"/>
                </a:solidFill>
              </a:rPr>
              <a:t>– actions intentionally or unintentionally hurting one's emotions</a:t>
            </a:r>
          </a:p>
        </p:txBody>
      </p:sp>
      <p:sp>
        <p:nvSpPr>
          <p:cNvPr id="9" name="TextBox 8">
            <a:extLst>
              <a:ext uri="{FF2B5EF4-FFF2-40B4-BE49-F238E27FC236}">
                <a16:creationId xmlns:a16="http://schemas.microsoft.com/office/drawing/2014/main" id="{DF85013F-876A-4FBC-AC55-2C0218EAF6F2}"/>
              </a:ext>
            </a:extLst>
          </p:cNvPr>
          <p:cNvSpPr txBox="1"/>
          <p:nvPr/>
        </p:nvSpPr>
        <p:spPr>
          <a:xfrm>
            <a:off x="815927" y="2082019"/>
            <a:ext cx="9762978" cy="2377440"/>
          </a:xfrm>
          <a:prstGeom prst="rect">
            <a:avLst/>
          </a:prstGeom>
          <a:noFill/>
        </p:spPr>
        <p:txBody>
          <a:bodyPr wrap="square" numCol="2" rtlCol="0">
            <a:spAutoFit/>
          </a:bodyPr>
          <a:lstStyle/>
          <a:p>
            <a:r>
              <a:rPr lang="en-GB" b="1" dirty="0">
                <a:solidFill>
                  <a:srgbClr val="993366"/>
                </a:solidFill>
              </a:rPr>
              <a:t>Examples:</a:t>
            </a:r>
          </a:p>
          <a:p>
            <a:pPr marL="285750" indent="-285750">
              <a:buFont typeface="Arial" panose="020B0604020202020204" pitchFamily="34" charset="0"/>
              <a:buChar char="•"/>
            </a:pPr>
            <a:r>
              <a:rPr lang="en-GB" b="1" dirty="0">
                <a:solidFill>
                  <a:srgbClr val="993366"/>
                </a:solidFill>
              </a:rPr>
              <a:t>Making threats, threats of isolation</a:t>
            </a:r>
          </a:p>
          <a:p>
            <a:pPr marL="285750" indent="-285750">
              <a:buFont typeface="Arial" panose="020B0604020202020204" pitchFamily="34" charset="0"/>
              <a:buChar char="•"/>
            </a:pPr>
            <a:r>
              <a:rPr lang="en-GB" b="1" dirty="0">
                <a:solidFill>
                  <a:srgbClr val="993366"/>
                </a:solidFill>
              </a:rPr>
              <a:t>Yelling and shouting, using humiliating language </a:t>
            </a:r>
          </a:p>
          <a:p>
            <a:pPr marL="285750" indent="-285750">
              <a:buFont typeface="Arial" panose="020B0604020202020204" pitchFamily="34" charset="0"/>
              <a:buChar char="•"/>
            </a:pPr>
            <a:r>
              <a:rPr lang="en-GB" b="1" dirty="0">
                <a:solidFill>
                  <a:srgbClr val="993366"/>
                </a:solidFill>
              </a:rPr>
              <a:t>Name calling, making degrading statements</a:t>
            </a:r>
          </a:p>
          <a:p>
            <a:pPr marL="285750" indent="-285750">
              <a:buFont typeface="Arial" panose="020B0604020202020204" pitchFamily="34" charset="0"/>
              <a:buChar char="•"/>
            </a:pPr>
            <a:r>
              <a:rPr lang="en-GB" b="1" dirty="0">
                <a:solidFill>
                  <a:srgbClr val="993366"/>
                </a:solidFill>
              </a:rPr>
              <a:t>Ignoring resident </a:t>
            </a:r>
          </a:p>
          <a:p>
            <a:pPr marL="285750" indent="-285750">
              <a:buFont typeface="Arial" panose="020B0604020202020204" pitchFamily="34" charset="0"/>
              <a:buChar char="•"/>
            </a:pPr>
            <a:r>
              <a:rPr lang="en-GB" b="1" dirty="0">
                <a:solidFill>
                  <a:srgbClr val="993366"/>
                </a:solidFill>
              </a:rPr>
              <a:t>Controlling and interfering with decision-making </a:t>
            </a:r>
          </a:p>
          <a:p>
            <a:pPr marL="285750" indent="-285750">
              <a:buFont typeface="Arial" panose="020B0604020202020204" pitchFamily="34" charset="0"/>
              <a:buChar char="•"/>
            </a:pPr>
            <a:r>
              <a:rPr lang="en-GB" b="1" dirty="0">
                <a:solidFill>
                  <a:srgbClr val="993366"/>
                </a:solidFill>
              </a:rPr>
              <a:t>Making false accusations </a:t>
            </a:r>
          </a:p>
          <a:p>
            <a:pPr marL="285750" indent="-285750">
              <a:buFont typeface="Arial" panose="020B0604020202020204" pitchFamily="34" charset="0"/>
              <a:buChar char="•"/>
            </a:pPr>
            <a:r>
              <a:rPr lang="en-GB" b="1" dirty="0">
                <a:solidFill>
                  <a:srgbClr val="993366"/>
                </a:solidFill>
              </a:rPr>
              <a:t>Intentionally causing long waits for food, medication, basic care</a:t>
            </a:r>
          </a:p>
          <a:p>
            <a:pPr marL="285750" indent="-285750">
              <a:buFont typeface="Arial" panose="020B0604020202020204" pitchFamily="34" charset="0"/>
              <a:buChar char="•"/>
            </a:pPr>
            <a:r>
              <a:rPr lang="en-GB" b="1" dirty="0">
                <a:solidFill>
                  <a:srgbClr val="993366"/>
                </a:solidFill>
              </a:rPr>
              <a:t>Placing assistive devices out of reach e.g., walking frame, hearing aids etc.  </a:t>
            </a:r>
          </a:p>
        </p:txBody>
      </p:sp>
      <p:sp>
        <p:nvSpPr>
          <p:cNvPr id="10" name="TextBox 9">
            <a:extLst>
              <a:ext uri="{FF2B5EF4-FFF2-40B4-BE49-F238E27FC236}">
                <a16:creationId xmlns:a16="http://schemas.microsoft.com/office/drawing/2014/main" id="{C5428262-F6FA-4C0C-9F72-95D977C498CF}"/>
              </a:ext>
            </a:extLst>
          </p:cNvPr>
          <p:cNvSpPr txBox="1"/>
          <p:nvPr/>
        </p:nvSpPr>
        <p:spPr>
          <a:xfrm>
            <a:off x="815927" y="4459459"/>
            <a:ext cx="9762978" cy="1923604"/>
          </a:xfrm>
          <a:prstGeom prst="rect">
            <a:avLst/>
          </a:prstGeom>
          <a:noFill/>
        </p:spPr>
        <p:txBody>
          <a:bodyPr wrap="square" numCol="1" rtlCol="0">
            <a:spAutoFit/>
          </a:bodyPr>
          <a:lstStyle/>
          <a:p>
            <a:r>
              <a:rPr lang="en-GB" b="1" i="1" dirty="0">
                <a:solidFill>
                  <a:srgbClr val="990033"/>
                </a:solidFill>
                <a:latin typeface="+mj-lt"/>
              </a:rPr>
              <a:t>Signs:</a:t>
            </a:r>
          </a:p>
          <a:p>
            <a:r>
              <a:rPr lang="en-GB" sz="1800" b="1" i="1" dirty="0">
                <a:solidFill>
                  <a:srgbClr val="990033"/>
                </a:solidFill>
                <a:effectLst/>
                <a:latin typeface="+mj-lt"/>
                <a:ea typeface="Times New Roman" panose="02020603050405020304" pitchFamily="18" charset="0"/>
                <a:cs typeface="Times New Roman" panose="02020603050405020304" pitchFamily="18" charset="0"/>
              </a:rPr>
              <a:t>Unlike physical abuse, elder abuse are very difficult to identify and can only be noticed through elderly behaviour. Sometime the behaviour can mimic symptoms of dementia and can lead to being misdiagnosed of having dementia. </a:t>
            </a:r>
            <a:r>
              <a:rPr lang="en-GB" sz="1100" i="1" dirty="0">
                <a:effectLst/>
                <a:latin typeface="Arial" panose="020B0604020202020204" pitchFamily="34" charset="0"/>
                <a:ea typeface="Times New Roman" panose="02020603050405020304" pitchFamily="18" charset="0"/>
                <a:cs typeface="Arial" panose="020B0604020202020204" pitchFamily="34" charset="0"/>
              </a:rPr>
              <a:t>(</a:t>
            </a:r>
            <a:r>
              <a:rPr lang="en-GB" sz="1100" dirty="0">
                <a:effectLst/>
                <a:latin typeface="Arial" panose="020B0604020202020204" pitchFamily="34" charset="0"/>
                <a:ea typeface="Times New Roman" panose="02020603050405020304" pitchFamily="18" charset="0"/>
                <a:cs typeface="Arial" panose="020B0604020202020204" pitchFamily="34" charset="0"/>
              </a:rPr>
              <a:t>ElderAbuse.org, 2019)</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1100"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06801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D6725-24D8-425B-AA91-648A1DE990A7}"/>
              </a:ext>
            </a:extLst>
          </p:cNvPr>
          <p:cNvSpPr>
            <a:spLocks noGrp="1"/>
          </p:cNvSpPr>
          <p:nvPr>
            <p:ph type="title"/>
          </p:nvPr>
        </p:nvSpPr>
        <p:spPr/>
        <p:txBody>
          <a:bodyPr/>
          <a:lstStyle/>
          <a:p>
            <a:r>
              <a:rPr lang="en-GB" b="1" dirty="0">
                <a:solidFill>
                  <a:srgbClr val="FF7C80"/>
                </a:solidFill>
              </a:rPr>
              <a:t>Signs of Psychological abuse </a:t>
            </a:r>
          </a:p>
        </p:txBody>
      </p:sp>
      <p:sp>
        <p:nvSpPr>
          <p:cNvPr id="3" name="TextBox 2">
            <a:extLst>
              <a:ext uri="{FF2B5EF4-FFF2-40B4-BE49-F238E27FC236}">
                <a16:creationId xmlns:a16="http://schemas.microsoft.com/office/drawing/2014/main" id="{44201CF4-402E-4E30-BADE-A759E8CDF9DD}"/>
              </a:ext>
            </a:extLst>
          </p:cNvPr>
          <p:cNvSpPr txBox="1"/>
          <p:nvPr/>
        </p:nvSpPr>
        <p:spPr>
          <a:xfrm>
            <a:off x="792480" y="2645146"/>
            <a:ext cx="10607040" cy="2688428"/>
          </a:xfrm>
          <a:prstGeom prst="rect">
            <a:avLst/>
          </a:prstGeom>
          <a:noFill/>
        </p:spPr>
        <p:txBody>
          <a:bodyPr wrap="square" numCol="2" rtlCol="0">
            <a:spAutoFit/>
          </a:bodyPr>
          <a:lstStyle/>
          <a:p>
            <a:pPr marL="1266825" indent="-285750" fontAlgn="base">
              <a:lnSpc>
                <a:spcPct val="115000"/>
              </a:lnSpc>
              <a:spcAft>
                <a:spcPts val="1125"/>
              </a:spcAft>
              <a:buFont typeface="Arial" panose="020B0604020202020204" pitchFamily="34" charset="0"/>
              <a:buChar char="•"/>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afraid of their carer</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Resident depressed or withdrawn</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Appearing shyer than usual</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Avoiding eye contact</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Changes in eating or sleeping patterns</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Engaging in self-harm   </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Having low self-esteem</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Isolating from friends and family</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Lack of eye contact</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Rocking back and forth</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a:p>
            <a:pPr marL="342900" lvl="0" indent="-342900" fontAlgn="base">
              <a:lnSpc>
                <a:spcPct val="115000"/>
              </a:lnSpc>
              <a:spcAft>
                <a:spcPts val="1125"/>
              </a:spcAft>
              <a:buSzPts val="1000"/>
              <a:buFont typeface="Symbol" panose="05050102010706020507" pitchFamily="18" charset="2"/>
              <a:buChar char=""/>
              <a:tabLst>
                <a:tab pos="457200" algn="l"/>
              </a:tabLst>
            </a:pPr>
            <a:r>
              <a:rPr lang="en-GB" sz="1800" b="1" dirty="0">
                <a:solidFill>
                  <a:srgbClr val="272727"/>
                </a:solidFill>
                <a:effectLst/>
                <a:latin typeface="Aharoni" panose="02010803020104030203" pitchFamily="2" charset="-79"/>
                <a:ea typeface="Times New Roman" panose="02020603050405020304" pitchFamily="18" charset="0"/>
                <a:cs typeface="Aharoni" panose="02010803020104030203" pitchFamily="2" charset="-79"/>
              </a:rPr>
              <a:t>Self-neglect (lack of proper health care)</a:t>
            </a:r>
            <a:endParaRPr lang="en-GB" sz="1800" b="1" dirty="0">
              <a:effectLst/>
              <a:latin typeface="Aharoni" panose="02010803020104030203" pitchFamily="2" charset="-79"/>
              <a:ea typeface="Calibri" panose="020F0502020204030204" pitchFamily="34" charset="0"/>
              <a:cs typeface="Aharoni" panose="02010803020104030203" pitchFamily="2" charset="-79"/>
            </a:endParaRPr>
          </a:p>
        </p:txBody>
      </p:sp>
      <p:sp>
        <p:nvSpPr>
          <p:cNvPr id="4" name="TextBox 3">
            <a:extLst>
              <a:ext uri="{FF2B5EF4-FFF2-40B4-BE49-F238E27FC236}">
                <a16:creationId xmlns:a16="http://schemas.microsoft.com/office/drawing/2014/main" id="{C703C34E-DDE2-4E6E-887C-F80B6F89FE3B}"/>
              </a:ext>
            </a:extLst>
          </p:cNvPr>
          <p:cNvSpPr txBox="1"/>
          <p:nvPr/>
        </p:nvSpPr>
        <p:spPr>
          <a:xfrm>
            <a:off x="5854890" y="5333574"/>
            <a:ext cx="257942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(Hourglass, 2020)</a:t>
            </a:r>
          </a:p>
        </p:txBody>
      </p:sp>
    </p:spTree>
    <p:extLst>
      <p:ext uri="{BB962C8B-B14F-4D97-AF65-F5344CB8AC3E}">
        <p14:creationId xmlns:p14="http://schemas.microsoft.com/office/powerpoint/2010/main" val="240085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965E32-3A0F-40B5-8B01-577303BDB8CD}"/>
              </a:ext>
            </a:extLst>
          </p:cNvPr>
          <p:cNvSpPr>
            <a:spLocks noGrp="1"/>
          </p:cNvSpPr>
          <p:nvPr>
            <p:ph type="title"/>
          </p:nvPr>
        </p:nvSpPr>
        <p:spPr>
          <a:xfrm>
            <a:off x="337625" y="520505"/>
            <a:ext cx="4051495" cy="984739"/>
          </a:xfrm>
        </p:spPr>
        <p:txBody>
          <a:bodyPr>
            <a:normAutofit/>
          </a:bodyPr>
          <a:lstStyle/>
          <a:p>
            <a:r>
              <a:rPr lang="en-GB" sz="4400" dirty="0">
                <a:latin typeface="Amasis MT Pro Black" panose="02040A04050005020304" pitchFamily="18" charset="0"/>
              </a:rPr>
              <a:t>Case Study </a:t>
            </a:r>
          </a:p>
        </p:txBody>
      </p:sp>
      <p:sp>
        <p:nvSpPr>
          <p:cNvPr id="4" name="Content Placeholder 3">
            <a:extLst>
              <a:ext uri="{FF2B5EF4-FFF2-40B4-BE49-F238E27FC236}">
                <a16:creationId xmlns:a16="http://schemas.microsoft.com/office/drawing/2014/main" id="{FE93C516-8E18-419E-A20D-602C53F7F52F}"/>
              </a:ext>
            </a:extLst>
          </p:cNvPr>
          <p:cNvSpPr>
            <a:spLocks noGrp="1"/>
          </p:cNvSpPr>
          <p:nvPr>
            <p:ph idx="1"/>
          </p:nvPr>
        </p:nvSpPr>
        <p:spPr>
          <a:xfrm>
            <a:off x="5388646" y="1246944"/>
            <a:ext cx="5928344" cy="4364112"/>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a:lstStyle/>
          <a:p>
            <a:r>
              <a:rPr lang="en-GB" dirty="0"/>
              <a:t>“Betty was 94 years old, she had dementia and she was very vulnerable. Betty’s family had put a secret camera by Betty’s bed in the residential Care Home in Devon. The shocking footage showed two members of staff were mocking Betty and calling her names. They would also frighten Betty by locking her in the dark room. </a:t>
            </a:r>
          </a:p>
          <a:p>
            <a:r>
              <a:rPr lang="en-GB" dirty="0"/>
              <a:t>The footage also showed a member of staff removing bandages from Betty’s sores and wrapping it around Betty’s face and laughed at her mercilessly as she lay there crying.” ( Hourglass)</a:t>
            </a:r>
          </a:p>
        </p:txBody>
      </p:sp>
      <p:pic>
        <p:nvPicPr>
          <p:cNvPr id="2050" name="Picture 2" descr="Image result for Elderly Alone">
            <a:extLst>
              <a:ext uri="{FF2B5EF4-FFF2-40B4-BE49-F238E27FC236}">
                <a16:creationId xmlns:a16="http://schemas.microsoft.com/office/drawing/2014/main" id="{9464BA5F-A8C8-4A2C-9269-C4551DD68A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625" y="2119634"/>
            <a:ext cx="4016190" cy="310745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33D836-659E-4108-BCB1-1142ADCD201F}"/>
              </a:ext>
            </a:extLst>
          </p:cNvPr>
          <p:cNvSpPr txBox="1"/>
          <p:nvPr/>
        </p:nvSpPr>
        <p:spPr>
          <a:xfrm>
            <a:off x="1226603" y="5426390"/>
            <a:ext cx="2238233" cy="261610"/>
          </a:xfrm>
          <a:prstGeom prst="rect">
            <a:avLst/>
          </a:prstGeom>
          <a:noFill/>
        </p:spPr>
        <p:txBody>
          <a:bodyPr wrap="square" rtlCol="0">
            <a:spAutoFit/>
          </a:bodyPr>
          <a:lstStyle/>
          <a:p>
            <a:r>
              <a:rPr lang="en-GB" sz="1100" dirty="0">
                <a:solidFill>
                  <a:schemeClr val="bg1"/>
                </a:solidFill>
              </a:rPr>
              <a:t>(Hanson, 2014)</a:t>
            </a:r>
          </a:p>
        </p:txBody>
      </p:sp>
    </p:spTree>
    <p:extLst>
      <p:ext uri="{BB962C8B-B14F-4D97-AF65-F5344CB8AC3E}">
        <p14:creationId xmlns:p14="http://schemas.microsoft.com/office/powerpoint/2010/main" val="741427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FFEB"/>
        </a:solidFill>
        <a:effectLst/>
      </p:bgPr>
    </p:bg>
    <p:spTree>
      <p:nvGrpSpPr>
        <p:cNvPr id="1" name=""/>
        <p:cNvGrpSpPr/>
        <p:nvPr/>
      </p:nvGrpSpPr>
      <p:grpSpPr>
        <a:xfrm>
          <a:off x="0" y="0"/>
          <a:ext cx="0" cy="0"/>
          <a:chOff x="0" y="0"/>
          <a:chExt cx="0" cy="0"/>
        </a:xfrm>
      </p:grpSpPr>
      <p:pic>
        <p:nvPicPr>
          <p:cNvPr id="1028" name="Picture 4" descr="Home | HelpAge International">
            <a:extLst>
              <a:ext uri="{FF2B5EF4-FFF2-40B4-BE49-F238E27FC236}">
                <a16:creationId xmlns:a16="http://schemas.microsoft.com/office/drawing/2014/main" id="{8E17271A-BD70-4E2B-8A2E-C5D37538E4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6992" y="279595"/>
            <a:ext cx="2381250" cy="15716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ge UK Launch » Transport for All">
            <a:extLst>
              <a:ext uri="{FF2B5EF4-FFF2-40B4-BE49-F238E27FC236}">
                <a16:creationId xmlns:a16="http://schemas.microsoft.com/office/drawing/2014/main" id="{BE6B0479-2AE7-4D09-83C4-D1D71EB36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193" y="4615889"/>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ime to Reflect on World Elder Abuse Day - Monday 15th June 2020 | News |  Care Campaign For The Vulnerable">
            <a:extLst>
              <a:ext uri="{FF2B5EF4-FFF2-40B4-BE49-F238E27FC236}">
                <a16:creationId xmlns:a16="http://schemas.microsoft.com/office/drawing/2014/main" id="{0DF0121A-6472-43A3-B101-06834EB524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7418" y="4498145"/>
            <a:ext cx="302895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hristian Medical Comment: World Elder Abuse Awareness Day (15 June) – A  reminder to treasure, honour and protect the older members of our community">
            <a:extLst>
              <a:ext uri="{FF2B5EF4-FFF2-40B4-BE49-F238E27FC236}">
                <a16:creationId xmlns:a16="http://schemas.microsoft.com/office/drawing/2014/main" id="{B031272D-0396-485D-BCEA-4D4DF06052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71968" y="147637"/>
            <a:ext cx="1828800" cy="24955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Action on Elder Abuse is now Hourglass | Health &amp; Social Care Workforce:">
            <a:extLst>
              <a:ext uri="{FF2B5EF4-FFF2-40B4-BE49-F238E27FC236}">
                <a16:creationId xmlns:a16="http://schemas.microsoft.com/office/drawing/2014/main" id="{856EC530-8025-4673-BA48-81AC877AE0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88050" y="379608"/>
            <a:ext cx="285750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lderabuse.org">
            <a:extLst>
              <a:ext uri="{FF2B5EF4-FFF2-40B4-BE49-F238E27FC236}">
                <a16:creationId xmlns:a16="http://schemas.microsoft.com/office/drawing/2014/main" id="{93FFD7B6-5932-4DA5-BA70-1B6117F855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1018" y="2786538"/>
            <a:ext cx="5486400" cy="438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7741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41A0932-29AC-42CB-8660-9EC6F42D54AE}"/>
              </a:ext>
            </a:extLst>
          </p:cNvPr>
          <p:cNvSpPr/>
          <p:nvPr/>
        </p:nvSpPr>
        <p:spPr>
          <a:xfrm>
            <a:off x="1837655" y="278456"/>
            <a:ext cx="8530234" cy="1323439"/>
          </a:xfrm>
          <a:prstGeom prst="rect">
            <a:avLst/>
          </a:prstGeom>
          <a:effectLst>
            <a:glow rad="127000">
              <a:srgbClr val="6699FF"/>
            </a:glow>
            <a:outerShdw blurRad="50800" dist="38100" dir="18900000" algn="bl" rotWithShape="0">
              <a:prstClr val="black">
                <a:alpha val="40000"/>
              </a:prstClr>
            </a:outerShdw>
            <a:softEdge rad="12700"/>
          </a:effectLst>
          <a:scene3d>
            <a:camera prst="orthographicFront"/>
            <a:lightRig rig="balanced" dir="t"/>
          </a:scene3d>
          <a:sp3d contourW="57150"/>
        </p:spPr>
        <p:txBody>
          <a:bodyPr wrap="square" lIns="91440" tIns="45720" rIns="91440" bIns="45720">
            <a:spAutoFit/>
          </a:bodyPr>
          <a:lstStyle/>
          <a:p>
            <a:pPr algn="ctr"/>
            <a:r>
              <a:rPr lang="en-US" sz="4000" b="1" cap="none" spc="0" dirty="0">
                <a:ln w="9525">
                  <a:solidFill>
                    <a:schemeClr val="bg1"/>
                  </a:solidFill>
                  <a:prstDash val="solid"/>
                </a:ln>
                <a:solidFill>
                  <a:srgbClr val="6666FF"/>
                </a:solidFill>
                <a:effectLst>
                  <a:outerShdw blurRad="12700" dist="38100" dir="2700000" algn="tl" rotWithShape="0">
                    <a:schemeClr val="accent5">
                      <a:lumMod val="60000"/>
                      <a:lumOff val="40000"/>
                    </a:schemeClr>
                  </a:outerShdw>
                </a:effectLst>
                <a:latin typeface="+mj-lt"/>
              </a:rPr>
              <a:t>Legislation in Place to Prevent Elder Abuse </a:t>
            </a:r>
          </a:p>
        </p:txBody>
      </p:sp>
      <p:sp>
        <p:nvSpPr>
          <p:cNvPr id="8" name="TextBox 7">
            <a:extLst>
              <a:ext uri="{FF2B5EF4-FFF2-40B4-BE49-F238E27FC236}">
                <a16:creationId xmlns:a16="http://schemas.microsoft.com/office/drawing/2014/main" id="{5CEBA50B-9C40-4EC5-A6D3-871594F4CE2D}"/>
              </a:ext>
            </a:extLst>
          </p:cNvPr>
          <p:cNvSpPr txBox="1"/>
          <p:nvPr/>
        </p:nvSpPr>
        <p:spPr>
          <a:xfrm>
            <a:off x="1228131" y="2194560"/>
            <a:ext cx="4286404" cy="123444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0FAA7D4-1C19-4D80-A26F-7CEA671411B8}"/>
              </a:ext>
            </a:extLst>
          </p:cNvPr>
          <p:cNvSpPr txBox="1"/>
          <p:nvPr/>
        </p:nvSpPr>
        <p:spPr>
          <a:xfrm>
            <a:off x="1228131" y="2194560"/>
            <a:ext cx="8984642" cy="4278094"/>
          </a:xfrm>
          <a:prstGeom prst="rect">
            <a:avLst/>
          </a:prstGeom>
          <a:noFill/>
        </p:spPr>
        <p:txBody>
          <a:bodyPr wrap="square" rtlCol="0">
            <a:spAutoFit/>
          </a:bodyPr>
          <a:lstStyle/>
          <a:p>
            <a:r>
              <a:rPr lang="en-GB" sz="1600" dirty="0">
                <a:latin typeface="Aharoni" panose="02010803020104030203" pitchFamily="2" charset="-79"/>
                <a:cs typeface="Aharoni" panose="02010803020104030203" pitchFamily="2" charset="-79"/>
              </a:rPr>
              <a:t>Mental Capacity Act 2005 – protects and empowers elder people who lack mental capacity to make own decisions </a:t>
            </a:r>
            <a:r>
              <a:rPr lang="en-GB" sz="1100" dirty="0">
                <a:latin typeface="Arial" panose="020B0604020202020204" pitchFamily="34" charset="0"/>
                <a:cs typeface="Arial" panose="020B0604020202020204" pitchFamily="34" charset="0"/>
              </a:rPr>
              <a:t>(NHS,2021). </a:t>
            </a:r>
          </a:p>
          <a:p>
            <a:endParaRPr lang="en-GB" sz="1600" dirty="0">
              <a:latin typeface="Aharoni" panose="02010803020104030203" pitchFamily="2" charset="-79"/>
              <a:cs typeface="Aharoni" panose="02010803020104030203" pitchFamily="2" charset="-79"/>
            </a:endParaRPr>
          </a:p>
          <a:p>
            <a:r>
              <a:rPr lang="en-GB" sz="1600" dirty="0">
                <a:latin typeface="Aharoni" panose="02010803020104030203" pitchFamily="2" charset="-79"/>
                <a:cs typeface="Aharoni" panose="02010803020104030203" pitchFamily="2" charset="-79"/>
              </a:rPr>
              <a:t>Human rights 1998 -  ensures all people are given basic Rights and Freedom. All Public authorities in UK must ensure they respect and protect human rights when they provide health and care services</a:t>
            </a:r>
            <a:r>
              <a:rPr lang="en-GB" sz="1100" dirty="0">
                <a:latin typeface="Arial" panose="020B0604020202020204" pitchFamily="34" charset="0"/>
                <a:cs typeface="Arial" panose="020B0604020202020204" pitchFamily="34" charset="0"/>
              </a:rPr>
              <a:t>.  (Miller, 2010).</a:t>
            </a:r>
          </a:p>
          <a:p>
            <a:endParaRPr lang="en-GB" sz="1600" dirty="0">
              <a:latin typeface="Aharoni" panose="02010803020104030203" pitchFamily="2" charset="-79"/>
              <a:cs typeface="Aharoni" panose="02010803020104030203" pitchFamily="2" charset="-79"/>
            </a:endParaRPr>
          </a:p>
          <a:p>
            <a:r>
              <a:rPr lang="en-GB" sz="1600" dirty="0">
                <a:solidFill>
                  <a:srgbClr val="202124"/>
                </a:solidFill>
                <a:effectLst/>
                <a:latin typeface="Aharoni" panose="02010803020104030203" pitchFamily="2" charset="-79"/>
                <a:ea typeface="Calibri" panose="020F0502020204030204" pitchFamily="34" charset="0"/>
                <a:cs typeface="Aharoni" panose="02010803020104030203" pitchFamily="2" charset="-79"/>
              </a:rPr>
              <a:t>The Care act 2014 aims to protect vulnerable adults' mistreatment and improve their quality of life </a:t>
            </a:r>
            <a:r>
              <a:rPr lang="en-GB" sz="1100" dirty="0">
                <a:solidFill>
                  <a:srgbClr val="202124"/>
                </a:solidFill>
                <a:effectLst/>
                <a:latin typeface="Arial" panose="020B0604020202020204" pitchFamily="34" charset="0"/>
                <a:ea typeface="Calibri" panose="020F0502020204030204" pitchFamily="34" charset="0"/>
                <a:cs typeface="Arial" panose="020B0604020202020204" pitchFamily="34" charset="0"/>
              </a:rPr>
              <a:t>(Social Care Institution for Excellence, 2016).</a:t>
            </a:r>
          </a:p>
          <a:p>
            <a:endParaRPr lang="en-GB" sz="1600" b="1" dirty="0">
              <a:effectLst/>
              <a:latin typeface="Aharoni" panose="02010803020104030203" pitchFamily="2" charset="-79"/>
              <a:ea typeface="Calibri" panose="020F0502020204030204" pitchFamily="34" charset="0"/>
              <a:cs typeface="Aharoni" panose="02010803020104030203" pitchFamily="2" charset="-79"/>
            </a:endParaRPr>
          </a:p>
          <a:p>
            <a:r>
              <a:rPr lang="en-GB" sz="1600" b="1" dirty="0">
                <a:effectLst/>
                <a:latin typeface="Aharoni" panose="02010803020104030203" pitchFamily="2" charset="-79"/>
                <a:ea typeface="Calibri" panose="020F0502020204030204" pitchFamily="34" charset="0"/>
                <a:cs typeface="Aharoni" panose="02010803020104030203" pitchFamily="2" charset="-79"/>
              </a:rPr>
              <a:t>Equality Act 2010 – protects individuals from discrimination on basis on basis of person characteristics </a:t>
            </a:r>
            <a:r>
              <a:rPr lang="en-GB" sz="1100" b="1" dirty="0">
                <a:effectLst/>
                <a:latin typeface="Arial" panose="020B0604020202020204" pitchFamily="34" charset="0"/>
                <a:ea typeface="Calibri" panose="020F0502020204030204" pitchFamily="34" charset="0"/>
                <a:cs typeface="Arial" panose="020B0604020202020204" pitchFamily="34" charset="0"/>
              </a:rPr>
              <a:t>(Age UK, 2021)</a:t>
            </a:r>
            <a:endParaRPr lang="en-GB" sz="1600" b="1" dirty="0">
              <a:effectLst/>
              <a:latin typeface="Aharoni" panose="02010803020104030203" pitchFamily="2" charset="-79"/>
              <a:ea typeface="Calibri" panose="020F0502020204030204" pitchFamily="34" charset="0"/>
              <a:cs typeface="Aharoni" panose="02010803020104030203" pitchFamily="2" charset="-79"/>
            </a:endParaRPr>
          </a:p>
          <a:p>
            <a:endParaRPr lang="en-GB" sz="1600" b="1" dirty="0">
              <a:latin typeface="Aharoni" panose="02010803020104030203" pitchFamily="2" charset="-79"/>
              <a:ea typeface="Calibri" panose="020F0502020204030204" pitchFamily="34" charset="0"/>
              <a:cs typeface="Aharoni" panose="02010803020104030203" pitchFamily="2" charset="-79"/>
            </a:endParaRPr>
          </a:p>
          <a:p>
            <a:r>
              <a:rPr lang="en-GB" sz="1600" b="1" dirty="0">
                <a:effectLst/>
                <a:latin typeface="Aharoni" panose="02010803020104030203" pitchFamily="2" charset="-79"/>
                <a:ea typeface="Calibri" panose="020F0502020204030204" pitchFamily="34" charset="0"/>
                <a:cs typeface="Aharoni" panose="02010803020104030203" pitchFamily="2" charset="-79"/>
              </a:rPr>
              <a:t> </a:t>
            </a:r>
            <a:r>
              <a:rPr lang="en-GB" sz="1600" b="1" i="0" dirty="0">
                <a:effectLst/>
                <a:latin typeface="Aharoni" panose="02010803020104030203" pitchFamily="2" charset="-79"/>
                <a:cs typeface="Aharoni" panose="02010803020104030203" pitchFamily="2" charset="-79"/>
              </a:rPr>
              <a:t>Safeguarding Vulnerable Groups Act 2006- </a:t>
            </a:r>
          </a:p>
          <a:p>
            <a:r>
              <a:rPr lang="en-GB" sz="1600" b="0" i="0" dirty="0">
                <a:solidFill>
                  <a:srgbClr val="000000"/>
                </a:solidFill>
                <a:effectLst/>
                <a:latin typeface="Aharoni" panose="02010803020104030203" pitchFamily="2" charset="-79"/>
                <a:cs typeface="Aharoni" panose="02010803020104030203" pitchFamily="2" charset="-79"/>
              </a:rPr>
              <a:t>This Act provides the legislative framework for a new vetting and barring scheme for people who work with children and vulnerable adults </a:t>
            </a:r>
            <a:r>
              <a:rPr lang="en-GB" sz="1100" b="0" i="0" dirty="0">
                <a:solidFill>
                  <a:srgbClr val="000000"/>
                </a:solidFill>
                <a:effectLst/>
                <a:latin typeface="Arial" panose="020B0604020202020204" pitchFamily="34" charset="0"/>
                <a:cs typeface="Arial" panose="020B0604020202020204" pitchFamily="34" charset="0"/>
              </a:rPr>
              <a:t>(Legislation.gov.uk, 2021).</a:t>
            </a:r>
            <a:endParaRPr lang="en-GB" sz="1100" dirty="0">
              <a:solidFill>
                <a:srgbClr val="202124"/>
              </a:solidFill>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haroni" panose="02010803020104030203" pitchFamily="2" charset="-79"/>
              <a:cs typeface="Aharoni" panose="02010803020104030203" pitchFamily="2" charset="-79"/>
            </a:endParaRPr>
          </a:p>
        </p:txBody>
      </p:sp>
      <p:sp>
        <p:nvSpPr>
          <p:cNvPr id="2" name="TextBox 1">
            <a:extLst>
              <a:ext uri="{FF2B5EF4-FFF2-40B4-BE49-F238E27FC236}">
                <a16:creationId xmlns:a16="http://schemas.microsoft.com/office/drawing/2014/main" id="{6A939D58-C6BB-43D5-9EB0-CADA2F708E48}"/>
              </a:ext>
            </a:extLst>
          </p:cNvPr>
          <p:cNvSpPr txBox="1"/>
          <p:nvPr/>
        </p:nvSpPr>
        <p:spPr>
          <a:xfrm>
            <a:off x="2729132" y="4248443"/>
            <a:ext cx="860229" cy="323557"/>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129877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052" name="Picture 4" descr="The Care Quality Commission &amp; How It Works">
            <a:extLst>
              <a:ext uri="{FF2B5EF4-FFF2-40B4-BE49-F238E27FC236}">
                <a16:creationId xmlns:a16="http://schemas.microsoft.com/office/drawing/2014/main" id="{685EAECD-14EF-476B-87D2-F94DDAE0CC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0086" y="487465"/>
            <a:ext cx="4951828"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81BF0B5-D501-48FB-91E9-D54569C59AA4}"/>
              </a:ext>
            </a:extLst>
          </p:cNvPr>
          <p:cNvSpPr txBox="1"/>
          <p:nvPr/>
        </p:nvSpPr>
        <p:spPr>
          <a:xfrm>
            <a:off x="975360" y="2954215"/>
            <a:ext cx="10241280" cy="3416320"/>
          </a:xfrm>
          <a:prstGeom prst="rect">
            <a:avLst/>
          </a:prstGeom>
          <a:noFill/>
        </p:spPr>
        <p:txBody>
          <a:bodyPr wrap="square" rtlCol="0">
            <a:spAutoFit/>
          </a:bodyPr>
          <a:lstStyle/>
          <a:p>
            <a:r>
              <a:rPr lang="en-GB" sz="3600" b="1" i="1" dirty="0">
                <a:solidFill>
                  <a:srgbClr val="111111"/>
                </a:solidFill>
                <a:effectLst/>
                <a:latin typeface="Mongolian Baiti" panose="03000500000000000000" pitchFamily="66" charset="0"/>
                <a:cs typeface="Mongolian Baiti" panose="03000500000000000000" pitchFamily="66" charset="0"/>
              </a:rPr>
              <a:t>The role of the CQC (Care Quality Commission) as an independent regulator is to register health and adult social care service providers in England and to check, through inspection and ongoing monitoring, that standards are being met. </a:t>
            </a:r>
            <a:r>
              <a:rPr lang="en-GB" sz="1100" dirty="0">
                <a:solidFill>
                  <a:srgbClr val="111111"/>
                </a:solidFill>
                <a:effectLst/>
                <a:latin typeface="Arial" panose="020B0604020202020204" pitchFamily="34" charset="0"/>
                <a:cs typeface="Arial" panose="020B0604020202020204" pitchFamily="34" charset="0"/>
              </a:rPr>
              <a:t>(Quality Care Commission, 2021).</a:t>
            </a:r>
          </a:p>
          <a:p>
            <a:endParaRPr lang="en-GB" sz="3600" i="1" dirty="0">
              <a:latin typeface="Mongolian Baiti" panose="03000500000000000000" pitchFamily="66" charset="0"/>
              <a:cs typeface="Mongolian Baiti" panose="03000500000000000000" pitchFamily="66" charset="0"/>
            </a:endParaRPr>
          </a:p>
        </p:txBody>
      </p:sp>
    </p:spTree>
    <p:extLst>
      <p:ext uri="{BB962C8B-B14F-4D97-AF65-F5344CB8AC3E}">
        <p14:creationId xmlns:p14="http://schemas.microsoft.com/office/powerpoint/2010/main" val="398256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B185B6-571F-4A16-97FB-78D41A8E0D25}"/>
              </a:ext>
            </a:extLst>
          </p:cNvPr>
          <p:cNvSpPr/>
          <p:nvPr/>
        </p:nvSpPr>
        <p:spPr>
          <a:xfrm>
            <a:off x="864204" y="473263"/>
            <a:ext cx="9748433"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How to report abuse </a:t>
            </a:r>
          </a:p>
        </p:txBody>
      </p:sp>
      <p:sp>
        <p:nvSpPr>
          <p:cNvPr id="4" name="TextBox 3">
            <a:extLst>
              <a:ext uri="{FF2B5EF4-FFF2-40B4-BE49-F238E27FC236}">
                <a16:creationId xmlns:a16="http://schemas.microsoft.com/office/drawing/2014/main" id="{FF4E4E5F-606A-4E23-A5A5-6E5D303EF74B}"/>
              </a:ext>
            </a:extLst>
          </p:cNvPr>
          <p:cNvSpPr txBox="1"/>
          <p:nvPr/>
        </p:nvSpPr>
        <p:spPr>
          <a:xfrm>
            <a:off x="864204" y="1992248"/>
            <a:ext cx="7808309" cy="2215991"/>
          </a:xfrm>
          <a:prstGeom prst="rect">
            <a:avLst/>
          </a:prstGeom>
          <a:noFill/>
        </p:spPr>
        <p:txBody>
          <a:bodyPr wrap="square" rtlCol="0">
            <a:spAutoFit/>
          </a:bodyPr>
          <a:lstStyle/>
          <a:p>
            <a:pPr marL="457200" indent="-457200">
              <a:buFont typeface="Arial" panose="020B0604020202020204" pitchFamily="34" charset="0"/>
              <a:buChar char="•"/>
            </a:pPr>
            <a:r>
              <a:rPr lang="en-GB" sz="2400" dirty="0">
                <a:solidFill>
                  <a:srgbClr val="FF0000"/>
                </a:solidFill>
                <a:latin typeface="Amasis MT Pro Black" panose="02040A04050005020304" pitchFamily="18" charset="0"/>
              </a:rPr>
              <a:t>Whistle blowing Policy</a:t>
            </a:r>
          </a:p>
          <a:p>
            <a:pPr marL="457200" indent="-457200">
              <a:buFont typeface="Arial" panose="020B0604020202020204" pitchFamily="34" charset="0"/>
              <a:buChar char="•"/>
            </a:pPr>
            <a:r>
              <a:rPr lang="en-GB" sz="2400" dirty="0">
                <a:solidFill>
                  <a:srgbClr val="FF0000"/>
                </a:solidFill>
                <a:latin typeface="Amasis MT Pro Black" panose="02040A04050005020304" pitchFamily="18" charset="0"/>
              </a:rPr>
              <a:t>The Victims GP or Social Worker</a:t>
            </a:r>
          </a:p>
          <a:p>
            <a:pPr marL="457200" indent="-457200">
              <a:buFont typeface="Arial" panose="020B0604020202020204" pitchFamily="34" charset="0"/>
              <a:buChar char="•"/>
            </a:pPr>
            <a:r>
              <a:rPr lang="en-GB" sz="2400" dirty="0">
                <a:solidFill>
                  <a:srgbClr val="FF0000"/>
                </a:solidFill>
                <a:latin typeface="Amasis MT Pro Black" panose="02040A04050005020304" pitchFamily="18" charset="0"/>
              </a:rPr>
              <a:t>Police </a:t>
            </a:r>
          </a:p>
          <a:p>
            <a:pPr marL="457200" indent="-457200">
              <a:buFont typeface="Arial" panose="020B0604020202020204" pitchFamily="34" charset="0"/>
              <a:buChar char="•"/>
            </a:pPr>
            <a:r>
              <a:rPr lang="en-GB" sz="2400" dirty="0">
                <a:solidFill>
                  <a:srgbClr val="FF0000"/>
                </a:solidFill>
                <a:latin typeface="Amasis MT Pro Black" panose="02040A04050005020304" pitchFamily="18" charset="0"/>
              </a:rPr>
              <a:t>Hourglass Helpline - </a:t>
            </a:r>
            <a:r>
              <a:rPr lang="en-GB" sz="2400" b="0" i="0" dirty="0">
                <a:solidFill>
                  <a:srgbClr val="FF0000"/>
                </a:solidFill>
                <a:effectLst/>
                <a:latin typeface="Amasis MT Pro Black" panose="02040A04050005020304" pitchFamily="18" charset="0"/>
              </a:rPr>
              <a:t>0808 808 8141</a:t>
            </a:r>
            <a:endParaRPr lang="en-GB" sz="2400" dirty="0">
              <a:solidFill>
                <a:srgbClr val="FF0000"/>
              </a:solidFill>
              <a:latin typeface="Amasis MT Pro Black" panose="02040A04050005020304" pitchFamily="18" charset="0"/>
            </a:endParaRPr>
          </a:p>
          <a:p>
            <a:pPr marL="457200" indent="-457200">
              <a:buFont typeface="Arial" panose="020B0604020202020204" pitchFamily="34" charset="0"/>
              <a:buChar char="•"/>
            </a:pPr>
            <a:r>
              <a:rPr lang="en-GB" sz="2400" dirty="0">
                <a:solidFill>
                  <a:srgbClr val="FF0000"/>
                </a:solidFill>
                <a:latin typeface="Amasis MT Pro Black" panose="02040A04050005020304" pitchFamily="18" charset="0"/>
              </a:rPr>
              <a:t>CALL 999 IF VICTIMS' LIFE IS IN DANGER!</a:t>
            </a:r>
          </a:p>
          <a:p>
            <a:endParaRPr lang="en-GB" dirty="0"/>
          </a:p>
        </p:txBody>
      </p:sp>
      <p:sp>
        <p:nvSpPr>
          <p:cNvPr id="6" name="Rectangle 5">
            <a:extLst>
              <a:ext uri="{FF2B5EF4-FFF2-40B4-BE49-F238E27FC236}">
                <a16:creationId xmlns:a16="http://schemas.microsoft.com/office/drawing/2014/main" id="{DBDB868B-4ACD-4800-B052-B834639EA4B5}"/>
              </a:ext>
            </a:extLst>
          </p:cNvPr>
          <p:cNvSpPr/>
          <p:nvPr/>
        </p:nvSpPr>
        <p:spPr>
          <a:xfrm>
            <a:off x="1155972" y="4332511"/>
            <a:ext cx="8393372" cy="1569660"/>
          </a:xfrm>
          <a:prstGeom prst="rect">
            <a:avLst/>
          </a:prstGeom>
          <a:noFill/>
        </p:spPr>
        <p:txBody>
          <a:bodyPr wrap="square" lIns="91440" tIns="45720" rIns="91440" bIns="45720">
            <a:spAutoFit/>
          </a:bodyPr>
          <a:lstStyle/>
          <a:p>
            <a:pPr algn="ctr"/>
            <a:r>
              <a:rPr lang="en-US" sz="3200" b="1" cap="none" spc="0" dirty="0">
                <a:ln w="0"/>
                <a:solidFill>
                  <a:srgbClr val="009900"/>
                </a:solidFill>
                <a:effectLst>
                  <a:outerShdw blurRad="38100" dist="19050" dir="2700000" algn="tl" rotWithShape="0">
                    <a:schemeClr val="dk1">
                      <a:alpha val="40000"/>
                    </a:schemeClr>
                  </a:outerShdw>
                </a:effectLst>
              </a:rPr>
              <a:t>It is your duty of care as care givers to protect others from danger and harm in the care setting  </a:t>
            </a:r>
            <a:r>
              <a:rPr lang="en-US" sz="1100" cap="none" spc="0" dirty="0">
                <a:ln w="0"/>
                <a:latin typeface="Arial" panose="020B0604020202020204" pitchFamily="34" charset="0"/>
                <a:cs typeface="Arial" panose="020B0604020202020204" pitchFamily="34" charset="0"/>
              </a:rPr>
              <a:t>(NHS, 2021)</a:t>
            </a:r>
          </a:p>
        </p:txBody>
      </p:sp>
      <p:pic>
        <p:nvPicPr>
          <p:cNvPr id="7" name="Picture 2" descr="Report abuse icon with white on red background Stock Photo - Alamy">
            <a:extLst>
              <a:ext uri="{FF2B5EF4-FFF2-40B4-BE49-F238E27FC236}">
                <a16:creationId xmlns:a16="http://schemas.microsoft.com/office/drawing/2014/main" id="{E72D6A14-5261-44D6-8933-F78727673E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73" r="-1" b="19364"/>
          <a:stretch/>
        </p:blipFill>
        <p:spPr bwMode="auto">
          <a:xfrm>
            <a:off x="9141135" y="1808743"/>
            <a:ext cx="2943003" cy="252376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0E20479-6E3D-448B-A3F0-91383F080038}"/>
              </a:ext>
            </a:extLst>
          </p:cNvPr>
          <p:cNvSpPr txBox="1"/>
          <p:nvPr/>
        </p:nvSpPr>
        <p:spPr>
          <a:xfrm>
            <a:off x="11036028" y="4457700"/>
            <a:ext cx="408260" cy="371475"/>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2711565C-E023-4B9F-8084-1B772E26F6DC}"/>
              </a:ext>
            </a:extLst>
          </p:cNvPr>
          <p:cNvSpPr txBox="1"/>
          <p:nvPr/>
        </p:nvSpPr>
        <p:spPr>
          <a:xfrm>
            <a:off x="10129838" y="4332511"/>
            <a:ext cx="585787" cy="496664"/>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AB22A6BE-3AC7-4A43-AA99-ADB8DAAE5865}"/>
              </a:ext>
            </a:extLst>
          </p:cNvPr>
          <p:cNvSpPr txBox="1"/>
          <p:nvPr/>
        </p:nvSpPr>
        <p:spPr>
          <a:xfrm>
            <a:off x="9872663" y="4457700"/>
            <a:ext cx="191452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(Umpf, 2019)</a:t>
            </a:r>
          </a:p>
        </p:txBody>
      </p:sp>
    </p:spTree>
    <p:extLst>
      <p:ext uri="{BB962C8B-B14F-4D97-AF65-F5344CB8AC3E}">
        <p14:creationId xmlns:p14="http://schemas.microsoft.com/office/powerpoint/2010/main" val="1844757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3797A6-B467-4881-8480-36A4A7B93DA4}"/>
              </a:ext>
            </a:extLst>
          </p:cNvPr>
          <p:cNvSpPr/>
          <p:nvPr/>
        </p:nvSpPr>
        <p:spPr>
          <a:xfrm>
            <a:off x="237692" y="514350"/>
            <a:ext cx="4329112" cy="9086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0" i="0" kern="1200" cap="none" spc="-50" baseline="0" dirty="0">
                <a:ln w="12700">
                  <a:solidFill>
                    <a:schemeClr val="accent1"/>
                  </a:solidFill>
                  <a:prstDash val="solid"/>
                </a:ln>
                <a:solidFill>
                  <a:srgbClr val="FFFFFF"/>
                </a:solidFill>
                <a:effectLst>
                  <a:outerShdw dist="38100" dir="2640000" algn="bl" rotWithShape="0">
                    <a:schemeClr val="accent1"/>
                  </a:outerShdw>
                </a:effectLst>
                <a:latin typeface="+mj-lt"/>
                <a:ea typeface="+mj-ea"/>
                <a:cs typeface="+mj-cs"/>
              </a:rPr>
              <a:t>Recommendations </a:t>
            </a:r>
          </a:p>
        </p:txBody>
      </p:sp>
      <p:sp>
        <p:nvSpPr>
          <p:cNvPr id="12" name="TextBox 3">
            <a:extLst>
              <a:ext uri="{FF2B5EF4-FFF2-40B4-BE49-F238E27FC236}">
                <a16:creationId xmlns:a16="http://schemas.microsoft.com/office/drawing/2014/main" id="{F4C78219-99A9-4592-A785-55CE6A75087F}"/>
              </a:ext>
            </a:extLst>
          </p:cNvPr>
          <p:cNvSpPr txBox="1"/>
          <p:nvPr/>
        </p:nvSpPr>
        <p:spPr>
          <a:xfrm>
            <a:off x="643465" y="1785938"/>
            <a:ext cx="3517567" cy="4321617"/>
          </a:xfrm>
          <a:prstGeom prst="rect">
            <a:avLst/>
          </a:prstGeom>
        </p:spPr>
        <p:txBody>
          <a:bodyPr vert="horz" lIns="91440" tIns="45720" rIns="91440" bIns="45720" rtlCol="0">
            <a:normAutofit/>
          </a:bodyPr>
          <a:lstStyle/>
          <a:p>
            <a:pPr>
              <a:spcBef>
                <a:spcPts val="1200"/>
              </a:spcBef>
              <a:spcAft>
                <a:spcPts val="200"/>
              </a:spcAft>
              <a:buClr>
                <a:schemeClr val="accent1"/>
              </a:buClr>
              <a:buSzPct val="100000"/>
            </a:pPr>
            <a:r>
              <a:rPr lang="en-US" sz="2000" kern="1200" dirty="0">
                <a:solidFill>
                  <a:srgbClr val="FFFFFF"/>
                </a:solidFill>
                <a:latin typeface="+mn-lt"/>
                <a:ea typeface="+mn-ea"/>
                <a:cs typeface="+mn-cs"/>
              </a:rPr>
              <a:t>Person Centered approach</a:t>
            </a:r>
          </a:p>
          <a:p>
            <a:pPr>
              <a:spcBef>
                <a:spcPts val="1200"/>
              </a:spcBef>
              <a:spcAft>
                <a:spcPts val="200"/>
              </a:spcAft>
              <a:buClr>
                <a:schemeClr val="accent1"/>
              </a:buClr>
              <a:buSzPct val="100000"/>
            </a:pPr>
            <a:r>
              <a:rPr lang="en-US" sz="2000" kern="1200" dirty="0">
                <a:solidFill>
                  <a:srgbClr val="FFFFFF"/>
                </a:solidFill>
                <a:latin typeface="+mn-lt"/>
                <a:ea typeface="+mn-ea"/>
                <a:cs typeface="+mn-cs"/>
              </a:rPr>
              <a:t>More training for staff</a:t>
            </a:r>
          </a:p>
          <a:p>
            <a:pPr>
              <a:spcBef>
                <a:spcPts val="1200"/>
              </a:spcBef>
              <a:spcAft>
                <a:spcPts val="200"/>
              </a:spcAft>
              <a:buClr>
                <a:schemeClr val="accent1"/>
              </a:buClr>
              <a:buSzPct val="100000"/>
            </a:pPr>
            <a:r>
              <a:rPr lang="en-US" sz="2000" kern="1200" dirty="0">
                <a:solidFill>
                  <a:srgbClr val="FFFFFF"/>
                </a:solidFill>
                <a:latin typeface="+mn-lt"/>
                <a:ea typeface="+mn-ea"/>
                <a:cs typeface="+mn-cs"/>
              </a:rPr>
              <a:t>AI equipment</a:t>
            </a:r>
          </a:p>
          <a:p>
            <a:pPr>
              <a:spcBef>
                <a:spcPts val="1200"/>
              </a:spcBef>
              <a:spcAft>
                <a:spcPts val="200"/>
              </a:spcAft>
              <a:buClr>
                <a:schemeClr val="accent1"/>
              </a:buClr>
              <a:buSzPct val="100000"/>
            </a:pPr>
            <a:r>
              <a:rPr lang="en-US" sz="2000" kern="1200" dirty="0">
                <a:solidFill>
                  <a:srgbClr val="FFFFFF"/>
                </a:solidFill>
                <a:latin typeface="+mn-lt"/>
                <a:ea typeface="+mn-ea"/>
                <a:cs typeface="+mn-cs"/>
              </a:rPr>
              <a:t>Advocacy </a:t>
            </a:r>
          </a:p>
          <a:p>
            <a:pPr>
              <a:spcBef>
                <a:spcPts val="1200"/>
              </a:spcBef>
              <a:spcAft>
                <a:spcPts val="200"/>
              </a:spcAft>
              <a:buClr>
                <a:schemeClr val="accent1"/>
              </a:buClr>
              <a:buSzPct val="100000"/>
            </a:pPr>
            <a:r>
              <a:rPr lang="en-US" sz="2000" kern="1200" dirty="0">
                <a:solidFill>
                  <a:srgbClr val="FFFFFF"/>
                </a:solidFill>
                <a:latin typeface="+mn-lt"/>
                <a:ea typeface="+mn-ea"/>
                <a:cs typeface="+mn-cs"/>
              </a:rPr>
              <a:t>Awareness</a:t>
            </a:r>
          </a:p>
          <a:p>
            <a:pPr>
              <a:spcBef>
                <a:spcPts val="1200"/>
              </a:spcBef>
              <a:spcAft>
                <a:spcPts val="200"/>
              </a:spcAft>
              <a:buClr>
                <a:schemeClr val="accent1"/>
              </a:buClr>
              <a:buSzPct val="100000"/>
            </a:pPr>
            <a:r>
              <a:rPr lang="en-US" sz="2000" kern="1200" dirty="0">
                <a:solidFill>
                  <a:srgbClr val="FFFFFF"/>
                </a:solidFill>
                <a:latin typeface="+mn-lt"/>
                <a:ea typeface="+mn-ea"/>
                <a:cs typeface="+mn-cs"/>
              </a:rPr>
              <a:t>Seek out staff who have prior training and experience</a:t>
            </a:r>
          </a:p>
          <a:p>
            <a:pPr>
              <a:spcBef>
                <a:spcPts val="1200"/>
              </a:spcBef>
              <a:spcAft>
                <a:spcPts val="200"/>
              </a:spcAft>
              <a:buClr>
                <a:schemeClr val="accent1"/>
              </a:buClr>
              <a:buSzPct val="100000"/>
            </a:pPr>
            <a:endParaRPr lang="en-US" kern="1200" dirty="0">
              <a:solidFill>
                <a:srgbClr val="FFFFFF"/>
              </a:solidFill>
              <a:latin typeface="+mn-lt"/>
              <a:ea typeface="+mn-ea"/>
              <a:cs typeface="+mn-cs"/>
            </a:endParaRPr>
          </a:p>
        </p:txBody>
      </p:sp>
      <p:sp>
        <p:nvSpPr>
          <p:cNvPr id="13" name="TextBox 12">
            <a:extLst>
              <a:ext uri="{FF2B5EF4-FFF2-40B4-BE49-F238E27FC236}">
                <a16:creationId xmlns:a16="http://schemas.microsoft.com/office/drawing/2014/main" id="{CDA0C3F2-037B-4893-84F5-F9274916B0EA}"/>
              </a:ext>
            </a:extLst>
          </p:cNvPr>
          <p:cNvSpPr txBox="1"/>
          <p:nvPr/>
        </p:nvSpPr>
        <p:spPr>
          <a:xfrm>
            <a:off x="1657350" y="5114925"/>
            <a:ext cx="2286000"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(NICE, 2021) </a:t>
            </a:r>
          </a:p>
        </p:txBody>
      </p:sp>
      <p:sp>
        <p:nvSpPr>
          <p:cNvPr id="14" name="TextBox 13">
            <a:extLst>
              <a:ext uri="{FF2B5EF4-FFF2-40B4-BE49-F238E27FC236}">
                <a16:creationId xmlns:a16="http://schemas.microsoft.com/office/drawing/2014/main" id="{80C26F35-8044-45E6-9A20-48287311B40C}"/>
              </a:ext>
            </a:extLst>
          </p:cNvPr>
          <p:cNvSpPr txBox="1"/>
          <p:nvPr/>
        </p:nvSpPr>
        <p:spPr>
          <a:xfrm>
            <a:off x="7629526" y="5857944"/>
            <a:ext cx="2458844" cy="369332"/>
          </a:xfrm>
          <a:prstGeom prst="rect">
            <a:avLst/>
          </a:prstGeom>
          <a:noFill/>
        </p:spPr>
        <p:txBody>
          <a:bodyPr wrap="square" rtlCol="0">
            <a:spAutoFit/>
          </a:bodyPr>
          <a:lstStyle/>
          <a:p>
            <a:r>
              <a:rPr lang="en-GB" dirty="0"/>
              <a:t> (</a:t>
            </a:r>
            <a:r>
              <a:rPr lang="en-GB" sz="1100" dirty="0">
                <a:latin typeface="Arial" panose="020B0604020202020204" pitchFamily="34" charset="0"/>
                <a:cs typeface="Arial" panose="020B0604020202020204" pitchFamily="34" charset="0"/>
              </a:rPr>
              <a:t>Hallmark Care Home, 2019)</a:t>
            </a:r>
          </a:p>
        </p:txBody>
      </p:sp>
      <p:pic>
        <p:nvPicPr>
          <p:cNvPr id="1032" name="Picture 8" descr="Trusting Care Homes, How To Make Sure You Choose The Right One">
            <a:extLst>
              <a:ext uri="{FF2B5EF4-FFF2-40B4-BE49-F238E27FC236}">
                <a16:creationId xmlns:a16="http://schemas.microsoft.com/office/drawing/2014/main" id="{31B1B962-55B3-4E26-B001-A0DFADDA01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57235" y="968691"/>
            <a:ext cx="6846976" cy="4889253"/>
          </a:xfrm>
          <a:prstGeom prst="rect">
            <a:avLst/>
          </a:prstGeom>
          <a:pattFill prst="pct5">
            <a:fgClr>
              <a:schemeClr val="accent1"/>
            </a:fgClr>
            <a:bgClr>
              <a:schemeClr val="bg1"/>
            </a:bgClr>
          </a:pattFill>
        </p:spPr>
      </p:pic>
    </p:spTree>
    <p:extLst>
      <p:ext uri="{BB962C8B-B14F-4D97-AF65-F5344CB8AC3E}">
        <p14:creationId xmlns:p14="http://schemas.microsoft.com/office/powerpoint/2010/main" val="3885123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7A91F-FEA9-4F9C-9169-2755A4D9801B}"/>
              </a:ext>
            </a:extLst>
          </p:cNvPr>
          <p:cNvSpPr>
            <a:spLocks noGrp="1"/>
          </p:cNvSpPr>
          <p:nvPr>
            <p:ph type="title"/>
          </p:nvPr>
        </p:nvSpPr>
        <p:spPr>
          <a:xfrm>
            <a:off x="1247406" y="518614"/>
            <a:ext cx="10058400" cy="1269243"/>
          </a:xfrm>
        </p:spPr>
        <p:txBody>
          <a:bodyPr>
            <a:noAutofit/>
          </a:bodyPr>
          <a:lstStyle/>
          <a:p>
            <a:r>
              <a:rPr lang="en-GB" sz="4000" dirty="0"/>
              <a:t>References </a:t>
            </a:r>
          </a:p>
        </p:txBody>
      </p:sp>
      <p:sp>
        <p:nvSpPr>
          <p:cNvPr id="3" name="Content Placeholder 2">
            <a:extLst>
              <a:ext uri="{FF2B5EF4-FFF2-40B4-BE49-F238E27FC236}">
                <a16:creationId xmlns:a16="http://schemas.microsoft.com/office/drawing/2014/main" id="{97C57C04-6187-4A72-8B72-E11D6D279685}"/>
              </a:ext>
            </a:extLst>
          </p:cNvPr>
          <p:cNvSpPr>
            <a:spLocks noGrp="1"/>
          </p:cNvSpPr>
          <p:nvPr>
            <p:ph idx="1"/>
          </p:nvPr>
        </p:nvSpPr>
        <p:spPr>
          <a:xfrm>
            <a:off x="163773" y="2108201"/>
            <a:ext cx="11641541" cy="4231185"/>
          </a:xfrm>
        </p:spPr>
        <p:txBody>
          <a:bodyPr>
            <a:normAutofit lnSpcReduction="10000"/>
          </a:bodyPr>
          <a:lstStyle/>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Asiamah, N (2017) ‘</a:t>
            </a:r>
            <a:r>
              <a:rPr lang="en-GB" sz="1100" i="0" dirty="0">
                <a:solidFill>
                  <a:srgbClr val="333333"/>
                </a:solidFill>
                <a:effectLst/>
                <a:latin typeface="Arial" panose="020B0604020202020204" pitchFamily="34" charset="0"/>
                <a:cs typeface="Arial" panose="020B0604020202020204" pitchFamily="34" charset="0"/>
              </a:rPr>
              <a:t>Social engagement and physical activity: Commentary on why the activity and disengagement theories of ageing may both be valid’, </a:t>
            </a:r>
            <a:r>
              <a:rPr lang="en-GB" sz="1100" i="1" dirty="0">
                <a:solidFill>
                  <a:srgbClr val="333333"/>
                </a:solidFill>
                <a:effectLst/>
                <a:latin typeface="Arial" panose="020B0604020202020204" pitchFamily="34" charset="0"/>
                <a:cs typeface="Arial" panose="020B0604020202020204" pitchFamily="34" charset="0"/>
              </a:rPr>
              <a:t>Taylor and Francis Group. </a:t>
            </a:r>
            <a:r>
              <a:rPr lang="en-GB" sz="1100" dirty="0">
                <a:solidFill>
                  <a:srgbClr val="333333"/>
                </a:solidFill>
                <a:latin typeface="Arial" panose="020B0604020202020204" pitchFamily="34" charset="0"/>
                <a:cs typeface="Arial" panose="020B0604020202020204" pitchFamily="34" charset="0"/>
              </a:rPr>
              <a:t>4(1), pp.1 Available at: </a:t>
            </a:r>
            <a:r>
              <a:rPr lang="en-GB" sz="1100" dirty="0">
                <a:solidFill>
                  <a:srgbClr val="333333"/>
                </a:solidFill>
                <a:latin typeface="Arial" panose="020B0604020202020204" pitchFamily="34" charset="0"/>
                <a:cs typeface="Arial" panose="020B0604020202020204" pitchFamily="34" charset="0"/>
                <a:hlinkClick r:id="rId2"/>
              </a:rPr>
              <a:t>https://doi.org/10.1080/2331205X.2017.1289664</a:t>
            </a:r>
            <a:r>
              <a:rPr lang="en-GB" sz="1100" dirty="0">
                <a:solidFill>
                  <a:srgbClr val="333333"/>
                </a:solidFill>
                <a:latin typeface="Arial" panose="020B0604020202020204" pitchFamily="34" charset="0"/>
                <a:cs typeface="Arial" panose="020B0604020202020204" pitchFamily="34" charset="0"/>
              </a:rPr>
              <a:t> (Accessed: 4 November 2021). </a:t>
            </a:r>
            <a:endParaRPr lang="en-GB" sz="1100" dirty="0">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Age UK (2021)</a:t>
            </a:r>
            <a:r>
              <a:rPr lang="en-GB" sz="1050" dirty="0"/>
              <a:t> </a:t>
            </a:r>
            <a:r>
              <a:rPr lang="en-GB" sz="1100" i="1" dirty="0">
                <a:latin typeface="Arial" panose="020B0604020202020204" pitchFamily="34" charset="0"/>
                <a:cs typeface="Arial" panose="020B0604020202020204" pitchFamily="34" charset="0"/>
              </a:rPr>
              <a:t>Equality, discrimination and the Public Sector Equality Duty.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https://www.ageuk.org.uk/globalassets/age-uk/documents/factsheets/fs79_equality_discrimination_and_the_public_sector_equality_duty_fcs.pdf</a:t>
            </a:r>
            <a:r>
              <a:rPr lang="en-GB" sz="1100" dirty="0">
                <a:latin typeface="Arial" panose="020B0604020202020204" pitchFamily="34" charset="0"/>
                <a:cs typeface="Arial" panose="020B0604020202020204" pitchFamily="34" charset="0"/>
              </a:rPr>
              <a:t> (Accessed</a:t>
            </a: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Crimmins, B (2018) </a:t>
            </a:r>
            <a:r>
              <a:rPr lang="en-GB" sz="1100" i="1" dirty="0">
                <a:solidFill>
                  <a:srgbClr val="353535"/>
                </a:solidFill>
                <a:effectLst/>
                <a:latin typeface="Arial" panose="020B0604020202020204" pitchFamily="34" charset="0"/>
                <a:cs typeface="Arial" panose="020B0604020202020204" pitchFamily="34" charset="0"/>
              </a:rPr>
              <a:t>The Best and Worst States for Protection Against Elder </a:t>
            </a:r>
            <a:r>
              <a:rPr lang="en-GB" sz="1100" i="0" dirty="0">
                <a:solidFill>
                  <a:srgbClr val="353535"/>
                </a:solidFill>
                <a:effectLst/>
                <a:latin typeface="Arial" panose="020B0604020202020204" pitchFamily="34" charset="0"/>
                <a:cs typeface="Arial" panose="020B0604020202020204" pitchFamily="34" charset="0"/>
              </a:rPr>
              <a:t>Abuse. </a:t>
            </a:r>
            <a:r>
              <a:rPr lang="en-GB" sz="1100" dirty="0">
                <a:solidFill>
                  <a:srgbClr val="353535"/>
                </a:solidFill>
                <a:latin typeface="Arial" panose="020B0604020202020204" pitchFamily="34" charset="0"/>
                <a:cs typeface="Arial" panose="020B0604020202020204" pitchFamily="34" charset="0"/>
              </a:rPr>
              <a:t>Available at: </a:t>
            </a:r>
            <a:r>
              <a:rPr lang="en-GB" sz="1100" dirty="0">
                <a:solidFill>
                  <a:srgbClr val="353535"/>
                </a:solidFill>
                <a:latin typeface="Arial" panose="020B0604020202020204" pitchFamily="34" charset="0"/>
                <a:cs typeface="Arial" panose="020B0604020202020204" pitchFamily="34" charset="0"/>
                <a:hlinkClick r:id="rId4"/>
              </a:rPr>
              <a:t>https://www.brc-law.com/2018/12/21/the-best-and-worst-states-for-protection-against-elder-abuse/</a:t>
            </a:r>
            <a:r>
              <a:rPr lang="en-GB" sz="1100" dirty="0">
                <a:solidFill>
                  <a:srgbClr val="353535"/>
                </a:solidFill>
                <a:latin typeface="Arial" panose="020B0604020202020204" pitchFamily="34" charset="0"/>
                <a:cs typeface="Arial" panose="020B0604020202020204" pitchFamily="34" charset="0"/>
              </a:rPr>
              <a:t> (Accessed: 31</a:t>
            </a:r>
            <a:r>
              <a:rPr lang="en-GB" sz="1100" baseline="30000" dirty="0">
                <a:solidFill>
                  <a:srgbClr val="353535"/>
                </a:solidFill>
                <a:latin typeface="Arial" panose="020B0604020202020204" pitchFamily="34" charset="0"/>
                <a:cs typeface="Arial" panose="020B0604020202020204" pitchFamily="34" charset="0"/>
              </a:rPr>
              <a:t>st</a:t>
            </a:r>
            <a:r>
              <a:rPr lang="en-GB" sz="1100" dirty="0">
                <a:solidFill>
                  <a:srgbClr val="353535"/>
                </a:solidFill>
                <a:latin typeface="Arial" panose="020B0604020202020204" pitchFamily="34" charset="0"/>
                <a:cs typeface="Arial" panose="020B0604020202020204" pitchFamily="34" charset="0"/>
              </a:rPr>
              <a:t> October 2021). </a:t>
            </a:r>
            <a:endParaRPr lang="en-GB" sz="1100" dirty="0">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DairlyCaring (2021) </a:t>
            </a:r>
            <a:r>
              <a:rPr lang="en-GB" sz="1100" i="1" dirty="0">
                <a:latin typeface="Arial" panose="020B0604020202020204" pitchFamily="34" charset="0"/>
                <a:cs typeface="Arial" panose="020B0604020202020204" pitchFamily="34" charset="0"/>
              </a:rPr>
              <a:t>6 Signs of Elder Abuse in Seniors With Dementia.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5"/>
              </a:rPr>
              <a:t>https://dailycaring.com/signs-of-elder-abuse-in-seniors-with-dementia/</a:t>
            </a:r>
            <a:r>
              <a:rPr lang="en-GB" sz="1100" dirty="0">
                <a:latin typeface="Arial" panose="020B0604020202020204" pitchFamily="34" charset="0"/>
                <a:cs typeface="Arial" panose="020B0604020202020204" pitchFamily="34" charset="0"/>
              </a:rPr>
              <a:t> (Accessed: 7 November 2021).</a:t>
            </a: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Doward, J (2020) ‘</a:t>
            </a:r>
            <a:r>
              <a:rPr lang="en-GB" sz="1100" b="0" i="0" dirty="0">
                <a:solidFill>
                  <a:srgbClr val="121212"/>
                </a:solidFill>
                <a:effectLst/>
                <a:latin typeface="Arial" panose="020B0604020202020204" pitchFamily="34" charset="0"/>
                <a:cs typeface="Arial" panose="020B0604020202020204" pitchFamily="34" charset="0"/>
              </a:rPr>
              <a:t>One in five older people in the UK have been abused, poll finds’, </a:t>
            </a:r>
            <a:r>
              <a:rPr lang="en-GB" sz="1100" b="0" i="1" dirty="0">
                <a:solidFill>
                  <a:srgbClr val="121212"/>
                </a:solidFill>
                <a:effectLst/>
                <a:latin typeface="Arial" panose="020B0604020202020204" pitchFamily="34" charset="0"/>
                <a:cs typeface="Arial" panose="020B0604020202020204" pitchFamily="34" charset="0"/>
              </a:rPr>
              <a:t>The Guardian</a:t>
            </a:r>
            <a:r>
              <a:rPr lang="en-GB" sz="1100" b="0" dirty="0">
                <a:solidFill>
                  <a:srgbClr val="121212"/>
                </a:solidFill>
                <a:effectLst/>
                <a:latin typeface="Arial" panose="020B0604020202020204" pitchFamily="34" charset="0"/>
                <a:cs typeface="Arial" panose="020B0604020202020204" pitchFamily="34" charset="0"/>
              </a:rPr>
              <a:t>, 29</a:t>
            </a:r>
            <a:r>
              <a:rPr lang="en-GB" sz="1100" b="0" baseline="30000" dirty="0">
                <a:solidFill>
                  <a:srgbClr val="121212"/>
                </a:solidFill>
                <a:effectLst/>
                <a:latin typeface="Arial" panose="020B0604020202020204" pitchFamily="34" charset="0"/>
                <a:cs typeface="Arial" panose="020B0604020202020204" pitchFamily="34" charset="0"/>
              </a:rPr>
              <a:t>th</a:t>
            </a:r>
            <a:r>
              <a:rPr lang="en-GB" sz="1100" b="0" dirty="0">
                <a:solidFill>
                  <a:srgbClr val="121212"/>
                </a:solidFill>
                <a:effectLst/>
                <a:latin typeface="Arial" panose="020B0604020202020204" pitchFamily="34" charset="0"/>
                <a:cs typeface="Arial" panose="020B0604020202020204" pitchFamily="34" charset="0"/>
              </a:rPr>
              <a:t> November, p.2.</a:t>
            </a:r>
          </a:p>
          <a:p>
            <a:pPr>
              <a:lnSpc>
                <a:spcPct val="150000"/>
              </a:lnSpc>
              <a:spcBef>
                <a:spcPts val="0"/>
              </a:spcBef>
              <a:spcAft>
                <a:spcPts val="0"/>
              </a:spcAft>
            </a:pPr>
            <a:r>
              <a:rPr lang="en-GB" sz="1100" b="0" dirty="0">
                <a:solidFill>
                  <a:srgbClr val="121212"/>
                </a:solidFill>
                <a:effectLst/>
                <a:latin typeface="Arial" panose="020B0604020202020204" pitchFamily="34" charset="0"/>
                <a:cs typeface="Arial" panose="020B0604020202020204" pitchFamily="34" charset="0"/>
              </a:rPr>
              <a:t>ElderAbuse.org (2019) </a:t>
            </a:r>
            <a:r>
              <a:rPr lang="en-GB" sz="1100" b="0" i="1" dirty="0">
                <a:solidFill>
                  <a:srgbClr val="121212"/>
                </a:solidFill>
                <a:effectLst/>
                <a:latin typeface="Arial" panose="020B0604020202020204" pitchFamily="34" charset="0"/>
                <a:cs typeface="Arial" panose="020B0604020202020204" pitchFamily="34" charset="0"/>
              </a:rPr>
              <a:t>Psychological Elder Abuse. </a:t>
            </a:r>
            <a:r>
              <a:rPr lang="en-GB" sz="1100" b="0" dirty="0">
                <a:solidFill>
                  <a:srgbClr val="121212"/>
                </a:solidFill>
                <a:effectLst/>
                <a:latin typeface="Arial" panose="020B0604020202020204" pitchFamily="34" charset="0"/>
                <a:cs typeface="Arial" panose="020B0604020202020204" pitchFamily="34" charset="0"/>
              </a:rPr>
              <a:t>Available at: </a:t>
            </a:r>
            <a:r>
              <a:rPr lang="en-GB" sz="1100" b="0" dirty="0">
                <a:solidFill>
                  <a:srgbClr val="121212"/>
                </a:solidFill>
                <a:effectLst/>
                <a:latin typeface="Arial" panose="020B0604020202020204" pitchFamily="34" charset="0"/>
                <a:cs typeface="Arial" panose="020B0604020202020204" pitchFamily="34" charset="0"/>
                <a:hlinkClick r:id="rId6"/>
              </a:rPr>
              <a:t>https://elderabuse.org/psychological-elder-abuse/</a:t>
            </a:r>
            <a:r>
              <a:rPr lang="en-GB" sz="1100" b="0" dirty="0">
                <a:solidFill>
                  <a:srgbClr val="121212"/>
                </a:solidFill>
                <a:effectLst/>
                <a:latin typeface="Arial" panose="020B0604020202020204" pitchFamily="34" charset="0"/>
                <a:cs typeface="Arial" panose="020B0604020202020204" pitchFamily="34" charset="0"/>
              </a:rPr>
              <a:t> (Accessed: 3 November 2021). </a:t>
            </a:r>
            <a:endParaRPr lang="en-GB" sz="1100" b="0" i="1" dirty="0">
              <a:solidFill>
                <a:srgbClr val="121212"/>
              </a:solidFill>
              <a:effectLst/>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solidFill>
                  <a:srgbClr val="121212"/>
                </a:solidFill>
                <a:latin typeface="Arial" panose="020B0604020202020204" pitchFamily="34" charset="0"/>
                <a:cs typeface="Arial" panose="020B0604020202020204" pitchFamily="34" charset="0"/>
              </a:rPr>
              <a:t>Gupta, A, (2021) </a:t>
            </a:r>
            <a:r>
              <a:rPr lang="en-GB" sz="1100" i="1" dirty="0">
                <a:solidFill>
                  <a:srgbClr val="121212"/>
                </a:solidFill>
                <a:latin typeface="Arial" panose="020B0604020202020204" pitchFamily="34" charset="0"/>
                <a:cs typeface="Arial" panose="020B0604020202020204" pitchFamily="34" charset="0"/>
              </a:rPr>
              <a:t>Elder Abuse: A Hidden Reality. </a:t>
            </a:r>
            <a:r>
              <a:rPr lang="en-GB" sz="1100" dirty="0">
                <a:solidFill>
                  <a:srgbClr val="121212"/>
                </a:solidFill>
                <a:latin typeface="Arial" panose="020B0604020202020204" pitchFamily="34" charset="0"/>
                <a:cs typeface="Arial" panose="020B0604020202020204" pitchFamily="34" charset="0"/>
              </a:rPr>
              <a:t>Available at</a:t>
            </a:r>
            <a:r>
              <a:rPr lang="en-GB" sz="1100" i="1" dirty="0">
                <a:solidFill>
                  <a:srgbClr val="121212"/>
                </a:solidFill>
                <a:latin typeface="Arial" panose="020B0604020202020204" pitchFamily="34" charset="0"/>
                <a:cs typeface="Arial" panose="020B0604020202020204" pitchFamily="34" charset="0"/>
              </a:rPr>
              <a:t>: </a:t>
            </a:r>
            <a:r>
              <a:rPr lang="en-GB" sz="1100" dirty="0">
                <a:solidFill>
                  <a:srgbClr val="121212"/>
                </a:solidFill>
                <a:latin typeface="Arial" panose="020B0604020202020204" pitchFamily="34" charset="0"/>
                <a:cs typeface="Arial" panose="020B0604020202020204" pitchFamily="34" charset="0"/>
                <a:hlinkClick r:id="rId7"/>
              </a:rPr>
              <a:t>https://tribecacare.com/blog/elder-abuse-a-hidden-reality/</a:t>
            </a:r>
            <a:r>
              <a:rPr lang="en-GB" sz="1100" dirty="0">
                <a:solidFill>
                  <a:srgbClr val="121212"/>
                </a:solidFill>
                <a:latin typeface="Arial" panose="020B0604020202020204" pitchFamily="34" charset="0"/>
                <a:cs typeface="Arial" panose="020B0604020202020204" pitchFamily="34" charset="0"/>
              </a:rPr>
              <a:t> (Accessed: 11 November 2021). </a:t>
            </a:r>
          </a:p>
          <a:p>
            <a:pPr>
              <a:lnSpc>
                <a:spcPct val="150000"/>
              </a:lnSpc>
              <a:spcBef>
                <a:spcPts val="0"/>
              </a:spcBef>
              <a:spcAft>
                <a:spcPts val="0"/>
              </a:spcAft>
            </a:pPr>
            <a:r>
              <a:rPr lang="en-GB" sz="1100" dirty="0">
                <a:solidFill>
                  <a:srgbClr val="121212"/>
                </a:solidFill>
                <a:latin typeface="Arial" panose="020B0604020202020204" pitchFamily="34" charset="0"/>
                <a:cs typeface="Arial" panose="020B0604020202020204" pitchFamily="34" charset="0"/>
              </a:rPr>
              <a:t>Hallmark Care Home (2019) </a:t>
            </a:r>
            <a:r>
              <a:rPr lang="en-GB" sz="1200" b="0" i="1" dirty="0">
                <a:solidFill>
                  <a:schemeClr val="tx1"/>
                </a:solidFill>
                <a:effectLst/>
                <a:latin typeface="Arial" panose="020B0604020202020204" pitchFamily="34" charset="0"/>
                <a:cs typeface="Arial" panose="020B0604020202020204" pitchFamily="34" charset="0"/>
              </a:rPr>
              <a:t>Trusting Care Homes. </a:t>
            </a:r>
            <a:r>
              <a:rPr lang="en-GB" sz="1200" b="0" dirty="0">
                <a:solidFill>
                  <a:schemeClr val="tx1"/>
                </a:solidFill>
                <a:effectLst/>
                <a:latin typeface="Arial" panose="020B0604020202020204" pitchFamily="34" charset="0"/>
                <a:cs typeface="Arial" panose="020B0604020202020204" pitchFamily="34" charset="0"/>
              </a:rPr>
              <a:t>Available at: </a:t>
            </a:r>
            <a:r>
              <a:rPr lang="en-GB" sz="1200" b="0" dirty="0">
                <a:solidFill>
                  <a:schemeClr val="tx1"/>
                </a:solidFill>
                <a:effectLst/>
                <a:latin typeface="Arial" panose="020B0604020202020204" pitchFamily="34" charset="0"/>
                <a:cs typeface="Arial" panose="020B0604020202020204" pitchFamily="34" charset="0"/>
                <a:hlinkClick r:id="rId8"/>
              </a:rPr>
              <a:t>https://www.hallmarkcarehomes.co.uk/2019/12/trusting-care-homes/</a:t>
            </a:r>
            <a:r>
              <a:rPr lang="en-GB" sz="1200" b="0" dirty="0">
                <a:solidFill>
                  <a:schemeClr val="tx1"/>
                </a:solidFill>
                <a:effectLst/>
                <a:latin typeface="Arial" panose="020B0604020202020204" pitchFamily="34" charset="0"/>
                <a:cs typeface="Arial" panose="020B0604020202020204" pitchFamily="34" charset="0"/>
              </a:rPr>
              <a:t> (Accesses: 11 November 2021). </a:t>
            </a:r>
            <a:endParaRPr lang="en-GB" sz="1100" dirty="0">
              <a:solidFill>
                <a:srgbClr val="121212"/>
              </a:solidFill>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solidFill>
                  <a:srgbClr val="121212"/>
                </a:solidFill>
                <a:latin typeface="Arial" panose="020B0604020202020204" pitchFamily="34" charset="0"/>
                <a:cs typeface="Arial" panose="020B0604020202020204" pitchFamily="34" charset="0"/>
              </a:rPr>
              <a:t>Hanson, M (2014) ‘Loneliness is a killer? Tell Us Something We Don’t Know’, </a:t>
            </a:r>
            <a:r>
              <a:rPr lang="en-GB" sz="1100" i="1" dirty="0">
                <a:solidFill>
                  <a:srgbClr val="121212"/>
                </a:solidFill>
                <a:latin typeface="Arial" panose="020B0604020202020204" pitchFamily="34" charset="0"/>
                <a:cs typeface="Arial" panose="020B0604020202020204" pitchFamily="34" charset="0"/>
              </a:rPr>
              <a:t>The Guardian, </a:t>
            </a:r>
            <a:r>
              <a:rPr lang="en-GB" sz="1100" dirty="0">
                <a:solidFill>
                  <a:srgbClr val="121212"/>
                </a:solidFill>
                <a:latin typeface="Arial" panose="020B0604020202020204" pitchFamily="34" charset="0"/>
                <a:cs typeface="Arial" panose="020B0604020202020204" pitchFamily="34" charset="0"/>
              </a:rPr>
              <a:t>17</a:t>
            </a:r>
            <a:r>
              <a:rPr lang="en-GB" sz="1100" baseline="30000" dirty="0">
                <a:solidFill>
                  <a:srgbClr val="121212"/>
                </a:solidFill>
                <a:latin typeface="Arial" panose="020B0604020202020204" pitchFamily="34" charset="0"/>
                <a:cs typeface="Arial" panose="020B0604020202020204" pitchFamily="34" charset="0"/>
              </a:rPr>
              <a:t>th</a:t>
            </a:r>
            <a:r>
              <a:rPr lang="en-GB" sz="1100" dirty="0">
                <a:solidFill>
                  <a:srgbClr val="121212"/>
                </a:solidFill>
                <a:latin typeface="Arial" panose="020B0604020202020204" pitchFamily="34" charset="0"/>
                <a:cs typeface="Arial" panose="020B0604020202020204" pitchFamily="34" charset="0"/>
              </a:rPr>
              <a:t> February, p.6</a:t>
            </a:r>
          </a:p>
          <a:p>
            <a:pPr>
              <a:lnSpc>
                <a:spcPct val="150000"/>
              </a:lnSpc>
              <a:spcBef>
                <a:spcPts val="0"/>
              </a:spcBef>
              <a:spcAft>
                <a:spcPts val="0"/>
              </a:spcAft>
            </a:pPr>
            <a:r>
              <a:rPr lang="en-GB" sz="1100" b="0" dirty="0">
                <a:solidFill>
                  <a:srgbClr val="121212"/>
                </a:solidFill>
                <a:effectLst/>
                <a:latin typeface="Arial" panose="020B0604020202020204" pitchFamily="34" charset="0"/>
                <a:cs typeface="Arial" panose="020B0604020202020204" pitchFamily="34" charset="0"/>
              </a:rPr>
              <a:t>HelpGuide (2021) </a:t>
            </a:r>
            <a:r>
              <a:rPr lang="en-GB" sz="1100" b="0" i="1" dirty="0">
                <a:solidFill>
                  <a:srgbClr val="121212"/>
                </a:solidFill>
                <a:effectLst/>
                <a:latin typeface="Arial" panose="020B0604020202020204" pitchFamily="34" charset="0"/>
                <a:cs typeface="Arial" panose="020B0604020202020204" pitchFamily="34" charset="0"/>
              </a:rPr>
              <a:t>Elder Abuse and Neglect.  </a:t>
            </a:r>
            <a:r>
              <a:rPr lang="en-GB" sz="1100" b="0" dirty="0">
                <a:solidFill>
                  <a:srgbClr val="121212"/>
                </a:solidFill>
                <a:effectLst/>
                <a:latin typeface="Arial" panose="020B0604020202020204" pitchFamily="34" charset="0"/>
                <a:cs typeface="Arial" panose="020B0604020202020204" pitchFamily="34" charset="0"/>
              </a:rPr>
              <a:t>Available at: </a:t>
            </a:r>
            <a:r>
              <a:rPr lang="en-GB" sz="1100" b="0" dirty="0">
                <a:solidFill>
                  <a:srgbClr val="121212"/>
                </a:solidFill>
                <a:effectLst/>
                <a:latin typeface="Arial" panose="020B0604020202020204" pitchFamily="34" charset="0"/>
                <a:cs typeface="Arial" panose="020B0604020202020204" pitchFamily="34" charset="0"/>
                <a:hlinkClick r:id="rId9"/>
              </a:rPr>
              <a:t>https://www.helpguide.org/articles/abuse/elder-abuse-and-neglect.htm</a:t>
            </a:r>
            <a:r>
              <a:rPr lang="en-GB" sz="1100" b="0" dirty="0">
                <a:solidFill>
                  <a:srgbClr val="121212"/>
                </a:solidFill>
                <a:effectLst/>
                <a:latin typeface="Arial" panose="020B0604020202020204" pitchFamily="34" charset="0"/>
                <a:cs typeface="Arial" panose="020B0604020202020204" pitchFamily="34" charset="0"/>
              </a:rPr>
              <a:t> (Accessed:9th November 2021). </a:t>
            </a:r>
          </a:p>
          <a:p>
            <a:pPr>
              <a:lnSpc>
                <a:spcPct val="150000"/>
              </a:lnSpc>
              <a:spcBef>
                <a:spcPts val="0"/>
              </a:spcBef>
              <a:spcAft>
                <a:spcPts val="0"/>
              </a:spcAft>
            </a:pPr>
            <a:r>
              <a:rPr lang="en-GB" sz="1100" b="0" dirty="0">
                <a:solidFill>
                  <a:srgbClr val="121212"/>
                </a:solidFill>
                <a:effectLst/>
                <a:latin typeface="Arial" panose="020B0604020202020204" pitchFamily="34" charset="0"/>
                <a:cs typeface="Arial" panose="020B0604020202020204" pitchFamily="34" charset="0"/>
              </a:rPr>
              <a:t>Hourglass (2021) </a:t>
            </a:r>
            <a:r>
              <a:rPr lang="en-GB" sz="1100" b="0" i="1" dirty="0">
                <a:solidFill>
                  <a:schemeClr val="tx1"/>
                </a:solidFill>
                <a:effectLst/>
                <a:latin typeface="Arial" panose="020B0604020202020204" pitchFamily="34" charset="0"/>
                <a:cs typeface="Arial" panose="020B0604020202020204" pitchFamily="34" charset="0"/>
              </a:rPr>
              <a:t>Case Studies. </a:t>
            </a:r>
            <a:r>
              <a:rPr lang="en-GB" sz="1100" b="0" dirty="0">
                <a:solidFill>
                  <a:schemeClr val="tx1"/>
                </a:solidFill>
                <a:effectLst/>
                <a:latin typeface="Arial" panose="020B0604020202020204" pitchFamily="34" charset="0"/>
                <a:cs typeface="Arial" panose="020B0604020202020204" pitchFamily="34" charset="0"/>
              </a:rPr>
              <a:t>Available at: </a:t>
            </a:r>
            <a:r>
              <a:rPr lang="en-GB" sz="1100" b="0" dirty="0">
                <a:solidFill>
                  <a:schemeClr val="tx1"/>
                </a:solidFill>
                <a:effectLst/>
                <a:latin typeface="Arial" panose="020B0604020202020204" pitchFamily="34" charset="0"/>
                <a:cs typeface="Arial" panose="020B0604020202020204" pitchFamily="34" charset="0"/>
                <a:hlinkClick r:id="rId10"/>
              </a:rPr>
              <a:t>https://wearehourglass.org/case-studies</a:t>
            </a:r>
            <a:r>
              <a:rPr lang="en-GB" sz="1100" b="0" dirty="0">
                <a:solidFill>
                  <a:schemeClr val="tx1"/>
                </a:solidFill>
                <a:effectLst/>
                <a:latin typeface="Arial" panose="020B0604020202020204" pitchFamily="34" charset="0"/>
                <a:cs typeface="Arial" panose="020B0604020202020204" pitchFamily="34" charset="0"/>
              </a:rPr>
              <a:t> (Accessed: 11 November 2021).</a:t>
            </a:r>
            <a:endParaRPr lang="en-GB" sz="1100" b="0" dirty="0">
              <a:solidFill>
                <a:srgbClr val="121212"/>
              </a:solidFill>
              <a:effectLst/>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b="0" dirty="0">
                <a:solidFill>
                  <a:srgbClr val="121212"/>
                </a:solidFill>
                <a:effectLst/>
                <a:latin typeface="Arial" panose="020B0604020202020204" pitchFamily="34" charset="0"/>
                <a:cs typeface="Arial" panose="020B0604020202020204" pitchFamily="34" charset="0"/>
              </a:rPr>
              <a:t>Hourglass, (2020) </a:t>
            </a:r>
            <a:r>
              <a:rPr lang="en-GB" sz="1100" b="0" i="1" dirty="0">
                <a:solidFill>
                  <a:schemeClr val="tx1"/>
                </a:solidFill>
                <a:effectLst/>
                <a:latin typeface="Arial" panose="020B0604020202020204" pitchFamily="34" charset="0"/>
                <a:cs typeface="Arial" panose="020B0604020202020204" pitchFamily="34" charset="0"/>
              </a:rPr>
              <a:t>Psychological Abuse. </a:t>
            </a:r>
            <a:r>
              <a:rPr lang="en-GB" sz="1100" b="0" dirty="0">
                <a:solidFill>
                  <a:schemeClr val="tx1"/>
                </a:solidFill>
                <a:effectLst/>
                <a:latin typeface="Arial" panose="020B0604020202020204" pitchFamily="34" charset="0"/>
                <a:cs typeface="Arial" panose="020B0604020202020204" pitchFamily="34" charset="0"/>
              </a:rPr>
              <a:t>Available at: </a:t>
            </a:r>
            <a:r>
              <a:rPr lang="en-GB" sz="1100" b="0" dirty="0">
                <a:solidFill>
                  <a:schemeClr val="tx1"/>
                </a:solidFill>
                <a:effectLst/>
                <a:latin typeface="Arial" panose="020B0604020202020204" pitchFamily="34" charset="0"/>
                <a:cs typeface="Arial" panose="020B0604020202020204" pitchFamily="34" charset="0"/>
                <a:hlinkClick r:id="rId11"/>
              </a:rPr>
              <a:t>https://wearehourglass.org/psychological-abuse</a:t>
            </a:r>
            <a:r>
              <a:rPr lang="en-GB" sz="1100" b="0" dirty="0">
                <a:solidFill>
                  <a:schemeClr val="tx1"/>
                </a:solidFill>
                <a:effectLst/>
                <a:latin typeface="Arial" panose="020B0604020202020204" pitchFamily="34" charset="0"/>
                <a:cs typeface="Arial" panose="020B0604020202020204" pitchFamily="34" charset="0"/>
              </a:rPr>
              <a:t> (Accessed: 5</a:t>
            </a:r>
            <a:r>
              <a:rPr lang="en-GB" sz="1100" b="0" baseline="30000" dirty="0">
                <a:solidFill>
                  <a:schemeClr val="tx1"/>
                </a:solidFill>
                <a:effectLst/>
                <a:latin typeface="Arial" panose="020B0604020202020204" pitchFamily="34" charset="0"/>
                <a:cs typeface="Arial" panose="020B0604020202020204" pitchFamily="34" charset="0"/>
              </a:rPr>
              <a:t>th</a:t>
            </a:r>
            <a:r>
              <a:rPr lang="en-GB" sz="1100" b="0" dirty="0">
                <a:solidFill>
                  <a:schemeClr val="tx1"/>
                </a:solidFill>
                <a:effectLst/>
                <a:latin typeface="Arial" panose="020B0604020202020204" pitchFamily="34" charset="0"/>
                <a:cs typeface="Arial" panose="020B0604020202020204" pitchFamily="34" charset="0"/>
              </a:rPr>
              <a:t> November 2021).</a:t>
            </a:r>
            <a:endParaRPr lang="en-GB" sz="1100" b="0" dirty="0">
              <a:solidFill>
                <a:srgbClr val="121212"/>
              </a:solidFill>
              <a:effectLst/>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Laumann, E.O. Leitsch, S.A., Waite, L.J. (2008) ’Elder Mistreatment in the United States: Prevalence Estimates From a Nationally Representative Study’, </a:t>
            </a:r>
            <a:r>
              <a:rPr lang="en-GB" sz="1100" i="1" dirty="0">
                <a:solidFill>
                  <a:srgbClr val="1B1B1B"/>
                </a:solidFill>
                <a:effectLst/>
                <a:latin typeface="Arial" panose="020B0604020202020204" pitchFamily="34" charset="0"/>
                <a:ea typeface="Calibri" panose="020F0502020204030204" pitchFamily="34" charset="0"/>
                <a:cs typeface="Arial" panose="020B0604020202020204" pitchFamily="34" charset="0"/>
              </a:rPr>
              <a:t>Journals of Gerontology, Series B: Psychological Sciences and Social Sciences, </a:t>
            </a: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63(4): S248-S254 </a:t>
            </a:r>
          </a:p>
          <a:p>
            <a:pPr>
              <a:lnSpc>
                <a:spcPct val="150000"/>
              </a:lnSpc>
              <a:spcBef>
                <a:spcPts val="0"/>
              </a:spcBef>
              <a:spcAft>
                <a:spcPts val="0"/>
              </a:spcAft>
            </a:pPr>
            <a:endParaRPr lang="en-GB" sz="1100" dirty="0">
              <a:latin typeface="Arial" panose="020B0604020202020204" pitchFamily="34" charset="0"/>
              <a:cs typeface="Arial" panose="020B0604020202020204" pitchFamily="34" charset="0"/>
            </a:endParaRPr>
          </a:p>
          <a:p>
            <a:pPr>
              <a:lnSpc>
                <a:spcPct val="150000"/>
              </a:lnSpc>
              <a:spcBef>
                <a:spcPts val="0"/>
              </a:spcBef>
              <a:spcAft>
                <a:spcPts val="0"/>
              </a:spcAft>
            </a:pPr>
            <a:endParaRPr lang="en-GB" sz="1200" dirty="0">
              <a:latin typeface="Arial" panose="020B0604020202020204" pitchFamily="34" charset="0"/>
              <a:cs typeface="Arial" panose="020B0604020202020204" pitchFamily="34" charset="0"/>
            </a:endParaRPr>
          </a:p>
          <a:p>
            <a:endParaRPr lang="en-GB" i="1" dirty="0"/>
          </a:p>
        </p:txBody>
      </p:sp>
    </p:spTree>
    <p:extLst>
      <p:ext uri="{BB962C8B-B14F-4D97-AF65-F5344CB8AC3E}">
        <p14:creationId xmlns:p14="http://schemas.microsoft.com/office/powerpoint/2010/main" val="2533820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7548C-97F3-4ED1-8E37-1F53A90985F8}"/>
              </a:ext>
            </a:extLst>
          </p:cNvPr>
          <p:cNvSpPr txBox="1"/>
          <p:nvPr/>
        </p:nvSpPr>
        <p:spPr>
          <a:xfrm>
            <a:off x="559558" y="177421"/>
            <a:ext cx="11068335" cy="6002156"/>
          </a:xfrm>
          <a:prstGeom prst="rect">
            <a:avLst/>
          </a:prstGeom>
          <a:noFill/>
        </p:spPr>
        <p:txBody>
          <a:bodyPr wrap="square" rtlCol="0">
            <a:spAutoFit/>
          </a:bodyPr>
          <a:lstStyle/>
          <a:p>
            <a:pPr>
              <a:lnSpc>
                <a:spcPct val="150000"/>
              </a:lnSpc>
              <a:spcBef>
                <a:spcPts val="0"/>
              </a:spcBef>
              <a:spcAft>
                <a:spcPts val="0"/>
              </a:spcAft>
            </a:pP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Legislation.gov.uk (2021) </a:t>
            </a:r>
            <a:r>
              <a:rPr lang="en-GB" sz="1100" b="0" i="1" dirty="0">
                <a:solidFill>
                  <a:srgbClr val="000000"/>
                </a:solidFill>
                <a:effectLst/>
                <a:latin typeface="Arial" panose="020B0604020202020204" pitchFamily="34" charset="0"/>
              </a:rPr>
              <a:t>Safeguarding Vulnerable Groups Act 2006. </a:t>
            </a:r>
            <a:r>
              <a:rPr lang="en-GB" sz="1100" b="0" dirty="0">
                <a:solidFill>
                  <a:srgbClr val="000000"/>
                </a:solidFill>
                <a:effectLst/>
                <a:latin typeface="Arial" panose="020B0604020202020204" pitchFamily="34" charset="0"/>
              </a:rPr>
              <a:t>Available at: </a:t>
            </a:r>
            <a:r>
              <a:rPr lang="en-GB" sz="1100" b="0" dirty="0">
                <a:solidFill>
                  <a:srgbClr val="000000"/>
                </a:solidFill>
                <a:effectLst/>
                <a:latin typeface="Arial" panose="020B0604020202020204" pitchFamily="34" charset="0"/>
                <a:hlinkClick r:id="rId2"/>
              </a:rPr>
              <a:t>https://www.legislation.gov.uk/ukpga/2006/47/contents</a:t>
            </a:r>
            <a:r>
              <a:rPr lang="en-GB" sz="1100" b="0" dirty="0">
                <a:solidFill>
                  <a:srgbClr val="000000"/>
                </a:solidFill>
                <a:effectLst/>
                <a:latin typeface="Arial" panose="020B0604020202020204" pitchFamily="34" charset="0"/>
              </a:rPr>
              <a:t> (Accesses: 12 November 2021). </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Miller, JM. (2010) ‘International Human Rights and the Elderly’, </a:t>
            </a:r>
            <a:r>
              <a:rPr lang="en-GB" sz="1100" i="1" dirty="0">
                <a:latin typeface="Arial" panose="020B0604020202020204" pitchFamily="34" charset="0"/>
                <a:cs typeface="Arial" panose="020B0604020202020204" pitchFamily="34" charset="0"/>
              </a:rPr>
              <a:t>Marquette Elder's Advisor: </a:t>
            </a:r>
            <a:r>
              <a:rPr lang="en-GB" sz="1100" dirty="0">
                <a:latin typeface="Arial" panose="020B0604020202020204" pitchFamily="34" charset="0"/>
                <a:cs typeface="Arial" panose="020B0604020202020204" pitchFamily="34" charset="0"/>
              </a:rPr>
              <a:t>11(2), pp. 347-351 Available at: http://scholarship.law.marquette.edu/elders/vol11/iss2/6 (Accessed:11 November 2021 </a:t>
            </a:r>
            <a:endParaRPr lang="en-GB" sz="1100" dirty="0">
              <a:solidFill>
                <a:srgbClr val="1B1B1B"/>
              </a:solidFill>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100" dirty="0">
                <a:solidFill>
                  <a:srgbClr val="1B1B1B"/>
                </a:solidFill>
                <a:latin typeface="Arial" panose="020B0604020202020204" pitchFamily="34" charset="0"/>
                <a:ea typeface="Calibri" panose="020F0502020204030204" pitchFamily="34" charset="0"/>
                <a:cs typeface="Arial" panose="020B0604020202020204" pitchFamily="34" charset="0"/>
              </a:rPr>
              <a:t>NHS (2021) </a:t>
            </a:r>
            <a:r>
              <a:rPr lang="en-GB" sz="1100" i="1" dirty="0">
                <a:solidFill>
                  <a:srgbClr val="212B32"/>
                </a:solidFill>
                <a:effectLst/>
                <a:latin typeface="Arial" panose="020B0604020202020204" pitchFamily="34" charset="0"/>
                <a:cs typeface="Arial" panose="020B0604020202020204" pitchFamily="34" charset="0"/>
              </a:rPr>
              <a:t>Abuse and neglect of vulnerable adults. </a:t>
            </a:r>
            <a:r>
              <a:rPr lang="en-GB" sz="1100" dirty="0">
                <a:solidFill>
                  <a:srgbClr val="212B32"/>
                </a:solidFill>
                <a:effectLst/>
                <a:latin typeface="Arial" panose="020B0604020202020204" pitchFamily="34" charset="0"/>
                <a:cs typeface="Arial" panose="020B0604020202020204" pitchFamily="34" charset="0"/>
              </a:rPr>
              <a:t>Available at: </a:t>
            </a:r>
            <a:r>
              <a:rPr lang="en-GB" sz="1100" dirty="0">
                <a:solidFill>
                  <a:srgbClr val="212B32"/>
                </a:solidFill>
                <a:effectLst/>
                <a:latin typeface="Arial" panose="020B0604020202020204" pitchFamily="34" charset="0"/>
                <a:cs typeface="Arial" panose="020B0604020202020204" pitchFamily="34" charset="0"/>
                <a:hlinkClick r:id="rId3"/>
              </a:rPr>
              <a:t>https://www.nhs.uk/conditions/social-care-and-support-guide/help-from-social-services-and-charities/abuse-and-neglect-vulnerable-adults/</a:t>
            </a:r>
            <a:r>
              <a:rPr lang="en-GB" sz="1100" dirty="0">
                <a:solidFill>
                  <a:srgbClr val="212B32"/>
                </a:solidFill>
                <a:effectLst/>
                <a:latin typeface="Arial" panose="020B0604020202020204" pitchFamily="34" charset="0"/>
                <a:cs typeface="Arial" panose="020B0604020202020204" pitchFamily="34" charset="0"/>
              </a:rPr>
              <a:t> (Accessed: 11 November 2021).</a:t>
            </a:r>
            <a:endPar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spcAft>
                <a:spcPts val="0"/>
              </a:spcAft>
            </a:pP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NHS (2021) </a:t>
            </a:r>
            <a:r>
              <a:rPr lang="en-GB" sz="1100" i="1" dirty="0">
                <a:solidFill>
                  <a:srgbClr val="212B32"/>
                </a:solidFill>
                <a:effectLst/>
                <a:latin typeface="Arial" panose="020B0604020202020204" pitchFamily="34" charset="0"/>
                <a:cs typeface="Arial" panose="020B0604020202020204" pitchFamily="34" charset="0"/>
              </a:rPr>
              <a:t>Mental Capacity Act. </a:t>
            </a:r>
            <a:r>
              <a:rPr lang="en-GB" sz="1100" dirty="0">
                <a:solidFill>
                  <a:srgbClr val="212B32"/>
                </a:solidFill>
                <a:effectLst/>
                <a:latin typeface="Arial" panose="020B0604020202020204" pitchFamily="34" charset="0"/>
                <a:cs typeface="Arial" panose="020B0604020202020204" pitchFamily="34" charset="0"/>
              </a:rPr>
              <a:t>Available at: </a:t>
            </a:r>
            <a:endParaRPr lang="en-GB" sz="1100" i="1" dirty="0">
              <a:solidFill>
                <a:srgbClr val="212B32"/>
              </a:solidFill>
              <a:effectLst/>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hlinkClick r:id="rId4"/>
              </a:rPr>
              <a:t>https://www.nhs.uk/conditions/social-care-and-support-guide/making-decisions-for-someone-else/mental-capacity-act/</a:t>
            </a: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 (Accessed: 3 November 2021). </a:t>
            </a:r>
          </a:p>
          <a:p>
            <a:pPr>
              <a:lnSpc>
                <a:spcPct val="150000"/>
              </a:lnSpc>
              <a:spcBef>
                <a:spcPts val="0"/>
              </a:spcBef>
              <a:spcAft>
                <a:spcPts val="0"/>
              </a:spcAft>
            </a:pPr>
            <a:r>
              <a:rPr lang="en-GB" sz="1100" dirty="0">
                <a:solidFill>
                  <a:srgbClr val="1B1B1B"/>
                </a:solidFill>
                <a:effectLst/>
                <a:latin typeface="Arial" panose="020B0604020202020204" pitchFamily="34" charset="0"/>
                <a:ea typeface="Calibri" panose="020F0502020204030204" pitchFamily="34" charset="0"/>
                <a:cs typeface="Arial" panose="020B0604020202020204" pitchFamily="34" charset="0"/>
              </a:rPr>
              <a:t>NIH (2020) </a:t>
            </a:r>
            <a:r>
              <a:rPr lang="en-GB" sz="1100" i="1" dirty="0">
                <a:solidFill>
                  <a:srgbClr val="1B1B1B"/>
                </a:solidFill>
                <a:latin typeface="Arial" panose="020B0604020202020204" pitchFamily="34" charset="0"/>
                <a:ea typeface="Calibri" panose="020F0502020204030204" pitchFamily="34" charset="0"/>
                <a:cs typeface="Arial" panose="020B0604020202020204" pitchFamily="34" charset="0"/>
              </a:rPr>
              <a:t>Elder Abuse. </a:t>
            </a:r>
            <a:r>
              <a:rPr lang="en-GB" sz="1100" dirty="0">
                <a:solidFill>
                  <a:srgbClr val="1B1B1B"/>
                </a:solidFill>
                <a:latin typeface="Arial" panose="020B0604020202020204" pitchFamily="34" charset="0"/>
                <a:ea typeface="Calibri" panose="020F0502020204030204" pitchFamily="34" charset="0"/>
                <a:cs typeface="Arial" panose="020B0604020202020204" pitchFamily="34" charset="0"/>
              </a:rPr>
              <a:t>Available at: </a:t>
            </a:r>
            <a:r>
              <a:rPr lang="en-GB" sz="1100" dirty="0">
                <a:solidFill>
                  <a:srgbClr val="1B1B1B"/>
                </a:solidFill>
                <a:latin typeface="Arial" panose="020B0604020202020204" pitchFamily="34" charset="0"/>
                <a:ea typeface="Calibri" panose="020F0502020204030204" pitchFamily="34" charset="0"/>
                <a:cs typeface="Arial" panose="020B0604020202020204" pitchFamily="34" charset="0"/>
                <a:hlinkClick r:id="rId5"/>
              </a:rPr>
              <a:t>https://www.nia.nih.gov/health/elder-abuse</a:t>
            </a:r>
            <a:r>
              <a:rPr lang="en-GB" sz="1100" dirty="0">
                <a:solidFill>
                  <a:srgbClr val="1B1B1B"/>
                </a:solidFill>
                <a:latin typeface="Arial" panose="020B0604020202020204" pitchFamily="34" charset="0"/>
                <a:ea typeface="Calibri" panose="020F0502020204030204" pitchFamily="34" charset="0"/>
                <a:cs typeface="Arial" panose="020B0604020202020204" pitchFamily="34" charset="0"/>
              </a:rPr>
              <a:t> (Accessed: 4</a:t>
            </a:r>
            <a:r>
              <a:rPr lang="en-GB" sz="1100" baseline="30000" dirty="0">
                <a:solidFill>
                  <a:srgbClr val="1B1B1B"/>
                </a:solidFill>
                <a:latin typeface="Arial" panose="020B0604020202020204" pitchFamily="34" charset="0"/>
                <a:ea typeface="Calibri" panose="020F0502020204030204" pitchFamily="34" charset="0"/>
                <a:cs typeface="Arial" panose="020B0604020202020204" pitchFamily="34" charset="0"/>
              </a:rPr>
              <a:t>th</a:t>
            </a:r>
            <a:r>
              <a:rPr lang="en-GB" sz="1100" dirty="0">
                <a:solidFill>
                  <a:srgbClr val="1B1B1B"/>
                </a:solidFill>
                <a:latin typeface="Arial" panose="020B0604020202020204" pitchFamily="34" charset="0"/>
                <a:ea typeface="Calibri" panose="020F0502020204030204" pitchFamily="34" charset="0"/>
                <a:cs typeface="Arial" panose="020B0604020202020204" pitchFamily="34" charset="0"/>
              </a:rPr>
              <a:t> November 2021). </a:t>
            </a:r>
          </a:p>
          <a:p>
            <a:pPr>
              <a:lnSpc>
                <a:spcPct val="150000"/>
              </a:lnSpc>
              <a:spcBef>
                <a:spcPts val="0"/>
              </a:spcBef>
              <a:spcAft>
                <a:spcPts val="0"/>
              </a:spcAft>
            </a:pPr>
            <a:r>
              <a:rPr lang="en-GB" sz="1100" b="0" dirty="0">
                <a:solidFill>
                  <a:srgbClr val="1B1B1B"/>
                </a:solidFill>
                <a:latin typeface="Arial" panose="020B0604020202020204" pitchFamily="34" charset="0"/>
                <a:cs typeface="Arial" panose="020B0604020202020204" pitchFamily="34" charset="0"/>
              </a:rPr>
              <a:t>NICE (2021) </a:t>
            </a:r>
            <a:r>
              <a:rPr lang="en-GB" sz="1100" i="1" dirty="0">
                <a:latin typeface="Arial" panose="020B0604020202020204" pitchFamily="34" charset="0"/>
                <a:cs typeface="Arial" panose="020B0604020202020204" pitchFamily="34" charset="0"/>
              </a:rPr>
              <a:t>Safeguarding adults in care homes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https://www.nice.org.uk/guidance/ng189/resources/safeguarding-adults-in-care-homes-pdf-66142030079941</a:t>
            </a:r>
            <a:r>
              <a:rPr lang="en-GB" sz="1100" dirty="0">
                <a:latin typeface="Arial" panose="020B0604020202020204" pitchFamily="34" charset="0"/>
                <a:cs typeface="Arial" panose="020B0604020202020204" pitchFamily="34" charset="0"/>
              </a:rPr>
              <a:t> (Accessed: 7 November 2021). </a:t>
            </a:r>
            <a:endParaRPr lang="en-GB" sz="1100" b="0" dirty="0">
              <a:solidFill>
                <a:srgbClr val="1B1B1B"/>
              </a:solidFill>
              <a:latin typeface="Arial" panose="020B0604020202020204" pitchFamily="34" charset="0"/>
              <a:cs typeface="Arial" panose="020B0604020202020204" pitchFamily="34" charset="0"/>
            </a:endParaRPr>
          </a:p>
          <a:p>
            <a:pPr>
              <a:lnSpc>
                <a:spcPct val="150000"/>
              </a:lnSpc>
            </a:pPr>
            <a:r>
              <a:rPr lang="en-GB" sz="1100" b="0" dirty="0">
                <a:solidFill>
                  <a:srgbClr val="1B1B1B"/>
                </a:solidFill>
                <a:latin typeface="Arial" panose="020B0604020202020204" pitchFamily="34" charset="0"/>
                <a:cs typeface="Arial" panose="020B0604020202020204" pitchFamily="34" charset="0"/>
              </a:rPr>
              <a:t>P</a:t>
            </a:r>
            <a:r>
              <a:rPr lang="en-GB" sz="1100" dirty="0">
                <a:solidFill>
                  <a:srgbClr val="1B1B1B"/>
                </a:solidFill>
                <a:latin typeface="Arial" panose="020B0604020202020204" pitchFamily="34" charset="0"/>
                <a:cs typeface="Arial" panose="020B0604020202020204" pitchFamily="34" charset="0"/>
              </a:rPr>
              <a:t>helan, A. (2015) ‘</a:t>
            </a:r>
            <a:r>
              <a:rPr lang="en-GB" sz="1100" i="0" dirty="0">
                <a:solidFill>
                  <a:srgbClr val="000000"/>
                </a:solidFill>
                <a:effectLst/>
                <a:latin typeface="Arial" panose="020B0604020202020204" pitchFamily="34" charset="0"/>
                <a:cs typeface="Arial" panose="020B0604020202020204" pitchFamily="34" charset="0"/>
              </a:rPr>
              <a:t>Protecting care home residents from mistreatment and abuse: on the need for policy’, </a:t>
            </a:r>
            <a:r>
              <a:rPr lang="en-GB" sz="1100" i="1" dirty="0">
                <a:solidFill>
                  <a:srgbClr val="000000"/>
                </a:solidFill>
                <a:effectLst/>
                <a:latin typeface="Arial" panose="020B0604020202020204" pitchFamily="34" charset="0"/>
                <a:cs typeface="Arial" panose="020B0604020202020204" pitchFamily="34" charset="0"/>
              </a:rPr>
              <a:t>NCBI, </a:t>
            </a:r>
            <a:r>
              <a:rPr lang="en-GB" sz="1100" dirty="0">
                <a:solidFill>
                  <a:srgbClr val="000000"/>
                </a:solidFill>
                <a:effectLst/>
                <a:latin typeface="Arial" panose="020B0604020202020204" pitchFamily="34" charset="0"/>
                <a:cs typeface="Arial" panose="020B0604020202020204" pitchFamily="34" charset="0"/>
              </a:rPr>
              <a:t>8(1) pp.215-223</a:t>
            </a:r>
            <a:r>
              <a:rPr lang="en-GB" sz="1100" dirty="0">
                <a:solidFill>
                  <a:schemeClr val="tx1"/>
                </a:solidFill>
                <a:effectLst/>
                <a:latin typeface="Arial" panose="020B0604020202020204" pitchFamily="34" charset="0"/>
                <a:cs typeface="Arial" panose="020B0604020202020204" pitchFamily="34" charset="0"/>
              </a:rPr>
              <a:t>. </a:t>
            </a:r>
            <a:r>
              <a:rPr lang="en-GB" sz="1100" b="0" i="0" dirty="0">
                <a:solidFill>
                  <a:schemeClr val="tx1"/>
                </a:solidFill>
                <a:effectLst/>
                <a:latin typeface="Arial" panose="020B0604020202020204" pitchFamily="34" charset="0"/>
                <a:cs typeface="Arial" panose="020B0604020202020204" pitchFamily="34" charset="0"/>
              </a:rPr>
              <a:t>doi: </a:t>
            </a:r>
            <a:r>
              <a:rPr lang="en-GB" sz="1100" b="0" i="0" dirty="0">
                <a:solidFill>
                  <a:schemeClr val="tx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10.2147/RMHP.S70191</a:t>
            </a:r>
            <a:r>
              <a:rPr lang="en-GB" sz="1100" b="0" i="0" dirty="0">
                <a:solidFill>
                  <a:schemeClr val="tx1"/>
                </a:solidFill>
                <a:effectLst/>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Quality Care Commission (2021) </a:t>
            </a:r>
            <a:r>
              <a:rPr lang="en-GB" sz="1100" b="0" i="1" dirty="0">
                <a:effectLst/>
                <a:latin typeface="Arial" panose="020B0604020202020204" pitchFamily="34" charset="0"/>
                <a:cs typeface="Arial" panose="020B0604020202020204" pitchFamily="34" charset="0"/>
              </a:rPr>
              <a:t>What we do. </a:t>
            </a:r>
            <a:r>
              <a:rPr lang="en-GB" sz="1100" b="0" dirty="0">
                <a:effectLst/>
                <a:latin typeface="Arial" panose="020B0604020202020204" pitchFamily="34" charset="0"/>
                <a:cs typeface="Arial" panose="020B0604020202020204" pitchFamily="34" charset="0"/>
              </a:rPr>
              <a:t>Available at: </a:t>
            </a:r>
            <a:r>
              <a:rPr lang="en-GB" sz="1100" b="0" dirty="0">
                <a:effectLst/>
                <a:latin typeface="Arial" panose="020B0604020202020204" pitchFamily="34" charset="0"/>
                <a:cs typeface="Arial" panose="020B0604020202020204" pitchFamily="34" charset="0"/>
                <a:hlinkClick r:id="rId8"/>
              </a:rPr>
              <a:t>https://www.cqc.org.uk/what-we-do</a:t>
            </a:r>
            <a:r>
              <a:rPr lang="en-GB" sz="1100" dirty="0">
                <a:latin typeface="Arial" panose="020B0604020202020204" pitchFamily="34" charset="0"/>
                <a:cs typeface="Arial" panose="020B0604020202020204" pitchFamily="34" charset="0"/>
              </a:rPr>
              <a:t> (Accessed: 1 November 2021). </a:t>
            </a:r>
          </a:p>
          <a:p>
            <a:pPr>
              <a:lnSpc>
                <a:spcPct val="150000"/>
              </a:lnSpc>
            </a:pPr>
            <a:r>
              <a:rPr lang="en-GB" sz="1100" dirty="0">
                <a:solidFill>
                  <a:srgbClr val="121212"/>
                </a:solidFill>
                <a:latin typeface="Arial" panose="020B0604020202020204" pitchFamily="34" charset="0"/>
                <a:cs typeface="Arial" panose="020B0604020202020204" pitchFamily="34" charset="0"/>
              </a:rPr>
              <a:t>Shepperd, L. (2021) </a:t>
            </a:r>
            <a:r>
              <a:rPr lang="en-GB" sz="1100" i="1" dirty="0">
                <a:solidFill>
                  <a:srgbClr val="121212"/>
                </a:solidFill>
                <a:latin typeface="Arial" panose="020B0604020202020204" pitchFamily="34" charset="0"/>
                <a:cs typeface="Arial" panose="020B0604020202020204" pitchFamily="34" charset="0"/>
              </a:rPr>
              <a:t>Domestic Abuse of older People. </a:t>
            </a:r>
            <a:r>
              <a:rPr lang="en-GB" sz="1100" dirty="0">
                <a:solidFill>
                  <a:srgbClr val="121212"/>
                </a:solidFill>
                <a:latin typeface="Arial" panose="020B0604020202020204" pitchFamily="34" charset="0"/>
                <a:cs typeface="Arial" panose="020B0604020202020204" pitchFamily="34" charset="0"/>
              </a:rPr>
              <a:t>Available at: </a:t>
            </a:r>
            <a:r>
              <a:rPr lang="en-GB" sz="1100" dirty="0">
                <a:solidFill>
                  <a:srgbClr val="121212"/>
                </a:solidFill>
                <a:latin typeface="Arial" panose="020B0604020202020204" pitchFamily="34" charset="0"/>
                <a:cs typeface="Arial" panose="020B0604020202020204" pitchFamily="34" charset="0"/>
                <a:hlinkClick r:id="rId9"/>
              </a:rPr>
              <a:t>https://lordslibrary.parliament.uk/domestic-abuse-of-older-people/</a:t>
            </a:r>
            <a:r>
              <a:rPr lang="en-GB" sz="1100" dirty="0">
                <a:solidFill>
                  <a:srgbClr val="121212"/>
                </a:solidFill>
                <a:latin typeface="Arial" panose="020B0604020202020204" pitchFamily="34" charset="0"/>
                <a:cs typeface="Arial" panose="020B0604020202020204" pitchFamily="34" charset="0"/>
              </a:rPr>
              <a:t> (Accessed: 4 November 2021).</a:t>
            </a:r>
          </a:p>
          <a:p>
            <a:pPr>
              <a:lnSpc>
                <a:spcPct val="150000"/>
              </a:lnSpc>
            </a:pPr>
            <a:r>
              <a:rPr lang="en-GB" sz="1100" dirty="0">
                <a:solidFill>
                  <a:srgbClr val="121212"/>
                </a:solidFill>
                <a:latin typeface="Arial" panose="020B0604020202020204" pitchFamily="34" charset="0"/>
                <a:cs typeface="Arial" panose="020B0604020202020204" pitchFamily="34" charset="0"/>
              </a:rPr>
              <a:t>Social Care Institution for Excellence (2016) </a:t>
            </a:r>
            <a:r>
              <a:rPr lang="en-GB" sz="1100" b="0" i="1" dirty="0">
                <a:solidFill>
                  <a:srgbClr val="303030"/>
                </a:solidFill>
                <a:effectLst/>
                <a:latin typeface="Arial" panose="020B0604020202020204" pitchFamily="34" charset="0"/>
                <a:cs typeface="Arial" panose="020B0604020202020204" pitchFamily="34" charset="0"/>
              </a:rPr>
              <a:t>The Care Act: assessment and eligibility. </a:t>
            </a:r>
            <a:r>
              <a:rPr lang="en-GB" sz="1100" b="0" dirty="0">
                <a:solidFill>
                  <a:srgbClr val="303030"/>
                </a:solidFill>
                <a:effectLst/>
                <a:latin typeface="Arial" panose="020B0604020202020204" pitchFamily="34" charset="0"/>
                <a:cs typeface="Arial" panose="020B0604020202020204" pitchFamily="34" charset="0"/>
              </a:rPr>
              <a:t>Available at: </a:t>
            </a:r>
            <a:r>
              <a:rPr lang="en-GB" sz="1100" b="0" dirty="0">
                <a:solidFill>
                  <a:srgbClr val="303030"/>
                </a:solidFill>
                <a:effectLst/>
                <a:latin typeface="Arial" panose="020B0604020202020204" pitchFamily="34" charset="0"/>
                <a:cs typeface="Arial" panose="020B0604020202020204" pitchFamily="34" charset="0"/>
                <a:hlinkClick r:id="rId10"/>
              </a:rPr>
              <a:t>https://www.scie.org.uk/care-act-2014/assessment-and-eligibility/</a:t>
            </a:r>
            <a:r>
              <a:rPr lang="en-GB" sz="1100" b="0" dirty="0">
                <a:solidFill>
                  <a:srgbClr val="303030"/>
                </a:solidFill>
                <a:effectLst/>
                <a:latin typeface="Arial" panose="020B0604020202020204" pitchFamily="34" charset="0"/>
                <a:cs typeface="Arial" panose="020B0604020202020204" pitchFamily="34" charset="0"/>
              </a:rPr>
              <a:t> (Accessed: 5 November 2021). </a:t>
            </a:r>
          </a:p>
          <a:p>
            <a:pPr>
              <a:lnSpc>
                <a:spcPct val="150000"/>
              </a:lnSpc>
            </a:pPr>
            <a:r>
              <a:rPr lang="en-GB" sz="1100" dirty="0">
                <a:solidFill>
                  <a:srgbClr val="303030"/>
                </a:solidFill>
                <a:latin typeface="Arial" panose="020B0604020202020204" pitchFamily="34" charset="0"/>
                <a:cs typeface="Arial" panose="020B0604020202020204" pitchFamily="34" charset="0"/>
              </a:rPr>
              <a:t>Umpf, (2019) </a:t>
            </a:r>
            <a:r>
              <a:rPr lang="en-GB" sz="1100" i="1" dirty="0">
                <a:effectLst/>
                <a:latin typeface="Arial" panose="020B0604020202020204" pitchFamily="34" charset="0"/>
                <a:cs typeface="Arial" panose="020B0604020202020204" pitchFamily="34" charset="0"/>
              </a:rPr>
              <a:t>Social Media Digest – Twitter abuse, Linkedin comments and the internet in one minute. </a:t>
            </a:r>
            <a:r>
              <a:rPr lang="en-GB" sz="1100" dirty="0">
                <a:effectLst/>
                <a:latin typeface="Arial" panose="020B0604020202020204" pitchFamily="34" charset="0"/>
                <a:cs typeface="Arial" panose="020B0604020202020204" pitchFamily="34" charset="0"/>
              </a:rPr>
              <a:t>Available at: </a:t>
            </a:r>
            <a:r>
              <a:rPr lang="en-GB" sz="1100" dirty="0">
                <a:effectLst/>
                <a:latin typeface="Arial" panose="020B0604020202020204" pitchFamily="34" charset="0"/>
                <a:cs typeface="Arial" panose="020B0604020202020204" pitchFamily="34" charset="0"/>
                <a:hlinkClick r:id="rId11"/>
              </a:rPr>
              <a:t>https://umpf.co.uk/social-media-digest-twitter-abuse-linkedin-comments-and-the-internet-in-one-minute/</a:t>
            </a:r>
            <a:r>
              <a:rPr lang="en-GB" sz="1100" dirty="0">
                <a:effectLst/>
                <a:latin typeface="Arial" panose="020B0604020202020204" pitchFamily="34" charset="0"/>
                <a:cs typeface="Arial" panose="020B0604020202020204" pitchFamily="34" charset="0"/>
              </a:rPr>
              <a:t> (Accessed: 10 November 2021)</a:t>
            </a:r>
            <a:endParaRPr lang="en-GB" sz="1100" b="0" dirty="0">
              <a:solidFill>
                <a:srgbClr val="303030"/>
              </a:solidFill>
              <a:effectLst/>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WHO (2017) </a:t>
            </a:r>
            <a:r>
              <a:rPr lang="en-GB" sz="1100" i="1" dirty="0">
                <a:solidFill>
                  <a:srgbClr val="3C4245"/>
                </a:solidFill>
                <a:effectLst/>
                <a:latin typeface="Arial" panose="020B0604020202020204" pitchFamily="34" charset="0"/>
                <a:cs typeface="Arial" panose="020B0604020202020204" pitchFamily="34" charset="0"/>
              </a:rPr>
              <a:t>Abuse of older people on the rise – 1 in 6 affected</a:t>
            </a:r>
            <a:r>
              <a:rPr lang="en-GB" sz="1100" dirty="0">
                <a:solidFill>
                  <a:srgbClr val="3C4245"/>
                </a:solidFill>
                <a:effectLst/>
                <a:latin typeface="Arial" panose="020B0604020202020204" pitchFamily="34" charset="0"/>
                <a:cs typeface="Arial" panose="020B0604020202020204" pitchFamily="34" charset="0"/>
              </a:rPr>
              <a:t>. Available at: </a:t>
            </a:r>
            <a:r>
              <a:rPr lang="en-GB" sz="1100" dirty="0">
                <a:solidFill>
                  <a:srgbClr val="3C4245"/>
                </a:solidFill>
                <a:effectLst/>
                <a:latin typeface="Arial" panose="020B0604020202020204" pitchFamily="34" charset="0"/>
                <a:cs typeface="Arial" panose="020B0604020202020204" pitchFamily="34" charset="0"/>
                <a:hlinkClick r:id="rId12"/>
              </a:rPr>
              <a:t>https://www.who.int/news/item/14-06-2017-abuse-of-older-people-on-the-rise-1-in-6-affected</a:t>
            </a:r>
            <a:r>
              <a:rPr lang="en-GB" sz="1100" dirty="0">
                <a:solidFill>
                  <a:srgbClr val="3C4245"/>
                </a:solidFill>
                <a:effectLst/>
                <a:latin typeface="Arial" panose="020B0604020202020204" pitchFamily="34" charset="0"/>
                <a:cs typeface="Arial" panose="020B0604020202020204" pitchFamily="34" charset="0"/>
              </a:rPr>
              <a:t> (Accessed: 10 November 2021). </a:t>
            </a:r>
            <a:endParaRPr lang="en-GB" sz="1100" dirty="0">
              <a:latin typeface="Arial" panose="020B0604020202020204" pitchFamily="34" charset="0"/>
              <a:cs typeface="Arial" panose="020B0604020202020204" pitchFamily="34" charset="0"/>
            </a:endParaRP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WHO (2018) </a:t>
            </a:r>
            <a:r>
              <a:rPr lang="en-GB" sz="1100" i="1" dirty="0">
                <a:latin typeface="Arial" panose="020B0604020202020204" pitchFamily="34" charset="0"/>
                <a:cs typeface="Arial" panose="020B0604020202020204" pitchFamily="34" charset="0"/>
              </a:rPr>
              <a:t>Elder Abuse Fact Sheet.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3"/>
              </a:rPr>
              <a:t>https://www.euro.who.int/__data/assets/pdf_file/0008/373904/fs-elder-abuse-eng.pdf</a:t>
            </a:r>
            <a:r>
              <a:rPr lang="en-GB" sz="1100" dirty="0">
                <a:latin typeface="Arial" panose="020B0604020202020204" pitchFamily="34" charset="0"/>
                <a:cs typeface="Arial" panose="020B0604020202020204" pitchFamily="34" charset="0"/>
              </a:rPr>
              <a:t> (Accessed 1 November 2021).</a:t>
            </a: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WHO (2021) </a:t>
            </a:r>
            <a:r>
              <a:rPr lang="en-GB" sz="1100" i="1" dirty="0">
                <a:latin typeface="Arial" panose="020B0604020202020204" pitchFamily="34" charset="0"/>
                <a:cs typeface="Arial" panose="020B0604020202020204" pitchFamily="34" charset="0"/>
              </a:rPr>
              <a:t>Elder Abuse </a:t>
            </a:r>
            <a:r>
              <a:rPr lang="en-GB" sz="1100" dirty="0">
                <a:latin typeface="Arial" panose="020B0604020202020204" pitchFamily="34" charset="0"/>
                <a:cs typeface="Arial" panose="020B0604020202020204" pitchFamily="34" charset="0"/>
              </a:rPr>
              <a:t>Available at: https://www.who.int/news-room/fact-sheets/detail/elder-abuse (Accessed: 7 November 2021).</a:t>
            </a:r>
          </a:p>
          <a:p>
            <a:pPr>
              <a:lnSpc>
                <a:spcPct val="150000"/>
              </a:lnSpc>
              <a:spcBef>
                <a:spcPts val="0"/>
              </a:spcBef>
              <a:spcAft>
                <a:spcPts val="0"/>
              </a:spcAft>
            </a:pPr>
            <a:r>
              <a:rPr lang="en-GB" sz="1100" dirty="0">
                <a:latin typeface="Arial" panose="020B0604020202020204" pitchFamily="34" charset="0"/>
                <a:cs typeface="Arial" panose="020B0604020202020204" pitchFamily="34" charset="0"/>
              </a:rPr>
              <a:t> </a:t>
            </a:r>
          </a:p>
          <a:p>
            <a:pPr>
              <a:lnSpc>
                <a:spcPct val="150000"/>
              </a:lnSpc>
              <a:spcBef>
                <a:spcPts val="0"/>
              </a:spcBef>
              <a:spcAft>
                <a:spcPts val="0"/>
              </a:spcAft>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3992812"/>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2" ma:contentTypeDescription="Create a new document." ma:contentTypeScope="" ma:versionID="5854283cc2e1e19a7b82ab1561972072">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c5bc7bc8b62b9b408d28c85c397036ac"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355B8D-8E28-407A-8C31-71B3ED9C75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129547-DB6B-40E4-A6C1-B645ED33929E}">
  <ds:schemaRefs>
    <ds:schemaRef ds:uri="http://purl.org/dc/terms/"/>
    <ds:schemaRef ds:uri="http://schemas.openxmlformats.org/package/2006/metadata/core-properties"/>
    <ds:schemaRef ds:uri="http://purl.org/dc/dcmitype/"/>
    <ds:schemaRef ds:uri="46b8f10f-f56e-4e87-af4a-2384ac144562"/>
    <ds:schemaRef ds:uri="921765a0-fcf6-47d1-8ac4-5d670786d758"/>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42612A72-C02D-4B7A-92A6-09703419F68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2212</TotalTime>
  <Words>1949</Words>
  <Application>Microsoft Office PowerPoint</Application>
  <PresentationFormat>Widescreen</PresentationFormat>
  <Paragraphs>130</Paragraphs>
  <Slides>16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Aharoni</vt:lpstr>
      <vt:lpstr>Amasis MT Pro Black</vt:lpstr>
      <vt:lpstr>Arial</vt:lpstr>
      <vt:lpstr>Bodoni MT Black</vt:lpstr>
      <vt:lpstr>Bookman Old Style</vt:lpstr>
      <vt:lpstr>Calibri</vt:lpstr>
      <vt:lpstr>Franklin Gothic Book</vt:lpstr>
      <vt:lpstr>Mongolian Baiti</vt:lpstr>
      <vt:lpstr>Symbol</vt:lpstr>
      <vt:lpstr>1_RetrospectVTI</vt:lpstr>
      <vt:lpstr>Elder Abuse Awareness</vt:lpstr>
      <vt:lpstr>Definition Of Elder Abuse: “Elder abuse is a single or repeated act, or lack of appropriate action, occurring within any relationship where there is an expectation of trust, which causes harm or distress to an older person”</vt:lpstr>
      <vt:lpstr>PowerPoint Presentation</vt:lpstr>
      <vt:lpstr>PowerPoint Presentation</vt:lpstr>
      <vt:lpstr>PowerPoint Presentation</vt:lpstr>
      <vt:lpstr>Physical Abuse – any action that causes injury or bodily harm</vt:lpstr>
      <vt:lpstr>Psychological Abuse – actions intentionally or unintentionally hurting one's emotions</vt:lpstr>
      <vt:lpstr>Signs of Psychological abuse </vt:lpstr>
      <vt:lpstr>Case Study </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Awareness of Elder Abuse</dc:title>
  <dc:creator>Lumoon Nehar (1817506)</dc:creator>
  <cp:lastModifiedBy>Lumoon Nehar</cp:lastModifiedBy>
  <cp:revision>80</cp:revision>
  <dcterms:created xsi:type="dcterms:W3CDTF">2021-11-03T20:51:17Z</dcterms:created>
  <dcterms:modified xsi:type="dcterms:W3CDTF">2021-11-12T14:03:25Z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