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1"/>
  </p:sldMasterIdLst>
  <p:notesMasterIdLst>
    <p:notesMasterId r:id="rId10"/>
  </p:notesMasterIdLst>
  <p:sldIdLst>
    <p:sldId id="269" r:id="rId2"/>
    <p:sldId id="260" r:id="rId3"/>
    <p:sldId id="270" r:id="rId4"/>
    <p:sldId id="261" r:id="rId5"/>
    <p:sldId id="263" r:id="rId6"/>
    <p:sldId id="264" r:id="rId7"/>
    <p:sldId id="266" r:id="rId8"/>
    <p:sldId id="268"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94660"/>
  </p:normalViewPr>
  <p:slideViewPr>
    <p:cSldViewPr snapToGrid="0">
      <p:cViewPr>
        <p:scale>
          <a:sx n="50" d="100"/>
          <a:sy n="50" d="100"/>
        </p:scale>
        <p:origin x="1284" y="2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866E79-61FA-4A5B-91C5-5CD24B4C4BCE}"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AD94E420-3F99-4674-A755-E844151488A7}">
      <dgm:prSet/>
      <dgm:spPr/>
      <dgm:t>
        <a:bodyPr/>
        <a:lstStyle/>
        <a:p>
          <a:r>
            <a:rPr lang="en-GB" dirty="0"/>
            <a:t>5W2H</a:t>
          </a:r>
          <a:endParaRPr lang="en-US" dirty="0"/>
        </a:p>
      </dgm:t>
    </dgm:pt>
    <dgm:pt modelId="{2141CA36-B8CD-4D53-9649-F4BC04CA3B46}" type="parTrans" cxnId="{FD353624-E0C2-4413-9CA2-9655718F75D5}">
      <dgm:prSet/>
      <dgm:spPr/>
      <dgm:t>
        <a:bodyPr/>
        <a:lstStyle/>
        <a:p>
          <a:endParaRPr lang="en-US"/>
        </a:p>
      </dgm:t>
    </dgm:pt>
    <dgm:pt modelId="{140610C6-A7DB-4CE3-8D95-8B24A894BF33}" type="sibTrans" cxnId="{FD353624-E0C2-4413-9CA2-9655718F75D5}">
      <dgm:prSet/>
      <dgm:spPr/>
      <dgm:t>
        <a:bodyPr/>
        <a:lstStyle/>
        <a:p>
          <a:endParaRPr lang="en-US"/>
        </a:p>
      </dgm:t>
    </dgm:pt>
    <dgm:pt modelId="{36DE5F1C-C58F-428D-A770-BFB5A3242072}">
      <dgm:prSet/>
      <dgm:spPr/>
      <dgm:t>
        <a:bodyPr/>
        <a:lstStyle/>
        <a:p>
          <a:r>
            <a:rPr lang="en-US" dirty="0"/>
            <a:t>Pestel</a:t>
          </a:r>
        </a:p>
      </dgm:t>
    </dgm:pt>
    <dgm:pt modelId="{1E490860-077C-4E07-A819-DA1D8E05E8E5}" type="parTrans" cxnId="{9CBA85CE-DA71-4C3A-AF6D-0B084114B6AF}">
      <dgm:prSet/>
      <dgm:spPr/>
      <dgm:t>
        <a:bodyPr/>
        <a:lstStyle/>
        <a:p>
          <a:endParaRPr lang="en-US"/>
        </a:p>
      </dgm:t>
    </dgm:pt>
    <dgm:pt modelId="{83D4AEA4-146A-4783-9F6A-2D19B8013BFE}" type="sibTrans" cxnId="{9CBA85CE-DA71-4C3A-AF6D-0B084114B6AF}">
      <dgm:prSet/>
      <dgm:spPr/>
      <dgm:t>
        <a:bodyPr/>
        <a:lstStyle/>
        <a:p>
          <a:endParaRPr lang="en-US"/>
        </a:p>
      </dgm:t>
    </dgm:pt>
    <dgm:pt modelId="{9EF10D76-5D5E-41DB-A72C-5683FCB51A76}">
      <dgm:prSet/>
      <dgm:spPr/>
      <dgm:t>
        <a:bodyPr/>
        <a:lstStyle/>
        <a:p>
          <a:r>
            <a:rPr lang="en-US" dirty="0"/>
            <a:t>Fishbone diagram</a:t>
          </a:r>
        </a:p>
      </dgm:t>
    </dgm:pt>
    <dgm:pt modelId="{1C8EC301-4A13-459D-BC79-A26767CB6A0D}" type="parTrans" cxnId="{D983FEE8-B90D-4B49-84B6-1C9B6F0C4852}">
      <dgm:prSet/>
      <dgm:spPr/>
      <dgm:t>
        <a:bodyPr/>
        <a:lstStyle/>
        <a:p>
          <a:endParaRPr lang="en-US"/>
        </a:p>
      </dgm:t>
    </dgm:pt>
    <dgm:pt modelId="{3A3A2CD6-24F1-4FD6-A011-9749F98D4B64}" type="sibTrans" cxnId="{D983FEE8-B90D-4B49-84B6-1C9B6F0C4852}">
      <dgm:prSet/>
      <dgm:spPr/>
      <dgm:t>
        <a:bodyPr/>
        <a:lstStyle/>
        <a:p>
          <a:endParaRPr lang="en-US"/>
        </a:p>
      </dgm:t>
    </dgm:pt>
    <dgm:pt modelId="{39AA56B3-8236-4AA9-8F54-F4D3CD99E723}" type="pres">
      <dgm:prSet presAssocID="{27866E79-61FA-4A5B-91C5-5CD24B4C4BCE}" presName="linear" presStyleCnt="0">
        <dgm:presLayoutVars>
          <dgm:animLvl val="lvl"/>
          <dgm:resizeHandles val="exact"/>
        </dgm:presLayoutVars>
      </dgm:prSet>
      <dgm:spPr/>
    </dgm:pt>
    <dgm:pt modelId="{247C4A77-84C1-4898-843F-FE57D1901292}" type="pres">
      <dgm:prSet presAssocID="{AD94E420-3F99-4674-A755-E844151488A7}" presName="parentText" presStyleLbl="node1" presStyleIdx="0" presStyleCnt="3">
        <dgm:presLayoutVars>
          <dgm:chMax val="0"/>
          <dgm:bulletEnabled val="1"/>
        </dgm:presLayoutVars>
      </dgm:prSet>
      <dgm:spPr/>
    </dgm:pt>
    <dgm:pt modelId="{D962E962-206C-4D36-820A-141D8E2B07F7}" type="pres">
      <dgm:prSet presAssocID="{140610C6-A7DB-4CE3-8D95-8B24A894BF33}" presName="spacer" presStyleCnt="0"/>
      <dgm:spPr/>
    </dgm:pt>
    <dgm:pt modelId="{85F1DC77-F0A3-4FF4-9CB1-1D750FB3F36A}" type="pres">
      <dgm:prSet presAssocID="{36DE5F1C-C58F-428D-A770-BFB5A3242072}" presName="parentText" presStyleLbl="node1" presStyleIdx="1" presStyleCnt="3">
        <dgm:presLayoutVars>
          <dgm:chMax val="0"/>
          <dgm:bulletEnabled val="1"/>
        </dgm:presLayoutVars>
      </dgm:prSet>
      <dgm:spPr/>
    </dgm:pt>
    <dgm:pt modelId="{21F61010-0EBB-41B0-B202-9E425F4065F3}" type="pres">
      <dgm:prSet presAssocID="{83D4AEA4-146A-4783-9F6A-2D19B8013BFE}" presName="spacer" presStyleCnt="0"/>
      <dgm:spPr/>
    </dgm:pt>
    <dgm:pt modelId="{BF712488-46E5-4B3D-B7D7-79437791AF66}" type="pres">
      <dgm:prSet presAssocID="{9EF10D76-5D5E-41DB-A72C-5683FCB51A76}" presName="parentText" presStyleLbl="node1" presStyleIdx="2" presStyleCnt="3">
        <dgm:presLayoutVars>
          <dgm:chMax val="0"/>
          <dgm:bulletEnabled val="1"/>
        </dgm:presLayoutVars>
      </dgm:prSet>
      <dgm:spPr/>
    </dgm:pt>
  </dgm:ptLst>
  <dgm:cxnLst>
    <dgm:cxn modelId="{B5A27E11-5952-4E11-9137-6A3ABD6555E8}" type="presOf" srcId="{36DE5F1C-C58F-428D-A770-BFB5A3242072}" destId="{85F1DC77-F0A3-4FF4-9CB1-1D750FB3F36A}" srcOrd="0" destOrd="0" presId="urn:microsoft.com/office/officeart/2005/8/layout/vList2"/>
    <dgm:cxn modelId="{A99E7012-4D1D-4D49-BF66-67BF4E6B4AC6}" type="presOf" srcId="{AD94E420-3F99-4674-A755-E844151488A7}" destId="{247C4A77-84C1-4898-843F-FE57D1901292}" srcOrd="0" destOrd="0" presId="urn:microsoft.com/office/officeart/2005/8/layout/vList2"/>
    <dgm:cxn modelId="{FD353624-E0C2-4413-9CA2-9655718F75D5}" srcId="{27866E79-61FA-4A5B-91C5-5CD24B4C4BCE}" destId="{AD94E420-3F99-4674-A755-E844151488A7}" srcOrd="0" destOrd="0" parTransId="{2141CA36-B8CD-4D53-9649-F4BC04CA3B46}" sibTransId="{140610C6-A7DB-4CE3-8D95-8B24A894BF33}"/>
    <dgm:cxn modelId="{4F76C36C-AB22-4DEC-AD79-D6B720CBBAC5}" type="presOf" srcId="{9EF10D76-5D5E-41DB-A72C-5683FCB51A76}" destId="{BF712488-46E5-4B3D-B7D7-79437791AF66}" srcOrd="0" destOrd="0" presId="urn:microsoft.com/office/officeart/2005/8/layout/vList2"/>
    <dgm:cxn modelId="{ECC813C8-0B4A-49DD-9CFB-6EF8FA97727C}" type="presOf" srcId="{27866E79-61FA-4A5B-91C5-5CD24B4C4BCE}" destId="{39AA56B3-8236-4AA9-8F54-F4D3CD99E723}" srcOrd="0" destOrd="0" presId="urn:microsoft.com/office/officeart/2005/8/layout/vList2"/>
    <dgm:cxn modelId="{9CBA85CE-DA71-4C3A-AF6D-0B084114B6AF}" srcId="{27866E79-61FA-4A5B-91C5-5CD24B4C4BCE}" destId="{36DE5F1C-C58F-428D-A770-BFB5A3242072}" srcOrd="1" destOrd="0" parTransId="{1E490860-077C-4E07-A819-DA1D8E05E8E5}" sibTransId="{83D4AEA4-146A-4783-9F6A-2D19B8013BFE}"/>
    <dgm:cxn modelId="{D983FEE8-B90D-4B49-84B6-1C9B6F0C4852}" srcId="{27866E79-61FA-4A5B-91C5-5CD24B4C4BCE}" destId="{9EF10D76-5D5E-41DB-A72C-5683FCB51A76}" srcOrd="2" destOrd="0" parTransId="{1C8EC301-4A13-459D-BC79-A26767CB6A0D}" sibTransId="{3A3A2CD6-24F1-4FD6-A011-9749F98D4B64}"/>
    <dgm:cxn modelId="{C5A58A9F-9B42-486C-9C03-88D844D86D38}" type="presParOf" srcId="{39AA56B3-8236-4AA9-8F54-F4D3CD99E723}" destId="{247C4A77-84C1-4898-843F-FE57D1901292}" srcOrd="0" destOrd="0" presId="urn:microsoft.com/office/officeart/2005/8/layout/vList2"/>
    <dgm:cxn modelId="{4831D175-6C71-4AD1-BFEF-C1F1DE1BDCE3}" type="presParOf" srcId="{39AA56B3-8236-4AA9-8F54-F4D3CD99E723}" destId="{D962E962-206C-4D36-820A-141D8E2B07F7}" srcOrd="1" destOrd="0" presId="urn:microsoft.com/office/officeart/2005/8/layout/vList2"/>
    <dgm:cxn modelId="{E1F3235A-5A2C-440F-9612-3DACCE052DA7}" type="presParOf" srcId="{39AA56B3-8236-4AA9-8F54-F4D3CD99E723}" destId="{85F1DC77-F0A3-4FF4-9CB1-1D750FB3F36A}" srcOrd="2" destOrd="0" presId="urn:microsoft.com/office/officeart/2005/8/layout/vList2"/>
    <dgm:cxn modelId="{A7A58314-9D71-48EF-9982-536D8FC7455F}" type="presParOf" srcId="{39AA56B3-8236-4AA9-8F54-F4D3CD99E723}" destId="{21F61010-0EBB-41B0-B202-9E425F4065F3}" srcOrd="3" destOrd="0" presId="urn:microsoft.com/office/officeart/2005/8/layout/vList2"/>
    <dgm:cxn modelId="{2D1842B8-AA54-43F7-B350-6BDB25C261A0}" type="presParOf" srcId="{39AA56B3-8236-4AA9-8F54-F4D3CD99E723}" destId="{BF712488-46E5-4B3D-B7D7-79437791AF6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7C4A77-84C1-4898-843F-FE57D1901292}">
      <dsp:nvSpPr>
        <dsp:cNvPr id="0" name=""/>
        <dsp:cNvSpPr/>
      </dsp:nvSpPr>
      <dsp:spPr>
        <a:xfrm>
          <a:off x="0" y="210990"/>
          <a:ext cx="6628804" cy="14040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28600" tIns="228600" rIns="228600" bIns="228600" numCol="1" spcCol="1270" anchor="ctr" anchorCtr="0">
          <a:noAutofit/>
        </a:bodyPr>
        <a:lstStyle/>
        <a:p>
          <a:pPr marL="0" lvl="0" indent="0" algn="l" defTabSz="2667000">
            <a:lnSpc>
              <a:spcPct val="90000"/>
            </a:lnSpc>
            <a:spcBef>
              <a:spcPct val="0"/>
            </a:spcBef>
            <a:spcAft>
              <a:spcPct val="35000"/>
            </a:spcAft>
            <a:buNone/>
          </a:pPr>
          <a:r>
            <a:rPr lang="en-GB" sz="6000" kern="1200" dirty="0"/>
            <a:t>5W2H</a:t>
          </a:r>
          <a:endParaRPr lang="en-US" sz="6000" kern="1200" dirty="0"/>
        </a:p>
      </dsp:txBody>
      <dsp:txXfrm>
        <a:off x="68538" y="279528"/>
        <a:ext cx="6491728" cy="1266924"/>
      </dsp:txXfrm>
    </dsp:sp>
    <dsp:sp modelId="{85F1DC77-F0A3-4FF4-9CB1-1D750FB3F36A}">
      <dsp:nvSpPr>
        <dsp:cNvPr id="0" name=""/>
        <dsp:cNvSpPr/>
      </dsp:nvSpPr>
      <dsp:spPr>
        <a:xfrm>
          <a:off x="0" y="1787790"/>
          <a:ext cx="6628804" cy="140400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28600" tIns="228600" rIns="228600" bIns="228600" numCol="1" spcCol="1270" anchor="ctr" anchorCtr="0">
          <a:noAutofit/>
        </a:bodyPr>
        <a:lstStyle/>
        <a:p>
          <a:pPr marL="0" lvl="0" indent="0" algn="l" defTabSz="2667000">
            <a:lnSpc>
              <a:spcPct val="90000"/>
            </a:lnSpc>
            <a:spcBef>
              <a:spcPct val="0"/>
            </a:spcBef>
            <a:spcAft>
              <a:spcPct val="35000"/>
            </a:spcAft>
            <a:buNone/>
          </a:pPr>
          <a:r>
            <a:rPr lang="en-US" sz="6000" kern="1200" dirty="0"/>
            <a:t>Pestel</a:t>
          </a:r>
        </a:p>
      </dsp:txBody>
      <dsp:txXfrm>
        <a:off x="68538" y="1856328"/>
        <a:ext cx="6491728" cy="1266924"/>
      </dsp:txXfrm>
    </dsp:sp>
    <dsp:sp modelId="{BF712488-46E5-4B3D-B7D7-79437791AF66}">
      <dsp:nvSpPr>
        <dsp:cNvPr id="0" name=""/>
        <dsp:cNvSpPr/>
      </dsp:nvSpPr>
      <dsp:spPr>
        <a:xfrm>
          <a:off x="0" y="3364590"/>
          <a:ext cx="6628804" cy="14040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28600" tIns="228600" rIns="228600" bIns="228600" numCol="1" spcCol="1270" anchor="ctr" anchorCtr="0">
          <a:noAutofit/>
        </a:bodyPr>
        <a:lstStyle/>
        <a:p>
          <a:pPr marL="0" lvl="0" indent="0" algn="l" defTabSz="2667000">
            <a:lnSpc>
              <a:spcPct val="90000"/>
            </a:lnSpc>
            <a:spcBef>
              <a:spcPct val="0"/>
            </a:spcBef>
            <a:spcAft>
              <a:spcPct val="35000"/>
            </a:spcAft>
            <a:buNone/>
          </a:pPr>
          <a:r>
            <a:rPr lang="en-US" sz="6000" kern="1200" dirty="0"/>
            <a:t>Fishbone diagram</a:t>
          </a:r>
        </a:p>
      </dsp:txBody>
      <dsp:txXfrm>
        <a:off x="68538" y="3433128"/>
        <a:ext cx="6491728" cy="126692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433CC1-9A1C-41DB-AC58-82E0BCA4A3B3}" type="datetimeFigureOut">
              <a:rPr lang="en-US" smtClean="0"/>
              <a:t>10/12/2025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B6C368-F33E-4E20-9780-3BB4BBD852EB}" type="slidenum">
              <a:rPr lang="en-US" smtClean="0"/>
              <a:t>‹#›</a:t>
            </a:fld>
            <a:endParaRPr lang="en-US"/>
          </a:p>
        </p:txBody>
      </p:sp>
    </p:spTree>
    <p:extLst>
      <p:ext uri="{BB962C8B-B14F-4D97-AF65-F5344CB8AC3E}">
        <p14:creationId xmlns:p14="http://schemas.microsoft.com/office/powerpoint/2010/main" val="3015569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Green Haven Florists started in 2016 and quickly grew into a well-known flower shop in Norwich. Located on a once-busy highway, the store serves local customers who value personal interaction and unique designs. The business focuses on bespoke floral arrangements for special occasions, including birthdays, anniversaries, and corporate events. They use sustainable packaging and materials, which have become one of their core selling points, attracting customers who care about environmentally friendly business practices (Duarte et al., 2024). The types of customers consist of walk-ins who buy the bouquets on impulse and those who make huge orders to cater to weddings and other occasions. The reputation of Green Haven has been founded on quality and community involvement. Several customers have been loyal due to the shop's good relations and service. This rich history makes the recent drop in sales more alarming, as it demonstrates that even a business with good values and quality service could be easily influenced by the shift in market conditions and the customers' behavior.</a:t>
            </a:r>
          </a:p>
        </p:txBody>
      </p:sp>
      <p:sp>
        <p:nvSpPr>
          <p:cNvPr id="4" name="Slide Number Placeholder 3"/>
          <p:cNvSpPr>
            <a:spLocks noGrp="1"/>
          </p:cNvSpPr>
          <p:nvPr>
            <p:ph type="sldNum" sz="quarter" idx="5"/>
          </p:nvPr>
        </p:nvSpPr>
        <p:spPr/>
        <p:txBody>
          <a:bodyPr/>
          <a:lstStyle/>
          <a:p>
            <a:fld id="{22B6C368-F33E-4E20-9780-3BB4BBD852EB}" type="slidenum">
              <a:rPr lang="en-US" smtClean="0"/>
              <a:t>1</a:t>
            </a:fld>
            <a:endParaRPr lang="en-US"/>
          </a:p>
        </p:txBody>
      </p:sp>
    </p:spTree>
    <p:extLst>
      <p:ext uri="{BB962C8B-B14F-4D97-AF65-F5344CB8AC3E}">
        <p14:creationId xmlns:p14="http://schemas.microsoft.com/office/powerpoint/2010/main" val="882421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most significant issue that Green Haven Florists is experiencing is the thirty percent decrease in sales within the store in the past year. This reduction is a considerable threat to the business as walk-in clients have been one of the key sources of revenue in the past. The high prices of flowers have also raised operational costs, partially because of new border checks and supply chain pressure in the aftermath of Brexit (AIPH, 2024; Bakker et al., 2022). The shop's website is outdated and difficult to navigate, making it harder for customers to order online or access information easily (Statista, 2023). Competitors offer cheaper online flower delivery services with same-day options and frequent discounts, which attracts many price-sensitive customers away from Green Haven. Foot traffic has decreased in the local high street area due to nearby business closures and a shift in consumer </a:t>
            </a:r>
            <a:r>
              <a:rPr lang="en-US" dirty="0" err="1"/>
              <a:t>behaviour</a:t>
            </a:r>
            <a:r>
              <a:rPr lang="en-US" dirty="0"/>
              <a:t> toward online shopping (Rihn et al., 2024). These internal weaknesses and external threats create a challenging business environment, leaving Liam and Priya struggling to maintain profitability.</a:t>
            </a:r>
          </a:p>
        </p:txBody>
      </p:sp>
      <p:sp>
        <p:nvSpPr>
          <p:cNvPr id="4" name="Slide Number Placeholder 3"/>
          <p:cNvSpPr>
            <a:spLocks noGrp="1"/>
          </p:cNvSpPr>
          <p:nvPr>
            <p:ph type="sldNum" sz="quarter" idx="5"/>
          </p:nvPr>
        </p:nvSpPr>
        <p:spPr/>
        <p:txBody>
          <a:bodyPr/>
          <a:lstStyle/>
          <a:p>
            <a:fld id="{22B6C368-F33E-4E20-9780-3BB4BBD852EB}" type="slidenum">
              <a:rPr lang="en-US" smtClean="0"/>
              <a:t>2</a:t>
            </a:fld>
            <a:endParaRPr lang="en-US"/>
          </a:p>
        </p:txBody>
      </p:sp>
    </p:spTree>
    <p:extLst>
      <p:ext uri="{BB962C8B-B14F-4D97-AF65-F5344CB8AC3E}">
        <p14:creationId xmlns:p14="http://schemas.microsoft.com/office/powerpoint/2010/main" val="2928186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5W2H model helps to break down the situation clearly. The "What" is the decline in in-store sales, significantly affecting revenue. The "Why" relates to competition, rising costs, and an outdated digital strategy that prevents Green Haven Florists from fully </a:t>
            </a:r>
            <a:r>
              <a:rPr lang="en-US" dirty="0" err="1"/>
              <a:t>capitalising</a:t>
            </a:r>
            <a:r>
              <a:rPr lang="en-US" dirty="0"/>
              <a:t> on online demand (Statista, 2023). The "Where" is the Norwich High Street shop, which has seen a decrease in foot traffic due to surrounding business closures. The "When" is during the last twelve months, making it a recent but persistent problem. The "Who" refers to walk-in customers and loyal clients who are not visiting the shop as frequently as they used to (Rihn et al., 2024). The "How" explains that reduced foot traffic and limited marketing efforts contribute to this problem by lowering brand visibility and engagement. This model </a:t>
            </a:r>
            <a:r>
              <a:rPr lang="en-US" dirty="0" err="1"/>
              <a:t>summarises</a:t>
            </a:r>
            <a:r>
              <a:rPr lang="en-US" dirty="0"/>
              <a:t> the scope of the problem and helps the owners see how different factors combine to create the current situation.</a:t>
            </a:r>
          </a:p>
        </p:txBody>
      </p:sp>
      <p:sp>
        <p:nvSpPr>
          <p:cNvPr id="4" name="Slide Number Placeholder 3"/>
          <p:cNvSpPr>
            <a:spLocks noGrp="1"/>
          </p:cNvSpPr>
          <p:nvPr>
            <p:ph type="sldNum" sz="quarter" idx="5"/>
          </p:nvPr>
        </p:nvSpPr>
        <p:spPr/>
        <p:txBody>
          <a:bodyPr/>
          <a:lstStyle/>
          <a:p>
            <a:fld id="{22B6C368-F33E-4E20-9780-3BB4BBD852EB}" type="slidenum">
              <a:rPr lang="en-US" smtClean="0"/>
              <a:t>4</a:t>
            </a:fld>
            <a:endParaRPr lang="en-US"/>
          </a:p>
        </p:txBody>
      </p:sp>
    </p:spTree>
    <p:extLst>
      <p:ext uri="{BB962C8B-B14F-4D97-AF65-F5344CB8AC3E}">
        <p14:creationId xmlns:p14="http://schemas.microsoft.com/office/powerpoint/2010/main" val="1645273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Applying PESTEL to Green Haven Florists highlights several key factors. Politically, import regulations and trade policies affect flower prices, especially for imported blooms (AIPH, 2024). Economically, inflation increases operational business costs, putting pressure on profit margins (GOV.UK, 2025). Socially, consumers prefer convenient online shopping options and are moving away from traditional in-store purchases, which contributes to the decline in foot traffic (Rihn et al., 2024). Technologically, competitors invest in digital marketing and have strong online platforms that make ordering quick and easy, leaving Green Haven behind (Statista, 2023). Environmentally, demand rises for sustainable packaging and locally sourced products, which aligns with Green Haven's values but also increases costs due to higher supplier prices (Duarte et al., 2024). Legally, health and safety compliance is required, which adds operational responsibilities and expenses to the business (HTA, 2021). This PESTEL analysis shows multiple external forces are influencing Green Haven Florists, many of which are beyond their control.</a:t>
            </a:r>
          </a:p>
        </p:txBody>
      </p:sp>
      <p:sp>
        <p:nvSpPr>
          <p:cNvPr id="4" name="Slide Number Placeholder 3"/>
          <p:cNvSpPr>
            <a:spLocks noGrp="1"/>
          </p:cNvSpPr>
          <p:nvPr>
            <p:ph type="sldNum" sz="quarter" idx="5"/>
          </p:nvPr>
        </p:nvSpPr>
        <p:spPr/>
        <p:txBody>
          <a:bodyPr/>
          <a:lstStyle/>
          <a:p>
            <a:fld id="{22B6C368-F33E-4E20-9780-3BB4BBD852EB}" type="slidenum">
              <a:rPr lang="en-US" smtClean="0"/>
              <a:t>5</a:t>
            </a:fld>
            <a:endParaRPr lang="en-US"/>
          </a:p>
        </p:txBody>
      </p:sp>
    </p:spTree>
    <p:extLst>
      <p:ext uri="{BB962C8B-B14F-4D97-AF65-F5344CB8AC3E}">
        <p14:creationId xmlns:p14="http://schemas.microsoft.com/office/powerpoint/2010/main" val="10572510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Cause-and-Effect model, also called the fishbone diagram or Ishikawa diagram, identifies root problem causes by visually mapping them out. It uses a visual fishbone diagram with a clear "head" representing the problem and "bones" representing contributing factors. Benefits include clarity and easy communication since the diagram is straightforward and helps stakeholders quickly understand the root causes. It also helps </a:t>
            </a:r>
            <a:r>
              <a:rPr lang="en-US" dirty="0" err="1"/>
              <a:t>organise</a:t>
            </a:r>
            <a:r>
              <a:rPr lang="en-US" dirty="0"/>
              <a:t> problems into categories, such as people, process, technology, and market trends, making it easier to address them systematically. However, limitations include the potential for oversimplifying results because complex problems may have interrelated causes that are not easily separated. The model also requires accurate data for best outcomes; otherwise, it may lead to misleading conclusions (Bakker et al., 2022). Despite these limitations, the Cause-and-Effect diagram remains a practical tool for businesses like Green Haven Florists to identify priority areas for improvement and support decisions with clear evidence.</a:t>
            </a:r>
          </a:p>
        </p:txBody>
      </p:sp>
      <p:sp>
        <p:nvSpPr>
          <p:cNvPr id="4" name="Slide Number Placeholder 3"/>
          <p:cNvSpPr>
            <a:spLocks noGrp="1"/>
          </p:cNvSpPr>
          <p:nvPr>
            <p:ph type="sldNum" sz="quarter" idx="5"/>
          </p:nvPr>
        </p:nvSpPr>
        <p:spPr/>
        <p:txBody>
          <a:bodyPr/>
          <a:lstStyle/>
          <a:p>
            <a:fld id="{22B6C368-F33E-4E20-9780-3BB4BBD852EB}" type="slidenum">
              <a:rPr lang="en-US" smtClean="0"/>
              <a:t>6</a:t>
            </a:fld>
            <a:endParaRPr lang="en-US"/>
          </a:p>
        </p:txBody>
      </p:sp>
    </p:spTree>
    <p:extLst>
      <p:ext uri="{BB962C8B-B14F-4D97-AF65-F5344CB8AC3E}">
        <p14:creationId xmlns:p14="http://schemas.microsoft.com/office/powerpoint/2010/main" val="17453165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key findings of this analysis show that the main issue for Green Haven Florists is declining in-store sales, which have dropped significantly in the past year. The website and marketing efforts are outdated, preventing the business from reaching online customers effectively (Statista, 2023). Costs are rising due to inflation, import fees, and eco-friendly commitments, reducing profit margins (AIPH, 2024). Competition attracts customers with cheaper prices and aggressive digital campaigns, making it hard for Green Haven to keep up (Rihn et al., 2024). Consumers now prefer online ordering convenience, expecting easy navigation, quick checkout, and same-day delivery options. These findings indicate that immediate changes are needed to stay competitive, including </a:t>
            </a:r>
            <a:r>
              <a:rPr lang="en-US" dirty="0" err="1"/>
              <a:t>modernising</a:t>
            </a:r>
            <a:r>
              <a:rPr lang="en-US" dirty="0"/>
              <a:t> the website, improving marketing efforts, and exploring new services such as subscriptions and better delivery options. Green Haven risks continued decline without action, but with a targeted strategy, it can </a:t>
            </a:r>
            <a:r>
              <a:rPr lang="en-US" dirty="0" err="1"/>
              <a:t>stabilise</a:t>
            </a:r>
            <a:r>
              <a:rPr lang="en-US" dirty="0"/>
              <a:t> and regain customer loyalty in a competitive and changing market.</a:t>
            </a:r>
          </a:p>
        </p:txBody>
      </p:sp>
      <p:sp>
        <p:nvSpPr>
          <p:cNvPr id="4" name="Slide Number Placeholder 3"/>
          <p:cNvSpPr>
            <a:spLocks noGrp="1"/>
          </p:cNvSpPr>
          <p:nvPr>
            <p:ph type="sldNum" sz="quarter" idx="5"/>
          </p:nvPr>
        </p:nvSpPr>
        <p:spPr/>
        <p:txBody>
          <a:bodyPr/>
          <a:lstStyle/>
          <a:p>
            <a:fld id="{22B6C368-F33E-4E20-9780-3BB4BBD852EB}" type="slidenum">
              <a:rPr lang="en-US" smtClean="0"/>
              <a:t>7</a:t>
            </a:fld>
            <a:endParaRPr lang="en-US"/>
          </a:p>
        </p:txBody>
      </p:sp>
    </p:spTree>
    <p:extLst>
      <p:ext uri="{BB962C8B-B14F-4D97-AF65-F5344CB8AC3E}">
        <p14:creationId xmlns:p14="http://schemas.microsoft.com/office/powerpoint/2010/main" val="1293781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868260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55308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37931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094438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71190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02074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18894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414672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19579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035073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1461575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968839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701292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248406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14793233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66719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96915319"/>
      </p:ext>
    </p:extLst>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 id="2147483809" r:id="rId15"/>
    <p:sldLayoutId id="21474838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5757B-77F6-C065-3E54-C3B5965FA024}"/>
              </a:ext>
            </a:extLst>
          </p:cNvPr>
          <p:cNvSpPr>
            <a:spLocks noGrp="1"/>
          </p:cNvSpPr>
          <p:nvPr>
            <p:ph type="title"/>
          </p:nvPr>
        </p:nvSpPr>
        <p:spPr>
          <a:xfrm>
            <a:off x="803671" y="285751"/>
            <a:ext cx="9542860" cy="1553765"/>
          </a:xfrm>
        </p:spPr>
        <p:txBody>
          <a:bodyPr>
            <a:noAutofit/>
          </a:bodyPr>
          <a:lstStyle/>
          <a:p>
            <a:r>
              <a:rPr lang="en-US" sz="4800" b="1" dirty="0"/>
              <a:t>Company </a:t>
            </a:r>
            <a:r>
              <a:rPr lang="en-GB" sz="4800" b="1" dirty="0"/>
              <a:t>-Flower Shop</a:t>
            </a:r>
            <a:endParaRPr lang="en-US" sz="4800" b="1" dirty="0"/>
          </a:p>
        </p:txBody>
      </p:sp>
      <p:sp>
        <p:nvSpPr>
          <p:cNvPr id="4" name="Content Placeholder 3">
            <a:extLst>
              <a:ext uri="{FF2B5EF4-FFF2-40B4-BE49-F238E27FC236}">
                <a16:creationId xmlns:a16="http://schemas.microsoft.com/office/drawing/2014/main" id="{7D62E1A5-5C27-DDC4-DBB3-262EF3D5B00B}"/>
              </a:ext>
            </a:extLst>
          </p:cNvPr>
          <p:cNvSpPr>
            <a:spLocks noGrp="1"/>
          </p:cNvSpPr>
          <p:nvPr>
            <p:ph sz="half" idx="1"/>
          </p:nvPr>
        </p:nvSpPr>
        <p:spPr>
          <a:xfrm>
            <a:off x="982312" y="1089422"/>
            <a:ext cx="8768907" cy="4679156"/>
          </a:xfrm>
        </p:spPr>
        <p:txBody>
          <a:bodyPr>
            <a:noAutofit/>
          </a:bodyPr>
          <a:lstStyle/>
          <a:p>
            <a:r>
              <a:rPr lang="en-US" sz="3200" dirty="0">
                <a:solidFill>
                  <a:schemeClr val="accent5"/>
                </a:solidFill>
                <a:latin typeface="Arial Black" panose="020B0604020202020204" pitchFamily="34" charset="0"/>
                <a:cs typeface="Arial Black" panose="020B0604020202020204" pitchFamily="34" charset="0"/>
              </a:rPr>
              <a:t>Green Haven Flower Shop</a:t>
            </a:r>
            <a:r>
              <a:rPr lang="en-US" sz="3200" dirty="0">
                <a:latin typeface="Arial Black" panose="020B0604020202020204" pitchFamily="34" charset="0"/>
                <a:cs typeface="Arial Black" panose="020B0604020202020204" pitchFamily="34" charset="0"/>
              </a:rPr>
              <a:t> opened in </a:t>
            </a:r>
            <a:r>
              <a:rPr lang="en-US" sz="3200" dirty="0">
                <a:solidFill>
                  <a:schemeClr val="accent5"/>
                </a:solidFill>
                <a:latin typeface="Arial Black" panose="020B0604020202020204" pitchFamily="34" charset="0"/>
                <a:cs typeface="Arial Black" panose="020B0604020202020204" pitchFamily="34" charset="0"/>
              </a:rPr>
              <a:t>2016</a:t>
            </a:r>
            <a:r>
              <a:rPr lang="en-US" sz="3200" dirty="0">
                <a:latin typeface="Arial Black" panose="020B0604020202020204" pitchFamily="34" charset="0"/>
                <a:cs typeface="Arial Black" panose="020B0604020202020204" pitchFamily="34" charset="0"/>
              </a:rPr>
              <a:t>.</a:t>
            </a:r>
          </a:p>
          <a:p>
            <a:r>
              <a:rPr lang="en-US" sz="3200" dirty="0">
                <a:latin typeface="Arial Black" panose="020B0604020202020204" pitchFamily="34" charset="0"/>
                <a:cs typeface="Arial Black" panose="020B0604020202020204" pitchFamily="34" charset="0"/>
              </a:rPr>
              <a:t>The shop is located in </a:t>
            </a:r>
            <a:r>
              <a:rPr lang="en-US" sz="3200" dirty="0">
                <a:solidFill>
                  <a:schemeClr val="accent5"/>
                </a:solidFill>
                <a:latin typeface="Arial Black" panose="020B0604020202020204" pitchFamily="34" charset="0"/>
                <a:cs typeface="Arial Black" panose="020B0604020202020204" pitchFamily="34" charset="0"/>
              </a:rPr>
              <a:t>Norwich</a:t>
            </a:r>
            <a:r>
              <a:rPr lang="en-US" sz="3200" dirty="0">
                <a:latin typeface="Arial Black" panose="020B0604020202020204" pitchFamily="34" charset="0"/>
                <a:cs typeface="Arial Black" panose="020B0604020202020204" pitchFamily="34" charset="0"/>
              </a:rPr>
              <a:t>.</a:t>
            </a:r>
          </a:p>
          <a:p>
            <a:r>
              <a:rPr lang="en-US" sz="3200" dirty="0">
                <a:latin typeface="Arial Black" panose="020B0604020202020204" pitchFamily="34" charset="0"/>
                <a:cs typeface="Arial Black" panose="020B0604020202020204" pitchFamily="34" charset="0"/>
              </a:rPr>
              <a:t>It serves </a:t>
            </a:r>
            <a:r>
              <a:rPr lang="en-US" sz="3200" dirty="0">
                <a:solidFill>
                  <a:schemeClr val="accent5"/>
                </a:solidFill>
                <a:latin typeface="Arial Black" panose="020B0604020202020204" pitchFamily="34" charset="0"/>
                <a:cs typeface="Arial Black" panose="020B0604020202020204" pitchFamily="34" charset="0"/>
              </a:rPr>
              <a:t>loyal local walk-in </a:t>
            </a:r>
            <a:r>
              <a:rPr lang="en-US" sz="3200" dirty="0">
                <a:latin typeface="Arial Black" panose="020B0604020202020204" pitchFamily="34" charset="0"/>
                <a:cs typeface="Arial Black" panose="020B0604020202020204" pitchFamily="34" charset="0"/>
              </a:rPr>
              <a:t>customers.</a:t>
            </a:r>
          </a:p>
          <a:p>
            <a:r>
              <a:rPr lang="en-US" sz="3200" dirty="0">
                <a:latin typeface="Arial Black" panose="020B0604020202020204" pitchFamily="34" charset="0"/>
                <a:cs typeface="Arial Black" panose="020B0604020202020204" pitchFamily="34" charset="0"/>
              </a:rPr>
              <a:t>It </a:t>
            </a:r>
            <a:r>
              <a:rPr lang="en-GB" sz="3200" dirty="0">
                <a:latin typeface="Arial Black" panose="020B0604020202020204" pitchFamily="34" charset="0"/>
                <a:cs typeface="Arial Black" panose="020B0604020202020204" pitchFamily="34" charset="0"/>
              </a:rPr>
              <a:t>offers </a:t>
            </a:r>
            <a:r>
              <a:rPr lang="en-GB" sz="3200" dirty="0">
                <a:solidFill>
                  <a:schemeClr val="accent5"/>
                </a:solidFill>
                <a:latin typeface="Arial Black" panose="020B0604020202020204" pitchFamily="34" charset="0"/>
                <a:cs typeface="Arial Black" panose="020B0604020202020204" pitchFamily="34" charset="0"/>
              </a:rPr>
              <a:t>custom made</a:t>
            </a:r>
            <a:r>
              <a:rPr lang="en-GB" sz="3200" dirty="0">
                <a:latin typeface="Arial Black" panose="020B0604020202020204" pitchFamily="34" charset="0"/>
                <a:cs typeface="Arial Black" panose="020B0604020202020204" pitchFamily="34" charset="0"/>
              </a:rPr>
              <a:t> </a:t>
            </a:r>
            <a:r>
              <a:rPr lang="en-US" sz="3200" dirty="0">
                <a:latin typeface="Arial Black" panose="020B0604020202020204" pitchFamily="34" charset="0"/>
                <a:cs typeface="Arial Black" panose="020B0604020202020204" pitchFamily="34" charset="0"/>
              </a:rPr>
              <a:t>  </a:t>
            </a:r>
            <a:r>
              <a:rPr lang="en-GB" sz="3200" dirty="0">
                <a:solidFill>
                  <a:schemeClr val="accent5"/>
                </a:solidFill>
                <a:latin typeface="Arial Black" panose="020B0604020202020204" pitchFamily="34" charset="0"/>
                <a:cs typeface="Arial Black" panose="020B0604020202020204" pitchFamily="34" charset="0"/>
              </a:rPr>
              <a:t>flowers </a:t>
            </a:r>
            <a:r>
              <a:rPr lang="en-US" sz="3200" dirty="0">
                <a:latin typeface="Arial Black" panose="020B0604020202020204" pitchFamily="34" charset="0"/>
                <a:cs typeface="Arial Black" panose="020B0604020202020204" pitchFamily="34" charset="0"/>
              </a:rPr>
              <a:t>daily.</a:t>
            </a:r>
          </a:p>
          <a:p>
            <a:r>
              <a:rPr lang="en-US" sz="3200" dirty="0">
                <a:latin typeface="Arial Black" panose="020B0604020202020204" pitchFamily="34" charset="0"/>
                <a:cs typeface="Arial Black" panose="020B0604020202020204" pitchFamily="34" charset="0"/>
              </a:rPr>
              <a:t>It uses </a:t>
            </a:r>
            <a:r>
              <a:rPr lang="en-GB" sz="3200" dirty="0">
                <a:latin typeface="Arial Black" panose="020B0604020202020204" pitchFamily="34" charset="0"/>
                <a:cs typeface="Arial Black" panose="020B0604020202020204" pitchFamily="34" charset="0"/>
              </a:rPr>
              <a:t> </a:t>
            </a:r>
            <a:r>
              <a:rPr lang="en-GB" sz="3200" dirty="0">
                <a:solidFill>
                  <a:schemeClr val="accent5"/>
                </a:solidFill>
                <a:latin typeface="Arial Black" panose="020B0604020202020204" pitchFamily="34" charset="0"/>
                <a:cs typeface="Arial Black" panose="020B0604020202020204" pitchFamily="34" charset="0"/>
              </a:rPr>
              <a:t>good quality </a:t>
            </a:r>
            <a:r>
              <a:rPr lang="en-US" sz="3200" dirty="0">
                <a:solidFill>
                  <a:schemeClr val="accent5"/>
                </a:solidFill>
                <a:latin typeface="Arial Black" panose="020B0604020202020204" pitchFamily="34" charset="0"/>
                <a:cs typeface="Arial Black" panose="020B0604020202020204" pitchFamily="34" charset="0"/>
              </a:rPr>
              <a:t>materials.</a:t>
            </a:r>
          </a:p>
          <a:p>
            <a:r>
              <a:rPr lang="en-US" sz="3200" dirty="0">
                <a:latin typeface="Arial Black" panose="020B0604020202020204" pitchFamily="34" charset="0"/>
                <a:cs typeface="Arial Black" panose="020B0604020202020204" pitchFamily="34" charset="0"/>
              </a:rPr>
              <a:t>The shop has </a:t>
            </a:r>
            <a:r>
              <a:rPr lang="en-US" sz="3200" dirty="0">
                <a:solidFill>
                  <a:schemeClr val="accent5"/>
                </a:solidFill>
                <a:latin typeface="Arial Black" panose="020B0604020202020204" pitchFamily="34" charset="0"/>
                <a:cs typeface="Arial Black" panose="020B0604020202020204" pitchFamily="34" charset="0"/>
              </a:rPr>
              <a:t>strong community reputation</a:t>
            </a:r>
            <a:r>
              <a:rPr lang="en-US" sz="3200" dirty="0"/>
              <a:t>.</a:t>
            </a:r>
          </a:p>
        </p:txBody>
      </p:sp>
    </p:spTree>
    <p:extLst>
      <p:ext uri="{BB962C8B-B14F-4D97-AF65-F5344CB8AC3E}">
        <p14:creationId xmlns:p14="http://schemas.microsoft.com/office/powerpoint/2010/main" val="3726616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FF4FD-1596-FCCD-8835-BCD9F9E1DFA9}"/>
              </a:ext>
            </a:extLst>
          </p:cNvPr>
          <p:cNvSpPr>
            <a:spLocks noGrp="1"/>
          </p:cNvSpPr>
          <p:nvPr>
            <p:ph type="title"/>
          </p:nvPr>
        </p:nvSpPr>
        <p:spPr>
          <a:xfrm>
            <a:off x="303609" y="319882"/>
            <a:ext cx="8363174" cy="1049337"/>
          </a:xfrm>
        </p:spPr>
        <p:txBody>
          <a:bodyPr/>
          <a:lstStyle/>
          <a:p>
            <a:r>
              <a:rPr lang="en-GB" b="1" dirty="0"/>
              <a:t>                 </a:t>
            </a:r>
            <a:r>
              <a:rPr lang="en-GB" sz="4800" b="1" dirty="0">
                <a:latin typeface="Arial Black" panose="020B0604020202020204" pitchFamily="34" charset="0"/>
                <a:cs typeface="Arial Black" panose="020B0604020202020204" pitchFamily="34" charset="0"/>
              </a:rPr>
              <a:t>   Main </a:t>
            </a:r>
            <a:r>
              <a:rPr lang="en-US" sz="4800" b="1" dirty="0">
                <a:latin typeface="Arial Black" panose="020B0604020202020204" pitchFamily="34" charset="0"/>
                <a:cs typeface="Arial Black" panose="020B0604020202020204" pitchFamily="34" charset="0"/>
              </a:rPr>
              <a:t>Problem</a:t>
            </a:r>
          </a:p>
        </p:txBody>
      </p:sp>
      <p:sp>
        <p:nvSpPr>
          <p:cNvPr id="3" name="Content Placeholder 2">
            <a:extLst>
              <a:ext uri="{FF2B5EF4-FFF2-40B4-BE49-F238E27FC236}">
                <a16:creationId xmlns:a16="http://schemas.microsoft.com/office/drawing/2014/main" id="{5C1F8935-5966-E3F7-C281-8C772F687D55}"/>
              </a:ext>
            </a:extLst>
          </p:cNvPr>
          <p:cNvSpPr>
            <a:spLocks noGrp="1"/>
          </p:cNvSpPr>
          <p:nvPr>
            <p:ph sz="half" idx="1"/>
          </p:nvPr>
        </p:nvSpPr>
        <p:spPr>
          <a:xfrm>
            <a:off x="166688" y="1369219"/>
            <a:ext cx="8762999" cy="4702969"/>
          </a:xfrm>
        </p:spPr>
        <p:txBody>
          <a:bodyPr>
            <a:normAutofit fontScale="92500" lnSpcReduction="20000"/>
          </a:bodyPr>
          <a:lstStyle/>
          <a:p>
            <a:r>
              <a:rPr lang="en-US" sz="3600" dirty="0">
                <a:latin typeface="Arial Black" panose="020B0604020202020204" pitchFamily="34" charset="0"/>
                <a:cs typeface="Arial Black" panose="020B0604020202020204" pitchFamily="34" charset="0"/>
              </a:rPr>
              <a:t>Main problem is </a:t>
            </a:r>
            <a:r>
              <a:rPr lang="en-GB" sz="3600" dirty="0">
                <a:solidFill>
                  <a:schemeClr val="accent5"/>
                </a:solidFill>
                <a:latin typeface="Arial Black" panose="020B0604020202020204" pitchFamily="34" charset="0"/>
                <a:cs typeface="Arial Black" panose="020B0604020202020204" pitchFamily="34" charset="0"/>
              </a:rPr>
              <a:t>cancelled </a:t>
            </a:r>
            <a:r>
              <a:rPr lang="en-US" sz="3600" dirty="0">
                <a:solidFill>
                  <a:schemeClr val="accent5"/>
                </a:solidFill>
                <a:latin typeface="Arial Black" panose="020B0604020202020204" pitchFamily="34" charset="0"/>
                <a:cs typeface="Arial Black" panose="020B0604020202020204" pitchFamily="34" charset="0"/>
              </a:rPr>
              <a:t>in-store sales</a:t>
            </a:r>
            <a:r>
              <a:rPr lang="en-US" sz="3600" dirty="0">
                <a:latin typeface="Arial Black" panose="020B0604020202020204" pitchFamily="34" charset="0"/>
                <a:cs typeface="Arial Black" panose="020B0604020202020204" pitchFamily="34" charset="0"/>
              </a:rPr>
              <a:t>.</a:t>
            </a:r>
          </a:p>
          <a:p>
            <a:r>
              <a:rPr lang="en-US" sz="3600" dirty="0">
                <a:latin typeface="Arial Black" panose="020B0604020202020204" pitchFamily="34" charset="0"/>
                <a:cs typeface="Arial Black" panose="020B0604020202020204" pitchFamily="34" charset="0"/>
              </a:rPr>
              <a:t>Sales </a:t>
            </a:r>
            <a:r>
              <a:rPr lang="en-US" sz="3600" dirty="0">
                <a:solidFill>
                  <a:schemeClr val="accent5"/>
                </a:solidFill>
                <a:latin typeface="Arial Black" panose="020B0604020202020204" pitchFamily="34" charset="0"/>
                <a:cs typeface="Arial Black" panose="020B0604020202020204" pitchFamily="34" charset="0"/>
              </a:rPr>
              <a:t> </a:t>
            </a:r>
            <a:r>
              <a:rPr lang="en-GB" sz="3600" dirty="0">
                <a:solidFill>
                  <a:schemeClr val="accent5"/>
                </a:solidFill>
                <a:latin typeface="Arial Black" panose="020B0604020202020204" pitchFamily="34" charset="0"/>
                <a:cs typeface="Arial Black" panose="020B0604020202020204" pitchFamily="34" charset="0"/>
              </a:rPr>
              <a:t>30 %  less</a:t>
            </a:r>
            <a:r>
              <a:rPr lang="en-GB" sz="3600" dirty="0">
                <a:latin typeface="Arial Black" panose="020B0604020202020204" pitchFamily="34" charset="0"/>
                <a:cs typeface="Arial Black" panose="020B0604020202020204" pitchFamily="34" charset="0"/>
              </a:rPr>
              <a:t> than </a:t>
            </a:r>
            <a:r>
              <a:rPr lang="en-GB" sz="3600" dirty="0">
                <a:solidFill>
                  <a:srgbClr val="C00000"/>
                </a:solidFill>
                <a:latin typeface="Arial Black" panose="020B0604020202020204" pitchFamily="34" charset="0"/>
                <a:cs typeface="Arial Black" panose="020B0604020202020204" pitchFamily="34" charset="0"/>
              </a:rPr>
              <a:t>last year</a:t>
            </a:r>
            <a:endParaRPr lang="en-US" sz="3600" dirty="0">
              <a:solidFill>
                <a:srgbClr val="C00000"/>
              </a:solidFill>
              <a:latin typeface="Arial Black" panose="020B0604020202020204" pitchFamily="34" charset="0"/>
              <a:cs typeface="Arial Black" panose="020B0604020202020204" pitchFamily="34" charset="0"/>
            </a:endParaRPr>
          </a:p>
          <a:p>
            <a:r>
              <a:rPr lang="en-GB" sz="3600" dirty="0">
                <a:latin typeface="Arial Black" panose="020B0604020202020204" pitchFamily="34" charset="0"/>
                <a:cs typeface="Arial Black" panose="020B0604020202020204" pitchFamily="34" charset="0"/>
              </a:rPr>
              <a:t>To </a:t>
            </a:r>
            <a:r>
              <a:rPr lang="en-GB" sz="3600" dirty="0">
                <a:solidFill>
                  <a:schemeClr val="accent5"/>
                </a:solidFill>
                <a:latin typeface="Arial Black" panose="020B0604020202020204" pitchFamily="34" charset="0"/>
                <a:cs typeface="Arial Black" panose="020B0604020202020204" pitchFamily="34" charset="0"/>
              </a:rPr>
              <a:t>high </a:t>
            </a:r>
            <a:r>
              <a:rPr lang="en-US" sz="3600" dirty="0">
                <a:solidFill>
                  <a:schemeClr val="accent5"/>
                </a:solidFill>
                <a:latin typeface="Arial Black" panose="020B0604020202020204" pitchFamily="34" charset="0"/>
                <a:cs typeface="Arial Black" panose="020B0604020202020204" pitchFamily="34" charset="0"/>
              </a:rPr>
              <a:t>flower prices </a:t>
            </a:r>
            <a:r>
              <a:rPr lang="en-GB" sz="3600" dirty="0">
                <a:latin typeface="Arial Black" panose="020B0604020202020204" pitchFamily="34" charset="0"/>
                <a:cs typeface="Arial Black" panose="020B0604020202020204" pitchFamily="34" charset="0"/>
              </a:rPr>
              <a:t>increase lead to </a:t>
            </a:r>
            <a:r>
              <a:rPr lang="en-GB" sz="3600" dirty="0">
                <a:solidFill>
                  <a:schemeClr val="accent5"/>
                </a:solidFill>
                <a:latin typeface="Arial Black" panose="020B0604020202020204" pitchFamily="34" charset="0"/>
                <a:cs typeface="Arial Black" panose="020B0604020202020204" pitchFamily="34" charset="0"/>
              </a:rPr>
              <a:t>higher </a:t>
            </a:r>
            <a:r>
              <a:rPr lang="en-US" sz="3600" dirty="0">
                <a:solidFill>
                  <a:schemeClr val="accent5"/>
                </a:solidFill>
                <a:latin typeface="Arial Black" panose="020B0604020202020204" pitchFamily="34" charset="0"/>
                <a:cs typeface="Arial Black" panose="020B0604020202020204" pitchFamily="34" charset="0"/>
              </a:rPr>
              <a:t>  </a:t>
            </a:r>
            <a:r>
              <a:rPr lang="en-GB" sz="3600" dirty="0">
                <a:solidFill>
                  <a:schemeClr val="accent5"/>
                </a:solidFill>
                <a:latin typeface="Arial Black" panose="020B0604020202020204" pitchFamily="34" charset="0"/>
                <a:cs typeface="Arial Black" panose="020B0604020202020204" pitchFamily="34" charset="0"/>
              </a:rPr>
              <a:t>selling price.</a:t>
            </a:r>
            <a:endParaRPr lang="en-US" sz="3600" dirty="0">
              <a:solidFill>
                <a:schemeClr val="accent5"/>
              </a:solidFill>
              <a:latin typeface="Arial Black" panose="020B0604020202020204" pitchFamily="34" charset="0"/>
              <a:cs typeface="Arial Black" panose="020B0604020202020204" pitchFamily="34" charset="0"/>
            </a:endParaRPr>
          </a:p>
          <a:p>
            <a:r>
              <a:rPr lang="en-US" sz="3600" dirty="0">
                <a:solidFill>
                  <a:schemeClr val="accent5"/>
                </a:solidFill>
                <a:latin typeface="Arial Black" panose="020B0604020202020204" pitchFamily="34" charset="0"/>
                <a:cs typeface="Arial Black" panose="020B0604020202020204" pitchFamily="34" charset="0"/>
              </a:rPr>
              <a:t>Website</a:t>
            </a:r>
            <a:r>
              <a:rPr lang="en-US" sz="3600" dirty="0">
                <a:latin typeface="Arial Black" panose="020B0604020202020204" pitchFamily="34" charset="0"/>
                <a:cs typeface="Arial Black" panose="020B0604020202020204" pitchFamily="34" charset="0"/>
              </a:rPr>
              <a:t> </a:t>
            </a:r>
            <a:r>
              <a:rPr lang="en-GB" sz="3600" dirty="0">
                <a:latin typeface="Arial Black" panose="020B0604020202020204" pitchFamily="34" charset="0"/>
                <a:cs typeface="Arial Black" panose="020B0604020202020204" pitchFamily="34" charset="0"/>
              </a:rPr>
              <a:t>is </a:t>
            </a:r>
            <a:r>
              <a:rPr lang="en-GB" sz="3600" dirty="0">
                <a:solidFill>
                  <a:schemeClr val="accent5"/>
                </a:solidFill>
                <a:latin typeface="Arial Black" panose="020B0604020202020204" pitchFamily="34" charset="0"/>
                <a:cs typeface="Arial Black" panose="020B0604020202020204" pitchFamily="34" charset="0"/>
              </a:rPr>
              <a:t>old</a:t>
            </a:r>
            <a:r>
              <a:rPr lang="en-GB" sz="3600" dirty="0">
                <a:latin typeface="Arial Black" panose="020B0604020202020204" pitchFamily="34" charset="0"/>
                <a:cs typeface="Arial Black" panose="020B0604020202020204" pitchFamily="34" charset="0"/>
              </a:rPr>
              <a:t> </a:t>
            </a:r>
            <a:endParaRPr lang="en-US" sz="3600" dirty="0">
              <a:latin typeface="Arial Black" panose="020B0604020202020204" pitchFamily="34" charset="0"/>
              <a:cs typeface="Arial Black" panose="020B0604020202020204" pitchFamily="34" charset="0"/>
            </a:endParaRPr>
          </a:p>
          <a:p>
            <a:r>
              <a:rPr lang="en-GB" sz="3600" dirty="0">
                <a:solidFill>
                  <a:schemeClr val="accent5"/>
                </a:solidFill>
                <a:latin typeface="Arial Black" panose="020B0604020202020204" pitchFamily="34" charset="0"/>
                <a:cs typeface="Arial Black" panose="020B0604020202020204" pitchFamily="34" charset="0"/>
              </a:rPr>
              <a:t>Big difference </a:t>
            </a:r>
            <a:r>
              <a:rPr lang="en-GB" sz="3600" dirty="0">
                <a:latin typeface="Arial Black" panose="020B0604020202020204" pitchFamily="34" charset="0"/>
                <a:cs typeface="Arial Black" panose="020B0604020202020204" pitchFamily="34" charset="0"/>
              </a:rPr>
              <a:t>in </a:t>
            </a:r>
            <a:r>
              <a:rPr lang="en-GB" sz="3600" dirty="0">
                <a:solidFill>
                  <a:schemeClr val="accent5"/>
                </a:solidFill>
                <a:latin typeface="Arial Black" panose="020B0604020202020204" pitchFamily="34" charset="0"/>
                <a:cs typeface="Arial Black" panose="020B0604020202020204" pitchFamily="34" charset="0"/>
              </a:rPr>
              <a:t>other shops</a:t>
            </a:r>
            <a:r>
              <a:rPr lang="en-GB" sz="3600" dirty="0">
                <a:latin typeface="Arial Black" panose="020B0604020202020204" pitchFamily="34" charset="0"/>
                <a:cs typeface="Arial Black" panose="020B0604020202020204" pitchFamily="34" charset="0"/>
              </a:rPr>
              <a:t> offering flowers </a:t>
            </a:r>
            <a:r>
              <a:rPr lang="en-GB" sz="3600" dirty="0">
                <a:solidFill>
                  <a:schemeClr val="accent5"/>
                </a:solidFill>
                <a:latin typeface="Arial Black" panose="020B0604020202020204" pitchFamily="34" charset="0"/>
                <a:cs typeface="Arial Black" panose="020B0604020202020204" pitchFamily="34" charset="0"/>
              </a:rPr>
              <a:t>cheaper</a:t>
            </a:r>
            <a:endParaRPr lang="en-US" sz="3600" dirty="0">
              <a:solidFill>
                <a:schemeClr val="accent5"/>
              </a:solidFill>
              <a:latin typeface="Arial Black" panose="020B0604020202020204" pitchFamily="34" charset="0"/>
              <a:cs typeface="Arial Black" panose="020B0604020202020204" pitchFamily="34" charset="0"/>
            </a:endParaRPr>
          </a:p>
          <a:p>
            <a:r>
              <a:rPr lang="en-GB" sz="3600" dirty="0">
                <a:solidFill>
                  <a:schemeClr val="accent5"/>
                </a:solidFill>
                <a:latin typeface="Arial Black" panose="020B0604020202020204" pitchFamily="34" charset="0"/>
                <a:cs typeface="Arial Black" panose="020B0604020202020204" pitchFamily="34" charset="0"/>
              </a:rPr>
              <a:t>Not many customers</a:t>
            </a:r>
            <a:r>
              <a:rPr lang="en-GB" dirty="0"/>
              <a:t> </a:t>
            </a:r>
            <a:endParaRPr lang="en-US" dirty="0"/>
          </a:p>
        </p:txBody>
      </p:sp>
    </p:spTree>
    <p:extLst>
      <p:ext uri="{BB962C8B-B14F-4D97-AF65-F5344CB8AC3E}">
        <p14:creationId xmlns:p14="http://schemas.microsoft.com/office/powerpoint/2010/main" val="331507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1" name="Rectangle 20">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4D156F-75A1-F9A0-4F24-5CDCDFFFA883}"/>
              </a:ext>
            </a:extLst>
          </p:cNvPr>
          <p:cNvSpPr>
            <a:spLocks noGrp="1"/>
          </p:cNvSpPr>
          <p:nvPr>
            <p:ph type="title"/>
          </p:nvPr>
        </p:nvSpPr>
        <p:spPr>
          <a:xfrm>
            <a:off x="652481" y="1382486"/>
            <a:ext cx="3547581" cy="4093028"/>
          </a:xfrm>
        </p:spPr>
        <p:txBody>
          <a:bodyPr vert="horz" lIns="91440" tIns="45720" rIns="91440" bIns="45720" rtlCol="0" anchor="ctr">
            <a:normAutofit/>
          </a:bodyPr>
          <a:lstStyle/>
          <a:p>
            <a:r>
              <a:rPr lang="en-US" sz="4400"/>
              <a:t> We use 3 different type of     analisies</a:t>
            </a:r>
          </a:p>
        </p:txBody>
      </p:sp>
      <p:grpSp>
        <p:nvGrpSpPr>
          <p:cNvPr id="23" name="Group 22">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4" name="Straight Connector 23">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4" name="Rectangle 33">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04176C2-B753-F894-65FA-84EABF2A6C58}"/>
              </a:ext>
            </a:extLst>
          </p:cNvPr>
          <p:cNvGraphicFramePr>
            <a:graphicFrameLocks noGrp="1"/>
          </p:cNvGraphicFramePr>
          <p:nvPr>
            <p:ph sz="half" idx="1"/>
            <p:extLst>
              <p:ext uri="{D42A27DB-BD31-4B8C-83A1-F6EECF244321}">
                <p14:modId xmlns:p14="http://schemas.microsoft.com/office/powerpoint/2010/main" val="1811791008"/>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46175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B352E-9492-F1AB-7AA8-25D02F0B9DA0}"/>
              </a:ext>
            </a:extLst>
          </p:cNvPr>
          <p:cNvSpPr>
            <a:spLocks noGrp="1"/>
          </p:cNvSpPr>
          <p:nvPr>
            <p:ph type="title"/>
          </p:nvPr>
        </p:nvSpPr>
        <p:spPr>
          <a:xfrm>
            <a:off x="677334" y="368300"/>
            <a:ext cx="9306638" cy="1320800"/>
          </a:xfrm>
        </p:spPr>
        <p:txBody>
          <a:bodyPr>
            <a:normAutofit fontScale="90000"/>
          </a:bodyPr>
          <a:lstStyle/>
          <a:p>
            <a:r>
              <a:rPr lang="en-GB" b="1" dirty="0">
                <a:latin typeface="Arial Black" panose="020B0604020202020204" pitchFamily="34" charset="0"/>
                <a:cs typeface="Arial Black" panose="020B0604020202020204" pitchFamily="34" charset="0"/>
              </a:rPr>
              <a:t>  </a:t>
            </a:r>
            <a:r>
              <a:rPr lang="en-GB" sz="4800" b="1" dirty="0">
                <a:latin typeface="Arial Black" panose="020B0604020202020204" pitchFamily="34" charset="0"/>
                <a:cs typeface="Arial Black" panose="020B0604020202020204" pitchFamily="34" charset="0"/>
              </a:rPr>
              <a:t>WE USE </a:t>
            </a:r>
            <a:r>
              <a:rPr lang="en-US" sz="6700" b="1" dirty="0">
                <a:solidFill>
                  <a:schemeClr val="accent2">
                    <a:lumMod val="75000"/>
                  </a:schemeClr>
                </a:solidFill>
              </a:rPr>
              <a:t>5W2H</a:t>
            </a:r>
            <a:r>
              <a:rPr lang="en-US" sz="4800" b="1" dirty="0"/>
              <a:t> Model</a:t>
            </a:r>
            <a:r>
              <a:rPr lang="en-GB" sz="4800" b="1" dirty="0"/>
              <a:t> </a:t>
            </a:r>
            <a:br>
              <a:rPr lang="en-GB" b="1" dirty="0"/>
            </a:br>
            <a:r>
              <a:rPr lang="en-GB" dirty="0">
                <a:solidFill>
                  <a:schemeClr val="accent2">
                    <a:lumMod val="50000"/>
                  </a:schemeClr>
                </a:solidFill>
                <a:latin typeface="Arial Black" panose="020B0A04020102020204" pitchFamily="34" charset="0"/>
              </a:rPr>
              <a:t>ASKING QUESTIONS ? </a:t>
            </a:r>
            <a:r>
              <a:rPr lang="en-GB" b="1" dirty="0">
                <a:solidFill>
                  <a:srgbClr val="92D050"/>
                </a:solidFill>
              </a:rPr>
              <a:t>AND</a:t>
            </a:r>
            <a:r>
              <a:rPr lang="en-GB" b="1" dirty="0">
                <a:solidFill>
                  <a:srgbClr val="0070C0"/>
                </a:solidFill>
              </a:rPr>
              <a:t> </a:t>
            </a:r>
            <a:r>
              <a:rPr lang="en-GB" b="1" dirty="0">
                <a:solidFill>
                  <a:schemeClr val="accent2">
                    <a:lumMod val="50000"/>
                  </a:schemeClr>
                </a:solidFill>
                <a:latin typeface="Arial Black" panose="020B0A04020102020204" pitchFamily="34" charset="0"/>
              </a:rPr>
              <a:t>ANSWERING THEM!</a:t>
            </a:r>
            <a:endParaRPr lang="en-US" b="1" dirty="0">
              <a:solidFill>
                <a:schemeClr val="accent2">
                  <a:lumMod val="50000"/>
                </a:schemeClr>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B92DCB5B-56CD-EA35-06AA-2CC590944F91}"/>
              </a:ext>
            </a:extLst>
          </p:cNvPr>
          <p:cNvSpPr>
            <a:spLocks noGrp="1"/>
          </p:cNvSpPr>
          <p:nvPr>
            <p:ph idx="1"/>
          </p:nvPr>
        </p:nvSpPr>
        <p:spPr>
          <a:xfrm>
            <a:off x="677334" y="2160589"/>
            <a:ext cx="10597885" cy="3880773"/>
          </a:xfrm>
        </p:spPr>
        <p:txBody>
          <a:bodyPr>
            <a:noAutofit/>
          </a:bodyPr>
          <a:lstStyle/>
          <a:p>
            <a:r>
              <a:rPr lang="en-US" sz="3200" dirty="0">
                <a:solidFill>
                  <a:schemeClr val="accent5"/>
                </a:solidFill>
                <a:latin typeface="Arial Black" panose="020B0604020202020204" pitchFamily="34" charset="0"/>
                <a:cs typeface="Arial Black" panose="020B0604020202020204" pitchFamily="34" charset="0"/>
              </a:rPr>
              <a:t>What</a:t>
            </a:r>
            <a:r>
              <a:rPr lang="en-US" sz="3200" dirty="0">
                <a:latin typeface="Arial Black" panose="020B0604020202020204" pitchFamily="34" charset="0"/>
                <a:cs typeface="Arial Black" panose="020B0604020202020204" pitchFamily="34" charset="0"/>
              </a:rPr>
              <a:t>: </a:t>
            </a:r>
            <a:r>
              <a:rPr lang="en-US" sz="3200" dirty="0">
                <a:solidFill>
                  <a:srgbClr val="0070C0"/>
                </a:solidFill>
                <a:latin typeface="Arial Black" panose="020B0604020202020204" pitchFamily="34" charset="0"/>
                <a:cs typeface="Arial Black" panose="020B0604020202020204" pitchFamily="34" charset="0"/>
              </a:rPr>
              <a:t>Decline</a:t>
            </a:r>
            <a:r>
              <a:rPr lang="en-US" sz="3200" dirty="0">
                <a:latin typeface="Arial Black" panose="020B0604020202020204" pitchFamily="34" charset="0"/>
                <a:cs typeface="Arial Black" panose="020B0604020202020204" pitchFamily="34" charset="0"/>
              </a:rPr>
              <a:t> in in-store </a:t>
            </a:r>
            <a:r>
              <a:rPr lang="en-US" sz="3200" dirty="0">
                <a:solidFill>
                  <a:srgbClr val="0070C0"/>
                </a:solidFill>
                <a:latin typeface="Arial Black" panose="020B0604020202020204" pitchFamily="34" charset="0"/>
                <a:cs typeface="Arial Black" panose="020B0604020202020204" pitchFamily="34" charset="0"/>
              </a:rPr>
              <a:t>sales.</a:t>
            </a:r>
          </a:p>
          <a:p>
            <a:r>
              <a:rPr lang="en-US" sz="3200" dirty="0">
                <a:solidFill>
                  <a:schemeClr val="accent5"/>
                </a:solidFill>
                <a:latin typeface="Arial Black" panose="020B0604020202020204" pitchFamily="34" charset="0"/>
                <a:cs typeface="Arial Black" panose="020B0604020202020204" pitchFamily="34" charset="0"/>
              </a:rPr>
              <a:t>Why</a:t>
            </a:r>
            <a:r>
              <a:rPr lang="en-US" sz="3200" dirty="0">
                <a:latin typeface="Arial Black" panose="020B0604020202020204" pitchFamily="34" charset="0"/>
                <a:cs typeface="Arial Black" panose="020B0604020202020204" pitchFamily="34" charset="0"/>
              </a:rPr>
              <a:t>: </a:t>
            </a:r>
            <a:r>
              <a:rPr lang="en-US" sz="3200" dirty="0">
                <a:solidFill>
                  <a:srgbClr val="0070C0"/>
                </a:solidFill>
                <a:latin typeface="Arial Black" panose="020B0604020202020204" pitchFamily="34" charset="0"/>
                <a:cs typeface="Arial Black" panose="020B0604020202020204" pitchFamily="34" charset="0"/>
              </a:rPr>
              <a:t>Competition</a:t>
            </a:r>
            <a:r>
              <a:rPr lang="en-US" sz="3200" dirty="0">
                <a:latin typeface="Arial Black" panose="020B0604020202020204" pitchFamily="34" charset="0"/>
                <a:cs typeface="Arial Black" panose="020B0604020202020204" pitchFamily="34" charset="0"/>
              </a:rPr>
              <a:t>, </a:t>
            </a:r>
            <a:r>
              <a:rPr lang="en-US" sz="3200" dirty="0">
                <a:solidFill>
                  <a:srgbClr val="7030A0"/>
                </a:solidFill>
                <a:latin typeface="Arial Black" panose="020B0604020202020204" pitchFamily="34" charset="0"/>
                <a:cs typeface="Arial Black" panose="020B0604020202020204" pitchFamily="34" charset="0"/>
              </a:rPr>
              <a:t>costs</a:t>
            </a:r>
            <a:r>
              <a:rPr lang="en-US" sz="3200" dirty="0">
                <a:latin typeface="Arial Black" panose="020B0604020202020204" pitchFamily="34" charset="0"/>
                <a:cs typeface="Arial Black" panose="020B0604020202020204" pitchFamily="34" charset="0"/>
              </a:rPr>
              <a:t>, </a:t>
            </a:r>
            <a:r>
              <a:rPr lang="en-GB" sz="3200" dirty="0">
                <a:solidFill>
                  <a:srgbClr val="00B050"/>
                </a:solidFill>
                <a:latin typeface="Arial Black" panose="020B0604020202020204" pitchFamily="34" charset="0"/>
                <a:cs typeface="Arial Black" panose="020B0604020202020204" pitchFamily="34" charset="0"/>
              </a:rPr>
              <a:t>old website </a:t>
            </a:r>
            <a:endParaRPr lang="en-US" sz="3200" dirty="0">
              <a:solidFill>
                <a:srgbClr val="00B050"/>
              </a:solidFill>
              <a:latin typeface="Arial Black" panose="020B0604020202020204" pitchFamily="34" charset="0"/>
              <a:cs typeface="Arial Black" panose="020B0604020202020204" pitchFamily="34" charset="0"/>
            </a:endParaRPr>
          </a:p>
          <a:p>
            <a:r>
              <a:rPr lang="en-US" sz="3200" dirty="0">
                <a:solidFill>
                  <a:schemeClr val="accent5"/>
                </a:solidFill>
                <a:latin typeface="Arial Black" panose="020B0604020202020204" pitchFamily="34" charset="0"/>
                <a:cs typeface="Arial Black" panose="020B0604020202020204" pitchFamily="34" charset="0"/>
              </a:rPr>
              <a:t>Where</a:t>
            </a:r>
            <a:r>
              <a:rPr lang="en-US" sz="3200" dirty="0">
                <a:solidFill>
                  <a:srgbClr val="0070C0"/>
                </a:solidFill>
                <a:latin typeface="Arial Black" panose="020B0604020202020204" pitchFamily="34" charset="0"/>
                <a:cs typeface="Arial Black" panose="020B0604020202020204" pitchFamily="34" charset="0"/>
              </a:rPr>
              <a:t>: Norwich </a:t>
            </a:r>
            <a:r>
              <a:rPr lang="en-US" sz="3200" dirty="0">
                <a:latin typeface="Arial Black" panose="020B0604020202020204" pitchFamily="34" charset="0"/>
                <a:cs typeface="Arial Black" panose="020B0604020202020204" pitchFamily="34" charset="0"/>
              </a:rPr>
              <a:t>high street flower shop.</a:t>
            </a:r>
          </a:p>
          <a:p>
            <a:r>
              <a:rPr lang="en-US" sz="3200" dirty="0">
                <a:solidFill>
                  <a:schemeClr val="accent5"/>
                </a:solidFill>
                <a:latin typeface="Arial Black" panose="020B0604020202020204" pitchFamily="34" charset="0"/>
                <a:cs typeface="Arial Black" panose="020B0604020202020204" pitchFamily="34" charset="0"/>
              </a:rPr>
              <a:t>When</a:t>
            </a:r>
            <a:r>
              <a:rPr lang="en-US" sz="3200" dirty="0">
                <a:latin typeface="Arial Black" panose="020B0604020202020204" pitchFamily="34" charset="0"/>
                <a:cs typeface="Arial Black" panose="020B0604020202020204" pitchFamily="34" charset="0"/>
              </a:rPr>
              <a:t>: </a:t>
            </a:r>
            <a:r>
              <a:rPr lang="en-GB" sz="3200" dirty="0">
                <a:solidFill>
                  <a:srgbClr val="0070C0"/>
                </a:solidFill>
                <a:latin typeface="Arial Black" panose="020B0604020202020204" pitchFamily="34" charset="0"/>
                <a:cs typeface="Arial Black" panose="020B0604020202020204" pitchFamily="34" charset="0"/>
              </a:rPr>
              <a:t>Last 12 </a:t>
            </a:r>
            <a:r>
              <a:rPr lang="en-US" sz="3200" dirty="0">
                <a:solidFill>
                  <a:srgbClr val="0070C0"/>
                </a:solidFill>
                <a:latin typeface="Arial Black" panose="020B0604020202020204" pitchFamily="34" charset="0"/>
                <a:cs typeface="Arial Black" panose="020B0604020202020204" pitchFamily="34" charset="0"/>
              </a:rPr>
              <a:t> months</a:t>
            </a:r>
            <a:r>
              <a:rPr lang="en-US" sz="3200" dirty="0">
                <a:latin typeface="Arial Black" panose="020B0604020202020204" pitchFamily="34" charset="0"/>
                <a:cs typeface="Arial Black" panose="020B0604020202020204" pitchFamily="34" charset="0"/>
              </a:rPr>
              <a:t>.</a:t>
            </a:r>
          </a:p>
          <a:p>
            <a:r>
              <a:rPr lang="en-US" sz="3200" dirty="0">
                <a:solidFill>
                  <a:schemeClr val="accent5"/>
                </a:solidFill>
                <a:latin typeface="Arial Black" panose="020B0604020202020204" pitchFamily="34" charset="0"/>
                <a:cs typeface="Arial Black" panose="020B0604020202020204" pitchFamily="34" charset="0"/>
              </a:rPr>
              <a:t>Who</a:t>
            </a:r>
            <a:r>
              <a:rPr lang="en-US" sz="3200" dirty="0">
                <a:latin typeface="Arial Black" panose="020B0604020202020204" pitchFamily="34" charset="0"/>
                <a:cs typeface="Arial Black" panose="020B0604020202020204" pitchFamily="34" charset="0"/>
              </a:rPr>
              <a:t>: </a:t>
            </a:r>
            <a:r>
              <a:rPr lang="en-US" sz="3200" dirty="0">
                <a:solidFill>
                  <a:srgbClr val="0070C0"/>
                </a:solidFill>
                <a:latin typeface="Arial Black" panose="020B0604020202020204" pitchFamily="34" charset="0"/>
                <a:cs typeface="Arial Black" panose="020B0604020202020204" pitchFamily="34" charset="0"/>
              </a:rPr>
              <a:t>Walk-in </a:t>
            </a:r>
            <a:r>
              <a:rPr lang="en-US" sz="3200" dirty="0">
                <a:latin typeface="Arial Black" panose="020B0604020202020204" pitchFamily="34" charset="0"/>
                <a:cs typeface="Arial Black" panose="020B0604020202020204" pitchFamily="34" charset="0"/>
              </a:rPr>
              <a:t>customers and </a:t>
            </a:r>
            <a:r>
              <a:rPr lang="en-US" sz="3200" dirty="0">
                <a:solidFill>
                  <a:srgbClr val="0070C0"/>
                </a:solidFill>
                <a:latin typeface="Arial Black" panose="020B0604020202020204" pitchFamily="34" charset="0"/>
                <a:cs typeface="Arial Black" panose="020B0604020202020204" pitchFamily="34" charset="0"/>
              </a:rPr>
              <a:t>loyal clients</a:t>
            </a:r>
            <a:r>
              <a:rPr lang="en-US" sz="3200" dirty="0">
                <a:latin typeface="Arial Black" panose="020B0604020202020204" pitchFamily="34" charset="0"/>
                <a:cs typeface="Arial Black" panose="020B0604020202020204" pitchFamily="34" charset="0"/>
              </a:rPr>
              <a:t>.</a:t>
            </a:r>
          </a:p>
          <a:p>
            <a:r>
              <a:rPr lang="en-US" sz="3200" dirty="0">
                <a:solidFill>
                  <a:schemeClr val="accent5"/>
                </a:solidFill>
                <a:latin typeface="Arial Black" panose="020B0604020202020204" pitchFamily="34" charset="0"/>
                <a:cs typeface="Arial Black" panose="020B0604020202020204" pitchFamily="34" charset="0"/>
              </a:rPr>
              <a:t>How</a:t>
            </a:r>
            <a:r>
              <a:rPr lang="en-US" sz="3200" dirty="0">
                <a:latin typeface="Arial Black" panose="020B0604020202020204" pitchFamily="34" charset="0"/>
                <a:cs typeface="Arial Black" panose="020B0604020202020204" pitchFamily="34" charset="0"/>
              </a:rPr>
              <a:t>: </a:t>
            </a:r>
            <a:r>
              <a:rPr lang="en-US" sz="3200" dirty="0">
                <a:solidFill>
                  <a:srgbClr val="0070C0"/>
                </a:solidFill>
                <a:latin typeface="Arial Black" panose="020B0604020202020204" pitchFamily="34" charset="0"/>
                <a:cs typeface="Arial Black" panose="020B0604020202020204" pitchFamily="34" charset="0"/>
              </a:rPr>
              <a:t>Less clients </a:t>
            </a:r>
            <a:r>
              <a:rPr lang="en-US" sz="3200" dirty="0">
                <a:latin typeface="Arial Black" panose="020B0604020202020204" pitchFamily="34" charset="0"/>
                <a:cs typeface="Arial Black" panose="020B0604020202020204" pitchFamily="34" charset="0"/>
              </a:rPr>
              <a:t>and  </a:t>
            </a:r>
            <a:r>
              <a:rPr lang="en-US" sz="3200" dirty="0">
                <a:solidFill>
                  <a:srgbClr val="0070C0"/>
                </a:solidFill>
                <a:latin typeface="Arial Black" panose="020B0604020202020204" pitchFamily="34" charset="0"/>
                <a:cs typeface="Arial Black" panose="020B0604020202020204" pitchFamily="34" charset="0"/>
              </a:rPr>
              <a:t>bad marketing</a:t>
            </a:r>
            <a:r>
              <a:rPr lang="en-US" sz="3200" dirty="0">
                <a:latin typeface="Arial Black" panose="020B0604020202020204" pitchFamily="34" charset="0"/>
                <a:cs typeface="Arial Black" panose="020B0604020202020204" pitchFamily="34" charset="0"/>
              </a:rPr>
              <a:t>.</a:t>
            </a:r>
          </a:p>
        </p:txBody>
      </p:sp>
    </p:spTree>
    <p:extLst>
      <p:ext uri="{BB962C8B-B14F-4D97-AF65-F5344CB8AC3E}">
        <p14:creationId xmlns:p14="http://schemas.microsoft.com/office/powerpoint/2010/main" val="914244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9A20B-A7B3-267C-2C08-D36026068647}"/>
              </a:ext>
            </a:extLst>
          </p:cNvPr>
          <p:cNvSpPr>
            <a:spLocks noGrp="1"/>
          </p:cNvSpPr>
          <p:nvPr>
            <p:ph type="title"/>
          </p:nvPr>
        </p:nvSpPr>
        <p:spPr>
          <a:xfrm>
            <a:off x="105833" y="83345"/>
            <a:ext cx="11252730" cy="1464468"/>
          </a:xfrm>
        </p:spPr>
        <p:txBody>
          <a:bodyPr>
            <a:normAutofit fontScale="90000"/>
          </a:bodyPr>
          <a:lstStyle/>
          <a:p>
            <a:r>
              <a:rPr lang="en-GB" sz="4000" b="1" dirty="0">
                <a:latin typeface="Arial Black" panose="020B0604020202020204" pitchFamily="34" charset="0"/>
                <a:cs typeface="Arial Black" panose="020B0604020202020204" pitchFamily="34" charset="0"/>
              </a:rPr>
              <a:t>Using </a:t>
            </a:r>
            <a:r>
              <a:rPr lang="en-US" sz="4000" b="1" dirty="0">
                <a:solidFill>
                  <a:srgbClr val="0070C0"/>
                </a:solidFill>
                <a:latin typeface="Arial Black" panose="020B0604020202020204" pitchFamily="34" charset="0"/>
                <a:cs typeface="Arial Black" panose="020B0604020202020204" pitchFamily="34" charset="0"/>
              </a:rPr>
              <a:t>PESTEL</a:t>
            </a:r>
            <a:r>
              <a:rPr lang="en-US" sz="4000" b="1" dirty="0">
                <a:latin typeface="Arial Black" panose="020B0604020202020204" pitchFamily="34" charset="0"/>
                <a:cs typeface="Arial Black" panose="020B0604020202020204" pitchFamily="34" charset="0"/>
              </a:rPr>
              <a:t> </a:t>
            </a:r>
            <a:r>
              <a:rPr lang="en-GB" sz="4000" b="1" dirty="0">
                <a:latin typeface="Arial Black" panose="020B0604020202020204" pitchFamily="34" charset="0"/>
                <a:cs typeface="Arial Black" panose="020B0604020202020204" pitchFamily="34" charset="0"/>
              </a:rPr>
              <a:t>we can say that the </a:t>
            </a:r>
            <a:r>
              <a:rPr lang="en-GB" sz="4000" b="1" dirty="0">
                <a:solidFill>
                  <a:srgbClr val="0070C0"/>
                </a:solidFill>
                <a:latin typeface="Arial Black" panose="020B0604020202020204" pitchFamily="34" charset="0"/>
                <a:cs typeface="Arial Black" panose="020B0604020202020204" pitchFamily="34" charset="0"/>
              </a:rPr>
              <a:t>factors</a:t>
            </a:r>
            <a:r>
              <a:rPr lang="en-GB" sz="4000" b="1" dirty="0">
                <a:latin typeface="Arial Black" panose="020B0604020202020204" pitchFamily="34" charset="0"/>
                <a:cs typeface="Arial Black" panose="020B0604020202020204" pitchFamily="34" charset="0"/>
              </a:rPr>
              <a:t> are :</a:t>
            </a:r>
            <a:br>
              <a:rPr lang="en-GB" b="1" dirty="0"/>
            </a:br>
            <a:br>
              <a:rPr lang="en-GB" b="1" dirty="0"/>
            </a:br>
            <a:br>
              <a:rPr lang="en-GB" b="1" dirty="0"/>
            </a:br>
            <a:endParaRPr lang="en-US" b="1" dirty="0"/>
          </a:p>
        </p:txBody>
      </p:sp>
      <p:sp>
        <p:nvSpPr>
          <p:cNvPr id="3" name="Content Placeholder 2">
            <a:extLst>
              <a:ext uri="{FF2B5EF4-FFF2-40B4-BE49-F238E27FC236}">
                <a16:creationId xmlns:a16="http://schemas.microsoft.com/office/drawing/2014/main" id="{15ECA363-2131-6EA2-BB8B-1E83390562DE}"/>
              </a:ext>
            </a:extLst>
          </p:cNvPr>
          <p:cNvSpPr>
            <a:spLocks noGrp="1"/>
          </p:cNvSpPr>
          <p:nvPr>
            <p:ph sz="half" idx="1"/>
          </p:nvPr>
        </p:nvSpPr>
        <p:spPr>
          <a:xfrm>
            <a:off x="-251836" y="1238249"/>
            <a:ext cx="11050322" cy="5310188"/>
          </a:xfrm>
        </p:spPr>
        <p:txBody>
          <a:bodyPr>
            <a:noAutofit/>
          </a:bodyPr>
          <a:lstStyle/>
          <a:p>
            <a:r>
              <a:rPr lang="en-US" sz="3600" dirty="0">
                <a:solidFill>
                  <a:schemeClr val="accent5"/>
                </a:solidFill>
                <a:latin typeface="Arial Black" panose="020B0604020202020204" pitchFamily="34" charset="0"/>
                <a:cs typeface="Arial Black" panose="020B0604020202020204" pitchFamily="34" charset="0"/>
              </a:rPr>
              <a:t>Political</a:t>
            </a:r>
            <a:r>
              <a:rPr lang="en-US" sz="3600" dirty="0">
                <a:latin typeface="Arial Black" panose="020B0604020202020204" pitchFamily="34" charset="0"/>
                <a:cs typeface="Arial Black" panose="020B0604020202020204" pitchFamily="34" charset="0"/>
              </a:rPr>
              <a:t>: </a:t>
            </a:r>
            <a:r>
              <a:rPr lang="en-GB" sz="3600" dirty="0">
                <a:latin typeface="Arial Black" panose="020B0604020202020204" pitchFamily="34" charset="0"/>
                <a:cs typeface="Arial Black" panose="020B0604020202020204" pitchFamily="34" charset="0"/>
              </a:rPr>
              <a:t>New </a:t>
            </a:r>
            <a:r>
              <a:rPr lang="en-GB" sz="3600" dirty="0">
                <a:solidFill>
                  <a:srgbClr val="0070C0"/>
                </a:solidFill>
                <a:latin typeface="Arial Black" panose="020B0604020202020204" pitchFamily="34" charset="0"/>
                <a:cs typeface="Arial Black" panose="020B0604020202020204" pitchFamily="34" charset="0"/>
              </a:rPr>
              <a:t>expensive delivery</a:t>
            </a:r>
            <a:r>
              <a:rPr lang="en-GB" sz="3600" dirty="0">
                <a:latin typeface="Arial Black" panose="020B0604020202020204" pitchFamily="34" charset="0"/>
                <a:cs typeface="Arial Black" panose="020B0604020202020204" pitchFamily="34" charset="0"/>
              </a:rPr>
              <a:t> </a:t>
            </a:r>
            <a:r>
              <a:rPr lang="en-US" sz="3600" dirty="0">
                <a:solidFill>
                  <a:srgbClr val="0070C0"/>
                </a:solidFill>
                <a:latin typeface="Arial Black" panose="020B0604020202020204" pitchFamily="34" charset="0"/>
                <a:cs typeface="Arial Black" panose="020B0604020202020204" pitchFamily="34" charset="0"/>
              </a:rPr>
              <a:t>prices</a:t>
            </a:r>
            <a:r>
              <a:rPr lang="en-US" sz="3600" dirty="0">
                <a:latin typeface="Arial Black" panose="020B0604020202020204" pitchFamily="34" charset="0"/>
                <a:cs typeface="Arial Black" panose="020B0604020202020204" pitchFamily="34" charset="0"/>
              </a:rPr>
              <a:t>.</a:t>
            </a:r>
          </a:p>
          <a:p>
            <a:r>
              <a:rPr lang="en-US" sz="3600" dirty="0">
                <a:solidFill>
                  <a:schemeClr val="accent5"/>
                </a:solidFill>
                <a:latin typeface="Arial Black" panose="020B0604020202020204" pitchFamily="34" charset="0"/>
                <a:cs typeface="Arial Black" panose="020B0604020202020204" pitchFamily="34" charset="0"/>
              </a:rPr>
              <a:t>Economic</a:t>
            </a:r>
            <a:r>
              <a:rPr lang="en-US" sz="3600" dirty="0">
                <a:latin typeface="Arial Black" panose="020B0604020202020204" pitchFamily="34" charset="0"/>
                <a:cs typeface="Arial Black" panose="020B0604020202020204" pitchFamily="34" charset="0"/>
              </a:rPr>
              <a:t>:</a:t>
            </a:r>
            <a:r>
              <a:rPr lang="en-US" sz="3600" dirty="0">
                <a:solidFill>
                  <a:srgbClr val="0070C0"/>
                </a:solidFill>
                <a:latin typeface="Arial Black" panose="020B0604020202020204" pitchFamily="34" charset="0"/>
                <a:cs typeface="Arial Black" panose="020B0604020202020204" pitchFamily="34" charset="0"/>
              </a:rPr>
              <a:t> Inflation </a:t>
            </a:r>
          </a:p>
          <a:p>
            <a:r>
              <a:rPr lang="en-US" sz="3600" dirty="0">
                <a:solidFill>
                  <a:schemeClr val="accent5"/>
                </a:solidFill>
                <a:latin typeface="Arial Black" panose="020B0604020202020204" pitchFamily="34" charset="0"/>
                <a:cs typeface="Arial Black" panose="020B0604020202020204" pitchFamily="34" charset="0"/>
              </a:rPr>
              <a:t>Social</a:t>
            </a:r>
            <a:r>
              <a:rPr lang="en-US" sz="3600" dirty="0">
                <a:latin typeface="Arial Black" panose="020B0604020202020204" pitchFamily="34" charset="0"/>
                <a:cs typeface="Arial Black" panose="020B0604020202020204" pitchFamily="34" charset="0"/>
              </a:rPr>
              <a:t>: </a:t>
            </a:r>
            <a:r>
              <a:rPr lang="en-GB" sz="3600" dirty="0">
                <a:solidFill>
                  <a:srgbClr val="0070C0"/>
                </a:solidFill>
                <a:latin typeface="Arial Black" panose="020B0604020202020204" pitchFamily="34" charset="0"/>
                <a:cs typeface="Arial Black" panose="020B0604020202020204" pitchFamily="34" charset="0"/>
              </a:rPr>
              <a:t>Online</a:t>
            </a:r>
            <a:r>
              <a:rPr lang="en-GB" sz="3600" dirty="0">
                <a:latin typeface="Arial Black" panose="020B0604020202020204" pitchFamily="34" charset="0"/>
                <a:cs typeface="Arial Black" panose="020B0604020202020204" pitchFamily="34" charset="0"/>
              </a:rPr>
              <a:t> shopping is </a:t>
            </a:r>
            <a:r>
              <a:rPr lang="en-GB" sz="3600" dirty="0">
                <a:solidFill>
                  <a:srgbClr val="0070C0"/>
                </a:solidFill>
                <a:latin typeface="Arial Black" panose="020B0604020202020204" pitchFamily="34" charset="0"/>
                <a:cs typeface="Arial Black" panose="020B0604020202020204" pitchFamily="34" charset="0"/>
              </a:rPr>
              <a:t>better</a:t>
            </a:r>
            <a:r>
              <a:rPr lang="en-GB" sz="3600" dirty="0">
                <a:latin typeface="Arial Black" panose="020B0604020202020204" pitchFamily="34" charset="0"/>
                <a:cs typeface="Arial Black" panose="020B0604020202020204" pitchFamily="34" charset="0"/>
              </a:rPr>
              <a:t> as price</a:t>
            </a:r>
            <a:endParaRPr lang="en-US" sz="3600" dirty="0">
              <a:latin typeface="Arial Black" panose="020B0604020202020204" pitchFamily="34" charset="0"/>
              <a:cs typeface="Arial Black" panose="020B0604020202020204" pitchFamily="34" charset="0"/>
            </a:endParaRPr>
          </a:p>
          <a:p>
            <a:r>
              <a:rPr lang="en-US" sz="3600" dirty="0">
                <a:solidFill>
                  <a:schemeClr val="accent5"/>
                </a:solidFill>
                <a:latin typeface="Arial Black" panose="020B0604020202020204" pitchFamily="34" charset="0"/>
                <a:cs typeface="Arial Black" panose="020B0604020202020204" pitchFamily="34" charset="0"/>
              </a:rPr>
              <a:t>Technological</a:t>
            </a:r>
            <a:r>
              <a:rPr lang="en-US" sz="3600" dirty="0">
                <a:latin typeface="Arial Black" panose="020B0604020202020204" pitchFamily="34" charset="0"/>
                <a:cs typeface="Arial Black" panose="020B0604020202020204" pitchFamily="34" charset="0"/>
              </a:rPr>
              <a:t>: </a:t>
            </a:r>
            <a:r>
              <a:rPr lang="en-GB" sz="3600" dirty="0">
                <a:solidFill>
                  <a:srgbClr val="0070C0"/>
                </a:solidFill>
                <a:latin typeface="Arial Black" panose="020B0604020202020204" pitchFamily="34" charset="0"/>
                <a:cs typeface="Arial Black" panose="020B0604020202020204" pitchFamily="34" charset="0"/>
              </a:rPr>
              <a:t>Old</a:t>
            </a:r>
            <a:r>
              <a:rPr lang="en-GB" sz="3600" dirty="0">
                <a:latin typeface="Arial Black" panose="020B0604020202020204" pitchFamily="34" charset="0"/>
                <a:cs typeface="Arial Black" panose="020B0604020202020204" pitchFamily="34" charset="0"/>
              </a:rPr>
              <a:t> </a:t>
            </a:r>
            <a:r>
              <a:rPr lang="en-GB" sz="3600" dirty="0">
                <a:solidFill>
                  <a:srgbClr val="0070C0"/>
                </a:solidFill>
                <a:latin typeface="Arial Black" panose="020B0604020202020204" pitchFamily="34" charset="0"/>
                <a:cs typeface="Arial Black" panose="020B0604020202020204" pitchFamily="34" charset="0"/>
              </a:rPr>
              <a:t>website</a:t>
            </a:r>
            <a:r>
              <a:rPr lang="en-GB" sz="3600" dirty="0">
                <a:latin typeface="Arial Black" panose="020B0604020202020204" pitchFamily="34" charset="0"/>
                <a:cs typeface="Arial Black" panose="020B0604020202020204" pitchFamily="34" charset="0"/>
              </a:rPr>
              <a:t> not modern as others shops</a:t>
            </a:r>
            <a:endParaRPr lang="en-US" sz="3600" dirty="0">
              <a:latin typeface="Arial Black" panose="020B0604020202020204" pitchFamily="34" charset="0"/>
              <a:cs typeface="Arial Black" panose="020B0604020202020204" pitchFamily="34" charset="0"/>
            </a:endParaRPr>
          </a:p>
          <a:p>
            <a:r>
              <a:rPr lang="en-US" sz="3600" dirty="0">
                <a:solidFill>
                  <a:schemeClr val="accent5"/>
                </a:solidFill>
                <a:latin typeface="Arial Black" panose="020B0604020202020204" pitchFamily="34" charset="0"/>
                <a:cs typeface="Arial Black" panose="020B0604020202020204" pitchFamily="34" charset="0"/>
              </a:rPr>
              <a:t>Environmental</a:t>
            </a:r>
            <a:r>
              <a:rPr lang="en-US" sz="3600" dirty="0">
                <a:latin typeface="Arial Black" panose="020B0604020202020204" pitchFamily="34" charset="0"/>
                <a:cs typeface="Arial Black" panose="020B0604020202020204" pitchFamily="34" charset="0"/>
              </a:rPr>
              <a:t>: </a:t>
            </a:r>
            <a:r>
              <a:rPr lang="en-GB" sz="3600" dirty="0">
                <a:solidFill>
                  <a:srgbClr val="0070C0"/>
                </a:solidFill>
                <a:latin typeface="Arial Black" panose="020B0604020202020204" pitchFamily="34" charset="0"/>
                <a:cs typeface="Arial Black" panose="020B0604020202020204" pitchFamily="34" charset="0"/>
              </a:rPr>
              <a:t>Expensive</a:t>
            </a:r>
            <a:r>
              <a:rPr lang="en-GB" sz="3600" dirty="0">
                <a:latin typeface="Arial Black" panose="020B0604020202020204" pitchFamily="34" charset="0"/>
                <a:cs typeface="Arial Black" panose="020B0604020202020204" pitchFamily="34" charset="0"/>
              </a:rPr>
              <a:t> </a:t>
            </a:r>
            <a:r>
              <a:rPr lang="en-GB" sz="3600" dirty="0" err="1">
                <a:solidFill>
                  <a:srgbClr val="002060"/>
                </a:solidFill>
                <a:latin typeface="Arial Black" panose="020B0604020202020204" pitchFamily="34" charset="0"/>
                <a:cs typeface="Arial Black" panose="020B0604020202020204" pitchFamily="34" charset="0"/>
              </a:rPr>
              <a:t>matirials</a:t>
            </a:r>
            <a:endParaRPr lang="en-US" sz="3600" dirty="0">
              <a:solidFill>
                <a:srgbClr val="002060"/>
              </a:solidFill>
              <a:latin typeface="Arial Black" panose="020B0604020202020204" pitchFamily="34" charset="0"/>
              <a:cs typeface="Arial Black" panose="020B0604020202020204" pitchFamily="34" charset="0"/>
            </a:endParaRPr>
          </a:p>
          <a:p>
            <a:r>
              <a:rPr lang="en-US" sz="3600" dirty="0">
                <a:solidFill>
                  <a:schemeClr val="accent5"/>
                </a:solidFill>
                <a:latin typeface="Arial Black" panose="020B0604020202020204" pitchFamily="34" charset="0"/>
                <a:cs typeface="Arial Black" panose="020B0604020202020204" pitchFamily="34" charset="0"/>
              </a:rPr>
              <a:t>Legal</a:t>
            </a:r>
            <a:r>
              <a:rPr lang="en-US" sz="3600" dirty="0">
                <a:latin typeface="Arial Black" panose="020B0604020202020204" pitchFamily="34" charset="0"/>
                <a:cs typeface="Arial Black" panose="020B0604020202020204" pitchFamily="34" charset="0"/>
              </a:rPr>
              <a:t>: </a:t>
            </a:r>
            <a:r>
              <a:rPr lang="en-US" sz="3600" dirty="0">
                <a:solidFill>
                  <a:srgbClr val="0070C0"/>
                </a:solidFill>
                <a:latin typeface="Arial Black" panose="020B0604020202020204" pitchFamily="34" charset="0"/>
                <a:cs typeface="Arial Black" panose="020B0604020202020204" pitchFamily="34" charset="0"/>
              </a:rPr>
              <a:t>Health and safety</a:t>
            </a:r>
            <a:r>
              <a:rPr lang="en-US" sz="3600" dirty="0">
                <a:latin typeface="Arial Black" panose="020B0604020202020204" pitchFamily="34" charset="0"/>
                <a:cs typeface="Arial Black" panose="020B0604020202020204" pitchFamily="34" charset="0"/>
              </a:rPr>
              <a:t> </a:t>
            </a:r>
            <a:r>
              <a:rPr lang="en-GB" sz="3600" dirty="0">
                <a:latin typeface="Arial Black" panose="020B0604020202020204" pitchFamily="34" charset="0"/>
                <a:cs typeface="Arial Black" panose="020B0604020202020204" pitchFamily="34" charset="0"/>
              </a:rPr>
              <a:t>Documents </a:t>
            </a:r>
            <a:r>
              <a:rPr lang="en-GB" sz="3600" dirty="0">
                <a:solidFill>
                  <a:srgbClr val="0070C0"/>
                </a:solidFill>
                <a:latin typeface="Arial Black" panose="020B0604020202020204" pitchFamily="34" charset="0"/>
                <a:cs typeface="Arial Black" panose="020B0604020202020204" pitchFamily="34" charset="0"/>
              </a:rPr>
              <a:t>missing</a:t>
            </a:r>
            <a:r>
              <a:rPr lang="en-GB" sz="3600" dirty="0">
                <a:latin typeface="Arial Black" panose="020B0604020202020204" pitchFamily="34" charset="0"/>
                <a:cs typeface="Arial Black" panose="020B0604020202020204" pitchFamily="34" charset="0"/>
              </a:rPr>
              <a:t> .</a:t>
            </a:r>
            <a:endParaRPr lang="en-US" sz="3600" dirty="0">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3243987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882D1-1DAB-0966-C61B-62A6146FAD70}"/>
              </a:ext>
            </a:extLst>
          </p:cNvPr>
          <p:cNvSpPr>
            <a:spLocks noGrp="1"/>
          </p:cNvSpPr>
          <p:nvPr>
            <p:ph type="title"/>
          </p:nvPr>
        </p:nvSpPr>
        <p:spPr/>
        <p:txBody>
          <a:bodyPr>
            <a:normAutofit/>
          </a:bodyPr>
          <a:lstStyle/>
          <a:p>
            <a:r>
              <a:rPr lang="en-GB" sz="4000" b="1" dirty="0" err="1">
                <a:latin typeface="Arial Black" panose="020B0604020202020204" pitchFamily="34" charset="0"/>
                <a:cs typeface="Arial Black" panose="020B0604020202020204" pitchFamily="34" charset="0"/>
              </a:rPr>
              <a:t>Uing</a:t>
            </a:r>
            <a:r>
              <a:rPr lang="en-GB" sz="4000" b="1" dirty="0">
                <a:latin typeface="Arial Black" panose="020B0604020202020204" pitchFamily="34" charset="0"/>
                <a:cs typeface="Arial Black" panose="020B0604020202020204" pitchFamily="34" charset="0"/>
              </a:rPr>
              <a:t> the </a:t>
            </a:r>
            <a:r>
              <a:rPr lang="en-GB" sz="4000" b="1" dirty="0">
                <a:solidFill>
                  <a:srgbClr val="0070C0"/>
                </a:solidFill>
                <a:latin typeface="Arial Black" panose="020B0604020202020204" pitchFamily="34" charset="0"/>
                <a:cs typeface="Arial Black" panose="020B0604020202020204" pitchFamily="34" charset="0"/>
              </a:rPr>
              <a:t>fishbone theory </a:t>
            </a:r>
            <a:r>
              <a:rPr lang="en-GB" sz="4000" b="1" dirty="0">
                <a:latin typeface="Arial Black" panose="020B0604020202020204" pitchFamily="34" charset="0"/>
                <a:cs typeface="Arial Black" panose="020B0604020202020204" pitchFamily="34" charset="0"/>
              </a:rPr>
              <a:t>we are </a:t>
            </a:r>
            <a:r>
              <a:rPr lang="en-GB" sz="4000" b="1" dirty="0">
                <a:solidFill>
                  <a:srgbClr val="0070C0"/>
                </a:solidFill>
                <a:latin typeface="Arial Black" panose="020B0604020202020204" pitchFamily="34" charset="0"/>
                <a:cs typeface="Arial Black" panose="020B0604020202020204" pitchFamily="34" charset="0"/>
              </a:rPr>
              <a:t>starting to analyse</a:t>
            </a:r>
            <a:r>
              <a:rPr lang="en-GB" sz="4000" b="1" dirty="0">
                <a:latin typeface="Arial Black" panose="020B0604020202020204" pitchFamily="34" charset="0"/>
                <a:cs typeface="Arial Black" panose="020B0604020202020204" pitchFamily="34" charset="0"/>
              </a:rPr>
              <a:t>.</a:t>
            </a:r>
            <a:endParaRPr lang="en-US" sz="4000" b="1" dirty="0">
              <a:latin typeface="Arial Black" panose="020B0604020202020204" pitchFamily="34" charset="0"/>
              <a:cs typeface="Arial Black" panose="020B0604020202020204" pitchFamily="34" charset="0"/>
            </a:endParaRPr>
          </a:p>
        </p:txBody>
      </p:sp>
      <p:sp>
        <p:nvSpPr>
          <p:cNvPr id="4" name="Content Placeholder 3">
            <a:extLst>
              <a:ext uri="{FF2B5EF4-FFF2-40B4-BE49-F238E27FC236}">
                <a16:creationId xmlns:a16="http://schemas.microsoft.com/office/drawing/2014/main" id="{D90D1C2C-74CA-583B-CB7E-F6ACC1E3CEBB}"/>
              </a:ext>
            </a:extLst>
          </p:cNvPr>
          <p:cNvSpPr>
            <a:spLocks noGrp="1"/>
          </p:cNvSpPr>
          <p:nvPr>
            <p:ph sz="half" idx="1"/>
          </p:nvPr>
        </p:nvSpPr>
        <p:spPr>
          <a:xfrm>
            <a:off x="500063" y="2160589"/>
            <a:ext cx="10263187" cy="3880773"/>
          </a:xfrm>
        </p:spPr>
        <p:txBody>
          <a:bodyPr>
            <a:normAutofit fontScale="92500" lnSpcReduction="10000"/>
          </a:bodyPr>
          <a:lstStyle/>
          <a:p>
            <a:r>
              <a:rPr lang="en-US" sz="4300" dirty="0">
                <a:latin typeface="Arial Black" panose="020B0604020202020204" pitchFamily="34" charset="0"/>
                <a:cs typeface="Arial Black" panose="020B0604020202020204" pitchFamily="34" charset="0"/>
              </a:rPr>
              <a:t> </a:t>
            </a:r>
            <a:r>
              <a:rPr lang="en-GB" sz="4300" dirty="0">
                <a:solidFill>
                  <a:schemeClr val="accent5"/>
                </a:solidFill>
                <a:latin typeface="Arial Black" panose="020B0604020202020204" pitchFamily="34" charset="0"/>
                <a:cs typeface="Arial Black" panose="020B0604020202020204" pitchFamily="34" charset="0"/>
              </a:rPr>
              <a:t>What</a:t>
            </a:r>
            <a:r>
              <a:rPr lang="en-GB" sz="4300" dirty="0">
                <a:latin typeface="Arial Black" panose="020B0604020202020204" pitchFamily="34" charset="0"/>
                <a:cs typeface="Arial Black" panose="020B0604020202020204" pitchFamily="34" charset="0"/>
              </a:rPr>
              <a:t> is the </a:t>
            </a:r>
            <a:r>
              <a:rPr lang="en-GB" sz="4300" dirty="0">
                <a:solidFill>
                  <a:schemeClr val="accent5"/>
                </a:solidFill>
                <a:latin typeface="Arial Black" panose="020B0604020202020204" pitchFamily="34" charset="0"/>
                <a:cs typeface="Arial Black" panose="020B0604020202020204" pitchFamily="34" charset="0"/>
              </a:rPr>
              <a:t>main reason</a:t>
            </a:r>
            <a:r>
              <a:rPr lang="en-GB" sz="4300" dirty="0">
                <a:latin typeface="Arial Black" panose="020B0604020202020204" pitchFamily="34" charset="0"/>
                <a:cs typeface="Arial Black" panose="020B0604020202020204" pitchFamily="34" charset="0"/>
              </a:rPr>
              <a:t> for the </a:t>
            </a:r>
            <a:r>
              <a:rPr lang="en-GB" sz="4300" dirty="0">
                <a:solidFill>
                  <a:schemeClr val="accent5"/>
                </a:solidFill>
                <a:latin typeface="Arial Black" panose="020B0604020202020204" pitchFamily="34" charset="0"/>
                <a:cs typeface="Arial Black" panose="020B0604020202020204" pitchFamily="34" charset="0"/>
              </a:rPr>
              <a:t>problems</a:t>
            </a:r>
            <a:r>
              <a:rPr lang="en-GB" sz="4300" dirty="0">
                <a:latin typeface="Arial Black" panose="020B0604020202020204" pitchFamily="34" charset="0"/>
                <a:cs typeface="Arial Black" panose="020B0604020202020204" pitchFamily="34" charset="0"/>
              </a:rPr>
              <a:t> of the shop</a:t>
            </a:r>
            <a:r>
              <a:rPr lang="en-US" sz="4300" dirty="0">
                <a:latin typeface="Arial Black" panose="020B0604020202020204" pitchFamily="34" charset="0"/>
                <a:cs typeface="Arial Black" panose="020B0604020202020204" pitchFamily="34" charset="0"/>
              </a:rPr>
              <a:t>.</a:t>
            </a:r>
          </a:p>
          <a:p>
            <a:pPr marL="0" indent="0">
              <a:buNone/>
            </a:pPr>
            <a:r>
              <a:rPr lang="en-GB" sz="4300" dirty="0">
                <a:latin typeface="Arial Black" panose="020B0604020202020204" pitchFamily="34" charset="0"/>
                <a:cs typeface="Arial Black" panose="020B0604020202020204" pitchFamily="34" charset="0"/>
              </a:rPr>
              <a:t>   - </a:t>
            </a:r>
            <a:r>
              <a:rPr lang="en-GB" sz="4300" dirty="0">
                <a:solidFill>
                  <a:schemeClr val="accent5"/>
                </a:solidFill>
                <a:latin typeface="Arial Black" panose="020B0604020202020204" pitchFamily="34" charset="0"/>
                <a:cs typeface="Arial Black" panose="020B0604020202020204" pitchFamily="34" charset="0"/>
              </a:rPr>
              <a:t>Why</a:t>
            </a:r>
            <a:r>
              <a:rPr lang="en-GB" sz="4300" dirty="0">
                <a:latin typeface="Arial Black" panose="020B0604020202020204" pitchFamily="34" charset="0"/>
                <a:cs typeface="Arial Black" panose="020B0604020202020204" pitchFamily="34" charset="0"/>
              </a:rPr>
              <a:t> customers are </a:t>
            </a:r>
            <a:r>
              <a:rPr lang="en-GB" sz="4300" dirty="0">
                <a:solidFill>
                  <a:schemeClr val="accent5"/>
                </a:solidFill>
                <a:latin typeface="Arial Black" panose="020B0604020202020204" pitchFamily="34" charset="0"/>
                <a:cs typeface="Arial Black" panose="020B0604020202020204" pitchFamily="34" charset="0"/>
              </a:rPr>
              <a:t>reduced</a:t>
            </a:r>
            <a:endParaRPr lang="en-US" sz="4300" dirty="0">
              <a:solidFill>
                <a:schemeClr val="accent5"/>
              </a:solidFill>
              <a:latin typeface="Arial Black" panose="020B0604020202020204" pitchFamily="34" charset="0"/>
              <a:cs typeface="Arial Black" panose="020B0604020202020204" pitchFamily="34" charset="0"/>
            </a:endParaRPr>
          </a:p>
          <a:p>
            <a:pPr marL="0" indent="0">
              <a:buNone/>
            </a:pPr>
            <a:r>
              <a:rPr lang="en-GB" sz="4300" dirty="0">
                <a:latin typeface="Arial Black" panose="020B0604020202020204" pitchFamily="34" charset="0"/>
                <a:cs typeface="Arial Black" panose="020B0604020202020204" pitchFamily="34" charset="0"/>
              </a:rPr>
              <a:t>   - We can use </a:t>
            </a:r>
            <a:r>
              <a:rPr lang="en-GB" sz="4300" dirty="0">
                <a:solidFill>
                  <a:schemeClr val="accent5"/>
                </a:solidFill>
                <a:latin typeface="Arial Black" panose="020B0604020202020204" pitchFamily="34" charset="0"/>
                <a:cs typeface="Arial Black" panose="020B0604020202020204" pitchFamily="34" charset="0"/>
              </a:rPr>
              <a:t>different</a:t>
            </a:r>
            <a:r>
              <a:rPr lang="en-GB" sz="4300" dirty="0">
                <a:latin typeface="Arial Black" panose="020B0604020202020204" pitchFamily="34" charset="0"/>
                <a:cs typeface="Arial Black" panose="020B0604020202020204" pitchFamily="34" charset="0"/>
              </a:rPr>
              <a:t> </a:t>
            </a:r>
            <a:r>
              <a:rPr lang="en-US" sz="4300" dirty="0">
                <a:solidFill>
                  <a:schemeClr val="accent5"/>
                </a:solidFill>
                <a:latin typeface="Arial Black" panose="020B0604020202020204" pitchFamily="34" charset="0"/>
                <a:cs typeface="Arial Black" panose="020B0604020202020204" pitchFamily="34" charset="0"/>
              </a:rPr>
              <a:t>categories</a:t>
            </a:r>
            <a:r>
              <a:rPr lang="en-US" sz="4300" dirty="0">
                <a:latin typeface="Arial Black" panose="020B0604020202020204" pitchFamily="34" charset="0"/>
                <a:cs typeface="Arial Black" panose="020B0604020202020204" pitchFamily="34" charset="0"/>
              </a:rPr>
              <a:t>.</a:t>
            </a:r>
          </a:p>
          <a:p>
            <a:r>
              <a:rPr lang="en-GB" sz="4300" dirty="0">
                <a:latin typeface="Arial Black" panose="020B0604020202020204" pitchFamily="34" charset="0"/>
                <a:cs typeface="Arial Black" panose="020B0604020202020204" pitchFamily="34" charset="0"/>
              </a:rPr>
              <a:t>    -What </a:t>
            </a:r>
            <a:r>
              <a:rPr lang="en-GB" sz="4300" dirty="0">
                <a:solidFill>
                  <a:srgbClr val="0070C0"/>
                </a:solidFill>
                <a:latin typeface="Arial Black" panose="020B0604020202020204" pitchFamily="34" charset="0"/>
                <a:cs typeface="Arial Black" panose="020B0604020202020204" pitchFamily="34" charset="0"/>
              </a:rPr>
              <a:t>has to be change </a:t>
            </a:r>
            <a:r>
              <a:rPr lang="en-GB" sz="4300" dirty="0">
                <a:solidFill>
                  <a:schemeClr val="accent5"/>
                </a:solidFill>
                <a:latin typeface="Arial Black" panose="020B0604020202020204" pitchFamily="34" charset="0"/>
                <a:cs typeface="Arial Black" panose="020B0604020202020204" pitchFamily="34" charset="0"/>
              </a:rPr>
              <a:t>to see</a:t>
            </a:r>
            <a:r>
              <a:rPr lang="en-GB" sz="4300" dirty="0">
                <a:latin typeface="Arial Black" panose="020B0604020202020204" pitchFamily="34" charset="0"/>
                <a:cs typeface="Arial Black" panose="020B0604020202020204" pitchFamily="34" charset="0"/>
              </a:rPr>
              <a:t> </a:t>
            </a:r>
            <a:r>
              <a:rPr lang="en-GB" sz="4300" dirty="0">
                <a:solidFill>
                  <a:srgbClr val="0070C0"/>
                </a:solidFill>
                <a:latin typeface="Arial Black" panose="020B0604020202020204" pitchFamily="34" charset="0"/>
                <a:cs typeface="Arial Black" panose="020B0604020202020204" pitchFamily="34" charset="0"/>
              </a:rPr>
              <a:t>results</a:t>
            </a:r>
            <a:endParaRPr lang="en-US" sz="4300" dirty="0">
              <a:solidFill>
                <a:srgbClr val="0070C0"/>
              </a:solidFill>
              <a:latin typeface="Arial Black" panose="020B0604020202020204" pitchFamily="34" charset="0"/>
              <a:cs typeface="Arial Black" panose="020B0604020202020204" pitchFamily="34" charset="0"/>
            </a:endParaRPr>
          </a:p>
          <a:p>
            <a:pPr marL="0" indent="0">
              <a:buNone/>
            </a:pPr>
            <a:endParaRPr lang="en-US" dirty="0"/>
          </a:p>
        </p:txBody>
      </p:sp>
    </p:spTree>
    <p:extLst>
      <p:ext uri="{BB962C8B-B14F-4D97-AF65-F5344CB8AC3E}">
        <p14:creationId xmlns:p14="http://schemas.microsoft.com/office/powerpoint/2010/main" val="3765253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C2D68-17AF-05C7-3F35-D2046F2BB20D}"/>
              </a:ext>
            </a:extLst>
          </p:cNvPr>
          <p:cNvSpPr>
            <a:spLocks noGrp="1"/>
          </p:cNvSpPr>
          <p:nvPr>
            <p:ph type="title"/>
          </p:nvPr>
        </p:nvSpPr>
        <p:spPr/>
        <p:txBody>
          <a:bodyPr>
            <a:normAutofit/>
          </a:bodyPr>
          <a:lstStyle/>
          <a:p>
            <a:r>
              <a:rPr lang="en-GB" sz="6000" b="1" dirty="0">
                <a:latin typeface="Arial Black" panose="020B0604020202020204" pitchFamily="34" charset="0"/>
                <a:cs typeface="Arial Black" panose="020B0604020202020204" pitchFamily="34" charset="0"/>
              </a:rPr>
              <a:t>Our  findings</a:t>
            </a:r>
            <a:endParaRPr lang="en-US" b="1" dirty="0"/>
          </a:p>
        </p:txBody>
      </p:sp>
      <p:sp>
        <p:nvSpPr>
          <p:cNvPr id="3" name="Content Placeholder 2">
            <a:extLst>
              <a:ext uri="{FF2B5EF4-FFF2-40B4-BE49-F238E27FC236}">
                <a16:creationId xmlns:a16="http://schemas.microsoft.com/office/drawing/2014/main" id="{024F514B-14BC-67D0-5DAD-9035DFD22D95}"/>
              </a:ext>
            </a:extLst>
          </p:cNvPr>
          <p:cNvSpPr>
            <a:spLocks noGrp="1"/>
          </p:cNvSpPr>
          <p:nvPr>
            <p:ph idx="1"/>
          </p:nvPr>
        </p:nvSpPr>
        <p:spPr>
          <a:xfrm>
            <a:off x="814255" y="1581666"/>
            <a:ext cx="8596668" cy="4067850"/>
          </a:xfrm>
        </p:spPr>
        <p:txBody>
          <a:bodyPr>
            <a:normAutofit fontScale="25000" lnSpcReduction="20000"/>
          </a:bodyPr>
          <a:lstStyle/>
          <a:p>
            <a:r>
              <a:rPr lang="en-GB" sz="14400" dirty="0">
                <a:latin typeface="Arial Black" panose="020B0604020202020204" pitchFamily="34" charset="0"/>
                <a:cs typeface="Arial Black" panose="020B0604020202020204" pitchFamily="34" charset="0"/>
              </a:rPr>
              <a:t>Main </a:t>
            </a:r>
            <a:r>
              <a:rPr lang="en-GB" sz="14400" dirty="0">
                <a:solidFill>
                  <a:schemeClr val="accent5"/>
                </a:solidFill>
                <a:latin typeface="Arial Black" panose="020B0604020202020204" pitchFamily="34" charset="0"/>
                <a:cs typeface="Arial Black" panose="020B0604020202020204" pitchFamily="34" charset="0"/>
              </a:rPr>
              <a:t>problem</a:t>
            </a:r>
            <a:r>
              <a:rPr lang="en-US" sz="14400" dirty="0">
                <a:latin typeface="Arial Black" panose="020B0604020202020204" pitchFamily="34" charset="0"/>
                <a:cs typeface="Arial Black" panose="020B0604020202020204" pitchFamily="34" charset="0"/>
              </a:rPr>
              <a:t>  </a:t>
            </a:r>
            <a:r>
              <a:rPr lang="en-GB" sz="14400" dirty="0">
                <a:latin typeface="Arial Black" panose="020B0604020202020204" pitchFamily="34" charset="0"/>
                <a:cs typeface="Arial Black" panose="020B0604020202020204" pitchFamily="34" charset="0"/>
              </a:rPr>
              <a:t>- </a:t>
            </a:r>
            <a:r>
              <a:rPr lang="en-GB" sz="14400" dirty="0">
                <a:solidFill>
                  <a:schemeClr val="accent5"/>
                </a:solidFill>
                <a:latin typeface="Arial Black" panose="020B0604020202020204" pitchFamily="34" charset="0"/>
                <a:cs typeface="Arial Black" panose="020B0604020202020204" pitchFamily="34" charset="0"/>
              </a:rPr>
              <a:t>cancelled</a:t>
            </a:r>
            <a:r>
              <a:rPr lang="en-GB" sz="14400" dirty="0">
                <a:latin typeface="Arial Black" panose="020B0604020202020204" pitchFamily="34" charset="0"/>
                <a:cs typeface="Arial Black" panose="020B0604020202020204" pitchFamily="34" charset="0"/>
              </a:rPr>
              <a:t> </a:t>
            </a:r>
            <a:r>
              <a:rPr lang="en-US" sz="14400" dirty="0">
                <a:latin typeface="Arial Black" panose="020B0604020202020204" pitchFamily="34" charset="0"/>
                <a:cs typeface="Arial Black" panose="020B0604020202020204" pitchFamily="34" charset="0"/>
              </a:rPr>
              <a:t> in-store sales.</a:t>
            </a:r>
          </a:p>
          <a:p>
            <a:r>
              <a:rPr lang="en-US" sz="14400" dirty="0">
                <a:solidFill>
                  <a:schemeClr val="accent5"/>
                </a:solidFill>
                <a:latin typeface="Arial Black" panose="020B0604020202020204" pitchFamily="34" charset="0"/>
                <a:cs typeface="Arial Black" panose="020B0604020202020204" pitchFamily="34" charset="0"/>
              </a:rPr>
              <a:t>Website</a:t>
            </a:r>
            <a:r>
              <a:rPr lang="en-US" sz="14400" dirty="0">
                <a:latin typeface="Arial Black" panose="020B0604020202020204" pitchFamily="34" charset="0"/>
                <a:cs typeface="Arial Black" panose="020B0604020202020204" pitchFamily="34" charset="0"/>
              </a:rPr>
              <a:t> and </a:t>
            </a:r>
            <a:r>
              <a:rPr lang="en-US" sz="14400" dirty="0">
                <a:solidFill>
                  <a:schemeClr val="accent5"/>
                </a:solidFill>
                <a:latin typeface="Arial Black" panose="020B0604020202020204" pitchFamily="34" charset="0"/>
                <a:cs typeface="Arial Black" panose="020B0604020202020204" pitchFamily="34" charset="0"/>
              </a:rPr>
              <a:t>marketing</a:t>
            </a:r>
            <a:r>
              <a:rPr lang="en-US" sz="14400" dirty="0">
                <a:latin typeface="Arial Black" panose="020B0604020202020204" pitchFamily="34" charset="0"/>
                <a:cs typeface="Arial Black" panose="020B0604020202020204" pitchFamily="34" charset="0"/>
              </a:rPr>
              <a:t> </a:t>
            </a:r>
            <a:r>
              <a:rPr lang="en-GB" sz="14400" dirty="0" err="1">
                <a:latin typeface="Arial Black" panose="020B0604020202020204" pitchFamily="34" charset="0"/>
                <a:cs typeface="Arial Black" panose="020B0604020202020204" pitchFamily="34" charset="0"/>
              </a:rPr>
              <a:t>strayegy</a:t>
            </a:r>
            <a:r>
              <a:rPr lang="en-GB" sz="14400" dirty="0">
                <a:latin typeface="Arial Black" panose="020B0604020202020204" pitchFamily="34" charset="0"/>
                <a:cs typeface="Arial Black" panose="020B0604020202020204" pitchFamily="34" charset="0"/>
              </a:rPr>
              <a:t> </a:t>
            </a:r>
            <a:r>
              <a:rPr lang="en-GB" sz="14400" dirty="0">
                <a:solidFill>
                  <a:schemeClr val="accent5"/>
                </a:solidFill>
                <a:latin typeface="Arial Black" panose="020B0604020202020204" pitchFamily="34" charset="0"/>
                <a:cs typeface="Arial Black" panose="020B0604020202020204" pitchFamily="34" charset="0"/>
              </a:rPr>
              <a:t>old</a:t>
            </a:r>
            <a:endParaRPr lang="en-US" sz="14400" dirty="0">
              <a:solidFill>
                <a:schemeClr val="accent5"/>
              </a:solidFill>
              <a:latin typeface="Arial Black" panose="020B0604020202020204" pitchFamily="34" charset="0"/>
              <a:cs typeface="Arial Black" panose="020B0604020202020204" pitchFamily="34" charset="0"/>
            </a:endParaRPr>
          </a:p>
          <a:p>
            <a:r>
              <a:rPr lang="en-US" sz="14400" dirty="0">
                <a:solidFill>
                  <a:schemeClr val="accent5"/>
                </a:solidFill>
                <a:latin typeface="Arial Black" panose="020B0604020202020204" pitchFamily="34" charset="0"/>
                <a:cs typeface="Arial Black" panose="020B0604020202020204" pitchFamily="34" charset="0"/>
              </a:rPr>
              <a:t>Costs</a:t>
            </a:r>
            <a:r>
              <a:rPr lang="en-US" sz="14400" dirty="0">
                <a:latin typeface="Arial Black" panose="020B0604020202020204" pitchFamily="34" charset="0"/>
                <a:cs typeface="Arial Black" panose="020B0604020202020204" pitchFamily="34" charset="0"/>
              </a:rPr>
              <a:t> are </a:t>
            </a:r>
            <a:r>
              <a:rPr lang="en-US" sz="14400" dirty="0">
                <a:solidFill>
                  <a:schemeClr val="accent5"/>
                </a:solidFill>
                <a:latin typeface="Arial Black" panose="020B0604020202020204" pitchFamily="34" charset="0"/>
                <a:cs typeface="Arial Black" panose="020B0604020202020204" pitchFamily="34" charset="0"/>
              </a:rPr>
              <a:t>rising</a:t>
            </a:r>
            <a:r>
              <a:rPr lang="en-US" sz="14400" dirty="0">
                <a:latin typeface="Arial Black" panose="020B0604020202020204" pitchFamily="34" charset="0"/>
                <a:cs typeface="Arial Black" panose="020B0604020202020204" pitchFamily="34" charset="0"/>
              </a:rPr>
              <a:t>,  </a:t>
            </a:r>
            <a:r>
              <a:rPr lang="en-GB" sz="14400" dirty="0">
                <a:solidFill>
                  <a:schemeClr val="accent5"/>
                </a:solidFill>
                <a:latin typeface="Arial Black" panose="020B0604020202020204" pitchFamily="34" charset="0"/>
                <a:cs typeface="Arial Black" panose="020B0604020202020204" pitchFamily="34" charset="0"/>
              </a:rPr>
              <a:t>profit</a:t>
            </a:r>
            <a:r>
              <a:rPr lang="en-GB" sz="14400" dirty="0">
                <a:latin typeface="Arial Black" panose="020B0604020202020204" pitchFamily="34" charset="0"/>
                <a:cs typeface="Arial Black" panose="020B0604020202020204" pitchFamily="34" charset="0"/>
              </a:rPr>
              <a:t> is </a:t>
            </a:r>
            <a:r>
              <a:rPr lang="en-GB" sz="14400" dirty="0">
                <a:solidFill>
                  <a:schemeClr val="accent5"/>
                </a:solidFill>
                <a:latin typeface="Arial Black" panose="020B0604020202020204" pitchFamily="34" charset="0"/>
                <a:cs typeface="Arial Black" panose="020B0604020202020204" pitchFamily="34" charset="0"/>
              </a:rPr>
              <a:t>less</a:t>
            </a:r>
            <a:endParaRPr lang="en-US" sz="14400" dirty="0">
              <a:solidFill>
                <a:schemeClr val="accent5"/>
              </a:solidFill>
              <a:latin typeface="Arial Black" panose="020B0604020202020204" pitchFamily="34" charset="0"/>
              <a:cs typeface="Arial Black" panose="020B0604020202020204" pitchFamily="34" charset="0"/>
            </a:endParaRPr>
          </a:p>
          <a:p>
            <a:r>
              <a:rPr lang="en-GB" sz="14400" dirty="0" err="1">
                <a:solidFill>
                  <a:schemeClr val="accent5"/>
                </a:solidFill>
                <a:latin typeface="Arial Black" panose="020B0604020202020204" pitchFamily="34" charset="0"/>
                <a:cs typeface="Arial Black" panose="020B0604020202020204" pitchFamily="34" charset="0"/>
              </a:rPr>
              <a:t>Competitionis</a:t>
            </a:r>
            <a:r>
              <a:rPr lang="en-GB" sz="14400" dirty="0">
                <a:latin typeface="Arial Black" panose="020B0604020202020204" pitchFamily="34" charset="0"/>
                <a:cs typeface="Arial Black" panose="020B0604020202020204" pitchFamily="34" charset="0"/>
              </a:rPr>
              <a:t> big</a:t>
            </a:r>
            <a:r>
              <a:rPr lang="en-US" sz="14400" dirty="0">
                <a:latin typeface="Arial Black" panose="020B0604020202020204" pitchFamily="34" charset="0"/>
                <a:cs typeface="Arial Black" panose="020B0604020202020204" pitchFamily="34" charset="0"/>
              </a:rPr>
              <a:t> </a:t>
            </a:r>
          </a:p>
          <a:p>
            <a:r>
              <a:rPr lang="en-GB" sz="14400" dirty="0">
                <a:solidFill>
                  <a:schemeClr val="accent5"/>
                </a:solidFill>
                <a:latin typeface="Arial Black" panose="020B0604020202020204" pitchFamily="34" charset="0"/>
                <a:cs typeface="Arial Black" panose="020B0604020202020204" pitchFamily="34" charset="0"/>
              </a:rPr>
              <a:t>O</a:t>
            </a:r>
            <a:r>
              <a:rPr lang="en-US" sz="14400" dirty="0" err="1">
                <a:solidFill>
                  <a:schemeClr val="accent5"/>
                </a:solidFill>
                <a:latin typeface="Arial Black" panose="020B0604020202020204" pitchFamily="34" charset="0"/>
                <a:cs typeface="Arial Black" panose="020B0604020202020204" pitchFamily="34" charset="0"/>
              </a:rPr>
              <a:t>nline</a:t>
            </a:r>
            <a:r>
              <a:rPr lang="en-US" sz="14400" dirty="0">
                <a:solidFill>
                  <a:schemeClr val="accent5"/>
                </a:solidFill>
                <a:latin typeface="Arial Black" panose="020B0604020202020204" pitchFamily="34" charset="0"/>
                <a:cs typeface="Arial Black" panose="020B0604020202020204" pitchFamily="34" charset="0"/>
              </a:rPr>
              <a:t> ordering</a:t>
            </a:r>
            <a:r>
              <a:rPr lang="en-US" sz="14400" dirty="0">
                <a:latin typeface="Arial Black" panose="020B0604020202020204" pitchFamily="34" charset="0"/>
                <a:cs typeface="Arial Black" panose="020B0604020202020204" pitchFamily="34" charset="0"/>
              </a:rPr>
              <a:t> </a:t>
            </a:r>
            <a:r>
              <a:rPr lang="en-GB" sz="14400" dirty="0">
                <a:latin typeface="Arial Black" panose="020B0604020202020204" pitchFamily="34" charset="0"/>
                <a:cs typeface="Arial Black" panose="020B0604020202020204" pitchFamily="34" charset="0"/>
              </a:rPr>
              <a:t>is more liked from clients</a:t>
            </a:r>
          </a:p>
          <a:p>
            <a:r>
              <a:rPr lang="en-GB" sz="14400" dirty="0">
                <a:latin typeface="Arial Black" panose="020B0604020202020204" pitchFamily="34" charset="0"/>
                <a:cs typeface="Arial Black" panose="020B0604020202020204" pitchFamily="34" charset="0"/>
              </a:rPr>
              <a:t>AS A RESULT-</a:t>
            </a:r>
            <a:endParaRPr lang="en-US" sz="14400" dirty="0">
              <a:latin typeface="Arial Black" panose="020B0604020202020204" pitchFamily="34" charset="0"/>
              <a:cs typeface="Arial Black" panose="020B0604020202020204" pitchFamily="34" charset="0"/>
            </a:endParaRPr>
          </a:p>
          <a:p>
            <a:pPr marL="0" indent="0">
              <a:buNone/>
            </a:pPr>
            <a:r>
              <a:rPr lang="en-US" sz="14400" dirty="0">
                <a:solidFill>
                  <a:schemeClr val="accent5"/>
                </a:solidFill>
                <a:latin typeface="Arial Black" panose="020B0604020202020204" pitchFamily="34" charset="0"/>
                <a:cs typeface="Arial Black" panose="020B0604020202020204" pitchFamily="34" charset="0"/>
              </a:rPr>
              <a:t>Immediate changes </a:t>
            </a:r>
            <a:r>
              <a:rPr lang="en-US" sz="14400" dirty="0">
                <a:latin typeface="Arial Black" panose="020B0604020202020204" pitchFamily="34" charset="0"/>
                <a:cs typeface="Arial Black" panose="020B0604020202020204" pitchFamily="34" charset="0"/>
              </a:rPr>
              <a:t>needed </a:t>
            </a:r>
            <a:r>
              <a:rPr lang="en-GB" sz="9800" dirty="0">
                <a:latin typeface="Arial Black" panose="020B0604020202020204" pitchFamily="34" charset="0"/>
                <a:cs typeface="Arial Black" panose="020B0604020202020204" pitchFamily="34" charset="0"/>
              </a:rPr>
              <a:t>.</a:t>
            </a:r>
            <a:endParaRPr lang="en-US" dirty="0"/>
          </a:p>
        </p:txBody>
      </p:sp>
    </p:spTree>
    <p:extLst>
      <p:ext uri="{BB962C8B-B14F-4D97-AF65-F5344CB8AC3E}">
        <p14:creationId xmlns:p14="http://schemas.microsoft.com/office/powerpoint/2010/main" val="297779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 name="TextBox 2">
            <a:extLst>
              <a:ext uri="{FF2B5EF4-FFF2-40B4-BE49-F238E27FC236}">
                <a16:creationId xmlns:a16="http://schemas.microsoft.com/office/drawing/2014/main" id="{06950ABC-5110-2D13-B2F5-D2928512081C}"/>
              </a:ext>
            </a:extLst>
          </p:cNvPr>
          <p:cNvSpPr txBox="1"/>
          <p:nvPr/>
        </p:nvSpPr>
        <p:spPr>
          <a:xfrm>
            <a:off x="4974337" y="1265314"/>
            <a:ext cx="4299666" cy="3249131"/>
          </a:xfrm>
          <a:prstGeom prst="rect">
            <a:avLst/>
          </a:prstGeom>
        </p:spPr>
        <p:txBody>
          <a:bodyPr vert="horz" lIns="91440" tIns="45720" rIns="91440" bIns="45720" rtlCol="0" anchor="b">
            <a:normAutofit/>
          </a:bodyPr>
          <a:lstStyle/>
          <a:p>
            <a:pPr>
              <a:spcBef>
                <a:spcPct val="0"/>
              </a:spcBef>
              <a:spcAft>
                <a:spcPts val="600"/>
              </a:spcAft>
            </a:pPr>
            <a:r>
              <a:rPr lang="en-US" sz="5400" b="1" kern="1200" dirty="0">
                <a:solidFill>
                  <a:schemeClr val="accent1"/>
                </a:solidFill>
                <a:latin typeface="+mj-lt"/>
                <a:ea typeface="+mj-ea"/>
                <a:cs typeface="+mj-cs"/>
              </a:rPr>
              <a:t>Thank you</a:t>
            </a:r>
            <a:r>
              <a:rPr lang="en-US" sz="5400" kern="1200" dirty="0">
                <a:solidFill>
                  <a:schemeClr val="accent1"/>
                </a:solidFill>
                <a:latin typeface="+mj-lt"/>
                <a:ea typeface="+mj-ea"/>
                <a:cs typeface="+mj-cs"/>
              </a:rPr>
              <a:t> </a:t>
            </a:r>
          </a:p>
        </p:txBody>
      </p:sp>
      <p:sp>
        <p:nvSpPr>
          <p:cNvPr id="22" name="Isosceles Triangle 21">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Graphic 6" descr="Smiling Face with No Fill">
            <a:extLst>
              <a:ext uri="{FF2B5EF4-FFF2-40B4-BE49-F238E27FC236}">
                <a16:creationId xmlns:a16="http://schemas.microsoft.com/office/drawing/2014/main" id="{14B0ACAE-0547-5B5B-3A53-EDB8ADE0E1C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2050083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254</TotalTime>
  <Words>1396</Words>
  <Application>Microsoft Office PowerPoint</Application>
  <PresentationFormat>Widescreen</PresentationFormat>
  <Paragraphs>58</Paragraphs>
  <Slides>8</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Arial Black</vt:lpstr>
      <vt:lpstr>Calibri</vt:lpstr>
      <vt:lpstr>Trebuchet MS</vt:lpstr>
      <vt:lpstr>Wingdings 3</vt:lpstr>
      <vt:lpstr>Facet</vt:lpstr>
      <vt:lpstr>Company -Flower Shop</vt:lpstr>
      <vt:lpstr>                    Main Problem</vt:lpstr>
      <vt:lpstr> We use 3 different type of     analisies</vt:lpstr>
      <vt:lpstr>  WE USE 5W2H Model  ASKING QUESTIONS ? AND ANSWERING THEM!</vt:lpstr>
      <vt:lpstr>Using PESTEL we can say that the factors are :   </vt:lpstr>
      <vt:lpstr>Uing the fishbone theory we are starting to analyse.</vt:lpstr>
      <vt:lpstr>Our  findings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Company Flower Shop</dc:title>
  <dc:creator>xx</dc:creator>
  <cp:lastModifiedBy>Shteriyan Zoev</cp:lastModifiedBy>
  <cp:revision>5</cp:revision>
  <dcterms:created xsi:type="dcterms:W3CDTF">2025-09-23T04:17:56Z</dcterms:created>
  <dcterms:modified xsi:type="dcterms:W3CDTF">2025-10-12T17:15:12Z</dcterms:modified>
</cp:coreProperties>
</file>