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autoCompressPictures="0">
  <p:sldMasterIdLst>
    <p:sldMasterId id="2147483840" r:id="rId1"/>
  </p:sldMasterIdLst>
  <p:notesMasterIdLst>
    <p:notesMasterId r:id="rId17"/>
  </p:notesMasterIdLst>
  <p:handoutMasterIdLst>
    <p:handoutMasterId r:id="rId18"/>
  </p:handoutMasterIdLst>
  <p:sldIdLst>
    <p:sldId id="256" r:id="rId2"/>
    <p:sldId id="269" r:id="rId3"/>
    <p:sldId id="257" r:id="rId4"/>
    <p:sldId id="259" r:id="rId5"/>
    <p:sldId id="263" r:id="rId6"/>
    <p:sldId id="260" r:id="rId7"/>
    <p:sldId id="261" r:id="rId8"/>
    <p:sldId id="262" r:id="rId9"/>
    <p:sldId id="264" r:id="rId10"/>
    <p:sldId id="265" r:id="rId11"/>
    <p:sldId id="266" r:id="rId12"/>
    <p:sldId id="267" r:id="rId13"/>
    <p:sldId id="268" r:id="rId14"/>
    <p:sldId id="270" r:id="rId15"/>
    <p:sldId id="272"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DD890B5A-B32E-D84F-8295-8934E3010CFE}">
          <p14:sldIdLst>
            <p14:sldId id="256"/>
            <p14:sldId id="269"/>
            <p14:sldId id="257"/>
            <p14:sldId id="259"/>
            <p14:sldId id="263"/>
            <p14:sldId id="260"/>
            <p14:sldId id="261"/>
            <p14:sldId id="262"/>
            <p14:sldId id="264"/>
            <p14:sldId id="265"/>
            <p14:sldId id="266"/>
            <p14:sldId id="267"/>
            <p14:sldId id="268"/>
            <p14:sldId id="270"/>
            <p14:sldId id="272"/>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317"/>
    <p:restoredTop sz="94634"/>
  </p:normalViewPr>
  <p:slideViewPr>
    <p:cSldViewPr snapToGrid="0">
      <p:cViewPr>
        <p:scale>
          <a:sx n="100" d="100"/>
          <a:sy n="100" d="100"/>
        </p:scale>
        <p:origin x="58" y="-298"/>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001D364-870E-4F35-B612-C622B0FE20B8}" type="doc">
      <dgm:prSet loTypeId="urn:microsoft.com/office/officeart/2024/3/layout/hArchList1" loCatId="List" qsTypeId="urn:microsoft.com/office/officeart/2005/8/quickstyle/simple1" qsCatId="simple" csTypeId="urn:microsoft.com/office/officeart/2005/8/colors/accent1_2" csCatId="accent1" phldr="1"/>
      <dgm:spPr/>
      <dgm:t>
        <a:bodyPr/>
        <a:lstStyle/>
        <a:p>
          <a:endParaRPr lang="en-US"/>
        </a:p>
      </dgm:t>
    </dgm:pt>
    <dgm:pt modelId="{E445E347-93B3-4672-91E7-DDD3EA08DD0B}">
      <dgm:prSet custT="1"/>
      <dgm:spPr/>
      <dgm:t>
        <a:bodyPr/>
        <a:lstStyle/>
        <a:p>
          <a:pPr>
            <a:lnSpc>
              <a:spcPct val="100000"/>
            </a:lnSpc>
            <a:defRPr b="1"/>
          </a:pPr>
          <a:r>
            <a:rPr lang="en-US" sz="1200" dirty="0">
              <a:latin typeface="Arial" panose="020B0604020202020204" pitchFamily="34" charset="0"/>
              <a:cs typeface="Arial" panose="020B0604020202020204" pitchFamily="34" charset="0"/>
            </a:rPr>
            <a:t>Job Analysis</a:t>
          </a:r>
        </a:p>
      </dgm:t>
    </dgm:pt>
    <dgm:pt modelId="{915BC5EC-7D0F-4169-98C8-298AA97E269C}" type="parTrans" cxnId="{03A2C418-97A8-4B3C-BEEF-EF66FFEDB535}">
      <dgm:prSet/>
      <dgm:spPr/>
      <dgm:t>
        <a:bodyPr/>
        <a:lstStyle/>
        <a:p>
          <a:endParaRPr lang="en-US"/>
        </a:p>
      </dgm:t>
    </dgm:pt>
    <dgm:pt modelId="{37D46DA8-005B-4267-AFA2-9C609096AC24}" type="sibTrans" cxnId="{03A2C418-97A8-4B3C-BEEF-EF66FFEDB535}">
      <dgm:prSet/>
      <dgm:spPr/>
      <dgm:t>
        <a:bodyPr/>
        <a:lstStyle/>
        <a:p>
          <a:pPr>
            <a:lnSpc>
              <a:spcPct val="100000"/>
            </a:lnSpc>
            <a:defRPr b="1"/>
          </a:pPr>
          <a:endParaRPr lang="en-US"/>
        </a:p>
      </dgm:t>
    </dgm:pt>
    <dgm:pt modelId="{BF56DB68-2C9A-4013-9A26-AB04A5BEBDA4}">
      <dgm:prSet custT="1"/>
      <dgm:spPr/>
      <dgm:t>
        <a:bodyPr/>
        <a:lstStyle/>
        <a:p>
          <a:pPr>
            <a:lnSpc>
              <a:spcPct val="100000"/>
            </a:lnSpc>
          </a:pPr>
          <a:r>
            <a:rPr lang="en-GB" sz="1100" dirty="0">
              <a:latin typeface="Arial" panose="020B0604020202020204" pitchFamily="34" charset="0"/>
              <a:cs typeface="Arial" panose="020B0604020202020204" pitchFamily="34" charset="0"/>
            </a:rPr>
            <a:t>- Effective HRM in aviation integrates safety management with human performance to mitigate legal and operational risks.</a:t>
          </a:r>
        </a:p>
        <a:p>
          <a:pPr>
            <a:lnSpc>
              <a:spcPct val="100000"/>
            </a:lnSpc>
          </a:pPr>
          <a:endParaRPr lang="en-US" sz="1100" dirty="0">
            <a:latin typeface="Arial" panose="020B0604020202020204" pitchFamily="34" charset="0"/>
            <a:cs typeface="Arial" panose="020B0604020202020204" pitchFamily="34" charset="0"/>
          </a:endParaRPr>
        </a:p>
      </dgm:t>
    </dgm:pt>
    <dgm:pt modelId="{73484B94-17FD-471C-AAC6-B8BFCD7E09F3}" type="parTrans" cxnId="{9E24E4FC-234F-494B-80F7-DC2C27F57ADF}">
      <dgm:prSet/>
      <dgm:spPr/>
      <dgm:t>
        <a:bodyPr/>
        <a:lstStyle/>
        <a:p>
          <a:endParaRPr lang="en-US"/>
        </a:p>
      </dgm:t>
    </dgm:pt>
    <dgm:pt modelId="{324DA522-A402-4714-A792-05D61423DAE9}" type="sibTrans" cxnId="{9E24E4FC-234F-494B-80F7-DC2C27F57ADF}">
      <dgm:prSet/>
      <dgm:spPr/>
      <dgm:t>
        <a:bodyPr/>
        <a:lstStyle/>
        <a:p>
          <a:endParaRPr lang="en-US"/>
        </a:p>
      </dgm:t>
    </dgm:pt>
    <dgm:pt modelId="{11CE5A0B-00BE-4500-87A7-0AC4172A979B}">
      <dgm:prSet custT="1"/>
      <dgm:spPr/>
      <dgm:t>
        <a:bodyPr/>
        <a:lstStyle/>
        <a:p>
          <a:pPr>
            <a:lnSpc>
              <a:spcPct val="100000"/>
            </a:lnSpc>
            <a:defRPr b="1"/>
          </a:pPr>
          <a:r>
            <a:rPr lang="en-US" sz="1200" dirty="0">
              <a:latin typeface="Arial" panose="020B0604020202020204" pitchFamily="34" charset="0"/>
              <a:cs typeface="Arial" panose="020B0604020202020204" pitchFamily="34" charset="0"/>
            </a:rPr>
            <a:t>Job Description</a:t>
          </a:r>
        </a:p>
      </dgm:t>
    </dgm:pt>
    <dgm:pt modelId="{BBC7435A-0F28-4CCD-B89A-2FE8C8F8C65A}" type="parTrans" cxnId="{279FDE20-473A-4E82-AAF8-887667232CD4}">
      <dgm:prSet/>
      <dgm:spPr/>
      <dgm:t>
        <a:bodyPr/>
        <a:lstStyle/>
        <a:p>
          <a:endParaRPr lang="en-US"/>
        </a:p>
      </dgm:t>
    </dgm:pt>
    <dgm:pt modelId="{BBD19126-B744-4F93-9992-95735636DFCD}" type="sibTrans" cxnId="{279FDE20-473A-4E82-AAF8-887667232CD4}">
      <dgm:prSet/>
      <dgm:spPr/>
      <dgm:t>
        <a:bodyPr/>
        <a:lstStyle/>
        <a:p>
          <a:pPr>
            <a:lnSpc>
              <a:spcPct val="100000"/>
            </a:lnSpc>
            <a:defRPr b="1"/>
          </a:pPr>
          <a:endParaRPr lang="en-US"/>
        </a:p>
      </dgm:t>
    </dgm:pt>
    <dgm:pt modelId="{66246B31-648B-4FBC-9345-A4503CFE0733}">
      <dgm:prSet custT="1"/>
      <dgm:spPr/>
      <dgm:t>
        <a:bodyPr/>
        <a:lstStyle/>
        <a:p>
          <a:pPr>
            <a:lnSpc>
              <a:spcPct val="100000"/>
            </a:lnSpc>
          </a:pPr>
          <a:r>
            <a:rPr lang="en-US" sz="1100" b="0" i="0" u="none" strike="noStrike" cap="none" dirty="0">
              <a:solidFill>
                <a:srgbClr val="1E293B"/>
              </a:solidFill>
              <a:latin typeface="Arial"/>
              <a:ea typeface="Arial"/>
              <a:cs typeface="Arial"/>
              <a:sym typeface="Arial"/>
            </a:rPr>
            <a:t>- Execute Safety and Emergency Procedures (SEP)</a:t>
          </a:r>
        </a:p>
        <a:p>
          <a:pPr>
            <a:lnSpc>
              <a:spcPct val="100000"/>
            </a:lnSpc>
          </a:pPr>
          <a:endParaRPr lang="en-US" sz="1100" b="0" i="0" u="none" strike="noStrike" cap="none" dirty="0">
            <a:solidFill>
              <a:srgbClr val="1E293B"/>
            </a:solidFill>
            <a:latin typeface="Arial"/>
            <a:ea typeface="Arial"/>
            <a:cs typeface="Arial"/>
            <a:sym typeface="Arial"/>
          </a:endParaRPr>
        </a:p>
        <a:p>
          <a:pPr>
            <a:lnSpc>
              <a:spcPct val="100000"/>
            </a:lnSpc>
          </a:pPr>
          <a:r>
            <a:rPr lang="en-US" sz="1100" b="0" i="0" u="none" strike="noStrike" cap="none" dirty="0">
              <a:solidFill>
                <a:srgbClr val="1E293B"/>
              </a:solidFill>
              <a:latin typeface="Arial"/>
              <a:ea typeface="Arial"/>
              <a:cs typeface="Arial"/>
              <a:sym typeface="Arial"/>
            </a:rPr>
            <a:t>- Conduct medical first aid and security monitoring</a:t>
          </a:r>
        </a:p>
        <a:p>
          <a:pPr>
            <a:lnSpc>
              <a:spcPct val="100000"/>
            </a:lnSpc>
          </a:pPr>
          <a:endParaRPr lang="en-US" sz="1100" b="0" i="0" u="none" strike="noStrike" cap="none" dirty="0">
            <a:solidFill>
              <a:srgbClr val="1E293B"/>
            </a:solidFill>
            <a:latin typeface="Arial"/>
            <a:ea typeface="Arial"/>
            <a:cs typeface="Arial"/>
            <a:sym typeface="Arial"/>
          </a:endParaRPr>
        </a:p>
        <a:p>
          <a:pPr>
            <a:lnSpc>
              <a:spcPct val="100000"/>
            </a:lnSpc>
          </a:pPr>
          <a:r>
            <a:rPr lang="en-US" sz="1100" b="0" i="0" u="none" strike="noStrike" cap="none" dirty="0">
              <a:solidFill>
                <a:srgbClr val="1E293B"/>
              </a:solidFill>
              <a:latin typeface="Arial"/>
              <a:ea typeface="Arial"/>
              <a:cs typeface="Arial"/>
              <a:sym typeface="Arial"/>
            </a:rPr>
            <a:t>- Deliver premium onboard hospitality and retail services</a:t>
          </a:r>
        </a:p>
        <a:p>
          <a:pPr>
            <a:lnSpc>
              <a:spcPct val="100000"/>
            </a:lnSpc>
          </a:pPr>
          <a:endParaRPr lang="en-US" sz="1100" b="0" i="0" u="none" strike="noStrike" cap="none" dirty="0">
            <a:solidFill>
              <a:srgbClr val="1E293B"/>
            </a:solidFill>
            <a:latin typeface="Arial"/>
            <a:ea typeface="Arial"/>
            <a:cs typeface="Arial"/>
            <a:sym typeface="Arial"/>
          </a:endParaRPr>
        </a:p>
        <a:p>
          <a:pPr>
            <a:lnSpc>
              <a:spcPct val="100000"/>
            </a:lnSpc>
          </a:pPr>
          <a:r>
            <a:rPr lang="en-US" sz="1100" b="0" i="0" u="none" strike="noStrike" cap="none" dirty="0">
              <a:solidFill>
                <a:srgbClr val="1E293B"/>
              </a:solidFill>
              <a:latin typeface="Arial"/>
              <a:ea typeface="Arial"/>
              <a:cs typeface="Arial"/>
              <a:sym typeface="Arial"/>
            </a:rPr>
            <a:t>- Adhere to strict CAA regulatory safety compliance.</a:t>
          </a:r>
          <a:endParaRPr lang="en-US" sz="1100" dirty="0">
            <a:latin typeface="Arial" panose="020B0604020202020204" pitchFamily="34" charset="0"/>
            <a:cs typeface="Arial" panose="020B0604020202020204" pitchFamily="34" charset="0"/>
          </a:endParaRPr>
        </a:p>
      </dgm:t>
    </dgm:pt>
    <dgm:pt modelId="{8EA0D64F-A14B-4E14-9FF1-525982E46434}" type="parTrans" cxnId="{857FE84C-DF80-48B5-A296-06CD300C6812}">
      <dgm:prSet/>
      <dgm:spPr/>
      <dgm:t>
        <a:bodyPr/>
        <a:lstStyle/>
        <a:p>
          <a:endParaRPr lang="en-US"/>
        </a:p>
      </dgm:t>
    </dgm:pt>
    <dgm:pt modelId="{704C4D71-E501-4A4C-8C56-68A5D7BCF97C}" type="sibTrans" cxnId="{857FE84C-DF80-48B5-A296-06CD300C6812}">
      <dgm:prSet/>
      <dgm:spPr/>
      <dgm:t>
        <a:bodyPr/>
        <a:lstStyle/>
        <a:p>
          <a:endParaRPr lang="en-US"/>
        </a:p>
      </dgm:t>
    </dgm:pt>
    <dgm:pt modelId="{05BABC2A-82E3-4696-835A-EB40A143BF00}">
      <dgm:prSet custT="1"/>
      <dgm:spPr/>
      <dgm:t>
        <a:bodyPr/>
        <a:lstStyle/>
        <a:p>
          <a:pPr>
            <a:lnSpc>
              <a:spcPct val="100000"/>
            </a:lnSpc>
            <a:defRPr b="1"/>
          </a:pPr>
          <a:r>
            <a:rPr lang="en-US" sz="1200" dirty="0">
              <a:latin typeface="Arial" panose="020B0604020202020204" pitchFamily="34" charset="0"/>
              <a:cs typeface="Arial" panose="020B0604020202020204" pitchFamily="34" charset="0"/>
            </a:rPr>
            <a:t>Person Specification</a:t>
          </a:r>
        </a:p>
      </dgm:t>
    </dgm:pt>
    <dgm:pt modelId="{0315D632-8A3D-4456-AD98-3AA72A2B3444}" type="parTrans" cxnId="{75E41B64-3554-42C8-A552-738C0FE4F702}">
      <dgm:prSet/>
      <dgm:spPr/>
      <dgm:t>
        <a:bodyPr/>
        <a:lstStyle/>
        <a:p>
          <a:endParaRPr lang="en-US"/>
        </a:p>
      </dgm:t>
    </dgm:pt>
    <dgm:pt modelId="{093EC7B7-D42B-4EB7-81DB-4A141878A8A8}" type="sibTrans" cxnId="{75E41B64-3554-42C8-A552-738C0FE4F702}">
      <dgm:prSet/>
      <dgm:spPr/>
      <dgm:t>
        <a:bodyPr/>
        <a:lstStyle/>
        <a:p>
          <a:endParaRPr lang="en-US"/>
        </a:p>
      </dgm:t>
    </dgm:pt>
    <dgm:pt modelId="{FA211582-23C1-4284-8CF9-A606CF6AC367}">
      <dgm:prSet custT="1"/>
      <dgm:spPr/>
      <dgm:t>
        <a:bodyPr/>
        <a:lstStyle/>
        <a:p>
          <a:pPr>
            <a:lnSpc>
              <a:spcPct val="100000"/>
            </a:lnSpc>
          </a:pPr>
          <a:r>
            <a:rPr lang="en-US" sz="1100" b="1" i="0" u="none" strike="noStrike" cap="none" dirty="0">
              <a:solidFill>
                <a:srgbClr val="1E293B"/>
              </a:solidFill>
              <a:latin typeface="Arial"/>
              <a:ea typeface="Arial"/>
              <a:cs typeface="Arial"/>
              <a:sym typeface="Arial"/>
            </a:rPr>
            <a:t>Essential:</a:t>
          </a:r>
          <a:r>
            <a:rPr lang="en-US" sz="1100" b="0" i="0" u="none" strike="noStrike" cap="none" dirty="0">
              <a:solidFill>
                <a:srgbClr val="1E293B"/>
              </a:solidFill>
              <a:latin typeface="Arial"/>
              <a:ea typeface="Arial"/>
              <a:cs typeface="Arial"/>
              <a:sym typeface="Arial"/>
            </a:rPr>
            <a:t> Safety-first mindset, resilience, 2.01m vertical reach.</a:t>
          </a:r>
        </a:p>
        <a:p>
          <a:pPr>
            <a:lnSpc>
              <a:spcPct val="100000"/>
            </a:lnSpc>
          </a:pPr>
          <a:endParaRPr lang="en-US" sz="1100" b="0" i="0" u="none" strike="noStrike" cap="none" dirty="0">
            <a:solidFill>
              <a:srgbClr val="1E293B"/>
            </a:solidFill>
            <a:latin typeface="Arial"/>
            <a:ea typeface="Arial"/>
            <a:cs typeface="Arial"/>
            <a:sym typeface="Arial"/>
          </a:endParaRPr>
        </a:p>
        <a:p>
          <a:pPr>
            <a:lnSpc>
              <a:spcPct val="100000"/>
            </a:lnSpc>
          </a:pPr>
          <a:r>
            <a:rPr lang="en-US" sz="1100" b="1" i="0" u="none" strike="noStrike" cap="none" dirty="0">
              <a:solidFill>
                <a:srgbClr val="1E293B"/>
              </a:solidFill>
              <a:latin typeface="Arial"/>
              <a:ea typeface="Arial"/>
              <a:cs typeface="Arial"/>
              <a:sym typeface="Arial"/>
            </a:rPr>
            <a:t>Essential:</a:t>
          </a:r>
          <a:r>
            <a:rPr lang="en-US" sz="1100" b="0" i="0" u="none" strike="noStrike" cap="none" dirty="0">
              <a:solidFill>
                <a:srgbClr val="1E293B"/>
              </a:solidFill>
              <a:latin typeface="Arial"/>
              <a:ea typeface="Arial"/>
              <a:cs typeface="Arial"/>
              <a:sym typeface="Arial"/>
            </a:rPr>
            <a:t> Empathy, teamwork, and calm communication.</a:t>
          </a:r>
        </a:p>
        <a:p>
          <a:pPr>
            <a:lnSpc>
              <a:spcPct val="100000"/>
            </a:lnSpc>
          </a:pPr>
          <a:endParaRPr lang="en-US" sz="1100" b="0" i="0" u="none" strike="noStrike" cap="none" dirty="0">
            <a:solidFill>
              <a:srgbClr val="1E293B"/>
            </a:solidFill>
            <a:latin typeface="Arial"/>
            <a:ea typeface="Arial"/>
            <a:cs typeface="Arial"/>
            <a:sym typeface="Arial"/>
          </a:endParaRPr>
        </a:p>
        <a:p>
          <a:pPr>
            <a:lnSpc>
              <a:spcPct val="100000"/>
            </a:lnSpc>
          </a:pPr>
          <a:r>
            <a:rPr lang="en-US" sz="1100" b="1" i="0" u="none" strike="noStrike" cap="none" dirty="0">
              <a:solidFill>
                <a:srgbClr val="1E293B"/>
              </a:solidFill>
              <a:latin typeface="Arial"/>
              <a:ea typeface="Arial"/>
              <a:cs typeface="Arial"/>
              <a:sym typeface="Arial"/>
            </a:rPr>
            <a:t>Desirable:</a:t>
          </a:r>
          <a:r>
            <a:rPr lang="en-US" sz="1100" b="0" i="0" u="none" strike="noStrike" cap="none" dirty="0">
              <a:solidFill>
                <a:srgbClr val="1E293B"/>
              </a:solidFill>
              <a:latin typeface="Arial"/>
              <a:ea typeface="Arial"/>
              <a:cs typeface="Arial"/>
              <a:sym typeface="Arial"/>
            </a:rPr>
            <a:t> Second language, hospitality background.</a:t>
          </a:r>
        </a:p>
        <a:p>
          <a:pPr>
            <a:lnSpc>
              <a:spcPct val="100000"/>
            </a:lnSpc>
          </a:pPr>
          <a:endParaRPr lang="en-US" sz="1100" b="0" i="0" u="none" strike="noStrike" cap="none" dirty="0">
            <a:solidFill>
              <a:srgbClr val="1E293B"/>
            </a:solidFill>
            <a:latin typeface="Arial"/>
            <a:ea typeface="Arial"/>
            <a:cs typeface="Arial"/>
            <a:sym typeface="Arial"/>
          </a:endParaRPr>
        </a:p>
        <a:p>
          <a:pPr>
            <a:lnSpc>
              <a:spcPct val="100000"/>
            </a:lnSpc>
          </a:pPr>
          <a:r>
            <a:rPr lang="en-US" sz="1100" b="1" i="0" u="none" strike="noStrike" cap="none" dirty="0">
              <a:solidFill>
                <a:srgbClr val="1E293B"/>
              </a:solidFill>
              <a:latin typeface="Arial"/>
              <a:ea typeface="Arial"/>
              <a:cs typeface="Arial"/>
              <a:sym typeface="Arial"/>
            </a:rPr>
            <a:t>Vetting:</a:t>
          </a:r>
          <a:r>
            <a:rPr lang="en-US" sz="1100" b="0" i="0" u="none" strike="noStrike" cap="none" dirty="0">
              <a:solidFill>
                <a:srgbClr val="1E293B"/>
              </a:solidFill>
              <a:latin typeface="Arial"/>
              <a:ea typeface="Arial"/>
              <a:cs typeface="Arial"/>
              <a:sym typeface="Arial"/>
            </a:rPr>
            <a:t> 5-year security history and medical fitness.</a:t>
          </a:r>
        </a:p>
        <a:p>
          <a:pPr>
            <a:lnSpc>
              <a:spcPct val="100000"/>
            </a:lnSpc>
          </a:pPr>
          <a:endParaRPr lang="en-US" sz="1100" b="0" i="0" u="none" strike="noStrike" cap="none" dirty="0">
            <a:solidFill>
              <a:srgbClr val="1E293B"/>
            </a:solidFill>
            <a:latin typeface="Arial"/>
            <a:cs typeface="Arial"/>
            <a:sym typeface="Arial"/>
          </a:endParaRPr>
        </a:p>
        <a:p>
          <a:pPr>
            <a:lnSpc>
              <a:spcPct val="100000"/>
            </a:lnSpc>
          </a:pPr>
          <a:endParaRPr lang="en-US" sz="1100" dirty="0">
            <a:latin typeface="Arial" panose="020B0604020202020204" pitchFamily="34" charset="0"/>
            <a:cs typeface="Arial" panose="020B0604020202020204" pitchFamily="34" charset="0"/>
          </a:endParaRPr>
        </a:p>
      </dgm:t>
    </dgm:pt>
    <dgm:pt modelId="{2A4171A3-ECAF-4BF5-AE08-698001B0D390}" type="parTrans" cxnId="{1A24EE4B-F2BE-4A66-BA87-52EBEE68524A}">
      <dgm:prSet/>
      <dgm:spPr/>
      <dgm:t>
        <a:bodyPr/>
        <a:lstStyle/>
        <a:p>
          <a:endParaRPr lang="en-US"/>
        </a:p>
      </dgm:t>
    </dgm:pt>
    <dgm:pt modelId="{655C3558-3976-4DF2-AD02-D0FADC5512F9}" type="sibTrans" cxnId="{1A24EE4B-F2BE-4A66-BA87-52EBEE68524A}">
      <dgm:prSet/>
      <dgm:spPr/>
      <dgm:t>
        <a:bodyPr/>
        <a:lstStyle/>
        <a:p>
          <a:endParaRPr lang="en-US"/>
        </a:p>
      </dgm:t>
    </dgm:pt>
    <dgm:pt modelId="{0A5D5102-7F46-B845-9DF0-A74C91397C13}">
      <dgm:prSet custT="1"/>
      <dgm:spPr/>
      <dgm:t>
        <a:bodyPr/>
        <a:lstStyle/>
        <a:p>
          <a:pPr>
            <a:lnSpc>
              <a:spcPct val="100000"/>
            </a:lnSpc>
          </a:pPr>
          <a:r>
            <a:rPr lang="en-GB" sz="1100" dirty="0">
              <a:latin typeface="Arial" panose="020B0604020202020204" pitchFamily="34" charset="0"/>
              <a:cs typeface="Arial" panose="020B0604020202020204" pitchFamily="34" charset="0"/>
            </a:rPr>
            <a:t>- The process involves gathering technical requirements and </a:t>
          </a:r>
          <a:r>
            <a:rPr lang="en-GB" sz="1100" dirty="0" err="1">
              <a:latin typeface="Arial" panose="020B0604020202020204" pitchFamily="34" charset="0"/>
              <a:cs typeface="Arial" panose="020B0604020202020204" pitchFamily="34" charset="0"/>
            </a:rPr>
            <a:t>behavioral</a:t>
          </a:r>
          <a:r>
            <a:rPr lang="en-GB" sz="1100" dirty="0">
              <a:latin typeface="Arial" panose="020B0604020202020204" pitchFamily="34" charset="0"/>
              <a:cs typeface="Arial" panose="020B0604020202020204" pitchFamily="34" charset="0"/>
            </a:rPr>
            <a:t> competencies through interviews with Subject Matter Experts (SMEs).</a:t>
          </a:r>
        </a:p>
        <a:p>
          <a:pPr>
            <a:lnSpc>
              <a:spcPct val="100000"/>
            </a:lnSpc>
          </a:pPr>
          <a:endParaRPr lang="en-GB" sz="1100" dirty="0">
            <a:latin typeface="Arial" panose="020B0604020202020204" pitchFamily="34" charset="0"/>
            <a:cs typeface="Arial" panose="020B0604020202020204" pitchFamily="34" charset="0"/>
          </a:endParaRPr>
        </a:p>
      </dgm:t>
    </dgm:pt>
    <dgm:pt modelId="{AB6B3220-1A36-F34B-8D7F-933E315B1C31}" type="parTrans" cxnId="{B38566CA-F586-DC42-B141-A1EFE970718E}">
      <dgm:prSet/>
      <dgm:spPr/>
      <dgm:t>
        <a:bodyPr/>
        <a:lstStyle/>
        <a:p>
          <a:endParaRPr lang="en-GB"/>
        </a:p>
      </dgm:t>
    </dgm:pt>
    <dgm:pt modelId="{90113DBF-FFA3-BE40-8E0E-E32EF98403F0}" type="sibTrans" cxnId="{B38566CA-F586-DC42-B141-A1EFE970718E}">
      <dgm:prSet/>
      <dgm:spPr/>
      <dgm:t>
        <a:bodyPr/>
        <a:lstStyle/>
        <a:p>
          <a:endParaRPr lang="en-GB"/>
        </a:p>
      </dgm:t>
    </dgm:pt>
    <dgm:pt modelId="{0FB6B79D-FF57-C94B-84EC-07E02BEA45B1}">
      <dgm:prSet custT="1"/>
      <dgm:spPr/>
      <dgm:t>
        <a:bodyPr/>
        <a:lstStyle/>
        <a:p>
          <a:pPr>
            <a:lnSpc>
              <a:spcPct val="100000"/>
            </a:lnSpc>
          </a:pPr>
          <a:r>
            <a:rPr lang="en-GB" sz="1100" dirty="0">
              <a:latin typeface="Arial" panose="020B0604020202020204" pitchFamily="34" charset="0"/>
              <a:cs typeface="Arial" panose="020B0604020202020204" pitchFamily="34" charset="0"/>
            </a:rPr>
            <a:t>- Aligning daily cabin crew tasks with Civil Aviation Authority (CAA) regulations to ensure seamless "Smooth Running" operations.</a:t>
          </a:r>
        </a:p>
      </dgm:t>
    </dgm:pt>
    <dgm:pt modelId="{2958C388-17A1-5746-8980-63EFE72D5603}" type="parTrans" cxnId="{D115514A-0B33-C140-8EC0-8966EB2BE0A8}">
      <dgm:prSet/>
      <dgm:spPr/>
      <dgm:t>
        <a:bodyPr/>
        <a:lstStyle/>
        <a:p>
          <a:endParaRPr lang="en-GB"/>
        </a:p>
      </dgm:t>
    </dgm:pt>
    <dgm:pt modelId="{AD22D125-9733-AB4A-8E15-87AC64790D8E}" type="sibTrans" cxnId="{D115514A-0B33-C140-8EC0-8966EB2BE0A8}">
      <dgm:prSet/>
      <dgm:spPr/>
      <dgm:t>
        <a:bodyPr/>
        <a:lstStyle/>
        <a:p>
          <a:endParaRPr lang="en-GB"/>
        </a:p>
      </dgm:t>
    </dgm:pt>
    <dgm:pt modelId="{3000F917-60CF-3142-910E-628180CC03D5}" type="pres">
      <dgm:prSet presAssocID="{2001D364-870E-4F35-B612-C622B0FE20B8}" presName="Name0" presStyleCnt="0">
        <dgm:presLayoutVars>
          <dgm:dir/>
          <dgm:resizeHandles val="exact"/>
        </dgm:presLayoutVars>
      </dgm:prSet>
      <dgm:spPr/>
    </dgm:pt>
    <dgm:pt modelId="{D6D193F2-2FC5-4B41-933A-8130D01B550A}" type="pres">
      <dgm:prSet presAssocID="{E445E347-93B3-4672-91E7-DDD3EA08DD0B}" presName="compNode" presStyleCnt="0"/>
      <dgm:spPr/>
    </dgm:pt>
    <dgm:pt modelId="{4305C8DB-E4E5-5743-8E1E-8275A33B051F}" type="pres">
      <dgm:prSet presAssocID="{E445E347-93B3-4672-91E7-DDD3EA08DD0B}" presName="pictRect" presStyleLbl="revTx" presStyleIdx="0" presStyleCnt="6">
        <dgm:presLayoutVars>
          <dgm:chMax val="0"/>
          <dgm:bulletEnabled/>
        </dgm:presLayoutVars>
      </dgm:prSet>
      <dgm:spPr/>
    </dgm:pt>
    <dgm:pt modelId="{4D97DB1B-B494-C344-8C29-CCAFCA87D375}" type="pres">
      <dgm:prSet presAssocID="{E445E347-93B3-4672-91E7-DDD3EA08DD0B}" presName="textRect" presStyleLbl="revTx" presStyleIdx="1" presStyleCnt="6" custLinFactNeighborX="-52747" custLinFactNeighborY="0">
        <dgm:presLayoutVars>
          <dgm:bulletEnabled/>
        </dgm:presLayoutVars>
      </dgm:prSet>
      <dgm:spPr/>
    </dgm:pt>
    <dgm:pt modelId="{8FF4B48F-629A-CE4D-99A4-FF39823D346C}" type="pres">
      <dgm:prSet presAssocID="{37D46DA8-005B-4267-AFA2-9C609096AC24}" presName="sibTrans" presStyleLbl="sibTrans2D1" presStyleIdx="0" presStyleCnt="0"/>
      <dgm:spPr/>
    </dgm:pt>
    <dgm:pt modelId="{DA4B73C6-31B0-264A-B409-E6F74EAF4CDB}" type="pres">
      <dgm:prSet presAssocID="{11CE5A0B-00BE-4500-87A7-0AC4172A979B}" presName="compNode" presStyleCnt="0"/>
      <dgm:spPr/>
    </dgm:pt>
    <dgm:pt modelId="{9168E1DF-E287-A242-8E28-56EB69548A0D}" type="pres">
      <dgm:prSet presAssocID="{11CE5A0B-00BE-4500-87A7-0AC4172A979B}" presName="pictRect" presStyleLbl="revTx" presStyleIdx="2" presStyleCnt="6">
        <dgm:presLayoutVars>
          <dgm:chMax val="0"/>
          <dgm:bulletEnabled/>
        </dgm:presLayoutVars>
      </dgm:prSet>
      <dgm:spPr/>
    </dgm:pt>
    <dgm:pt modelId="{E2801253-164A-394C-A8FF-29178098C2BB}" type="pres">
      <dgm:prSet presAssocID="{11CE5A0B-00BE-4500-87A7-0AC4172A979B}" presName="textRect" presStyleLbl="revTx" presStyleIdx="3" presStyleCnt="6">
        <dgm:presLayoutVars>
          <dgm:bulletEnabled/>
        </dgm:presLayoutVars>
      </dgm:prSet>
      <dgm:spPr/>
    </dgm:pt>
    <dgm:pt modelId="{15DAB1C8-F906-E443-B685-790BC124B017}" type="pres">
      <dgm:prSet presAssocID="{BBD19126-B744-4F93-9992-95735636DFCD}" presName="sibTrans" presStyleLbl="sibTrans2D1" presStyleIdx="0" presStyleCnt="0"/>
      <dgm:spPr/>
    </dgm:pt>
    <dgm:pt modelId="{D74038B7-A998-C049-A581-29B6833F0A27}" type="pres">
      <dgm:prSet presAssocID="{05BABC2A-82E3-4696-835A-EB40A143BF00}" presName="compNode" presStyleCnt="0"/>
      <dgm:spPr/>
    </dgm:pt>
    <dgm:pt modelId="{9ACDEC64-87FE-494D-9BDB-AFC9CAC7C007}" type="pres">
      <dgm:prSet presAssocID="{05BABC2A-82E3-4696-835A-EB40A143BF00}" presName="pictRect" presStyleLbl="revTx" presStyleIdx="4" presStyleCnt="6">
        <dgm:presLayoutVars>
          <dgm:chMax val="0"/>
          <dgm:bulletEnabled/>
        </dgm:presLayoutVars>
      </dgm:prSet>
      <dgm:spPr/>
    </dgm:pt>
    <dgm:pt modelId="{FE2552D5-407B-BC49-8DBC-DC31A2369F4F}" type="pres">
      <dgm:prSet presAssocID="{05BABC2A-82E3-4696-835A-EB40A143BF00}" presName="textRect" presStyleLbl="revTx" presStyleIdx="5" presStyleCnt="6">
        <dgm:presLayoutVars>
          <dgm:bulletEnabled/>
        </dgm:presLayoutVars>
      </dgm:prSet>
      <dgm:spPr/>
    </dgm:pt>
  </dgm:ptLst>
  <dgm:cxnLst>
    <dgm:cxn modelId="{03A2C418-97A8-4B3C-BEEF-EF66FFEDB535}" srcId="{2001D364-870E-4F35-B612-C622B0FE20B8}" destId="{E445E347-93B3-4672-91E7-DDD3EA08DD0B}" srcOrd="0" destOrd="0" parTransId="{915BC5EC-7D0F-4169-98C8-298AA97E269C}" sibTransId="{37D46DA8-005B-4267-AFA2-9C609096AC24}"/>
    <dgm:cxn modelId="{279FDE20-473A-4E82-AAF8-887667232CD4}" srcId="{2001D364-870E-4F35-B612-C622B0FE20B8}" destId="{11CE5A0B-00BE-4500-87A7-0AC4172A979B}" srcOrd="1" destOrd="0" parTransId="{BBC7435A-0F28-4CCD-B89A-2FE8C8F8C65A}" sibTransId="{BBD19126-B744-4F93-9992-95735636DFCD}"/>
    <dgm:cxn modelId="{048CC72E-2A3C-1341-AE19-7391E37CEF49}" type="presOf" srcId="{BBD19126-B744-4F93-9992-95735636DFCD}" destId="{15DAB1C8-F906-E443-B685-790BC124B017}" srcOrd="0" destOrd="0" presId="urn:microsoft.com/office/officeart/2024/3/layout/hArchList1"/>
    <dgm:cxn modelId="{3169FC2F-9016-D049-8348-27E4D75743B9}" type="presOf" srcId="{05BABC2A-82E3-4696-835A-EB40A143BF00}" destId="{9ACDEC64-87FE-494D-9BDB-AFC9CAC7C007}" srcOrd="0" destOrd="0" presId="urn:microsoft.com/office/officeart/2024/3/layout/hArchList1"/>
    <dgm:cxn modelId="{32DEAB33-0C49-4440-9E11-CD8EBE104084}" type="presOf" srcId="{66246B31-648B-4FBC-9345-A4503CFE0733}" destId="{E2801253-164A-394C-A8FF-29178098C2BB}" srcOrd="0" destOrd="0" presId="urn:microsoft.com/office/officeart/2024/3/layout/hArchList1"/>
    <dgm:cxn modelId="{75E41B64-3554-42C8-A552-738C0FE4F702}" srcId="{2001D364-870E-4F35-B612-C622B0FE20B8}" destId="{05BABC2A-82E3-4696-835A-EB40A143BF00}" srcOrd="2" destOrd="0" parTransId="{0315D632-8A3D-4456-AD98-3AA72A2B3444}" sibTransId="{093EC7B7-D42B-4EB7-81DB-4A141878A8A8}"/>
    <dgm:cxn modelId="{4854EB66-5487-A74F-90E5-A9495B21ADDF}" type="presOf" srcId="{FA211582-23C1-4284-8CF9-A606CF6AC367}" destId="{FE2552D5-407B-BC49-8DBC-DC31A2369F4F}" srcOrd="0" destOrd="0" presId="urn:microsoft.com/office/officeart/2024/3/layout/hArchList1"/>
    <dgm:cxn modelId="{45733169-3203-0244-A522-D3DF027E3CD1}" type="presOf" srcId="{37D46DA8-005B-4267-AFA2-9C609096AC24}" destId="{8FF4B48F-629A-CE4D-99A4-FF39823D346C}" srcOrd="0" destOrd="0" presId="urn:microsoft.com/office/officeart/2024/3/layout/hArchList1"/>
    <dgm:cxn modelId="{D115514A-0B33-C140-8EC0-8966EB2BE0A8}" srcId="{E445E347-93B3-4672-91E7-DDD3EA08DD0B}" destId="{0FB6B79D-FF57-C94B-84EC-07E02BEA45B1}" srcOrd="2" destOrd="0" parTransId="{2958C388-17A1-5746-8980-63EFE72D5603}" sibTransId="{AD22D125-9733-AB4A-8E15-87AC64790D8E}"/>
    <dgm:cxn modelId="{1A24EE4B-F2BE-4A66-BA87-52EBEE68524A}" srcId="{05BABC2A-82E3-4696-835A-EB40A143BF00}" destId="{FA211582-23C1-4284-8CF9-A606CF6AC367}" srcOrd="0" destOrd="0" parTransId="{2A4171A3-ECAF-4BF5-AE08-698001B0D390}" sibTransId="{655C3558-3976-4DF2-AD02-D0FADC5512F9}"/>
    <dgm:cxn modelId="{857FE84C-DF80-48B5-A296-06CD300C6812}" srcId="{11CE5A0B-00BE-4500-87A7-0AC4172A979B}" destId="{66246B31-648B-4FBC-9345-A4503CFE0733}" srcOrd="0" destOrd="0" parTransId="{8EA0D64F-A14B-4E14-9FF1-525982E46434}" sibTransId="{704C4D71-E501-4A4C-8C56-68A5D7BCF97C}"/>
    <dgm:cxn modelId="{357A9683-94DD-FD4D-AF34-ADC8E091C46E}" type="presOf" srcId="{0A5D5102-7F46-B845-9DF0-A74C91397C13}" destId="{4D97DB1B-B494-C344-8C29-CCAFCA87D375}" srcOrd="0" destOrd="1" presId="urn:microsoft.com/office/officeart/2024/3/layout/hArchList1"/>
    <dgm:cxn modelId="{C6D217A3-ECCC-E740-8346-AF0FD076454A}" type="presOf" srcId="{0FB6B79D-FF57-C94B-84EC-07E02BEA45B1}" destId="{4D97DB1B-B494-C344-8C29-CCAFCA87D375}" srcOrd="0" destOrd="2" presId="urn:microsoft.com/office/officeart/2024/3/layout/hArchList1"/>
    <dgm:cxn modelId="{47BFF6BD-FB13-FE45-9AD3-6553EEC97A8C}" type="presOf" srcId="{11CE5A0B-00BE-4500-87A7-0AC4172A979B}" destId="{9168E1DF-E287-A242-8E28-56EB69548A0D}" srcOrd="0" destOrd="0" presId="urn:microsoft.com/office/officeart/2024/3/layout/hArchList1"/>
    <dgm:cxn modelId="{51F795C0-584C-D241-A96E-256ACF57B6E2}" type="presOf" srcId="{2001D364-870E-4F35-B612-C622B0FE20B8}" destId="{3000F917-60CF-3142-910E-628180CC03D5}" srcOrd="0" destOrd="0" presId="urn:microsoft.com/office/officeart/2024/3/layout/hArchList1"/>
    <dgm:cxn modelId="{B38566CA-F586-DC42-B141-A1EFE970718E}" srcId="{E445E347-93B3-4672-91E7-DDD3EA08DD0B}" destId="{0A5D5102-7F46-B845-9DF0-A74C91397C13}" srcOrd="1" destOrd="0" parTransId="{AB6B3220-1A36-F34B-8D7F-933E315B1C31}" sibTransId="{90113DBF-FFA3-BE40-8E0E-E32EF98403F0}"/>
    <dgm:cxn modelId="{4C162CF8-D8B7-FE48-8974-8CCA294084A4}" type="presOf" srcId="{E445E347-93B3-4672-91E7-DDD3EA08DD0B}" destId="{4305C8DB-E4E5-5743-8E1E-8275A33B051F}" srcOrd="0" destOrd="0" presId="urn:microsoft.com/office/officeart/2024/3/layout/hArchList1"/>
    <dgm:cxn modelId="{99DCA6FB-B4A7-F94F-9AC0-C1EB94CFBA2F}" type="presOf" srcId="{BF56DB68-2C9A-4013-9A26-AB04A5BEBDA4}" destId="{4D97DB1B-B494-C344-8C29-CCAFCA87D375}" srcOrd="0" destOrd="0" presId="urn:microsoft.com/office/officeart/2024/3/layout/hArchList1"/>
    <dgm:cxn modelId="{9E24E4FC-234F-494B-80F7-DC2C27F57ADF}" srcId="{E445E347-93B3-4672-91E7-DDD3EA08DD0B}" destId="{BF56DB68-2C9A-4013-9A26-AB04A5BEBDA4}" srcOrd="0" destOrd="0" parTransId="{73484B94-17FD-471C-AAC6-B8BFCD7E09F3}" sibTransId="{324DA522-A402-4714-A792-05D61423DAE9}"/>
    <dgm:cxn modelId="{4B15DF68-6B25-344D-9148-F59DB4DAC71B}" type="presParOf" srcId="{3000F917-60CF-3142-910E-628180CC03D5}" destId="{D6D193F2-2FC5-4B41-933A-8130D01B550A}" srcOrd="0" destOrd="0" presId="urn:microsoft.com/office/officeart/2024/3/layout/hArchList1"/>
    <dgm:cxn modelId="{9823F34C-182A-6044-A76F-0CC60B893AE2}" type="presParOf" srcId="{D6D193F2-2FC5-4B41-933A-8130D01B550A}" destId="{4305C8DB-E4E5-5743-8E1E-8275A33B051F}" srcOrd="0" destOrd="0" presId="urn:microsoft.com/office/officeart/2024/3/layout/hArchList1"/>
    <dgm:cxn modelId="{2569F644-2933-AC42-B2F6-8D0B6089B846}" type="presParOf" srcId="{D6D193F2-2FC5-4B41-933A-8130D01B550A}" destId="{4D97DB1B-B494-C344-8C29-CCAFCA87D375}" srcOrd="1" destOrd="0" presId="urn:microsoft.com/office/officeart/2024/3/layout/hArchList1"/>
    <dgm:cxn modelId="{4EFC0D5F-2F78-DC45-A495-AC6C7757F1CE}" type="presParOf" srcId="{3000F917-60CF-3142-910E-628180CC03D5}" destId="{8FF4B48F-629A-CE4D-99A4-FF39823D346C}" srcOrd="1" destOrd="0" presId="urn:microsoft.com/office/officeart/2024/3/layout/hArchList1"/>
    <dgm:cxn modelId="{5D6698B2-64BF-904C-A27A-85633B365A7B}" type="presParOf" srcId="{3000F917-60CF-3142-910E-628180CC03D5}" destId="{DA4B73C6-31B0-264A-B409-E6F74EAF4CDB}" srcOrd="2" destOrd="0" presId="urn:microsoft.com/office/officeart/2024/3/layout/hArchList1"/>
    <dgm:cxn modelId="{47F59DE5-2C57-0C40-AD81-3C2D53A2DE4B}" type="presParOf" srcId="{DA4B73C6-31B0-264A-B409-E6F74EAF4CDB}" destId="{9168E1DF-E287-A242-8E28-56EB69548A0D}" srcOrd="0" destOrd="0" presId="urn:microsoft.com/office/officeart/2024/3/layout/hArchList1"/>
    <dgm:cxn modelId="{D907396E-BD19-3345-AD36-8782A6A14EDE}" type="presParOf" srcId="{DA4B73C6-31B0-264A-B409-E6F74EAF4CDB}" destId="{E2801253-164A-394C-A8FF-29178098C2BB}" srcOrd="1" destOrd="0" presId="urn:microsoft.com/office/officeart/2024/3/layout/hArchList1"/>
    <dgm:cxn modelId="{8B90625D-D117-1D42-91A7-EE13238B3ABA}" type="presParOf" srcId="{3000F917-60CF-3142-910E-628180CC03D5}" destId="{15DAB1C8-F906-E443-B685-790BC124B017}" srcOrd="3" destOrd="0" presId="urn:microsoft.com/office/officeart/2024/3/layout/hArchList1"/>
    <dgm:cxn modelId="{5A635806-7266-FE44-BEB9-28B94683F8D9}" type="presParOf" srcId="{3000F917-60CF-3142-910E-628180CC03D5}" destId="{D74038B7-A998-C049-A581-29B6833F0A27}" srcOrd="4" destOrd="0" presId="urn:microsoft.com/office/officeart/2024/3/layout/hArchList1"/>
    <dgm:cxn modelId="{6F3665A4-2A10-7D4F-9CBD-EBB22865429F}" type="presParOf" srcId="{D74038B7-A998-C049-A581-29B6833F0A27}" destId="{9ACDEC64-87FE-494D-9BDB-AFC9CAC7C007}" srcOrd="0" destOrd="0" presId="urn:microsoft.com/office/officeart/2024/3/layout/hArchList1"/>
    <dgm:cxn modelId="{5209F2B2-10B2-E44D-8377-549E2A194830}" type="presParOf" srcId="{D74038B7-A998-C049-A581-29B6833F0A27}" destId="{FE2552D5-407B-BC49-8DBC-DC31A2369F4F}" srcOrd="1" destOrd="0" presId="urn:microsoft.com/office/officeart/2024/3/layout/hArc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46DFEAB-52C0-4D2F-BD34-2BD276CC125A}" type="doc">
      <dgm:prSet loTypeId="urn:microsoft.com/office/officeart/2024/3/layout/hArchList1" loCatId="List" qsTypeId="urn:microsoft.com/office/officeart/2005/8/quickstyle/simple1" qsCatId="simple" csTypeId="urn:microsoft.com/office/officeart/2005/8/colors/accent1_2" csCatId="accent1" phldr="1"/>
      <dgm:spPr/>
      <dgm:t>
        <a:bodyPr/>
        <a:lstStyle/>
        <a:p>
          <a:endParaRPr lang="en-US"/>
        </a:p>
      </dgm:t>
    </dgm:pt>
    <dgm:pt modelId="{2CE90C4E-3376-4684-9793-F7BC6725DC3D}">
      <dgm:prSet custT="1"/>
      <dgm:spPr/>
      <dgm:t>
        <a:bodyPr/>
        <a:lstStyle/>
        <a:p>
          <a:pPr>
            <a:lnSpc>
              <a:spcPct val="100000"/>
            </a:lnSpc>
            <a:defRPr b="1"/>
          </a:pPr>
          <a:endParaRPr lang="en-US" sz="1200" dirty="0">
            <a:latin typeface="Arial" panose="020B0604020202020204" pitchFamily="34" charset="0"/>
            <a:cs typeface="Arial" panose="020B0604020202020204" pitchFamily="34" charset="0"/>
          </a:endParaRPr>
        </a:p>
        <a:p>
          <a:pPr>
            <a:lnSpc>
              <a:spcPct val="100000"/>
            </a:lnSpc>
            <a:defRPr b="1"/>
          </a:pPr>
          <a:r>
            <a:rPr lang="en-US" sz="1200" dirty="0">
              <a:latin typeface="Arial" panose="020B0604020202020204" pitchFamily="34" charset="0"/>
              <a:cs typeface="Arial" panose="020B0604020202020204" pitchFamily="34" charset="0"/>
            </a:rPr>
            <a:t>Behaviorist</a:t>
          </a:r>
        </a:p>
      </dgm:t>
    </dgm:pt>
    <dgm:pt modelId="{261DB144-A804-4335-99A8-FEDF10CC9CE8}" type="parTrans" cxnId="{48805035-B077-43AB-98B3-1E847609B998}">
      <dgm:prSet/>
      <dgm:spPr/>
      <dgm:t>
        <a:bodyPr/>
        <a:lstStyle/>
        <a:p>
          <a:endParaRPr lang="en-US"/>
        </a:p>
      </dgm:t>
    </dgm:pt>
    <dgm:pt modelId="{8D75F9B0-365A-48EB-AEFF-B5484C8B6FF0}" type="sibTrans" cxnId="{48805035-B077-43AB-98B3-1E847609B998}">
      <dgm:prSet/>
      <dgm:spPr/>
      <dgm:t>
        <a:bodyPr/>
        <a:lstStyle/>
        <a:p>
          <a:pPr>
            <a:lnSpc>
              <a:spcPct val="100000"/>
            </a:lnSpc>
            <a:defRPr b="1"/>
          </a:pPr>
          <a:endParaRPr lang="en-US"/>
        </a:p>
      </dgm:t>
    </dgm:pt>
    <dgm:pt modelId="{929EBF7A-4399-4765-8B0E-FC6273D2A289}">
      <dgm:prSet custT="1"/>
      <dgm:spPr/>
      <dgm:t>
        <a:bodyPr/>
        <a:lstStyle/>
        <a:p>
          <a:pPr>
            <a:lnSpc>
              <a:spcPct val="100000"/>
            </a:lnSpc>
          </a:pPr>
          <a:r>
            <a:rPr lang="en-US" sz="1100" b="0" i="0" u="none" strike="noStrike" cap="none" dirty="0">
              <a:solidFill>
                <a:srgbClr val="1E293B"/>
              </a:solidFill>
              <a:latin typeface="Arial"/>
              <a:ea typeface="Arial"/>
              <a:cs typeface="Arial"/>
              <a:sym typeface="Arial"/>
            </a:rPr>
            <a:t>- Used for Safety &amp; Emergency Procedures. Crew repeat drills for firefighting or door opening until they become 'muscle memory’.</a:t>
          </a:r>
        </a:p>
        <a:p>
          <a:pPr>
            <a:lnSpc>
              <a:spcPct val="100000"/>
            </a:lnSpc>
          </a:pPr>
          <a:endParaRPr lang="en-US" sz="1100" b="0" i="0" u="none" strike="noStrike" cap="none" dirty="0">
            <a:solidFill>
              <a:srgbClr val="1E293B"/>
            </a:solidFill>
            <a:latin typeface="Arial"/>
            <a:ea typeface="Arial"/>
            <a:cs typeface="Arial"/>
            <a:sym typeface="Arial"/>
          </a:endParaRPr>
        </a:p>
        <a:p>
          <a:pPr>
            <a:lnSpc>
              <a:spcPct val="100000"/>
            </a:lnSpc>
          </a:pPr>
          <a:r>
            <a:rPr lang="en-US" sz="1100" b="0" i="0" u="none" strike="noStrike" cap="none" dirty="0">
              <a:solidFill>
                <a:srgbClr val="1E293B"/>
              </a:solidFill>
              <a:latin typeface="Arial"/>
              <a:ea typeface="Arial"/>
              <a:cs typeface="Arial"/>
              <a:sym typeface="Arial"/>
            </a:rPr>
            <a:t>- Positive reinforcement or immediate feedback during drills ensures safety reflexes are automated.</a:t>
          </a:r>
        </a:p>
        <a:p>
          <a:pPr>
            <a:lnSpc>
              <a:spcPct val="100000"/>
            </a:lnSpc>
          </a:pPr>
          <a:endParaRPr lang="en-US" sz="1100" b="0" i="0" u="none" strike="noStrike" cap="none" dirty="0">
            <a:solidFill>
              <a:srgbClr val="1E293B"/>
            </a:solidFill>
            <a:latin typeface="Arial"/>
            <a:ea typeface="Arial"/>
            <a:cs typeface="Arial"/>
            <a:sym typeface="Arial"/>
          </a:endParaRPr>
        </a:p>
        <a:p>
          <a:pPr>
            <a:lnSpc>
              <a:spcPct val="100000"/>
            </a:lnSpc>
          </a:pPr>
          <a:r>
            <a:rPr lang="en-US" sz="1100" b="0" i="0" u="none" strike="noStrike" cap="none" dirty="0">
              <a:solidFill>
                <a:srgbClr val="1E293B"/>
              </a:solidFill>
              <a:latin typeface="Arial"/>
              <a:cs typeface="Arial"/>
              <a:sym typeface="Arial"/>
            </a:rPr>
            <a:t>- </a:t>
          </a:r>
          <a:r>
            <a:rPr lang="en-US" sz="1100" b="0" i="0" u="none" strike="noStrike" cap="none" dirty="0">
              <a:solidFill>
                <a:srgbClr val="1E293B"/>
              </a:solidFill>
              <a:latin typeface="Arial"/>
              <a:ea typeface="Arial"/>
              <a:cs typeface="Arial"/>
              <a:sym typeface="Arial"/>
            </a:rPr>
            <a:t>In a crisis, the crew reacts instantly without cognitive delay, ensuring passenger survival.</a:t>
          </a:r>
          <a:endParaRPr lang="en-US" sz="1100" dirty="0"/>
        </a:p>
      </dgm:t>
    </dgm:pt>
    <dgm:pt modelId="{9A96ED6B-C089-458A-9234-DBA9B52BA3C9}" type="parTrans" cxnId="{716BC400-0758-45C0-BCEA-1C94E45681C4}">
      <dgm:prSet/>
      <dgm:spPr/>
      <dgm:t>
        <a:bodyPr/>
        <a:lstStyle/>
        <a:p>
          <a:endParaRPr lang="en-US"/>
        </a:p>
      </dgm:t>
    </dgm:pt>
    <dgm:pt modelId="{C8AD00F5-464D-44EA-90FF-0EF3C94F8655}" type="sibTrans" cxnId="{716BC400-0758-45C0-BCEA-1C94E45681C4}">
      <dgm:prSet/>
      <dgm:spPr/>
      <dgm:t>
        <a:bodyPr/>
        <a:lstStyle/>
        <a:p>
          <a:endParaRPr lang="en-US"/>
        </a:p>
      </dgm:t>
    </dgm:pt>
    <dgm:pt modelId="{62F8450F-0B26-42FB-A65F-1A6EBB519D93}">
      <dgm:prSet custT="1"/>
      <dgm:spPr/>
      <dgm:t>
        <a:bodyPr/>
        <a:lstStyle/>
        <a:p>
          <a:pPr>
            <a:lnSpc>
              <a:spcPct val="100000"/>
            </a:lnSpc>
            <a:defRPr b="1"/>
          </a:pPr>
          <a:endParaRPr lang="en-US" sz="1200" dirty="0">
            <a:latin typeface="Arial" panose="020B0604020202020204" pitchFamily="34" charset="0"/>
            <a:cs typeface="Arial" panose="020B0604020202020204" pitchFamily="34" charset="0"/>
          </a:endParaRPr>
        </a:p>
        <a:p>
          <a:pPr>
            <a:lnSpc>
              <a:spcPct val="100000"/>
            </a:lnSpc>
            <a:defRPr b="1"/>
          </a:pPr>
          <a:r>
            <a:rPr lang="en-US" sz="1200" dirty="0">
              <a:latin typeface="Arial" panose="020B0604020202020204" pitchFamily="34" charset="0"/>
              <a:cs typeface="Arial" panose="020B0604020202020204" pitchFamily="34" charset="0"/>
            </a:rPr>
            <a:t>Cognitivist</a:t>
          </a:r>
        </a:p>
      </dgm:t>
    </dgm:pt>
    <dgm:pt modelId="{CCD07461-8F37-4670-B743-8BF565E929D9}" type="parTrans" cxnId="{560B4348-2680-4381-8E08-77F417F12126}">
      <dgm:prSet/>
      <dgm:spPr/>
      <dgm:t>
        <a:bodyPr/>
        <a:lstStyle/>
        <a:p>
          <a:endParaRPr lang="en-US"/>
        </a:p>
      </dgm:t>
    </dgm:pt>
    <dgm:pt modelId="{8DC52837-8E95-405C-9E4D-68EE5151760B}" type="sibTrans" cxnId="{560B4348-2680-4381-8E08-77F417F12126}">
      <dgm:prSet/>
      <dgm:spPr/>
      <dgm:t>
        <a:bodyPr/>
        <a:lstStyle/>
        <a:p>
          <a:pPr>
            <a:lnSpc>
              <a:spcPct val="100000"/>
            </a:lnSpc>
            <a:defRPr b="1"/>
          </a:pPr>
          <a:endParaRPr lang="en-US"/>
        </a:p>
      </dgm:t>
    </dgm:pt>
    <dgm:pt modelId="{A285D8FA-AD8B-43CE-BC10-E84EA382BFFF}">
      <dgm:prSet custT="1"/>
      <dgm:spPr/>
      <dgm:t>
        <a:bodyPr/>
        <a:lstStyle/>
        <a:p>
          <a:pPr>
            <a:lnSpc>
              <a:spcPct val="100000"/>
            </a:lnSpc>
          </a:pPr>
          <a:r>
            <a:rPr lang="en-US" sz="1100" dirty="0">
              <a:latin typeface="Arial" panose="020B0604020202020204" pitchFamily="34" charset="0"/>
              <a:cs typeface="Arial" panose="020B0604020202020204" pitchFamily="34" charset="0"/>
            </a:rPr>
            <a:t>-</a:t>
          </a:r>
          <a:r>
            <a:rPr lang="en-US" sz="1100" baseline="0" dirty="0">
              <a:latin typeface="Arial" panose="020B0604020202020204" pitchFamily="34" charset="0"/>
              <a:cs typeface="Arial" panose="020B0604020202020204" pitchFamily="34" charset="0"/>
            </a:rPr>
            <a:t> </a:t>
          </a:r>
          <a:r>
            <a:rPr lang="en-GB" sz="1100" b="1" dirty="0">
              <a:latin typeface="Arial" panose="020B0604020202020204" pitchFamily="34" charset="0"/>
              <a:cs typeface="Arial" panose="020B0604020202020204" pitchFamily="34" charset="0"/>
            </a:rPr>
            <a:t>S.T.E.P. Mnemonics:</a:t>
          </a:r>
          <a:r>
            <a:rPr lang="en-GB" sz="1100" dirty="0">
              <a:latin typeface="Arial" panose="020B0604020202020204" pitchFamily="34" charset="0"/>
              <a:cs typeface="Arial" panose="020B0604020202020204" pitchFamily="34" charset="0"/>
            </a:rPr>
            <a:t> Using mental shortcuts for rapid safety checks (Silent review, Ten-second review, Commands, Procedures).</a:t>
          </a: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100" dirty="0">
              <a:latin typeface="Arial" panose="020B0604020202020204" pitchFamily="34" charset="0"/>
              <a:cs typeface="Arial" panose="020B0604020202020204" pitchFamily="34" charset="0"/>
            </a:rPr>
            <a:t>- </a:t>
          </a:r>
          <a:r>
            <a:rPr lang="en-GB" sz="1100" b="1" dirty="0"/>
            <a:t>Mental Rehearsals:</a:t>
          </a:r>
          <a:r>
            <a:rPr lang="en-GB" sz="1100" dirty="0"/>
            <a:t> For visualizing emergency scenarios to prevent "cognitive freezing" and ensure rapid decision-making. </a:t>
          </a: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100" b="1" dirty="0"/>
            <a:t>- Checklist Offloading:</a:t>
          </a:r>
          <a:r>
            <a:rPr lang="en-GB" sz="1100" dirty="0"/>
            <a:t> Utilizing physical checklists to reduce cognitive load, allowing the brain to focus on passenger safety and high-level tasks.</a:t>
          </a:r>
          <a:endParaRPr lang="en-US" sz="1100" dirty="0">
            <a:latin typeface="Arial" panose="020B0604020202020204" pitchFamily="34" charset="0"/>
            <a:cs typeface="Arial" panose="020B0604020202020204" pitchFamily="34" charset="0"/>
          </a:endParaRPr>
        </a:p>
      </dgm:t>
    </dgm:pt>
    <dgm:pt modelId="{394C4D5B-53CA-4658-AD9E-751ED5E50BD1}" type="parTrans" cxnId="{4EC20F0D-C6A3-46E9-BB4A-CE3ED6D74FA2}">
      <dgm:prSet/>
      <dgm:spPr/>
      <dgm:t>
        <a:bodyPr/>
        <a:lstStyle/>
        <a:p>
          <a:endParaRPr lang="en-US"/>
        </a:p>
      </dgm:t>
    </dgm:pt>
    <dgm:pt modelId="{6247842B-31F1-42B6-8E89-C702AE35A475}" type="sibTrans" cxnId="{4EC20F0D-C6A3-46E9-BB4A-CE3ED6D74FA2}">
      <dgm:prSet/>
      <dgm:spPr/>
      <dgm:t>
        <a:bodyPr/>
        <a:lstStyle/>
        <a:p>
          <a:endParaRPr lang="en-US"/>
        </a:p>
      </dgm:t>
    </dgm:pt>
    <dgm:pt modelId="{E268FE33-7BC9-41D5-AF89-61E5C2EF5929}">
      <dgm:prSet custT="1"/>
      <dgm:spPr/>
      <dgm:t>
        <a:bodyPr/>
        <a:lstStyle/>
        <a:p>
          <a:pPr>
            <a:lnSpc>
              <a:spcPct val="100000"/>
            </a:lnSpc>
            <a:defRPr b="1"/>
          </a:pPr>
          <a:endParaRPr lang="en-US" sz="1200" dirty="0">
            <a:latin typeface="Arial" panose="020B0604020202020204" pitchFamily="34" charset="0"/>
            <a:cs typeface="Arial" panose="020B0604020202020204" pitchFamily="34" charset="0"/>
          </a:endParaRPr>
        </a:p>
        <a:p>
          <a:pPr>
            <a:lnSpc>
              <a:spcPct val="100000"/>
            </a:lnSpc>
            <a:defRPr b="1"/>
          </a:pPr>
          <a:r>
            <a:rPr lang="en-US" sz="1200" dirty="0">
              <a:latin typeface="Arial" panose="020B0604020202020204" pitchFamily="34" charset="0"/>
              <a:cs typeface="Arial" panose="020B0604020202020204" pitchFamily="34" charset="0"/>
            </a:rPr>
            <a:t>Humanist</a:t>
          </a:r>
        </a:p>
      </dgm:t>
    </dgm:pt>
    <dgm:pt modelId="{50DA4BF7-7F1D-422C-B3BC-6EA919ED36EF}" type="parTrans" cxnId="{82E24A36-0F82-46EB-8DEA-119BDC455318}">
      <dgm:prSet/>
      <dgm:spPr/>
      <dgm:t>
        <a:bodyPr/>
        <a:lstStyle/>
        <a:p>
          <a:endParaRPr lang="en-US"/>
        </a:p>
      </dgm:t>
    </dgm:pt>
    <dgm:pt modelId="{2735F858-4A07-4869-9ECF-6A56A61B98AA}" type="sibTrans" cxnId="{82E24A36-0F82-46EB-8DEA-119BDC455318}">
      <dgm:prSet/>
      <dgm:spPr/>
      <dgm:t>
        <a:bodyPr/>
        <a:lstStyle/>
        <a:p>
          <a:endParaRPr lang="en-US"/>
        </a:p>
      </dgm:t>
    </dgm:pt>
    <dgm:pt modelId="{9C339D0A-9EA6-4CFE-9962-9A35F8E6FC59}">
      <dgm:prSet custT="1"/>
      <dgm:spPr/>
      <dgm:t>
        <a:bodyPr/>
        <a:lstStyle/>
        <a:p>
          <a:pPr>
            <a:lnSpc>
              <a:spcPct val="100000"/>
            </a:lnSpc>
          </a:pPr>
          <a:r>
            <a:rPr lang="en-GB" sz="1100" dirty="0">
              <a:latin typeface="Arial" panose="020B0604020202020204" pitchFamily="34" charset="0"/>
              <a:cs typeface="Arial" panose="020B0604020202020204" pitchFamily="34" charset="0"/>
            </a:rPr>
            <a:t>- Focuses on the personal development of the employee, aligning individual career goals with BA’s mission to provide premium service </a:t>
          </a: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100" dirty="0">
              <a:latin typeface="Arial" panose="020B0604020202020204" pitchFamily="34" charset="0"/>
              <a:cs typeface="Arial" panose="020B0604020202020204" pitchFamily="34" charset="0"/>
            </a:rPr>
            <a:t>- We encourages emotional intelligence and authenticity in passenger interactions, beyond mechanical steps.</a:t>
          </a: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100" dirty="0">
              <a:latin typeface="Arial" panose="020B0604020202020204" pitchFamily="34" charset="0"/>
              <a:cs typeface="Arial" panose="020B0604020202020204" pitchFamily="34" charset="0"/>
            </a:rPr>
            <a:t>- Crew members are encouraged to take responsibility for their own learning, which increases intrinsic motivation and loyalty to the organization.</a:t>
          </a:r>
        </a:p>
      </dgm:t>
    </dgm:pt>
    <dgm:pt modelId="{63FF53A3-32F8-4718-AFA5-E791E6F9D29B}" type="parTrans" cxnId="{33940784-3DEA-4A04-A9BD-7B96D2671C04}">
      <dgm:prSet/>
      <dgm:spPr/>
      <dgm:t>
        <a:bodyPr/>
        <a:lstStyle/>
        <a:p>
          <a:endParaRPr lang="en-US"/>
        </a:p>
      </dgm:t>
    </dgm:pt>
    <dgm:pt modelId="{A4DE4BB1-883A-4A6C-B1CE-9CB087578E08}" type="sibTrans" cxnId="{33940784-3DEA-4A04-A9BD-7B96D2671C04}">
      <dgm:prSet/>
      <dgm:spPr/>
      <dgm:t>
        <a:bodyPr/>
        <a:lstStyle/>
        <a:p>
          <a:endParaRPr lang="en-US"/>
        </a:p>
      </dgm:t>
    </dgm:pt>
    <dgm:pt modelId="{2417701D-DBB5-FF44-AD6E-D83C97733009}" type="pres">
      <dgm:prSet presAssocID="{546DFEAB-52C0-4D2F-BD34-2BD276CC125A}" presName="Name0" presStyleCnt="0">
        <dgm:presLayoutVars>
          <dgm:dir/>
          <dgm:resizeHandles val="exact"/>
        </dgm:presLayoutVars>
      </dgm:prSet>
      <dgm:spPr/>
    </dgm:pt>
    <dgm:pt modelId="{7E1A6D5A-4823-8E42-A995-F4C33A093DFA}" type="pres">
      <dgm:prSet presAssocID="{2CE90C4E-3376-4684-9793-F7BC6725DC3D}" presName="compNode" presStyleCnt="0"/>
      <dgm:spPr/>
    </dgm:pt>
    <dgm:pt modelId="{5D647966-1C11-414F-B176-FE441D67E5EB}" type="pres">
      <dgm:prSet presAssocID="{2CE90C4E-3376-4684-9793-F7BC6725DC3D}" presName="pictRect" presStyleLbl="revTx" presStyleIdx="0" presStyleCnt="6">
        <dgm:presLayoutVars>
          <dgm:chMax val="0"/>
          <dgm:bulletEnabled/>
        </dgm:presLayoutVars>
      </dgm:prSet>
      <dgm:spPr/>
    </dgm:pt>
    <dgm:pt modelId="{15BBEC97-4D5C-694F-955E-BEDF59BAA298}" type="pres">
      <dgm:prSet presAssocID="{2CE90C4E-3376-4684-9793-F7BC6725DC3D}" presName="textRect" presStyleLbl="revTx" presStyleIdx="1" presStyleCnt="6">
        <dgm:presLayoutVars>
          <dgm:bulletEnabled/>
        </dgm:presLayoutVars>
      </dgm:prSet>
      <dgm:spPr/>
    </dgm:pt>
    <dgm:pt modelId="{5ABBFD22-2A43-104E-8C54-3EFC088C5D9A}" type="pres">
      <dgm:prSet presAssocID="{8D75F9B0-365A-48EB-AEFF-B5484C8B6FF0}" presName="sibTrans" presStyleLbl="sibTrans2D1" presStyleIdx="0" presStyleCnt="0"/>
      <dgm:spPr/>
    </dgm:pt>
    <dgm:pt modelId="{8C015950-11E0-3D4B-8668-4EF884E53986}" type="pres">
      <dgm:prSet presAssocID="{62F8450F-0B26-42FB-A65F-1A6EBB519D93}" presName="compNode" presStyleCnt="0"/>
      <dgm:spPr/>
    </dgm:pt>
    <dgm:pt modelId="{F757E499-A861-A943-B321-3C869F4C1F1E}" type="pres">
      <dgm:prSet presAssocID="{62F8450F-0B26-42FB-A65F-1A6EBB519D93}" presName="pictRect" presStyleLbl="revTx" presStyleIdx="2" presStyleCnt="6">
        <dgm:presLayoutVars>
          <dgm:chMax val="0"/>
          <dgm:bulletEnabled/>
        </dgm:presLayoutVars>
      </dgm:prSet>
      <dgm:spPr/>
    </dgm:pt>
    <dgm:pt modelId="{DCB25857-DAD3-9D45-8F6C-739C09F3274B}" type="pres">
      <dgm:prSet presAssocID="{62F8450F-0B26-42FB-A65F-1A6EBB519D93}" presName="textRect" presStyleLbl="revTx" presStyleIdx="3" presStyleCnt="6">
        <dgm:presLayoutVars>
          <dgm:bulletEnabled/>
        </dgm:presLayoutVars>
      </dgm:prSet>
      <dgm:spPr/>
    </dgm:pt>
    <dgm:pt modelId="{EF426468-491E-4049-B329-52ED8D520DF4}" type="pres">
      <dgm:prSet presAssocID="{8DC52837-8E95-405C-9E4D-68EE5151760B}" presName="sibTrans" presStyleLbl="sibTrans2D1" presStyleIdx="0" presStyleCnt="0"/>
      <dgm:spPr/>
    </dgm:pt>
    <dgm:pt modelId="{FAB05BA6-A807-1A45-9998-112FBE1B8A1A}" type="pres">
      <dgm:prSet presAssocID="{E268FE33-7BC9-41D5-AF89-61E5C2EF5929}" presName="compNode" presStyleCnt="0"/>
      <dgm:spPr/>
    </dgm:pt>
    <dgm:pt modelId="{1F73108F-DCB2-FA47-8A76-AABEE1336B53}" type="pres">
      <dgm:prSet presAssocID="{E268FE33-7BC9-41D5-AF89-61E5C2EF5929}" presName="pictRect" presStyleLbl="revTx" presStyleIdx="4" presStyleCnt="6">
        <dgm:presLayoutVars>
          <dgm:chMax val="0"/>
          <dgm:bulletEnabled/>
        </dgm:presLayoutVars>
      </dgm:prSet>
      <dgm:spPr/>
    </dgm:pt>
    <dgm:pt modelId="{C9D07D4F-5895-2A4C-8259-8F6828739021}" type="pres">
      <dgm:prSet presAssocID="{E268FE33-7BC9-41D5-AF89-61E5C2EF5929}" presName="textRect" presStyleLbl="revTx" presStyleIdx="5" presStyleCnt="6">
        <dgm:presLayoutVars>
          <dgm:bulletEnabled/>
        </dgm:presLayoutVars>
      </dgm:prSet>
      <dgm:spPr/>
    </dgm:pt>
  </dgm:ptLst>
  <dgm:cxnLst>
    <dgm:cxn modelId="{716BC400-0758-45C0-BCEA-1C94E45681C4}" srcId="{2CE90C4E-3376-4684-9793-F7BC6725DC3D}" destId="{929EBF7A-4399-4765-8B0E-FC6273D2A289}" srcOrd="0" destOrd="0" parTransId="{9A96ED6B-C089-458A-9234-DBA9B52BA3C9}" sibTransId="{C8AD00F5-464D-44EA-90FF-0EF3C94F8655}"/>
    <dgm:cxn modelId="{9A25AD06-3F96-5448-81CD-706C2D51C813}" type="presOf" srcId="{8DC52837-8E95-405C-9E4D-68EE5151760B}" destId="{EF426468-491E-4049-B329-52ED8D520DF4}" srcOrd="0" destOrd="0" presId="urn:microsoft.com/office/officeart/2024/3/layout/hArchList1"/>
    <dgm:cxn modelId="{4EC20F0D-C6A3-46E9-BB4A-CE3ED6D74FA2}" srcId="{62F8450F-0B26-42FB-A65F-1A6EBB519D93}" destId="{A285D8FA-AD8B-43CE-BC10-E84EA382BFFF}" srcOrd="0" destOrd="0" parTransId="{394C4D5B-53CA-4658-AD9E-751ED5E50BD1}" sibTransId="{6247842B-31F1-42B6-8E89-C702AE35A475}"/>
    <dgm:cxn modelId="{48805035-B077-43AB-98B3-1E847609B998}" srcId="{546DFEAB-52C0-4D2F-BD34-2BD276CC125A}" destId="{2CE90C4E-3376-4684-9793-F7BC6725DC3D}" srcOrd="0" destOrd="0" parTransId="{261DB144-A804-4335-99A8-FEDF10CC9CE8}" sibTransId="{8D75F9B0-365A-48EB-AEFF-B5484C8B6FF0}"/>
    <dgm:cxn modelId="{82E24A36-0F82-46EB-8DEA-119BDC455318}" srcId="{546DFEAB-52C0-4D2F-BD34-2BD276CC125A}" destId="{E268FE33-7BC9-41D5-AF89-61E5C2EF5929}" srcOrd="2" destOrd="0" parTransId="{50DA4BF7-7F1D-422C-B3BC-6EA919ED36EF}" sibTransId="{2735F858-4A07-4869-9ECF-6A56A61B98AA}"/>
    <dgm:cxn modelId="{0C40B838-0DF3-1447-A1A4-87410795CA61}" type="presOf" srcId="{2CE90C4E-3376-4684-9793-F7BC6725DC3D}" destId="{5D647966-1C11-414F-B176-FE441D67E5EB}" srcOrd="0" destOrd="0" presId="urn:microsoft.com/office/officeart/2024/3/layout/hArchList1"/>
    <dgm:cxn modelId="{055CBA3B-FA54-DD42-9A0B-C1C452A7555A}" type="presOf" srcId="{546DFEAB-52C0-4D2F-BD34-2BD276CC125A}" destId="{2417701D-DBB5-FF44-AD6E-D83C97733009}" srcOrd="0" destOrd="0" presId="urn:microsoft.com/office/officeart/2024/3/layout/hArchList1"/>
    <dgm:cxn modelId="{FA3E4040-643E-9548-9C6D-05618E62F321}" type="presOf" srcId="{8D75F9B0-365A-48EB-AEFF-B5484C8B6FF0}" destId="{5ABBFD22-2A43-104E-8C54-3EFC088C5D9A}" srcOrd="0" destOrd="0" presId="urn:microsoft.com/office/officeart/2024/3/layout/hArchList1"/>
    <dgm:cxn modelId="{AFCBD55E-700B-B044-86D7-39E69F9D8E3F}" type="presOf" srcId="{A285D8FA-AD8B-43CE-BC10-E84EA382BFFF}" destId="{DCB25857-DAD3-9D45-8F6C-739C09F3274B}" srcOrd="0" destOrd="0" presId="urn:microsoft.com/office/officeart/2024/3/layout/hArchList1"/>
    <dgm:cxn modelId="{560B4348-2680-4381-8E08-77F417F12126}" srcId="{546DFEAB-52C0-4D2F-BD34-2BD276CC125A}" destId="{62F8450F-0B26-42FB-A65F-1A6EBB519D93}" srcOrd="1" destOrd="0" parTransId="{CCD07461-8F37-4670-B743-8BF565E929D9}" sibTransId="{8DC52837-8E95-405C-9E4D-68EE5151760B}"/>
    <dgm:cxn modelId="{F109D759-25CB-7547-AD80-99389AF7F954}" type="presOf" srcId="{929EBF7A-4399-4765-8B0E-FC6273D2A289}" destId="{15BBEC97-4D5C-694F-955E-BEDF59BAA298}" srcOrd="0" destOrd="0" presId="urn:microsoft.com/office/officeart/2024/3/layout/hArchList1"/>
    <dgm:cxn modelId="{33940784-3DEA-4A04-A9BD-7B96D2671C04}" srcId="{E268FE33-7BC9-41D5-AF89-61E5C2EF5929}" destId="{9C339D0A-9EA6-4CFE-9962-9A35F8E6FC59}" srcOrd="0" destOrd="0" parTransId="{63FF53A3-32F8-4718-AFA5-E791E6F9D29B}" sibTransId="{A4DE4BB1-883A-4A6C-B1CE-9CB087578E08}"/>
    <dgm:cxn modelId="{52583EA3-F4BC-8F46-A764-143933120B68}" type="presOf" srcId="{62F8450F-0B26-42FB-A65F-1A6EBB519D93}" destId="{F757E499-A861-A943-B321-3C869F4C1F1E}" srcOrd="0" destOrd="0" presId="urn:microsoft.com/office/officeart/2024/3/layout/hArchList1"/>
    <dgm:cxn modelId="{97B1BCB5-FEE2-BF4E-ACE6-3FD146BB0F4E}" type="presOf" srcId="{9C339D0A-9EA6-4CFE-9962-9A35F8E6FC59}" destId="{C9D07D4F-5895-2A4C-8259-8F6828739021}" srcOrd="0" destOrd="0" presId="urn:microsoft.com/office/officeart/2024/3/layout/hArchList1"/>
    <dgm:cxn modelId="{4A7A00E3-B710-BE4C-A86C-48BF7BBE1337}" type="presOf" srcId="{E268FE33-7BC9-41D5-AF89-61E5C2EF5929}" destId="{1F73108F-DCB2-FA47-8A76-AABEE1336B53}" srcOrd="0" destOrd="0" presId="urn:microsoft.com/office/officeart/2024/3/layout/hArchList1"/>
    <dgm:cxn modelId="{834D7AA0-7A1B-C948-8FC0-C41FEE45FA59}" type="presParOf" srcId="{2417701D-DBB5-FF44-AD6E-D83C97733009}" destId="{7E1A6D5A-4823-8E42-A995-F4C33A093DFA}" srcOrd="0" destOrd="0" presId="urn:microsoft.com/office/officeart/2024/3/layout/hArchList1"/>
    <dgm:cxn modelId="{EFC4217E-4E03-5946-8A14-87AC1F0FF76E}" type="presParOf" srcId="{7E1A6D5A-4823-8E42-A995-F4C33A093DFA}" destId="{5D647966-1C11-414F-B176-FE441D67E5EB}" srcOrd="0" destOrd="0" presId="urn:microsoft.com/office/officeart/2024/3/layout/hArchList1"/>
    <dgm:cxn modelId="{D5A37C70-019E-E347-8657-964BD0F291F0}" type="presParOf" srcId="{7E1A6D5A-4823-8E42-A995-F4C33A093DFA}" destId="{15BBEC97-4D5C-694F-955E-BEDF59BAA298}" srcOrd="1" destOrd="0" presId="urn:microsoft.com/office/officeart/2024/3/layout/hArchList1"/>
    <dgm:cxn modelId="{4C06ACBF-4104-FC48-81A2-0DF9B5647560}" type="presParOf" srcId="{2417701D-DBB5-FF44-AD6E-D83C97733009}" destId="{5ABBFD22-2A43-104E-8C54-3EFC088C5D9A}" srcOrd="1" destOrd="0" presId="urn:microsoft.com/office/officeart/2024/3/layout/hArchList1"/>
    <dgm:cxn modelId="{AEC77635-E772-284D-86C6-CE478B749746}" type="presParOf" srcId="{2417701D-DBB5-FF44-AD6E-D83C97733009}" destId="{8C015950-11E0-3D4B-8668-4EF884E53986}" srcOrd="2" destOrd="0" presId="urn:microsoft.com/office/officeart/2024/3/layout/hArchList1"/>
    <dgm:cxn modelId="{2BABAF82-134C-0E46-B915-1BE8C5E0FDE9}" type="presParOf" srcId="{8C015950-11E0-3D4B-8668-4EF884E53986}" destId="{F757E499-A861-A943-B321-3C869F4C1F1E}" srcOrd="0" destOrd="0" presId="urn:microsoft.com/office/officeart/2024/3/layout/hArchList1"/>
    <dgm:cxn modelId="{4DAABC1F-A637-4841-85FA-4D553BC6A2D3}" type="presParOf" srcId="{8C015950-11E0-3D4B-8668-4EF884E53986}" destId="{DCB25857-DAD3-9D45-8F6C-739C09F3274B}" srcOrd="1" destOrd="0" presId="urn:microsoft.com/office/officeart/2024/3/layout/hArchList1"/>
    <dgm:cxn modelId="{8650237D-F9E0-A042-BDB6-E37A4D9E3D8F}" type="presParOf" srcId="{2417701D-DBB5-FF44-AD6E-D83C97733009}" destId="{EF426468-491E-4049-B329-52ED8D520DF4}" srcOrd="3" destOrd="0" presId="urn:microsoft.com/office/officeart/2024/3/layout/hArchList1"/>
    <dgm:cxn modelId="{65D41C43-E124-E449-9F47-5FDA3B059FA8}" type="presParOf" srcId="{2417701D-DBB5-FF44-AD6E-D83C97733009}" destId="{FAB05BA6-A807-1A45-9998-112FBE1B8A1A}" srcOrd="4" destOrd="0" presId="urn:microsoft.com/office/officeart/2024/3/layout/hArchList1"/>
    <dgm:cxn modelId="{C2EA9ED3-93D5-EB4D-8799-05055638663A}" type="presParOf" srcId="{FAB05BA6-A807-1A45-9998-112FBE1B8A1A}" destId="{1F73108F-DCB2-FA47-8A76-AABEE1336B53}" srcOrd="0" destOrd="0" presId="urn:microsoft.com/office/officeart/2024/3/layout/hArchList1"/>
    <dgm:cxn modelId="{5D5F8EC1-4951-7A4B-9997-ED6825A6BDC9}" type="presParOf" srcId="{FAB05BA6-A807-1A45-9998-112FBE1B8A1A}" destId="{C9D07D4F-5895-2A4C-8259-8F6828739021}" srcOrd="1" destOrd="0" presId="urn:microsoft.com/office/officeart/2024/3/layout/hArc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05C8DB-E4E5-5743-8E1E-8275A33B051F}">
      <dsp:nvSpPr>
        <dsp:cNvPr id="0" name=""/>
        <dsp:cNvSpPr/>
      </dsp:nvSpPr>
      <dsp:spPr>
        <a:xfrm>
          <a:off x="0" y="0"/>
          <a:ext cx="2071055" cy="524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5240" rIns="15240" bIns="15240" numCol="1" spcCol="1270" anchor="t" anchorCtr="0">
          <a:noAutofit/>
        </a:bodyPr>
        <a:lstStyle/>
        <a:p>
          <a:pPr marL="0" lvl="0" indent="0" algn="l" defTabSz="533400">
            <a:lnSpc>
              <a:spcPct val="100000"/>
            </a:lnSpc>
            <a:spcBef>
              <a:spcPct val="0"/>
            </a:spcBef>
            <a:spcAft>
              <a:spcPct val="35000"/>
            </a:spcAft>
            <a:buNone/>
            <a:defRPr b="1"/>
          </a:pPr>
          <a:r>
            <a:rPr lang="en-US" sz="1200" kern="1200" dirty="0">
              <a:latin typeface="Arial" panose="020B0604020202020204" pitchFamily="34" charset="0"/>
              <a:cs typeface="Arial" panose="020B0604020202020204" pitchFamily="34" charset="0"/>
            </a:rPr>
            <a:t>Job Analysis</a:t>
          </a:r>
        </a:p>
      </dsp:txBody>
      <dsp:txXfrm>
        <a:off x="0" y="0"/>
        <a:ext cx="2071055" cy="524539"/>
      </dsp:txXfrm>
    </dsp:sp>
    <dsp:sp modelId="{4D97DB1B-B494-C344-8C29-CCAFCA87D375}">
      <dsp:nvSpPr>
        <dsp:cNvPr id="0" name=""/>
        <dsp:cNvSpPr/>
      </dsp:nvSpPr>
      <dsp:spPr>
        <a:xfrm>
          <a:off x="0" y="524539"/>
          <a:ext cx="2071055" cy="47208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970" rIns="13970" bIns="13970" numCol="1" spcCol="1270" anchor="t" anchorCtr="0">
          <a:noAutofit/>
        </a:bodyPr>
        <a:lstStyle/>
        <a:p>
          <a:pPr marL="0" lvl="0" indent="0" algn="l" defTabSz="488950">
            <a:lnSpc>
              <a:spcPct val="100000"/>
            </a:lnSpc>
            <a:spcBef>
              <a:spcPct val="0"/>
            </a:spcBef>
            <a:spcAft>
              <a:spcPct val="35000"/>
            </a:spcAft>
            <a:buNone/>
          </a:pPr>
          <a:r>
            <a:rPr lang="en-GB" sz="1100" kern="1200" dirty="0">
              <a:latin typeface="Arial" panose="020B0604020202020204" pitchFamily="34" charset="0"/>
              <a:cs typeface="Arial" panose="020B0604020202020204" pitchFamily="34" charset="0"/>
            </a:rPr>
            <a:t>- Effective HRM in aviation integrates safety management with human performance to mitigate legal and operational risks.</a:t>
          </a:r>
        </a:p>
        <a:p>
          <a:pPr marL="0" lvl="0" indent="0" algn="l" defTabSz="488950">
            <a:lnSpc>
              <a:spcPct val="10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l" defTabSz="488950">
            <a:lnSpc>
              <a:spcPct val="100000"/>
            </a:lnSpc>
            <a:spcBef>
              <a:spcPct val="0"/>
            </a:spcBef>
            <a:spcAft>
              <a:spcPct val="35000"/>
            </a:spcAft>
            <a:buNone/>
          </a:pPr>
          <a:r>
            <a:rPr lang="en-GB" sz="1100" kern="1200" dirty="0">
              <a:latin typeface="Arial" panose="020B0604020202020204" pitchFamily="34" charset="0"/>
              <a:cs typeface="Arial" panose="020B0604020202020204" pitchFamily="34" charset="0"/>
            </a:rPr>
            <a:t>- The process involves gathering technical requirements and </a:t>
          </a:r>
          <a:r>
            <a:rPr lang="en-GB" sz="1100" kern="1200" dirty="0" err="1">
              <a:latin typeface="Arial" panose="020B0604020202020204" pitchFamily="34" charset="0"/>
              <a:cs typeface="Arial" panose="020B0604020202020204" pitchFamily="34" charset="0"/>
            </a:rPr>
            <a:t>behavioral</a:t>
          </a:r>
          <a:r>
            <a:rPr lang="en-GB" sz="1100" kern="1200" dirty="0">
              <a:latin typeface="Arial" panose="020B0604020202020204" pitchFamily="34" charset="0"/>
              <a:cs typeface="Arial" panose="020B0604020202020204" pitchFamily="34" charset="0"/>
            </a:rPr>
            <a:t> competencies through interviews with Subject Matter Experts (SMEs).</a:t>
          </a:r>
        </a:p>
        <a:p>
          <a:pPr marL="0" lvl="0" indent="0" algn="l" defTabSz="488950">
            <a:lnSpc>
              <a:spcPct val="100000"/>
            </a:lnSpc>
            <a:spcBef>
              <a:spcPct val="0"/>
            </a:spcBef>
            <a:spcAft>
              <a:spcPct val="35000"/>
            </a:spcAft>
            <a:buNone/>
          </a:pPr>
          <a:endParaRPr lang="en-GB" sz="1100" kern="1200" dirty="0">
            <a:latin typeface="Arial" panose="020B0604020202020204" pitchFamily="34" charset="0"/>
            <a:cs typeface="Arial" panose="020B0604020202020204" pitchFamily="34" charset="0"/>
          </a:endParaRPr>
        </a:p>
        <a:p>
          <a:pPr marL="0" lvl="0" indent="0" algn="l" defTabSz="488950">
            <a:lnSpc>
              <a:spcPct val="100000"/>
            </a:lnSpc>
            <a:spcBef>
              <a:spcPct val="0"/>
            </a:spcBef>
            <a:spcAft>
              <a:spcPct val="35000"/>
            </a:spcAft>
            <a:buNone/>
          </a:pPr>
          <a:r>
            <a:rPr lang="en-GB" sz="1100" kern="1200" dirty="0">
              <a:latin typeface="Arial" panose="020B0604020202020204" pitchFamily="34" charset="0"/>
              <a:cs typeface="Arial" panose="020B0604020202020204" pitchFamily="34" charset="0"/>
            </a:rPr>
            <a:t>- Aligning daily cabin crew tasks with Civil Aviation Authority (CAA) regulations to ensure seamless "Smooth Running" operations.</a:t>
          </a:r>
        </a:p>
      </dsp:txBody>
      <dsp:txXfrm>
        <a:off x="0" y="524539"/>
        <a:ext cx="2071055" cy="4720855"/>
      </dsp:txXfrm>
    </dsp:sp>
    <dsp:sp modelId="{9168E1DF-E287-A242-8E28-56EB69548A0D}">
      <dsp:nvSpPr>
        <dsp:cNvPr id="0" name=""/>
        <dsp:cNvSpPr/>
      </dsp:nvSpPr>
      <dsp:spPr>
        <a:xfrm>
          <a:off x="2278160" y="0"/>
          <a:ext cx="2071055" cy="524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5240" rIns="15240" bIns="15240" numCol="1" spcCol="1270" anchor="t" anchorCtr="0">
          <a:noAutofit/>
        </a:bodyPr>
        <a:lstStyle/>
        <a:p>
          <a:pPr marL="0" lvl="0" indent="0" algn="l" defTabSz="533400">
            <a:lnSpc>
              <a:spcPct val="100000"/>
            </a:lnSpc>
            <a:spcBef>
              <a:spcPct val="0"/>
            </a:spcBef>
            <a:spcAft>
              <a:spcPct val="35000"/>
            </a:spcAft>
            <a:buNone/>
            <a:defRPr b="1"/>
          </a:pPr>
          <a:r>
            <a:rPr lang="en-US" sz="1200" kern="1200" dirty="0">
              <a:latin typeface="Arial" panose="020B0604020202020204" pitchFamily="34" charset="0"/>
              <a:cs typeface="Arial" panose="020B0604020202020204" pitchFamily="34" charset="0"/>
            </a:rPr>
            <a:t>Job Description</a:t>
          </a:r>
        </a:p>
      </dsp:txBody>
      <dsp:txXfrm>
        <a:off x="2278160" y="0"/>
        <a:ext cx="2071055" cy="524539"/>
      </dsp:txXfrm>
    </dsp:sp>
    <dsp:sp modelId="{E2801253-164A-394C-A8FF-29178098C2BB}">
      <dsp:nvSpPr>
        <dsp:cNvPr id="0" name=""/>
        <dsp:cNvSpPr/>
      </dsp:nvSpPr>
      <dsp:spPr>
        <a:xfrm>
          <a:off x="2278160" y="524539"/>
          <a:ext cx="2071055" cy="47208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970" rIns="13970" bIns="13970" numCol="1" spcCol="1270" anchor="t" anchorCtr="0">
          <a:noAutofit/>
        </a:bodyPr>
        <a:lstStyle/>
        <a:p>
          <a:pPr marL="0" lvl="0" indent="0" algn="l" defTabSz="488950">
            <a:lnSpc>
              <a:spcPct val="100000"/>
            </a:lnSpc>
            <a:spcBef>
              <a:spcPct val="0"/>
            </a:spcBef>
            <a:spcAft>
              <a:spcPct val="35000"/>
            </a:spcAft>
            <a:buNone/>
          </a:pPr>
          <a:r>
            <a:rPr lang="en-US" sz="1100" b="0" i="0" u="none" strike="noStrike" kern="1200" cap="none" dirty="0">
              <a:solidFill>
                <a:srgbClr val="1E293B"/>
              </a:solidFill>
              <a:latin typeface="Arial"/>
              <a:ea typeface="Arial"/>
              <a:cs typeface="Arial"/>
              <a:sym typeface="Arial"/>
            </a:rPr>
            <a:t>- Execute Safety and Emergency Procedures (SEP)</a:t>
          </a:r>
        </a:p>
        <a:p>
          <a:pPr marL="0" lvl="0" indent="0" algn="l" defTabSz="488950">
            <a:lnSpc>
              <a:spcPct val="100000"/>
            </a:lnSpc>
            <a:spcBef>
              <a:spcPct val="0"/>
            </a:spcBef>
            <a:spcAft>
              <a:spcPct val="35000"/>
            </a:spcAft>
            <a:buNone/>
          </a:pPr>
          <a:endParaRPr lang="en-US" sz="1100" b="0" i="0" u="none" strike="noStrike" kern="1200" cap="none" dirty="0">
            <a:solidFill>
              <a:srgbClr val="1E293B"/>
            </a:solidFill>
            <a:latin typeface="Arial"/>
            <a:ea typeface="Arial"/>
            <a:cs typeface="Arial"/>
            <a:sym typeface="Arial"/>
          </a:endParaRPr>
        </a:p>
        <a:p>
          <a:pPr marL="0" lvl="0" indent="0" algn="l" defTabSz="488950">
            <a:lnSpc>
              <a:spcPct val="100000"/>
            </a:lnSpc>
            <a:spcBef>
              <a:spcPct val="0"/>
            </a:spcBef>
            <a:spcAft>
              <a:spcPct val="35000"/>
            </a:spcAft>
            <a:buNone/>
          </a:pPr>
          <a:r>
            <a:rPr lang="en-US" sz="1100" b="0" i="0" u="none" strike="noStrike" kern="1200" cap="none" dirty="0">
              <a:solidFill>
                <a:srgbClr val="1E293B"/>
              </a:solidFill>
              <a:latin typeface="Arial"/>
              <a:ea typeface="Arial"/>
              <a:cs typeface="Arial"/>
              <a:sym typeface="Arial"/>
            </a:rPr>
            <a:t>- Conduct medical first aid and security monitoring</a:t>
          </a:r>
        </a:p>
        <a:p>
          <a:pPr marL="0" lvl="0" indent="0" algn="l" defTabSz="488950">
            <a:lnSpc>
              <a:spcPct val="100000"/>
            </a:lnSpc>
            <a:spcBef>
              <a:spcPct val="0"/>
            </a:spcBef>
            <a:spcAft>
              <a:spcPct val="35000"/>
            </a:spcAft>
            <a:buNone/>
          </a:pPr>
          <a:endParaRPr lang="en-US" sz="1100" b="0" i="0" u="none" strike="noStrike" kern="1200" cap="none" dirty="0">
            <a:solidFill>
              <a:srgbClr val="1E293B"/>
            </a:solidFill>
            <a:latin typeface="Arial"/>
            <a:ea typeface="Arial"/>
            <a:cs typeface="Arial"/>
            <a:sym typeface="Arial"/>
          </a:endParaRPr>
        </a:p>
        <a:p>
          <a:pPr marL="0" lvl="0" indent="0" algn="l" defTabSz="488950">
            <a:lnSpc>
              <a:spcPct val="100000"/>
            </a:lnSpc>
            <a:spcBef>
              <a:spcPct val="0"/>
            </a:spcBef>
            <a:spcAft>
              <a:spcPct val="35000"/>
            </a:spcAft>
            <a:buNone/>
          </a:pPr>
          <a:r>
            <a:rPr lang="en-US" sz="1100" b="0" i="0" u="none" strike="noStrike" kern="1200" cap="none" dirty="0">
              <a:solidFill>
                <a:srgbClr val="1E293B"/>
              </a:solidFill>
              <a:latin typeface="Arial"/>
              <a:ea typeface="Arial"/>
              <a:cs typeface="Arial"/>
              <a:sym typeface="Arial"/>
            </a:rPr>
            <a:t>- Deliver premium onboard hospitality and retail services</a:t>
          </a:r>
        </a:p>
        <a:p>
          <a:pPr marL="0" lvl="0" indent="0" algn="l" defTabSz="488950">
            <a:lnSpc>
              <a:spcPct val="100000"/>
            </a:lnSpc>
            <a:spcBef>
              <a:spcPct val="0"/>
            </a:spcBef>
            <a:spcAft>
              <a:spcPct val="35000"/>
            </a:spcAft>
            <a:buNone/>
          </a:pPr>
          <a:endParaRPr lang="en-US" sz="1100" b="0" i="0" u="none" strike="noStrike" kern="1200" cap="none" dirty="0">
            <a:solidFill>
              <a:srgbClr val="1E293B"/>
            </a:solidFill>
            <a:latin typeface="Arial"/>
            <a:ea typeface="Arial"/>
            <a:cs typeface="Arial"/>
            <a:sym typeface="Arial"/>
          </a:endParaRPr>
        </a:p>
        <a:p>
          <a:pPr marL="0" lvl="0" indent="0" algn="l" defTabSz="488950">
            <a:lnSpc>
              <a:spcPct val="100000"/>
            </a:lnSpc>
            <a:spcBef>
              <a:spcPct val="0"/>
            </a:spcBef>
            <a:spcAft>
              <a:spcPct val="35000"/>
            </a:spcAft>
            <a:buNone/>
          </a:pPr>
          <a:r>
            <a:rPr lang="en-US" sz="1100" b="0" i="0" u="none" strike="noStrike" kern="1200" cap="none" dirty="0">
              <a:solidFill>
                <a:srgbClr val="1E293B"/>
              </a:solidFill>
              <a:latin typeface="Arial"/>
              <a:ea typeface="Arial"/>
              <a:cs typeface="Arial"/>
              <a:sym typeface="Arial"/>
            </a:rPr>
            <a:t>- Adhere to strict CAA regulatory safety compliance.</a:t>
          </a:r>
          <a:endParaRPr lang="en-US" sz="1100" kern="1200" dirty="0">
            <a:latin typeface="Arial" panose="020B0604020202020204" pitchFamily="34" charset="0"/>
            <a:cs typeface="Arial" panose="020B0604020202020204" pitchFamily="34" charset="0"/>
          </a:endParaRPr>
        </a:p>
      </dsp:txBody>
      <dsp:txXfrm>
        <a:off x="2278160" y="524539"/>
        <a:ext cx="2071055" cy="4720855"/>
      </dsp:txXfrm>
    </dsp:sp>
    <dsp:sp modelId="{9ACDEC64-87FE-494D-9BDB-AFC9CAC7C007}">
      <dsp:nvSpPr>
        <dsp:cNvPr id="0" name=""/>
        <dsp:cNvSpPr/>
      </dsp:nvSpPr>
      <dsp:spPr>
        <a:xfrm>
          <a:off x="4556321" y="0"/>
          <a:ext cx="2071055" cy="524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5240" rIns="15240" bIns="15240" numCol="1" spcCol="1270" anchor="t" anchorCtr="0">
          <a:noAutofit/>
        </a:bodyPr>
        <a:lstStyle/>
        <a:p>
          <a:pPr marL="0" lvl="0" indent="0" algn="l" defTabSz="533400">
            <a:lnSpc>
              <a:spcPct val="100000"/>
            </a:lnSpc>
            <a:spcBef>
              <a:spcPct val="0"/>
            </a:spcBef>
            <a:spcAft>
              <a:spcPct val="35000"/>
            </a:spcAft>
            <a:buNone/>
            <a:defRPr b="1"/>
          </a:pPr>
          <a:r>
            <a:rPr lang="en-US" sz="1200" kern="1200" dirty="0">
              <a:latin typeface="Arial" panose="020B0604020202020204" pitchFamily="34" charset="0"/>
              <a:cs typeface="Arial" panose="020B0604020202020204" pitchFamily="34" charset="0"/>
            </a:rPr>
            <a:t>Person Specification</a:t>
          </a:r>
        </a:p>
      </dsp:txBody>
      <dsp:txXfrm>
        <a:off x="4556321" y="0"/>
        <a:ext cx="2071055" cy="524539"/>
      </dsp:txXfrm>
    </dsp:sp>
    <dsp:sp modelId="{FE2552D5-407B-BC49-8DBC-DC31A2369F4F}">
      <dsp:nvSpPr>
        <dsp:cNvPr id="0" name=""/>
        <dsp:cNvSpPr/>
      </dsp:nvSpPr>
      <dsp:spPr>
        <a:xfrm>
          <a:off x="4556321" y="524539"/>
          <a:ext cx="2071055" cy="47208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970" rIns="13970" bIns="13970" numCol="1" spcCol="1270" anchor="t" anchorCtr="0">
          <a:noAutofit/>
        </a:bodyPr>
        <a:lstStyle/>
        <a:p>
          <a:pPr marL="0" lvl="0" indent="0" algn="l" defTabSz="488950">
            <a:lnSpc>
              <a:spcPct val="100000"/>
            </a:lnSpc>
            <a:spcBef>
              <a:spcPct val="0"/>
            </a:spcBef>
            <a:spcAft>
              <a:spcPct val="35000"/>
            </a:spcAft>
            <a:buNone/>
          </a:pPr>
          <a:r>
            <a:rPr lang="en-US" sz="1100" b="1" i="0" u="none" strike="noStrike" kern="1200" cap="none" dirty="0">
              <a:solidFill>
                <a:srgbClr val="1E293B"/>
              </a:solidFill>
              <a:latin typeface="Arial"/>
              <a:ea typeface="Arial"/>
              <a:cs typeface="Arial"/>
              <a:sym typeface="Arial"/>
            </a:rPr>
            <a:t>Essential:</a:t>
          </a:r>
          <a:r>
            <a:rPr lang="en-US" sz="1100" b="0" i="0" u="none" strike="noStrike" kern="1200" cap="none" dirty="0">
              <a:solidFill>
                <a:srgbClr val="1E293B"/>
              </a:solidFill>
              <a:latin typeface="Arial"/>
              <a:ea typeface="Arial"/>
              <a:cs typeface="Arial"/>
              <a:sym typeface="Arial"/>
            </a:rPr>
            <a:t> Safety-first mindset, resilience, 2.01m vertical reach.</a:t>
          </a:r>
        </a:p>
        <a:p>
          <a:pPr marL="0" lvl="0" indent="0" algn="l" defTabSz="488950">
            <a:lnSpc>
              <a:spcPct val="100000"/>
            </a:lnSpc>
            <a:spcBef>
              <a:spcPct val="0"/>
            </a:spcBef>
            <a:spcAft>
              <a:spcPct val="35000"/>
            </a:spcAft>
            <a:buNone/>
          </a:pPr>
          <a:endParaRPr lang="en-US" sz="1100" b="0" i="0" u="none" strike="noStrike" kern="1200" cap="none" dirty="0">
            <a:solidFill>
              <a:srgbClr val="1E293B"/>
            </a:solidFill>
            <a:latin typeface="Arial"/>
            <a:ea typeface="Arial"/>
            <a:cs typeface="Arial"/>
            <a:sym typeface="Arial"/>
          </a:endParaRPr>
        </a:p>
        <a:p>
          <a:pPr marL="0" lvl="0" indent="0" algn="l" defTabSz="488950">
            <a:lnSpc>
              <a:spcPct val="100000"/>
            </a:lnSpc>
            <a:spcBef>
              <a:spcPct val="0"/>
            </a:spcBef>
            <a:spcAft>
              <a:spcPct val="35000"/>
            </a:spcAft>
            <a:buNone/>
          </a:pPr>
          <a:r>
            <a:rPr lang="en-US" sz="1100" b="1" i="0" u="none" strike="noStrike" kern="1200" cap="none" dirty="0">
              <a:solidFill>
                <a:srgbClr val="1E293B"/>
              </a:solidFill>
              <a:latin typeface="Arial"/>
              <a:ea typeface="Arial"/>
              <a:cs typeface="Arial"/>
              <a:sym typeface="Arial"/>
            </a:rPr>
            <a:t>Essential:</a:t>
          </a:r>
          <a:r>
            <a:rPr lang="en-US" sz="1100" b="0" i="0" u="none" strike="noStrike" kern="1200" cap="none" dirty="0">
              <a:solidFill>
                <a:srgbClr val="1E293B"/>
              </a:solidFill>
              <a:latin typeface="Arial"/>
              <a:ea typeface="Arial"/>
              <a:cs typeface="Arial"/>
              <a:sym typeface="Arial"/>
            </a:rPr>
            <a:t> Empathy, teamwork, and calm communication.</a:t>
          </a:r>
        </a:p>
        <a:p>
          <a:pPr marL="0" lvl="0" indent="0" algn="l" defTabSz="488950">
            <a:lnSpc>
              <a:spcPct val="100000"/>
            </a:lnSpc>
            <a:spcBef>
              <a:spcPct val="0"/>
            </a:spcBef>
            <a:spcAft>
              <a:spcPct val="35000"/>
            </a:spcAft>
            <a:buNone/>
          </a:pPr>
          <a:endParaRPr lang="en-US" sz="1100" b="0" i="0" u="none" strike="noStrike" kern="1200" cap="none" dirty="0">
            <a:solidFill>
              <a:srgbClr val="1E293B"/>
            </a:solidFill>
            <a:latin typeface="Arial"/>
            <a:ea typeface="Arial"/>
            <a:cs typeface="Arial"/>
            <a:sym typeface="Arial"/>
          </a:endParaRPr>
        </a:p>
        <a:p>
          <a:pPr marL="0" lvl="0" indent="0" algn="l" defTabSz="488950">
            <a:lnSpc>
              <a:spcPct val="100000"/>
            </a:lnSpc>
            <a:spcBef>
              <a:spcPct val="0"/>
            </a:spcBef>
            <a:spcAft>
              <a:spcPct val="35000"/>
            </a:spcAft>
            <a:buNone/>
          </a:pPr>
          <a:r>
            <a:rPr lang="en-US" sz="1100" b="1" i="0" u="none" strike="noStrike" kern="1200" cap="none" dirty="0">
              <a:solidFill>
                <a:srgbClr val="1E293B"/>
              </a:solidFill>
              <a:latin typeface="Arial"/>
              <a:ea typeface="Arial"/>
              <a:cs typeface="Arial"/>
              <a:sym typeface="Arial"/>
            </a:rPr>
            <a:t>Desirable:</a:t>
          </a:r>
          <a:r>
            <a:rPr lang="en-US" sz="1100" b="0" i="0" u="none" strike="noStrike" kern="1200" cap="none" dirty="0">
              <a:solidFill>
                <a:srgbClr val="1E293B"/>
              </a:solidFill>
              <a:latin typeface="Arial"/>
              <a:ea typeface="Arial"/>
              <a:cs typeface="Arial"/>
              <a:sym typeface="Arial"/>
            </a:rPr>
            <a:t> Second language, hospitality background.</a:t>
          </a:r>
        </a:p>
        <a:p>
          <a:pPr marL="0" lvl="0" indent="0" algn="l" defTabSz="488950">
            <a:lnSpc>
              <a:spcPct val="100000"/>
            </a:lnSpc>
            <a:spcBef>
              <a:spcPct val="0"/>
            </a:spcBef>
            <a:spcAft>
              <a:spcPct val="35000"/>
            </a:spcAft>
            <a:buNone/>
          </a:pPr>
          <a:endParaRPr lang="en-US" sz="1100" b="0" i="0" u="none" strike="noStrike" kern="1200" cap="none" dirty="0">
            <a:solidFill>
              <a:srgbClr val="1E293B"/>
            </a:solidFill>
            <a:latin typeface="Arial"/>
            <a:ea typeface="Arial"/>
            <a:cs typeface="Arial"/>
            <a:sym typeface="Arial"/>
          </a:endParaRPr>
        </a:p>
        <a:p>
          <a:pPr marL="0" lvl="0" indent="0" algn="l" defTabSz="488950">
            <a:lnSpc>
              <a:spcPct val="100000"/>
            </a:lnSpc>
            <a:spcBef>
              <a:spcPct val="0"/>
            </a:spcBef>
            <a:spcAft>
              <a:spcPct val="35000"/>
            </a:spcAft>
            <a:buNone/>
          </a:pPr>
          <a:r>
            <a:rPr lang="en-US" sz="1100" b="1" i="0" u="none" strike="noStrike" kern="1200" cap="none" dirty="0">
              <a:solidFill>
                <a:srgbClr val="1E293B"/>
              </a:solidFill>
              <a:latin typeface="Arial"/>
              <a:ea typeface="Arial"/>
              <a:cs typeface="Arial"/>
              <a:sym typeface="Arial"/>
            </a:rPr>
            <a:t>Vetting:</a:t>
          </a:r>
          <a:r>
            <a:rPr lang="en-US" sz="1100" b="0" i="0" u="none" strike="noStrike" kern="1200" cap="none" dirty="0">
              <a:solidFill>
                <a:srgbClr val="1E293B"/>
              </a:solidFill>
              <a:latin typeface="Arial"/>
              <a:ea typeface="Arial"/>
              <a:cs typeface="Arial"/>
              <a:sym typeface="Arial"/>
            </a:rPr>
            <a:t> 5-year security history and medical fitness.</a:t>
          </a:r>
        </a:p>
        <a:p>
          <a:pPr marL="0" lvl="0" indent="0" algn="l" defTabSz="488950">
            <a:lnSpc>
              <a:spcPct val="100000"/>
            </a:lnSpc>
            <a:spcBef>
              <a:spcPct val="0"/>
            </a:spcBef>
            <a:spcAft>
              <a:spcPct val="35000"/>
            </a:spcAft>
            <a:buNone/>
          </a:pPr>
          <a:endParaRPr lang="en-US" sz="1100" b="0" i="0" u="none" strike="noStrike" kern="1200" cap="none" dirty="0">
            <a:solidFill>
              <a:srgbClr val="1E293B"/>
            </a:solidFill>
            <a:latin typeface="Arial"/>
            <a:cs typeface="Arial"/>
            <a:sym typeface="Arial"/>
          </a:endParaRPr>
        </a:p>
        <a:p>
          <a:pPr marL="0" lvl="0" indent="0" algn="l" defTabSz="488950">
            <a:lnSpc>
              <a:spcPct val="10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dsp:txBody>
      <dsp:txXfrm>
        <a:off x="4556321" y="524539"/>
        <a:ext cx="2071055" cy="472085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647966-1C11-414F-B176-FE441D67E5EB}">
      <dsp:nvSpPr>
        <dsp:cNvPr id="0" name=""/>
        <dsp:cNvSpPr/>
      </dsp:nvSpPr>
      <dsp:spPr>
        <a:xfrm>
          <a:off x="0" y="0"/>
          <a:ext cx="2071055" cy="5039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5240" rIns="15240" bIns="15240" numCol="1" spcCol="1270" anchor="t" anchorCtr="0">
          <a:noAutofit/>
        </a:bodyPr>
        <a:lstStyle/>
        <a:p>
          <a:pPr marL="0" lvl="0" indent="0" algn="l" defTabSz="533400">
            <a:lnSpc>
              <a:spcPct val="100000"/>
            </a:lnSpc>
            <a:spcBef>
              <a:spcPct val="0"/>
            </a:spcBef>
            <a:spcAft>
              <a:spcPct val="35000"/>
            </a:spcAft>
            <a:buNone/>
            <a:defRPr b="1"/>
          </a:pPr>
          <a:endParaRPr lang="en-US" sz="1200" kern="1200" dirty="0">
            <a:latin typeface="Arial" panose="020B0604020202020204" pitchFamily="34" charset="0"/>
            <a:cs typeface="Arial" panose="020B0604020202020204" pitchFamily="34" charset="0"/>
          </a:endParaRPr>
        </a:p>
        <a:p>
          <a:pPr marL="0" lvl="0" indent="0" algn="l" defTabSz="533400">
            <a:lnSpc>
              <a:spcPct val="100000"/>
            </a:lnSpc>
            <a:spcBef>
              <a:spcPct val="0"/>
            </a:spcBef>
            <a:spcAft>
              <a:spcPct val="35000"/>
            </a:spcAft>
            <a:buNone/>
            <a:defRPr b="1"/>
          </a:pPr>
          <a:r>
            <a:rPr lang="en-US" sz="1200" kern="1200" dirty="0">
              <a:latin typeface="Arial" panose="020B0604020202020204" pitchFamily="34" charset="0"/>
              <a:cs typeface="Arial" panose="020B0604020202020204" pitchFamily="34" charset="0"/>
            </a:rPr>
            <a:t>Behaviorist</a:t>
          </a:r>
        </a:p>
      </dsp:txBody>
      <dsp:txXfrm>
        <a:off x="0" y="0"/>
        <a:ext cx="2071055" cy="503912"/>
      </dsp:txXfrm>
    </dsp:sp>
    <dsp:sp modelId="{15BBEC97-4D5C-694F-955E-BEDF59BAA298}">
      <dsp:nvSpPr>
        <dsp:cNvPr id="0" name=""/>
        <dsp:cNvSpPr/>
      </dsp:nvSpPr>
      <dsp:spPr>
        <a:xfrm>
          <a:off x="0" y="503912"/>
          <a:ext cx="2071055" cy="45352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970" rIns="13970" bIns="13970" numCol="1" spcCol="1270" anchor="t" anchorCtr="0">
          <a:noAutofit/>
        </a:bodyPr>
        <a:lstStyle/>
        <a:p>
          <a:pPr marL="0" lvl="0" indent="0" algn="l" defTabSz="488950">
            <a:lnSpc>
              <a:spcPct val="100000"/>
            </a:lnSpc>
            <a:spcBef>
              <a:spcPct val="0"/>
            </a:spcBef>
            <a:spcAft>
              <a:spcPct val="35000"/>
            </a:spcAft>
            <a:buNone/>
          </a:pPr>
          <a:r>
            <a:rPr lang="en-US" sz="1100" b="0" i="0" u="none" strike="noStrike" kern="1200" cap="none" dirty="0">
              <a:solidFill>
                <a:srgbClr val="1E293B"/>
              </a:solidFill>
              <a:latin typeface="Arial"/>
              <a:ea typeface="Arial"/>
              <a:cs typeface="Arial"/>
              <a:sym typeface="Arial"/>
            </a:rPr>
            <a:t>- Used for Safety &amp; Emergency Procedures. Crew repeat drills for firefighting or door opening until they become 'muscle memory’.</a:t>
          </a:r>
        </a:p>
        <a:p>
          <a:pPr marL="0" lvl="0" indent="0" algn="l" defTabSz="488950">
            <a:lnSpc>
              <a:spcPct val="100000"/>
            </a:lnSpc>
            <a:spcBef>
              <a:spcPct val="0"/>
            </a:spcBef>
            <a:spcAft>
              <a:spcPct val="35000"/>
            </a:spcAft>
            <a:buNone/>
          </a:pPr>
          <a:endParaRPr lang="en-US" sz="1100" b="0" i="0" u="none" strike="noStrike" kern="1200" cap="none" dirty="0">
            <a:solidFill>
              <a:srgbClr val="1E293B"/>
            </a:solidFill>
            <a:latin typeface="Arial"/>
            <a:ea typeface="Arial"/>
            <a:cs typeface="Arial"/>
            <a:sym typeface="Arial"/>
          </a:endParaRPr>
        </a:p>
        <a:p>
          <a:pPr marL="0" lvl="0" indent="0" algn="l" defTabSz="488950">
            <a:lnSpc>
              <a:spcPct val="100000"/>
            </a:lnSpc>
            <a:spcBef>
              <a:spcPct val="0"/>
            </a:spcBef>
            <a:spcAft>
              <a:spcPct val="35000"/>
            </a:spcAft>
            <a:buNone/>
          </a:pPr>
          <a:r>
            <a:rPr lang="en-US" sz="1100" b="0" i="0" u="none" strike="noStrike" kern="1200" cap="none" dirty="0">
              <a:solidFill>
                <a:srgbClr val="1E293B"/>
              </a:solidFill>
              <a:latin typeface="Arial"/>
              <a:ea typeface="Arial"/>
              <a:cs typeface="Arial"/>
              <a:sym typeface="Arial"/>
            </a:rPr>
            <a:t>- Positive reinforcement or immediate feedback during drills ensures safety reflexes are automated.</a:t>
          </a:r>
        </a:p>
        <a:p>
          <a:pPr marL="0" lvl="0" indent="0" algn="l" defTabSz="488950">
            <a:lnSpc>
              <a:spcPct val="100000"/>
            </a:lnSpc>
            <a:spcBef>
              <a:spcPct val="0"/>
            </a:spcBef>
            <a:spcAft>
              <a:spcPct val="35000"/>
            </a:spcAft>
            <a:buNone/>
          </a:pPr>
          <a:endParaRPr lang="en-US" sz="1100" b="0" i="0" u="none" strike="noStrike" kern="1200" cap="none" dirty="0">
            <a:solidFill>
              <a:srgbClr val="1E293B"/>
            </a:solidFill>
            <a:latin typeface="Arial"/>
            <a:ea typeface="Arial"/>
            <a:cs typeface="Arial"/>
            <a:sym typeface="Arial"/>
          </a:endParaRPr>
        </a:p>
        <a:p>
          <a:pPr marL="0" lvl="0" indent="0" algn="l" defTabSz="488950">
            <a:lnSpc>
              <a:spcPct val="100000"/>
            </a:lnSpc>
            <a:spcBef>
              <a:spcPct val="0"/>
            </a:spcBef>
            <a:spcAft>
              <a:spcPct val="35000"/>
            </a:spcAft>
            <a:buNone/>
          </a:pPr>
          <a:r>
            <a:rPr lang="en-US" sz="1100" b="0" i="0" u="none" strike="noStrike" kern="1200" cap="none" dirty="0">
              <a:solidFill>
                <a:srgbClr val="1E293B"/>
              </a:solidFill>
              <a:latin typeface="Arial"/>
              <a:cs typeface="Arial"/>
              <a:sym typeface="Arial"/>
            </a:rPr>
            <a:t>- </a:t>
          </a:r>
          <a:r>
            <a:rPr lang="en-US" sz="1100" b="0" i="0" u="none" strike="noStrike" kern="1200" cap="none" dirty="0">
              <a:solidFill>
                <a:srgbClr val="1E293B"/>
              </a:solidFill>
              <a:latin typeface="Arial"/>
              <a:ea typeface="Arial"/>
              <a:cs typeface="Arial"/>
              <a:sym typeface="Arial"/>
            </a:rPr>
            <a:t>In a crisis, the crew reacts instantly without cognitive delay, ensuring passenger survival.</a:t>
          </a:r>
          <a:endParaRPr lang="en-US" sz="1100" kern="1200" dirty="0"/>
        </a:p>
      </dsp:txBody>
      <dsp:txXfrm>
        <a:off x="0" y="503912"/>
        <a:ext cx="2071055" cy="4535213"/>
      </dsp:txXfrm>
    </dsp:sp>
    <dsp:sp modelId="{F757E499-A861-A943-B321-3C869F4C1F1E}">
      <dsp:nvSpPr>
        <dsp:cNvPr id="0" name=""/>
        <dsp:cNvSpPr/>
      </dsp:nvSpPr>
      <dsp:spPr>
        <a:xfrm>
          <a:off x="2278160" y="0"/>
          <a:ext cx="2071055" cy="5039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5240" rIns="15240" bIns="15240" numCol="1" spcCol="1270" anchor="t" anchorCtr="0">
          <a:noAutofit/>
        </a:bodyPr>
        <a:lstStyle/>
        <a:p>
          <a:pPr marL="0" lvl="0" indent="0" algn="l" defTabSz="533400">
            <a:lnSpc>
              <a:spcPct val="100000"/>
            </a:lnSpc>
            <a:spcBef>
              <a:spcPct val="0"/>
            </a:spcBef>
            <a:spcAft>
              <a:spcPct val="35000"/>
            </a:spcAft>
            <a:buNone/>
            <a:defRPr b="1"/>
          </a:pPr>
          <a:endParaRPr lang="en-US" sz="1200" kern="1200" dirty="0">
            <a:latin typeface="Arial" panose="020B0604020202020204" pitchFamily="34" charset="0"/>
            <a:cs typeface="Arial" panose="020B0604020202020204" pitchFamily="34" charset="0"/>
          </a:endParaRPr>
        </a:p>
        <a:p>
          <a:pPr marL="0" lvl="0" indent="0" algn="l" defTabSz="533400">
            <a:lnSpc>
              <a:spcPct val="100000"/>
            </a:lnSpc>
            <a:spcBef>
              <a:spcPct val="0"/>
            </a:spcBef>
            <a:spcAft>
              <a:spcPct val="35000"/>
            </a:spcAft>
            <a:buNone/>
            <a:defRPr b="1"/>
          </a:pPr>
          <a:r>
            <a:rPr lang="en-US" sz="1200" kern="1200" dirty="0">
              <a:latin typeface="Arial" panose="020B0604020202020204" pitchFamily="34" charset="0"/>
              <a:cs typeface="Arial" panose="020B0604020202020204" pitchFamily="34" charset="0"/>
            </a:rPr>
            <a:t>Cognitivist</a:t>
          </a:r>
        </a:p>
      </dsp:txBody>
      <dsp:txXfrm>
        <a:off x="2278160" y="0"/>
        <a:ext cx="2071055" cy="503912"/>
      </dsp:txXfrm>
    </dsp:sp>
    <dsp:sp modelId="{DCB25857-DAD3-9D45-8F6C-739C09F3274B}">
      <dsp:nvSpPr>
        <dsp:cNvPr id="0" name=""/>
        <dsp:cNvSpPr/>
      </dsp:nvSpPr>
      <dsp:spPr>
        <a:xfrm>
          <a:off x="2278160" y="503912"/>
          <a:ext cx="2071055" cy="45352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970" rIns="13970" bIns="13970" numCol="1" spcCol="1270" anchor="t" anchorCtr="0">
          <a:noAutofit/>
        </a:bodyPr>
        <a:lstStyle/>
        <a:p>
          <a:pPr marL="0" lvl="0" indent="0" algn="l" defTabSz="488950">
            <a:lnSpc>
              <a:spcPct val="100000"/>
            </a:lnSpc>
            <a:spcBef>
              <a:spcPct val="0"/>
            </a:spcBef>
            <a:spcAft>
              <a:spcPct val="35000"/>
            </a:spcAft>
            <a:buNone/>
          </a:pPr>
          <a:r>
            <a:rPr lang="en-US" sz="1100" kern="1200" dirty="0">
              <a:latin typeface="Arial" panose="020B0604020202020204" pitchFamily="34" charset="0"/>
              <a:cs typeface="Arial" panose="020B0604020202020204" pitchFamily="34" charset="0"/>
            </a:rPr>
            <a:t>-</a:t>
          </a:r>
          <a:r>
            <a:rPr lang="en-US" sz="1100" kern="1200" baseline="0" dirty="0">
              <a:latin typeface="Arial" panose="020B0604020202020204" pitchFamily="34" charset="0"/>
              <a:cs typeface="Arial" panose="020B0604020202020204" pitchFamily="34" charset="0"/>
            </a:rPr>
            <a:t> </a:t>
          </a:r>
          <a:r>
            <a:rPr lang="en-GB" sz="1100" b="1" kern="1200" dirty="0">
              <a:latin typeface="Arial" panose="020B0604020202020204" pitchFamily="34" charset="0"/>
              <a:cs typeface="Arial" panose="020B0604020202020204" pitchFamily="34" charset="0"/>
            </a:rPr>
            <a:t>S.T.E.P. Mnemonics:</a:t>
          </a:r>
          <a:r>
            <a:rPr lang="en-GB" sz="1100" kern="1200" dirty="0">
              <a:latin typeface="Arial" panose="020B0604020202020204" pitchFamily="34" charset="0"/>
              <a:cs typeface="Arial" panose="020B0604020202020204" pitchFamily="34" charset="0"/>
            </a:rPr>
            <a:t> Using mental shortcuts for rapid safety checks (Silent review, Ten-second review, Commands, Procedures).</a:t>
          </a:r>
        </a:p>
        <a:p>
          <a:pPr marL="0" lvl="0" indent="0" algn="l" defTabSz="488950">
            <a:lnSpc>
              <a:spcPct val="100000"/>
            </a:lnSpc>
            <a:spcBef>
              <a:spcPct val="0"/>
            </a:spcBef>
            <a:spcAft>
              <a:spcPct val="35000"/>
            </a:spcAft>
            <a:buNone/>
          </a:pPr>
          <a:endParaRPr lang="en-GB" sz="1100" kern="1200" dirty="0">
            <a:latin typeface="Arial" panose="020B0604020202020204" pitchFamily="34" charset="0"/>
            <a:cs typeface="Arial" panose="020B0604020202020204" pitchFamily="34" charset="0"/>
          </a:endParaRPr>
        </a:p>
        <a:p>
          <a:pPr marL="0" lvl="0" indent="0" algn="l" defTabSz="488950">
            <a:lnSpc>
              <a:spcPct val="100000"/>
            </a:lnSpc>
            <a:spcBef>
              <a:spcPct val="0"/>
            </a:spcBef>
            <a:spcAft>
              <a:spcPct val="35000"/>
            </a:spcAft>
            <a:buNone/>
          </a:pPr>
          <a:r>
            <a:rPr lang="en-GB" sz="1100" kern="1200" dirty="0">
              <a:latin typeface="Arial" panose="020B0604020202020204" pitchFamily="34" charset="0"/>
              <a:cs typeface="Arial" panose="020B0604020202020204" pitchFamily="34" charset="0"/>
            </a:rPr>
            <a:t>- </a:t>
          </a:r>
          <a:r>
            <a:rPr lang="en-GB" sz="1100" b="1" kern="1200" dirty="0"/>
            <a:t>Mental Rehearsals:</a:t>
          </a:r>
          <a:r>
            <a:rPr lang="en-GB" sz="1100" kern="1200" dirty="0"/>
            <a:t> For visualizing emergency scenarios to prevent "cognitive freezing" and ensure rapid decision-making. </a:t>
          </a:r>
        </a:p>
        <a:p>
          <a:pPr marL="0" lvl="0" indent="0" algn="l" defTabSz="488950">
            <a:lnSpc>
              <a:spcPct val="100000"/>
            </a:lnSpc>
            <a:spcBef>
              <a:spcPct val="0"/>
            </a:spcBef>
            <a:spcAft>
              <a:spcPct val="35000"/>
            </a:spcAft>
            <a:buNone/>
          </a:pPr>
          <a:endParaRPr lang="en-GB" sz="1100" kern="1200" dirty="0">
            <a:latin typeface="Arial" panose="020B0604020202020204" pitchFamily="34" charset="0"/>
            <a:cs typeface="Arial" panose="020B0604020202020204" pitchFamily="34" charset="0"/>
          </a:endParaRPr>
        </a:p>
        <a:p>
          <a:pPr marL="0" lvl="0" indent="0" algn="l" defTabSz="488950">
            <a:lnSpc>
              <a:spcPct val="100000"/>
            </a:lnSpc>
            <a:spcBef>
              <a:spcPct val="0"/>
            </a:spcBef>
            <a:spcAft>
              <a:spcPct val="35000"/>
            </a:spcAft>
            <a:buNone/>
          </a:pPr>
          <a:r>
            <a:rPr lang="en-GB" sz="1100" b="1" kern="1200" dirty="0"/>
            <a:t>- Checklist Offloading:</a:t>
          </a:r>
          <a:r>
            <a:rPr lang="en-GB" sz="1100" kern="1200" dirty="0"/>
            <a:t> Utilizing physical checklists to reduce cognitive load, allowing the brain to focus on passenger safety and high-level tasks.</a:t>
          </a:r>
          <a:endParaRPr lang="en-US" sz="1100" kern="1200" dirty="0">
            <a:latin typeface="Arial" panose="020B0604020202020204" pitchFamily="34" charset="0"/>
            <a:cs typeface="Arial" panose="020B0604020202020204" pitchFamily="34" charset="0"/>
          </a:endParaRPr>
        </a:p>
      </dsp:txBody>
      <dsp:txXfrm>
        <a:off x="2278160" y="503912"/>
        <a:ext cx="2071055" cy="4535213"/>
      </dsp:txXfrm>
    </dsp:sp>
    <dsp:sp modelId="{1F73108F-DCB2-FA47-8A76-AABEE1336B53}">
      <dsp:nvSpPr>
        <dsp:cNvPr id="0" name=""/>
        <dsp:cNvSpPr/>
      </dsp:nvSpPr>
      <dsp:spPr>
        <a:xfrm>
          <a:off x="4556321" y="0"/>
          <a:ext cx="2071055" cy="5039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5240" rIns="15240" bIns="15240" numCol="1" spcCol="1270" anchor="t" anchorCtr="0">
          <a:noAutofit/>
        </a:bodyPr>
        <a:lstStyle/>
        <a:p>
          <a:pPr marL="0" lvl="0" indent="0" algn="l" defTabSz="533400">
            <a:lnSpc>
              <a:spcPct val="100000"/>
            </a:lnSpc>
            <a:spcBef>
              <a:spcPct val="0"/>
            </a:spcBef>
            <a:spcAft>
              <a:spcPct val="35000"/>
            </a:spcAft>
            <a:buNone/>
            <a:defRPr b="1"/>
          </a:pPr>
          <a:endParaRPr lang="en-US" sz="1200" kern="1200" dirty="0">
            <a:latin typeface="Arial" panose="020B0604020202020204" pitchFamily="34" charset="0"/>
            <a:cs typeface="Arial" panose="020B0604020202020204" pitchFamily="34" charset="0"/>
          </a:endParaRPr>
        </a:p>
        <a:p>
          <a:pPr marL="0" lvl="0" indent="0" algn="l" defTabSz="533400">
            <a:lnSpc>
              <a:spcPct val="100000"/>
            </a:lnSpc>
            <a:spcBef>
              <a:spcPct val="0"/>
            </a:spcBef>
            <a:spcAft>
              <a:spcPct val="35000"/>
            </a:spcAft>
            <a:buNone/>
            <a:defRPr b="1"/>
          </a:pPr>
          <a:r>
            <a:rPr lang="en-US" sz="1200" kern="1200" dirty="0">
              <a:latin typeface="Arial" panose="020B0604020202020204" pitchFamily="34" charset="0"/>
              <a:cs typeface="Arial" panose="020B0604020202020204" pitchFamily="34" charset="0"/>
            </a:rPr>
            <a:t>Humanist</a:t>
          </a:r>
        </a:p>
      </dsp:txBody>
      <dsp:txXfrm>
        <a:off x="4556321" y="0"/>
        <a:ext cx="2071055" cy="503912"/>
      </dsp:txXfrm>
    </dsp:sp>
    <dsp:sp modelId="{C9D07D4F-5895-2A4C-8259-8F6828739021}">
      <dsp:nvSpPr>
        <dsp:cNvPr id="0" name=""/>
        <dsp:cNvSpPr/>
      </dsp:nvSpPr>
      <dsp:spPr>
        <a:xfrm>
          <a:off x="4556321" y="503912"/>
          <a:ext cx="2071055" cy="45352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970" rIns="13970" bIns="13970" numCol="1" spcCol="1270" anchor="t" anchorCtr="0">
          <a:noAutofit/>
        </a:bodyPr>
        <a:lstStyle/>
        <a:p>
          <a:pPr marL="0" lvl="0" indent="0" algn="l" defTabSz="488950">
            <a:lnSpc>
              <a:spcPct val="100000"/>
            </a:lnSpc>
            <a:spcBef>
              <a:spcPct val="0"/>
            </a:spcBef>
            <a:spcAft>
              <a:spcPct val="35000"/>
            </a:spcAft>
            <a:buNone/>
          </a:pPr>
          <a:r>
            <a:rPr lang="en-GB" sz="1100" kern="1200" dirty="0">
              <a:latin typeface="Arial" panose="020B0604020202020204" pitchFamily="34" charset="0"/>
              <a:cs typeface="Arial" panose="020B0604020202020204" pitchFamily="34" charset="0"/>
            </a:rPr>
            <a:t>- Focuses on the personal development of the employee, aligning individual career goals with BA’s mission to provide premium service </a:t>
          </a:r>
        </a:p>
        <a:p>
          <a:pPr marL="0" lvl="0" indent="0" algn="l" defTabSz="488950">
            <a:lnSpc>
              <a:spcPct val="100000"/>
            </a:lnSpc>
            <a:spcBef>
              <a:spcPct val="0"/>
            </a:spcBef>
            <a:spcAft>
              <a:spcPct val="35000"/>
            </a:spcAft>
            <a:buNone/>
          </a:pPr>
          <a:endParaRPr lang="en-GB" sz="1100" kern="1200" dirty="0">
            <a:latin typeface="Arial" panose="020B0604020202020204" pitchFamily="34" charset="0"/>
            <a:cs typeface="Arial" panose="020B0604020202020204" pitchFamily="34" charset="0"/>
          </a:endParaRPr>
        </a:p>
        <a:p>
          <a:pPr marL="0" lvl="0" indent="0" algn="l" defTabSz="488950">
            <a:lnSpc>
              <a:spcPct val="100000"/>
            </a:lnSpc>
            <a:spcBef>
              <a:spcPct val="0"/>
            </a:spcBef>
            <a:spcAft>
              <a:spcPct val="35000"/>
            </a:spcAft>
            <a:buNone/>
          </a:pPr>
          <a:r>
            <a:rPr lang="en-GB" sz="1100" kern="1200" dirty="0">
              <a:latin typeface="Arial" panose="020B0604020202020204" pitchFamily="34" charset="0"/>
              <a:cs typeface="Arial" panose="020B0604020202020204" pitchFamily="34" charset="0"/>
            </a:rPr>
            <a:t>- We encourages emotional intelligence and authenticity in passenger interactions, beyond mechanical steps.</a:t>
          </a:r>
        </a:p>
        <a:p>
          <a:pPr marL="0" lvl="0" indent="0" algn="l" defTabSz="488950">
            <a:lnSpc>
              <a:spcPct val="100000"/>
            </a:lnSpc>
            <a:spcBef>
              <a:spcPct val="0"/>
            </a:spcBef>
            <a:spcAft>
              <a:spcPct val="35000"/>
            </a:spcAft>
            <a:buNone/>
          </a:pPr>
          <a:endParaRPr lang="en-GB" sz="1100" kern="1200" dirty="0">
            <a:latin typeface="Arial" panose="020B0604020202020204" pitchFamily="34" charset="0"/>
            <a:cs typeface="Arial" panose="020B0604020202020204" pitchFamily="34" charset="0"/>
          </a:endParaRPr>
        </a:p>
        <a:p>
          <a:pPr marL="0" lvl="0" indent="0" algn="l" defTabSz="488950">
            <a:lnSpc>
              <a:spcPct val="100000"/>
            </a:lnSpc>
            <a:spcBef>
              <a:spcPct val="0"/>
            </a:spcBef>
            <a:spcAft>
              <a:spcPct val="35000"/>
            </a:spcAft>
            <a:buNone/>
          </a:pPr>
          <a:r>
            <a:rPr lang="en-GB" sz="1100" kern="1200" dirty="0">
              <a:latin typeface="Arial" panose="020B0604020202020204" pitchFamily="34" charset="0"/>
              <a:cs typeface="Arial" panose="020B0604020202020204" pitchFamily="34" charset="0"/>
            </a:rPr>
            <a:t>- Crew members are encouraged to take responsibility for their own learning, which increases intrinsic motivation and loyalty to the organization.</a:t>
          </a:r>
        </a:p>
      </dsp:txBody>
      <dsp:txXfrm>
        <a:off x="4556321" y="503912"/>
        <a:ext cx="2071055" cy="4535213"/>
      </dsp:txXfrm>
    </dsp:sp>
  </dsp:spTree>
</dsp:drawing>
</file>

<file path=ppt/diagrams/layout1.xml><?xml version="1.0" encoding="utf-8"?>
<dgm:layoutDef xmlns:dgm="http://schemas.openxmlformats.org/drawingml/2006/diagram" xmlns:a="http://schemas.openxmlformats.org/drawingml/2006/main" uniqueId="urn:microsoft.com/office/officeart/2024/3/layout/hArchList1">
  <dgm:title val="Horizontal Text Blocks"/>
  <dgm:desc val="Short bits of text with formatted headers. Use as an easier-to-read alternative to a bulleted list."/>
  <dgm:catLst>
    <dgm:cat type="list" pri="100"/>
    <dgm:cat type="timeline" pri="500"/>
    <dgm:cat type="process" pri="6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vertAlign" val="t"/>
          <dgm:param type="horzAlign" val="l"/>
        </dgm:alg>
      </dgm:if>
      <dgm:else name="Name3">
        <dgm:alg type="lin">
          <dgm:param type="vertAlign" val="t"/>
          <dgm:param type="horzAlign" val="r"/>
        </dgm:alg>
      </dgm:else>
    </dgm:choose>
    <dgm:presOf/>
    <dgm:constrLst>
      <dgm:constr type="primFontSz" for="des" forName="pictRect" op="equ" val="18"/>
      <dgm:constr type="primFontSz" for="des" forName="textRect" refType="primFontSz" refFor="des" refForName="pictRect" op="equ" fact="0.77"/>
      <dgm:constr type="w" for="ch" forName="compNode" refType="w"/>
      <dgm:constr type="h" for="ch" forName="compNode" refType="h"/>
      <dgm:constr type="h" for="des" forName="pictRect" op="equ"/>
      <dgm:constr type="h" for="des" forName="pictRect" refType="primFontSz" refFor="des" refForName="pictRect" fact="3"/>
      <dgm:constr type="w" for="ch" ptType="sibTrans" refType="w" refFor="ch" refForName="compNode" op="equ" fact="0.1"/>
      <dgm:constr type="sp" refType="w" refFor="ch" refForName="compNode" op="equ" fact="0.1"/>
    </dgm:constrLst>
    <dgm:ruleLst/>
    <dgm:forEach name="Name4" axis="ch" ptType="node" cnt="20">
      <dgm:layoutNode name="compNode">
        <dgm:alg type="composite"/>
        <dgm:shape xmlns:r="http://schemas.openxmlformats.org/officeDocument/2006/relationships" r:blip="">
          <dgm:adjLst/>
        </dgm:shape>
        <dgm:presOf axis="self"/>
        <dgm:constrLst>
          <dgm:constr type="h" for="ch" forName="pictRect" refType="h" fact="0.1"/>
          <dgm:constr type="l" for="ch" forName="pictRect"/>
          <dgm:constr type="t" for="ch" forName="pictRect"/>
          <dgm:constr type="l" for="ch" forName="textRect"/>
          <dgm:constr type="t" for="ch" forName="textRect" refType="b" refFor="ch" refForName="pictRect"/>
        </dgm:constrLst>
        <dgm:ruleLst/>
        <dgm:layoutNode name="pictRect"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choosePictRectConstraints">
            <dgm:if name="ifPictRectConstraints" func="var" arg="dir" op="equ" val="norm">
              <dgm:constrLst>
                <dgm:constr type="h" refType="w" op="lte" fact="0.4"/>
                <dgm:constr type="lMarg" val="10.8"/>
                <dgm:constr type="rMarg" refType="primFontSz" fact="0.1"/>
                <dgm:constr type="tMarg" refType="primFontSz" fact="0.1"/>
                <dgm:constr type="bMarg" refType="primFontSz" fact="0.1"/>
              </dgm:constrLst>
            </dgm:if>
            <dgm:else name="elsePictRectConstraints">
              <dgm:constrLst>
                <dgm:constr type="lMarg" refType="primFontSz" fact="0.1"/>
                <dgm:constr type="rMarg" val="10.8"/>
                <dgm:constr type="tMarg" refType="primFontSz" fact="0.1"/>
                <dgm:constr type="bMarg" refType="primFontSz" fact="0.1"/>
              </dgm:constrLst>
            </dgm:else>
          </dgm:choose>
          <dgm:ruleLst>
            <dgm:rule type="h" val="INF" fact="NaN" max="NaN"/>
            <dgm:rule type="primFontSz" val="5" fact="NaN" max="NaN"/>
          </dgm:ruleLst>
        </dgm:layoutNode>
        <dgm:layoutNode name="textRect"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chooseTextRectConstraints">
            <dgm:if name="ifTextRectConstraints" func="var" arg="dir" op="equ" val="norm">
              <dgm:constrLst>
                <dgm:constr type="lMarg" val="10.8"/>
                <dgm:constr type="rMarg" refType="primFontSz" fact="0.1"/>
                <dgm:constr type="tMarg" refType="primFontSz" fact="0.1"/>
                <dgm:constr type="bMarg" refType="primFontSz" fact="0.1"/>
              </dgm:constrLst>
            </dgm:if>
            <dgm:else name="elseTextRectConstraints">
              <dgm:constrLst>
                <dgm:constr type="lMarg" refType="primFontSz" fact="0.1"/>
                <dgm:constr type="rMarg" val="10.8"/>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24/3/layout/hArchList1">
  <dgm:title val="Horizontal Text Blocks"/>
  <dgm:desc val="Short bits of text with formatted headers. Use as an easier-to-read alternative to a bulleted list."/>
  <dgm:catLst>
    <dgm:cat type="list" pri="100"/>
    <dgm:cat type="timeline" pri="500"/>
    <dgm:cat type="process" pri="6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vertAlign" val="t"/>
          <dgm:param type="horzAlign" val="l"/>
        </dgm:alg>
      </dgm:if>
      <dgm:else name="Name3">
        <dgm:alg type="lin">
          <dgm:param type="vertAlign" val="t"/>
          <dgm:param type="horzAlign" val="r"/>
        </dgm:alg>
      </dgm:else>
    </dgm:choose>
    <dgm:presOf/>
    <dgm:constrLst>
      <dgm:constr type="primFontSz" for="des" forName="pictRect" op="equ" val="18"/>
      <dgm:constr type="primFontSz" for="des" forName="textRect" refType="primFontSz" refFor="des" refForName="pictRect" op="equ" fact="0.77"/>
      <dgm:constr type="w" for="ch" forName="compNode" refType="w"/>
      <dgm:constr type="h" for="ch" forName="compNode" refType="h"/>
      <dgm:constr type="h" for="des" forName="pictRect" op="equ"/>
      <dgm:constr type="h" for="des" forName="pictRect" refType="primFontSz" refFor="des" refForName="pictRect" fact="3"/>
      <dgm:constr type="w" for="ch" ptType="sibTrans" refType="w" refFor="ch" refForName="compNode" op="equ" fact="0.1"/>
      <dgm:constr type="sp" refType="w" refFor="ch" refForName="compNode" op="equ" fact="0.1"/>
    </dgm:constrLst>
    <dgm:ruleLst/>
    <dgm:forEach name="Name4" axis="ch" ptType="node" cnt="20">
      <dgm:layoutNode name="compNode">
        <dgm:alg type="composite"/>
        <dgm:shape xmlns:r="http://schemas.openxmlformats.org/officeDocument/2006/relationships" r:blip="">
          <dgm:adjLst/>
        </dgm:shape>
        <dgm:presOf axis="self"/>
        <dgm:constrLst>
          <dgm:constr type="h" for="ch" forName="pictRect" refType="h" fact="0.1"/>
          <dgm:constr type="l" for="ch" forName="pictRect"/>
          <dgm:constr type="t" for="ch" forName="pictRect"/>
          <dgm:constr type="l" for="ch" forName="textRect"/>
          <dgm:constr type="t" for="ch" forName="textRect" refType="b" refFor="ch" refForName="pictRect"/>
        </dgm:constrLst>
        <dgm:ruleLst/>
        <dgm:layoutNode name="pictRect"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choosePictRectConstraints">
            <dgm:if name="ifPictRectConstraints" func="var" arg="dir" op="equ" val="norm">
              <dgm:constrLst>
                <dgm:constr type="h" refType="w" op="lte" fact="0.4"/>
                <dgm:constr type="lMarg" val="10.8"/>
                <dgm:constr type="rMarg" refType="primFontSz" fact="0.1"/>
                <dgm:constr type="tMarg" refType="primFontSz" fact="0.1"/>
                <dgm:constr type="bMarg" refType="primFontSz" fact="0.1"/>
              </dgm:constrLst>
            </dgm:if>
            <dgm:else name="elsePictRectConstraints">
              <dgm:constrLst>
                <dgm:constr type="lMarg" refType="primFontSz" fact="0.1"/>
                <dgm:constr type="rMarg" val="10.8"/>
                <dgm:constr type="tMarg" refType="primFontSz" fact="0.1"/>
                <dgm:constr type="bMarg" refType="primFontSz" fact="0.1"/>
              </dgm:constrLst>
            </dgm:else>
          </dgm:choose>
          <dgm:ruleLst>
            <dgm:rule type="h" val="INF" fact="NaN" max="NaN"/>
            <dgm:rule type="primFontSz" val="5" fact="NaN" max="NaN"/>
          </dgm:ruleLst>
        </dgm:layoutNode>
        <dgm:layoutNode name="textRect"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chooseTextRectConstraints">
            <dgm:if name="ifTextRectConstraints" func="var" arg="dir" op="equ" val="norm">
              <dgm:constrLst>
                <dgm:constr type="lMarg" val="10.8"/>
                <dgm:constr type="rMarg" refType="primFontSz" fact="0.1"/>
                <dgm:constr type="tMarg" refType="primFontSz" fact="0.1"/>
                <dgm:constr type="bMarg" refType="primFontSz" fact="0.1"/>
              </dgm:constrLst>
            </dgm:if>
            <dgm:else name="elseTextRectConstraints">
              <dgm:constrLst>
                <dgm:constr type="lMarg" refType="primFontSz" fact="0.1"/>
                <dgm:constr type="rMarg" val="10.8"/>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427C1EC-0467-75F7-E720-AFF5D5675461}"/>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RO"/>
          </a:p>
        </p:txBody>
      </p:sp>
      <p:sp>
        <p:nvSpPr>
          <p:cNvPr id="3" name="Date Placeholder 2">
            <a:extLst>
              <a:ext uri="{FF2B5EF4-FFF2-40B4-BE49-F238E27FC236}">
                <a16:creationId xmlns:a16="http://schemas.microsoft.com/office/drawing/2014/main" id="{667C78F4-6352-EE68-33B7-9BA20CB4DF0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02A8D1F-95D8-4248-A0AC-F0FE00214BF0}" type="datetimeFigureOut">
              <a:rPr lang="en-RO" smtClean="0"/>
              <a:t>02/15/2026</a:t>
            </a:fld>
            <a:endParaRPr lang="en-RO"/>
          </a:p>
        </p:txBody>
      </p:sp>
      <p:sp>
        <p:nvSpPr>
          <p:cNvPr id="4" name="Footer Placeholder 3">
            <a:extLst>
              <a:ext uri="{FF2B5EF4-FFF2-40B4-BE49-F238E27FC236}">
                <a16:creationId xmlns:a16="http://schemas.microsoft.com/office/drawing/2014/main" id="{4FC1F110-DD04-5A12-F57B-A44B4CBFF93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RO"/>
          </a:p>
        </p:txBody>
      </p:sp>
      <p:sp>
        <p:nvSpPr>
          <p:cNvPr id="5" name="Slide Number Placeholder 4">
            <a:extLst>
              <a:ext uri="{FF2B5EF4-FFF2-40B4-BE49-F238E27FC236}">
                <a16:creationId xmlns:a16="http://schemas.microsoft.com/office/drawing/2014/main" id="{A3318075-683B-13F8-457B-BF7AAC43E38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DDC704F-A35A-F344-B056-AD91CD25BB94}" type="slidenum">
              <a:rPr lang="en-RO" smtClean="0"/>
              <a:t>‹#›</a:t>
            </a:fld>
            <a:endParaRPr lang="en-RO"/>
          </a:p>
        </p:txBody>
      </p:sp>
    </p:spTree>
    <p:extLst>
      <p:ext uri="{BB962C8B-B14F-4D97-AF65-F5344CB8AC3E}">
        <p14:creationId xmlns:p14="http://schemas.microsoft.com/office/powerpoint/2010/main" val="1599962649"/>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RO"/>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3BA373C-A12F-A146-87A6-456666F3D932}" type="datetimeFigureOut">
              <a:rPr lang="en-RO" smtClean="0"/>
              <a:t>02/15/2026</a:t>
            </a:fld>
            <a:endParaRPr lang="en-RO"/>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RO"/>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RO"/>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RO"/>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B389655-CDFC-4A41-AB4D-59CB05FFA3DA}" type="slidenum">
              <a:rPr lang="en-RO" smtClean="0"/>
              <a:t>‹#›</a:t>
            </a:fld>
            <a:endParaRPr lang="en-RO"/>
          </a:p>
        </p:txBody>
      </p:sp>
    </p:spTree>
    <p:extLst>
      <p:ext uri="{BB962C8B-B14F-4D97-AF65-F5344CB8AC3E}">
        <p14:creationId xmlns:p14="http://schemas.microsoft.com/office/powerpoint/2010/main" val="2680170781"/>
      </p:ext>
    </p:extLst>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RO"/>
          </a:p>
        </p:txBody>
      </p:sp>
    </p:spTree>
    <p:extLst>
      <p:ext uri="{BB962C8B-B14F-4D97-AF65-F5344CB8AC3E}">
        <p14:creationId xmlns:p14="http://schemas.microsoft.com/office/powerpoint/2010/main" val="11435978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RO"/>
          </a:p>
        </p:txBody>
      </p:sp>
    </p:spTree>
    <p:extLst>
      <p:ext uri="{BB962C8B-B14F-4D97-AF65-F5344CB8AC3E}">
        <p14:creationId xmlns:p14="http://schemas.microsoft.com/office/powerpoint/2010/main" val="11564792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RO"/>
          </a:p>
        </p:txBody>
      </p:sp>
    </p:spTree>
    <p:extLst>
      <p:ext uri="{BB962C8B-B14F-4D97-AF65-F5344CB8AC3E}">
        <p14:creationId xmlns:p14="http://schemas.microsoft.com/office/powerpoint/2010/main" val="20988457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RO" dirty="0"/>
          </a:p>
        </p:txBody>
      </p:sp>
    </p:spTree>
    <p:extLst>
      <p:ext uri="{BB962C8B-B14F-4D97-AF65-F5344CB8AC3E}">
        <p14:creationId xmlns:p14="http://schemas.microsoft.com/office/powerpoint/2010/main" val="2344251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RO" dirty="0"/>
          </a:p>
        </p:txBody>
      </p:sp>
    </p:spTree>
    <p:extLst>
      <p:ext uri="{BB962C8B-B14F-4D97-AF65-F5344CB8AC3E}">
        <p14:creationId xmlns:p14="http://schemas.microsoft.com/office/powerpoint/2010/main" val="12693479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RO"/>
          </a:p>
        </p:txBody>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RO"/>
          </a:p>
        </p:txBody>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GB"/>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3832F4B7-7AC5-614D-8CB9-56A9CCDAEF91}" type="datetime1">
              <a:rPr lang="ro-RO" smtClean="0"/>
              <a:t>15.02.2026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092824D-702C-1B4F-A2AA-2CADFC3E8877}" type="datetime1">
              <a:rPr lang="ro-RO" smtClean="0"/>
              <a:t>15.02.2026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GB"/>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AB86D51-7C0D-DF48-8FD6-61A8AFBE821B}" type="datetime1">
              <a:rPr lang="ro-RO" smtClean="0"/>
              <a:t>15.02.2026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A9D4B3A6-D703-B240-BA73-80358BB2439E}" type="datetime1">
              <a:rPr lang="ro-RO" smtClean="0"/>
              <a:t>15.02.2026</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2" name="Date Placeholder 1"/>
          <p:cNvSpPr>
            <a:spLocks noGrp="1"/>
          </p:cNvSpPr>
          <p:nvPr>
            <p:ph type="dt" sz="half" idx="10"/>
          </p:nvPr>
        </p:nvSpPr>
        <p:spPr/>
        <p:txBody>
          <a:bodyPr/>
          <a:lstStyle/>
          <a:p>
            <a:fld id="{4FBEE840-4A30-E545-A565-8C4E0A516F70}" type="datetime1">
              <a:rPr lang="ro-RO" smtClean="0"/>
              <a:t>15.02.2026</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lang="en-US" dirty="0"/>
          </a:p>
        </p:txBody>
      </p:sp>
      <p:sp>
        <p:nvSpPr>
          <p:cNvPr id="2" name="Date Placeholder 1"/>
          <p:cNvSpPr>
            <a:spLocks noGrp="1"/>
          </p:cNvSpPr>
          <p:nvPr>
            <p:ph type="dt" sz="half" idx="10"/>
          </p:nvPr>
        </p:nvSpPr>
        <p:spPr/>
        <p:txBody>
          <a:bodyPr/>
          <a:lstStyle/>
          <a:p>
            <a:fld id="{768991F1-7EBA-8A43-83FD-2048130F2F3E}" type="datetime1">
              <a:rPr lang="ro-RO" smtClean="0"/>
              <a:t>15.02.2026</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FA93150F-6BCE-C745-B21A-200D5123D6BE}" type="datetime1">
              <a:rPr lang="ro-RO" smtClean="0"/>
              <a:t>15.02.2026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GB"/>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E515F0F7-7E7C-1944-9DD0-DC2D459A8584}" type="datetime1">
              <a:rPr lang="ro-RO" smtClean="0"/>
              <a:t>15.02.2026</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27B1A556-DE47-0F4C-9B36-8FD3464AF2D3}" type="datetime1">
              <a:rPr lang="ro-RO" smtClean="0"/>
              <a:t>15.02.2026</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F39E0CA-FA35-EC40-9484-4BC23E3C4D3B}" type="datetime1">
              <a:rPr lang="ro-RO" smtClean="0"/>
              <a:t>15.02.2026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4A73C42-B557-D54F-B21A-FE1D434AA080}" type="datetime1">
              <a:rPr lang="ro-RO" smtClean="0"/>
              <a:t>15.02.2026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RO"/>
          </a:p>
        </p:txBody>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RO"/>
          </a:p>
        </p:txBody>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6B518526-CBA4-1F46-8EF3-274723976BB9}" type="datetime1">
              <a:rPr lang="ro-RO" smtClean="0"/>
              <a:t>15.02.2026</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pexels.com/photo/colleagues-shaking-each-other-s-hands-3184291/"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ba.scene7.com/is/image/ba/boeing-787-front-a380-back-tarmac:16-9?ts=1770747714394&amp;dpr=of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DE5F06-8A19-2AA5-CF0A-C1AAAB4EA76D}"/>
              </a:ext>
            </a:extLst>
          </p:cNvPr>
          <p:cNvSpPr>
            <a:spLocks noGrp="1"/>
          </p:cNvSpPr>
          <p:nvPr>
            <p:ph type="title"/>
          </p:nvPr>
        </p:nvSpPr>
        <p:spPr>
          <a:xfrm>
            <a:off x="252919" y="1123837"/>
            <a:ext cx="2947482" cy="4601183"/>
          </a:xfrm>
        </p:spPr>
        <p:txBody>
          <a:bodyPr vert="horz" lIns="91440" tIns="45720" rIns="91440" bIns="45720" rtlCol="0">
            <a:normAutofit/>
          </a:bodyPr>
          <a:lstStyle/>
          <a:p>
            <a:r>
              <a:rPr lang="en-US" sz="1100" b="1" spc="-60" dirty="0">
                <a:latin typeface="Arial" panose="020B0604020202020204" pitchFamily="34" charset="0"/>
                <a:cs typeface="Arial" panose="020B0604020202020204" pitchFamily="34" charset="0"/>
              </a:rPr>
              <a:t>British Airways (UK Flagship Carrier)</a:t>
            </a:r>
            <a:br>
              <a:rPr lang="en-US" sz="1100" b="1" spc="-60" dirty="0">
                <a:latin typeface="Arial" panose="020B0604020202020204" pitchFamily="34" charset="0"/>
                <a:cs typeface="Arial" panose="020B0604020202020204" pitchFamily="34" charset="0"/>
              </a:rPr>
            </a:br>
            <a:br>
              <a:rPr lang="en-US" sz="1100" b="1" spc="-60" dirty="0">
                <a:latin typeface="Arial" panose="020B0604020202020204" pitchFamily="34" charset="0"/>
                <a:cs typeface="Arial" panose="020B0604020202020204" pitchFamily="34" charset="0"/>
              </a:rPr>
            </a:br>
            <a:r>
              <a:rPr lang="en-US" sz="1100" b="1" spc="-60" dirty="0">
                <a:latin typeface="Arial" panose="020B0604020202020204" pitchFamily="34" charset="0"/>
                <a:cs typeface="Arial" panose="020B0604020202020204" pitchFamily="34" charset="0"/>
                <a:sym typeface="Arial"/>
              </a:rPr>
              <a:t>Recruitment Process and Learning &amp; Development Frameworks</a:t>
            </a:r>
            <a:endParaRPr lang="en-US" sz="1100" b="1" spc="-6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43E46B1E-75C4-1EA0-4A94-83B3AB3B15FA}"/>
              </a:ext>
            </a:extLst>
          </p:cNvPr>
          <p:cNvSpPr>
            <a:spLocks noGrp="1"/>
          </p:cNvSpPr>
          <p:nvPr>
            <p:ph idx="1"/>
          </p:nvPr>
        </p:nvSpPr>
        <p:spPr>
          <a:xfrm>
            <a:off x="3444949" y="864108"/>
            <a:ext cx="4582632" cy="5120640"/>
          </a:xfrm>
        </p:spPr>
        <p:txBody>
          <a:bodyPr vert="horz" lIns="91440" tIns="45720" rIns="91440" bIns="45720" rtlCol="0">
            <a:normAutofit/>
          </a:bodyPr>
          <a:lstStyle/>
          <a:p>
            <a:pPr indent="-182880">
              <a:buFont typeface="Wingdings 2" pitchFamily="18" charset="2"/>
              <a:buChar char=""/>
            </a:pPr>
            <a:r>
              <a:rPr lang="en-US" sz="1100" b="1" dirty="0">
                <a:latin typeface="Arial" panose="020B0604020202020204" pitchFamily="34" charset="0"/>
                <a:cs typeface="Arial" panose="020B0604020202020204" pitchFamily="34" charset="0"/>
                <a:sym typeface="Arial"/>
              </a:rPr>
              <a:t>Module:</a:t>
            </a:r>
            <a:r>
              <a:rPr lang="en-US" sz="1100" dirty="0">
                <a:latin typeface="Arial" panose="020B0604020202020204" pitchFamily="34" charset="0"/>
                <a:cs typeface="Arial" panose="020B0604020202020204" pitchFamily="34" charset="0"/>
                <a:sym typeface="Arial"/>
              </a:rPr>
              <a:t> Developing and Managing Individuals and Teams (LCLM5002_BIRM)</a:t>
            </a:r>
            <a:endParaRPr lang="en-US" sz="1100" dirty="0">
              <a:latin typeface="Arial" panose="020B0604020202020204" pitchFamily="34" charset="0"/>
              <a:cs typeface="Arial" panose="020B0604020202020204" pitchFamily="34" charset="0"/>
            </a:endParaRPr>
          </a:p>
          <a:p>
            <a:pPr indent="-182880">
              <a:buFont typeface="Wingdings 2" pitchFamily="18" charset="2"/>
              <a:buChar char=""/>
            </a:pPr>
            <a:r>
              <a:rPr lang="en-US" sz="1100" b="1" dirty="0">
                <a:latin typeface="Arial" panose="020B0604020202020204" pitchFamily="34" charset="0"/>
                <a:cs typeface="Arial" panose="020B0604020202020204" pitchFamily="34" charset="0"/>
                <a:sym typeface="Arial"/>
              </a:rPr>
              <a:t>Assignment:</a:t>
            </a:r>
            <a:r>
              <a:rPr lang="en-US" sz="1100" dirty="0">
                <a:latin typeface="Arial" panose="020B0604020202020204" pitchFamily="34" charset="0"/>
                <a:cs typeface="Arial" panose="020B0604020202020204" pitchFamily="34" charset="0"/>
                <a:sym typeface="Arial"/>
              </a:rPr>
              <a:t> Component 1 – Individual Presentation</a:t>
            </a:r>
            <a:endParaRPr lang="en-US" sz="1100" dirty="0">
              <a:latin typeface="Arial" panose="020B0604020202020204" pitchFamily="34" charset="0"/>
              <a:cs typeface="Arial" panose="020B0604020202020204" pitchFamily="34" charset="0"/>
            </a:endParaRPr>
          </a:p>
          <a:p>
            <a:pPr indent="-182880">
              <a:buFont typeface="Wingdings 2" pitchFamily="18" charset="2"/>
              <a:buChar char=""/>
            </a:pPr>
            <a:r>
              <a:rPr lang="en-US" sz="1100" b="1" dirty="0">
                <a:latin typeface="Arial" panose="020B0604020202020204" pitchFamily="34" charset="0"/>
                <a:cs typeface="Arial" panose="020B0604020202020204" pitchFamily="34" charset="0"/>
                <a:sym typeface="Arial"/>
              </a:rPr>
              <a:t>Target Role:</a:t>
            </a:r>
            <a:r>
              <a:rPr lang="en-US" sz="1100" dirty="0">
                <a:latin typeface="Arial" panose="020B0604020202020204" pitchFamily="34" charset="0"/>
                <a:cs typeface="Arial" panose="020B0604020202020204" pitchFamily="34" charset="0"/>
                <a:sym typeface="Arial"/>
              </a:rPr>
              <a:t> Cabin Crew (New Entrant)</a:t>
            </a:r>
            <a:endParaRPr lang="en-US" sz="1100" dirty="0">
              <a:latin typeface="Arial" panose="020B0604020202020204" pitchFamily="34" charset="0"/>
              <a:cs typeface="Arial" panose="020B0604020202020204" pitchFamily="34" charset="0"/>
            </a:endParaRPr>
          </a:p>
          <a:p>
            <a:pPr indent="-182880">
              <a:buFont typeface="Wingdings 2" pitchFamily="18" charset="2"/>
              <a:buChar char=""/>
            </a:pPr>
            <a:r>
              <a:rPr lang="en-US" sz="1100" b="1" dirty="0">
                <a:latin typeface="Arial" panose="020B0604020202020204" pitchFamily="34" charset="0"/>
                <a:cs typeface="Arial" panose="020B0604020202020204" pitchFamily="34" charset="0"/>
                <a:sym typeface="Arial"/>
              </a:rPr>
              <a:t>Lecturer:</a:t>
            </a:r>
            <a:r>
              <a:rPr lang="en-US" sz="1100" dirty="0">
                <a:latin typeface="Arial" panose="020B0604020202020204" pitchFamily="34" charset="0"/>
                <a:cs typeface="Arial" panose="020B0604020202020204" pitchFamily="34" charset="0"/>
                <a:sym typeface="Arial"/>
              </a:rPr>
              <a:t> Dr Doreen Nyaa </a:t>
            </a:r>
            <a:r>
              <a:rPr lang="en-US" sz="1100" dirty="0" err="1">
                <a:latin typeface="Arial" panose="020B0604020202020204" pitchFamily="34" charset="0"/>
                <a:cs typeface="Arial" panose="020B0604020202020204" pitchFamily="34" charset="0"/>
                <a:sym typeface="Arial"/>
              </a:rPr>
              <a:t>Amundam</a:t>
            </a:r>
            <a:endParaRPr lang="en-US" sz="1100" dirty="0">
              <a:latin typeface="Arial" panose="020B0604020202020204" pitchFamily="34" charset="0"/>
              <a:cs typeface="Arial" panose="020B0604020202020204" pitchFamily="34" charset="0"/>
            </a:endParaRPr>
          </a:p>
          <a:p>
            <a:pPr indent="-182880">
              <a:buFont typeface="Wingdings 2" pitchFamily="18" charset="2"/>
              <a:buChar char=""/>
            </a:pPr>
            <a:r>
              <a:rPr lang="en-US" sz="1100" b="1" dirty="0">
                <a:latin typeface="Arial" panose="020B0604020202020204" pitchFamily="34" charset="0"/>
                <a:cs typeface="Arial" panose="020B0604020202020204" pitchFamily="34" charset="0"/>
                <a:sym typeface="Arial"/>
              </a:rPr>
              <a:t>Student:</a:t>
            </a:r>
            <a:r>
              <a:rPr lang="en-US" sz="1100" dirty="0">
                <a:latin typeface="Arial" panose="020B0604020202020204" pitchFamily="34" charset="0"/>
                <a:cs typeface="Arial" panose="020B0604020202020204" pitchFamily="34" charset="0"/>
                <a:sym typeface="Arial"/>
              </a:rPr>
              <a:t> Razvan Pojar ( 2423339)</a:t>
            </a:r>
            <a:endParaRPr lang="en-US" sz="11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A85AB73F-F440-31CC-0141-34790F34BF37}"/>
              </a:ext>
            </a:extLst>
          </p:cNvPr>
          <p:cNvPicPr>
            <a:picLocks noChangeAspect="1"/>
          </p:cNvPicPr>
          <p:nvPr/>
        </p:nvPicPr>
        <p:blipFill>
          <a:blip r:embed="rId3"/>
          <a:srcRect l="33479" r="28351" b="-1"/>
          <a:stretch>
            <a:fillRect/>
          </a:stretch>
        </p:blipFill>
        <p:spPr>
          <a:xfrm>
            <a:off x="8199525" y="758952"/>
            <a:ext cx="3617432" cy="5330952"/>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6470285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9AEA897-61B4-8B5E-017A-E1318B66A8E1}"/>
              </a:ext>
            </a:extLst>
          </p:cNvPr>
          <p:cNvSpPr>
            <a:spLocks noGrp="1"/>
          </p:cNvSpPr>
          <p:nvPr>
            <p:ph type="title"/>
          </p:nvPr>
        </p:nvSpPr>
        <p:spPr>
          <a:xfrm>
            <a:off x="494260" y="1683144"/>
            <a:ext cx="2774922" cy="3491712"/>
          </a:xfrm>
        </p:spPr>
        <p:txBody>
          <a:bodyPr>
            <a:normAutofit/>
          </a:bodyPr>
          <a:lstStyle/>
          <a:p>
            <a:r>
              <a:rPr lang="en-RO" sz="1100" b="1" dirty="0">
                <a:latin typeface="Arial" panose="020B0604020202020204" pitchFamily="34" charset="0"/>
                <a:cs typeface="Arial" panose="020B0604020202020204" pitchFamily="34" charset="0"/>
              </a:rPr>
              <a:t>Table of Contents</a:t>
            </a:r>
          </a:p>
        </p:txBody>
      </p:sp>
      <p:sp>
        <p:nvSpPr>
          <p:cNvPr id="3" name="Content Placeholder 2">
            <a:extLst>
              <a:ext uri="{FF2B5EF4-FFF2-40B4-BE49-F238E27FC236}">
                <a16:creationId xmlns:a16="http://schemas.microsoft.com/office/drawing/2014/main" id="{EDE57757-90A4-98A3-DC47-9913C6A2EAB5}"/>
              </a:ext>
            </a:extLst>
          </p:cNvPr>
          <p:cNvSpPr>
            <a:spLocks noGrp="1"/>
          </p:cNvSpPr>
          <p:nvPr>
            <p:ph idx="1"/>
          </p:nvPr>
        </p:nvSpPr>
        <p:spPr>
          <a:xfrm>
            <a:off x="4361606" y="762001"/>
            <a:ext cx="6627377" cy="5334000"/>
          </a:xfrm>
        </p:spPr>
        <p:txBody>
          <a:bodyPr>
            <a:normAutofit/>
          </a:bodyPr>
          <a:lstStyle/>
          <a:p>
            <a:r>
              <a:rPr lang="en-GB" sz="1100" b="1" dirty="0">
                <a:latin typeface="Arial" panose="020B0604020202020204" pitchFamily="34" charset="0"/>
                <a:cs typeface="Arial" panose="020B0604020202020204" pitchFamily="34" charset="0"/>
              </a:rPr>
              <a:t> Strategic Context: British Airways………………………………………………….3</a:t>
            </a:r>
          </a:p>
          <a:p>
            <a:r>
              <a:rPr lang="en-GB" sz="1100" b="1" dirty="0">
                <a:latin typeface="Arial" panose="020B0604020202020204" pitchFamily="34" charset="0"/>
                <a:cs typeface="Arial" panose="020B0604020202020204" pitchFamily="34" charset="0"/>
              </a:rPr>
              <a:t> </a:t>
            </a:r>
            <a:r>
              <a:rPr lang="en-US" sz="1100" b="1" dirty="0">
                <a:latin typeface="Arial" panose="020B0604020202020204" pitchFamily="34" charset="0"/>
                <a:ea typeface="Arial"/>
                <a:cs typeface="Arial" panose="020B0604020202020204" pitchFamily="34" charset="0"/>
                <a:sym typeface="Arial"/>
              </a:rPr>
              <a:t>Role Analysis: Cabin Crew  (new entrant)…………………………………..…….4</a:t>
            </a:r>
          </a:p>
          <a:p>
            <a:r>
              <a:rPr lang="en-US" sz="1100" b="1" dirty="0">
                <a:latin typeface="Arial" panose="020B0604020202020204" pitchFamily="34" charset="0"/>
                <a:ea typeface="Arial"/>
                <a:cs typeface="Arial" panose="020B0604020202020204" pitchFamily="34" charset="0"/>
                <a:sym typeface="Arial"/>
              </a:rPr>
              <a:t>Systematic Job Analysis………………………………………………………………5</a:t>
            </a:r>
          </a:p>
          <a:p>
            <a:r>
              <a:rPr lang="en-US" sz="1100" b="1" dirty="0">
                <a:latin typeface="Arial" panose="020B0604020202020204" pitchFamily="34" charset="0"/>
                <a:cs typeface="Arial" panose="020B0604020202020204" pitchFamily="34" charset="0"/>
                <a:sym typeface="Arial"/>
              </a:rPr>
              <a:t> </a:t>
            </a:r>
            <a:r>
              <a:rPr lang="en-US" sz="1100" b="1" dirty="0">
                <a:latin typeface="Arial" panose="020B0604020202020204" pitchFamily="34" charset="0"/>
                <a:cs typeface="Arial" panose="020B0604020202020204" pitchFamily="34" charset="0"/>
              </a:rPr>
              <a:t>Behaviorist, Cognitivist &amp; Humanist</a:t>
            </a:r>
            <a:r>
              <a:rPr lang="en-GB" sz="1100" b="1" dirty="0">
                <a:latin typeface="Arial" panose="020B0604020202020204" pitchFamily="34" charset="0"/>
                <a:cs typeface="Arial" panose="020B0604020202020204" pitchFamily="34" charset="0"/>
              </a:rPr>
              <a:t> Theory…………..………….…..…………..6</a:t>
            </a:r>
          </a:p>
          <a:p>
            <a:r>
              <a:rPr lang="en-GB" sz="1100" b="1" dirty="0">
                <a:latin typeface="Arial" panose="020B0604020202020204" pitchFamily="34" charset="0"/>
                <a:cs typeface="Arial" panose="020B0604020202020204" pitchFamily="34" charset="0"/>
              </a:rPr>
              <a:t> Impact Of Reward Systems On Recruitment…………………………..………….7</a:t>
            </a:r>
          </a:p>
          <a:p>
            <a:r>
              <a:rPr lang="en-GB" sz="1100" b="1" dirty="0">
                <a:latin typeface="Arial" panose="020B0604020202020204" pitchFamily="34" charset="0"/>
                <a:cs typeface="Arial" panose="020B0604020202020204" pitchFamily="34" charset="0"/>
              </a:rPr>
              <a:t> Practical Selection – The HR Interview…………………………………….………8</a:t>
            </a:r>
          </a:p>
          <a:p>
            <a:r>
              <a:rPr lang="en-GB" sz="1100" b="1" dirty="0">
                <a:latin typeface="Arial" panose="020B0604020202020204" pitchFamily="34" charset="0"/>
                <a:cs typeface="Arial" panose="020B0604020202020204" pitchFamily="34" charset="0"/>
              </a:rPr>
              <a:t> </a:t>
            </a:r>
            <a:r>
              <a:rPr lang="en-RO" altLang="en-RO" sz="1100" b="1" dirty="0">
                <a:latin typeface="Arial" panose="020B0604020202020204" pitchFamily="34" charset="0"/>
                <a:cs typeface="Arial" panose="020B0604020202020204" pitchFamily="34" charset="0"/>
              </a:rPr>
              <a:t>Why Join British Airways? (Reward &amp; Sector Analysis)</a:t>
            </a:r>
            <a:r>
              <a:rPr lang="en-US" altLang="en-RO" sz="1100" b="1" dirty="0">
                <a:latin typeface="Arial" panose="020B0604020202020204" pitchFamily="34" charset="0"/>
                <a:cs typeface="Arial" panose="020B0604020202020204" pitchFamily="34" charset="0"/>
              </a:rPr>
              <a:t>………….…………....9</a:t>
            </a:r>
            <a:endParaRPr lang="en-RO" altLang="en-RO" sz="1100" b="1" dirty="0">
              <a:latin typeface="Arial" panose="020B0604020202020204" pitchFamily="34" charset="0"/>
              <a:cs typeface="Arial" panose="020B0604020202020204" pitchFamily="34" charset="0"/>
            </a:endParaRPr>
          </a:p>
          <a:p>
            <a:r>
              <a:rPr lang="en-RO" altLang="en-RO" sz="1100" b="1" dirty="0">
                <a:latin typeface="Arial" panose="020B0604020202020204" pitchFamily="34" charset="0"/>
                <a:cs typeface="Arial" panose="020B0604020202020204" pitchFamily="34" charset="0"/>
              </a:rPr>
              <a:t> Learning &amp; Development (L&amp;D) Needs Analysis</a:t>
            </a:r>
            <a:r>
              <a:rPr lang="en-US" altLang="en-RO" sz="1100" b="1" dirty="0">
                <a:latin typeface="Arial" panose="020B0604020202020204" pitchFamily="34" charset="0"/>
                <a:cs typeface="Arial" panose="020B0604020202020204" pitchFamily="34" charset="0"/>
              </a:rPr>
              <a:t>……………..…….…………...10</a:t>
            </a:r>
            <a:endParaRPr lang="en-RO" altLang="en-RO" sz="1100" b="1" dirty="0">
              <a:latin typeface="Arial" panose="020B0604020202020204" pitchFamily="34" charset="0"/>
              <a:cs typeface="Arial" panose="020B0604020202020204" pitchFamily="34" charset="0"/>
            </a:endParaRPr>
          </a:p>
          <a:p>
            <a:r>
              <a:rPr lang="en-RO" sz="1100" b="1" dirty="0">
                <a:latin typeface="Arial" panose="020B0604020202020204" pitchFamily="34" charset="0"/>
                <a:cs typeface="Arial" panose="020B0604020202020204" pitchFamily="34" charset="0"/>
              </a:rPr>
              <a:t> </a:t>
            </a:r>
            <a:r>
              <a:rPr lang="en-US" sz="1100" b="1" dirty="0">
                <a:latin typeface="Arial" panose="020B0604020202020204" pitchFamily="34" charset="0"/>
                <a:ea typeface="Arial"/>
                <a:cs typeface="Arial" panose="020B0604020202020204" pitchFamily="34" charset="0"/>
                <a:sym typeface="Arial"/>
              </a:rPr>
              <a:t>Learning Needs Analysis  (LNA) Process..........................................................</a:t>
            </a:r>
            <a:r>
              <a:rPr lang="en-GB" sz="1100" b="1" dirty="0">
                <a:latin typeface="Arial" panose="020B0604020202020204" pitchFamily="34" charset="0"/>
                <a:cs typeface="Arial" panose="020B0604020202020204" pitchFamily="34" charset="0"/>
              </a:rPr>
              <a:t>11</a:t>
            </a:r>
          </a:p>
          <a:p>
            <a:r>
              <a:rPr lang="en-GB" sz="1100" b="1" dirty="0">
                <a:latin typeface="Arial" panose="020B0604020202020204" pitchFamily="34" charset="0"/>
                <a:cs typeface="Arial" panose="020B0604020202020204" pitchFamily="34" charset="0"/>
              </a:rPr>
              <a:t>Inclusive Decisions &amp; Workplace Growth………………….…………………...…12</a:t>
            </a:r>
          </a:p>
          <a:p>
            <a:r>
              <a:rPr lang="en-GB" sz="1100" b="1" dirty="0">
                <a:latin typeface="Arial" panose="020B0604020202020204" pitchFamily="34" charset="0"/>
                <a:cs typeface="Arial" panose="020B0604020202020204" pitchFamily="34" charset="0"/>
              </a:rPr>
              <a:t> Ethical Selection And Fairness…………………………….…………………….....13</a:t>
            </a:r>
          </a:p>
          <a:p>
            <a:r>
              <a:rPr lang="en-GB" sz="1100" b="1" dirty="0">
                <a:latin typeface="Arial" panose="020B0604020202020204" pitchFamily="34" charset="0"/>
                <a:cs typeface="Arial" panose="020B0604020202020204" pitchFamily="34" charset="0"/>
              </a:rPr>
              <a:t> Conclusion………………………………………………………….…………………..14</a:t>
            </a:r>
          </a:p>
          <a:p>
            <a:r>
              <a:rPr lang="en-GB" sz="1100" b="1" dirty="0">
                <a:latin typeface="Arial" panose="020B0604020202020204" pitchFamily="34" charset="0"/>
                <a:cs typeface="Arial" panose="020B0604020202020204" pitchFamily="34" charset="0"/>
              </a:rPr>
              <a:t> References List……………….………………………………….…………….………15</a:t>
            </a:r>
            <a:endParaRPr lang="en-RO" sz="1100" b="1" dirty="0">
              <a:latin typeface="Arial" panose="020B0604020202020204" pitchFamily="34" charset="0"/>
              <a:cs typeface="Arial" panose="020B0604020202020204" pitchFamily="34" charset="0"/>
            </a:endParaRPr>
          </a:p>
          <a:p>
            <a:endParaRPr lang="en-RO" sz="800" b="1" dirty="0"/>
          </a:p>
        </p:txBody>
      </p:sp>
      <p:sp>
        <p:nvSpPr>
          <p:cNvPr id="15" name="Freeform: Shape 14">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90517" y="1056875"/>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 name="Slide Number Placeholder 5">
            <a:extLst>
              <a:ext uri="{FF2B5EF4-FFF2-40B4-BE49-F238E27FC236}">
                <a16:creationId xmlns:a16="http://schemas.microsoft.com/office/drawing/2014/main" id="{FA316EFC-18DA-38C5-1C33-36C84B48C965}"/>
              </a:ext>
            </a:extLst>
          </p:cNvPr>
          <p:cNvSpPr>
            <a:spLocks noGrp="1"/>
          </p:cNvSpPr>
          <p:nvPr>
            <p:ph type="sldNum" sz="quarter" idx="12"/>
          </p:nvPr>
        </p:nvSpPr>
        <p:spPr>
          <a:xfrm>
            <a:off x="10634135" y="6356350"/>
            <a:ext cx="1530927" cy="365125"/>
          </a:xfrm>
        </p:spPr>
        <p:txBody>
          <a:bodyPr>
            <a:normAutofit/>
          </a:bodyPr>
          <a:lstStyle/>
          <a:p>
            <a:pPr>
              <a:spcAft>
                <a:spcPts val="600"/>
              </a:spcAft>
            </a:pPr>
            <a:fld id="{4FAB73BC-B049-4115-A692-8D63A059BFB8}" type="slidenum">
              <a:rPr lang="en-US" smtClean="0"/>
              <a:pPr>
                <a:spcAft>
                  <a:spcPts val="600"/>
                </a:spcAft>
              </a:pPr>
              <a:t>2</a:t>
            </a:fld>
            <a:endParaRPr lang="en-US"/>
          </a:p>
        </p:txBody>
      </p:sp>
    </p:spTree>
    <p:extLst>
      <p:ext uri="{BB962C8B-B14F-4D97-AF65-F5344CB8AC3E}">
        <p14:creationId xmlns:p14="http://schemas.microsoft.com/office/powerpoint/2010/main" val="30482882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643058FB-9D84-D574-4996-8DA45CF2A26E}"/>
              </a:ext>
            </a:extLst>
          </p:cNvPr>
          <p:cNvSpPr>
            <a:spLocks noGrp="1"/>
          </p:cNvSpPr>
          <p:nvPr>
            <p:ph type="title"/>
          </p:nvPr>
        </p:nvSpPr>
        <p:spPr>
          <a:xfrm>
            <a:off x="494260" y="1683144"/>
            <a:ext cx="2774922" cy="3491712"/>
          </a:xfrm>
        </p:spPr>
        <p:txBody>
          <a:bodyPr>
            <a:normAutofit/>
          </a:bodyPr>
          <a:lstStyle/>
          <a:p>
            <a:r>
              <a:rPr lang="en-GB" sz="1100" b="1" dirty="0">
                <a:latin typeface="Arial" panose="020B0604020202020204" pitchFamily="34" charset="0"/>
                <a:cs typeface="Arial" panose="020B0604020202020204" pitchFamily="34" charset="0"/>
              </a:rPr>
              <a:t>Strategic Context: British Airways</a:t>
            </a:r>
            <a:endParaRPr lang="en-RO" sz="1100" b="1" dirty="0">
              <a:latin typeface="Arial" panose="020B0604020202020204" pitchFamily="34" charset="0"/>
              <a:cs typeface="Arial" panose="020B0604020202020204" pitchFamily="34" charset="0"/>
            </a:endParaRPr>
          </a:p>
        </p:txBody>
      </p:sp>
      <p:sp>
        <p:nvSpPr>
          <p:cNvPr id="4" name="Rectangle 1">
            <a:extLst>
              <a:ext uri="{FF2B5EF4-FFF2-40B4-BE49-F238E27FC236}">
                <a16:creationId xmlns:a16="http://schemas.microsoft.com/office/drawing/2014/main" id="{BA585AB8-30E6-BD62-7848-DC5A773ECEAB}"/>
              </a:ext>
            </a:extLst>
          </p:cNvPr>
          <p:cNvSpPr>
            <a:spLocks noGrp="1" noChangeArrowheads="1"/>
          </p:cNvSpPr>
          <p:nvPr>
            <p:ph idx="1"/>
          </p:nvPr>
        </p:nvSpPr>
        <p:spPr bwMode="auto">
          <a:xfrm>
            <a:off x="4361606" y="762000"/>
            <a:ext cx="6627377" cy="533400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lvl="0" indent="0" eaLnBrk="0" fontAlgn="base" hangingPunct="0">
              <a:spcBef>
                <a:spcPct val="0"/>
              </a:spcBef>
              <a:spcAft>
                <a:spcPts val="600"/>
              </a:spcAft>
              <a:buClrTx/>
              <a:buFontTx/>
              <a:buChar char="•"/>
            </a:pPr>
            <a:r>
              <a:rPr lang="en-RO" altLang="en-RO" sz="1100" b="1" dirty="0">
                <a:latin typeface="Arial" panose="020B0604020202020204" pitchFamily="34" charset="0"/>
              </a:rPr>
              <a:t> UK Flagship Carrier:</a:t>
            </a:r>
            <a:r>
              <a:rPr lang="en-RO" altLang="en-RO" sz="1100" dirty="0">
                <a:latin typeface="Arial" panose="020B0604020202020204" pitchFamily="34" charset="0"/>
              </a:rPr>
              <a:t> Operating as a premium brand within a highly regulated, safety-critical aviation environment.</a:t>
            </a:r>
          </a:p>
          <a:p>
            <a:pPr marL="0" lvl="0" indent="0" eaLnBrk="0" fontAlgn="base" hangingPunct="0">
              <a:spcBef>
                <a:spcPct val="0"/>
              </a:spcBef>
              <a:spcAft>
                <a:spcPts val="600"/>
              </a:spcAft>
              <a:buClrTx/>
              <a:buFontTx/>
              <a:buChar char="•"/>
            </a:pPr>
            <a:endParaRPr lang="en-RO" altLang="en-RO" sz="1100" dirty="0">
              <a:latin typeface="Arial" panose="020B0604020202020204" pitchFamily="34" charset="0"/>
            </a:endParaRPr>
          </a:p>
          <a:p>
            <a:pPr marL="0" lvl="0" indent="0" eaLnBrk="0" fontAlgn="base" hangingPunct="0">
              <a:spcBef>
                <a:spcPct val="0"/>
              </a:spcBef>
              <a:spcAft>
                <a:spcPts val="600"/>
              </a:spcAft>
              <a:buClrTx/>
              <a:buFontTx/>
              <a:buChar char="•"/>
            </a:pPr>
            <a:r>
              <a:rPr lang="en-RO" altLang="en-RO" sz="1100" b="1" dirty="0">
                <a:latin typeface="Arial" panose="020B0604020202020204" pitchFamily="34" charset="0"/>
              </a:rPr>
              <a:t> Operational Objective:</a:t>
            </a:r>
            <a:r>
              <a:rPr lang="en-RO" altLang="en-RO" sz="1100" dirty="0">
                <a:latin typeface="Arial" panose="020B0604020202020204" pitchFamily="34" charset="0"/>
              </a:rPr>
              <a:t> Ensuring </a:t>
            </a:r>
            <a:r>
              <a:rPr lang="en-RO" altLang="en-RO" sz="1100" b="1" dirty="0">
                <a:latin typeface="Arial" panose="020B0604020202020204" pitchFamily="34" charset="0"/>
              </a:rPr>
              <a:t>"Smooth Running"</a:t>
            </a:r>
            <a:r>
              <a:rPr lang="en-RO" altLang="en-RO" sz="1100" dirty="0">
                <a:latin typeface="Arial" panose="020B0604020202020204" pitchFamily="34" charset="0"/>
              </a:rPr>
              <a:t> by making our premium brand identity inseparable from operational safety.</a:t>
            </a:r>
          </a:p>
          <a:p>
            <a:pPr marL="0" lvl="0" indent="0" eaLnBrk="0" fontAlgn="base" hangingPunct="0">
              <a:spcBef>
                <a:spcPct val="0"/>
              </a:spcBef>
              <a:spcAft>
                <a:spcPts val="600"/>
              </a:spcAft>
              <a:buClrTx/>
              <a:buFontTx/>
              <a:buChar char="•"/>
            </a:pPr>
            <a:endParaRPr lang="en-RO" altLang="en-RO" sz="1100" dirty="0">
              <a:latin typeface="Arial" panose="020B0604020202020204" pitchFamily="34" charset="0"/>
            </a:endParaRPr>
          </a:p>
          <a:p>
            <a:pPr marL="0" lvl="0" indent="0" eaLnBrk="0" fontAlgn="base" hangingPunct="0">
              <a:spcBef>
                <a:spcPct val="0"/>
              </a:spcBef>
              <a:spcAft>
                <a:spcPts val="600"/>
              </a:spcAft>
              <a:buClrTx/>
              <a:buFontTx/>
              <a:buChar char="•"/>
            </a:pPr>
            <a:r>
              <a:rPr lang="en-RO" altLang="en-RO" sz="1100" b="1" dirty="0">
                <a:latin typeface="Arial" panose="020B0604020202020204" pitchFamily="34" charset="0"/>
              </a:rPr>
              <a:t> "BA Better World" Strategy:</a:t>
            </a:r>
            <a:r>
              <a:rPr lang="en-RO" altLang="en-RO" sz="1100" dirty="0">
                <a:latin typeface="Arial" panose="020B0604020202020204" pitchFamily="34" charset="0"/>
              </a:rPr>
              <a:t> A strategic HR initiative focused on building a resilient, diverse, and highly capable workforce </a:t>
            </a:r>
            <a:r>
              <a:rPr lang="en-RO" altLang="en-RO" sz="1100" b="1" dirty="0">
                <a:latin typeface="Arial" panose="020B0604020202020204" pitchFamily="34" charset="0"/>
              </a:rPr>
              <a:t>(British Airways, 2023)</a:t>
            </a:r>
            <a:r>
              <a:rPr lang="en-RO" altLang="en-RO" sz="1100" dirty="0">
                <a:latin typeface="Arial" panose="020B0604020202020204" pitchFamily="34" charset="0"/>
              </a:rPr>
              <a:t>.</a:t>
            </a:r>
          </a:p>
          <a:p>
            <a:pPr marL="0" lvl="0" indent="0" eaLnBrk="0" fontAlgn="base" hangingPunct="0">
              <a:spcBef>
                <a:spcPct val="0"/>
              </a:spcBef>
              <a:spcAft>
                <a:spcPts val="600"/>
              </a:spcAft>
              <a:buClrTx/>
              <a:buFontTx/>
              <a:buChar char="•"/>
            </a:pPr>
            <a:endParaRPr lang="en-RO" altLang="en-RO" sz="1100" dirty="0">
              <a:latin typeface="Arial" panose="020B0604020202020204" pitchFamily="34" charset="0"/>
            </a:endParaRPr>
          </a:p>
          <a:p>
            <a:pPr marL="0" lvl="0" indent="0" eaLnBrk="0" fontAlgn="base" hangingPunct="0">
              <a:spcBef>
                <a:spcPct val="0"/>
              </a:spcBef>
              <a:spcAft>
                <a:spcPts val="600"/>
              </a:spcAft>
              <a:buClrTx/>
              <a:buFontTx/>
              <a:buChar char="•"/>
            </a:pPr>
            <a:r>
              <a:rPr lang="en-RO" altLang="en-RO" sz="1100" b="1" dirty="0">
                <a:latin typeface="Arial" panose="020B0604020202020204" pitchFamily="34" charset="0"/>
              </a:rPr>
              <a:t> Core Talent Goal:</a:t>
            </a:r>
            <a:r>
              <a:rPr lang="en-RO" altLang="en-RO" sz="1100" dirty="0">
                <a:latin typeface="Arial" panose="020B0604020202020204" pitchFamily="34" charset="0"/>
              </a:rPr>
              <a:t> Aligning the "Right People" with the "Right Capability" to maintain organizational excellence.</a:t>
            </a:r>
          </a:p>
        </p:txBody>
      </p:sp>
      <p:sp>
        <p:nvSpPr>
          <p:cNvPr id="25" name="Freeform: Shape 24">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90517" y="1056875"/>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 name="Slide Number Placeholder 15">
            <a:extLst>
              <a:ext uri="{FF2B5EF4-FFF2-40B4-BE49-F238E27FC236}">
                <a16:creationId xmlns:a16="http://schemas.microsoft.com/office/drawing/2014/main" id="{BEFFB679-6349-0717-09E0-631497FDBBFC}"/>
              </a:ext>
            </a:extLst>
          </p:cNvPr>
          <p:cNvSpPr>
            <a:spLocks noGrp="1"/>
          </p:cNvSpPr>
          <p:nvPr>
            <p:ph type="sldNum" sz="quarter" idx="12"/>
          </p:nvPr>
        </p:nvSpPr>
        <p:spPr>
          <a:xfrm>
            <a:off x="10634135" y="6356350"/>
            <a:ext cx="1530927" cy="365125"/>
          </a:xfrm>
        </p:spPr>
        <p:txBody>
          <a:bodyPr>
            <a:normAutofit/>
          </a:bodyPr>
          <a:lstStyle/>
          <a:p>
            <a:pPr>
              <a:spcAft>
                <a:spcPts val="600"/>
              </a:spcAft>
            </a:pPr>
            <a:fld id="{4FAB73BC-B049-4115-A692-8D63A059BFB8}" type="slidenum">
              <a:rPr lang="en-US" smtClean="0"/>
              <a:pPr>
                <a:spcAft>
                  <a:spcPts val="600"/>
                </a:spcAft>
              </a:pPr>
              <a:t>3</a:t>
            </a:fld>
            <a:endParaRPr lang="en-US"/>
          </a:p>
        </p:txBody>
      </p:sp>
    </p:spTree>
    <p:extLst>
      <p:ext uri="{BB962C8B-B14F-4D97-AF65-F5344CB8AC3E}">
        <p14:creationId xmlns:p14="http://schemas.microsoft.com/office/powerpoint/2010/main" val="41071997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1BD1CC-8637-F5AD-DF0F-F13B4C3B73D4}"/>
              </a:ext>
            </a:extLst>
          </p:cNvPr>
          <p:cNvSpPr>
            <a:spLocks noGrp="1"/>
          </p:cNvSpPr>
          <p:nvPr>
            <p:ph type="title"/>
          </p:nvPr>
        </p:nvSpPr>
        <p:spPr>
          <a:xfrm>
            <a:off x="252919" y="1123837"/>
            <a:ext cx="2947482" cy="4601183"/>
          </a:xfrm>
        </p:spPr>
        <p:txBody>
          <a:bodyPr>
            <a:normAutofit/>
          </a:bodyPr>
          <a:lstStyle/>
          <a:p>
            <a:r>
              <a:rPr lang="en-US" sz="1100" b="1" dirty="0">
                <a:latin typeface="Arial" panose="020B0604020202020204" pitchFamily="34" charset="0"/>
                <a:ea typeface="Arial"/>
                <a:cs typeface="Arial" panose="020B0604020202020204" pitchFamily="34" charset="0"/>
                <a:sym typeface="Arial"/>
              </a:rPr>
              <a:t>Role Analysis: Cabin Crew  (new entrant )</a:t>
            </a:r>
            <a:br>
              <a:rPr lang="en-US" dirty="0">
                <a:latin typeface="Arial" panose="020B0604020202020204" pitchFamily="34" charset="0"/>
                <a:cs typeface="Arial" panose="020B0604020202020204" pitchFamily="34" charset="0"/>
              </a:rPr>
            </a:br>
            <a:endParaRPr lang="en-RO"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202C9C0-B077-6E12-0952-5418C32B7155}"/>
              </a:ext>
            </a:extLst>
          </p:cNvPr>
          <p:cNvSpPr>
            <a:spLocks noGrp="1"/>
          </p:cNvSpPr>
          <p:nvPr>
            <p:ph idx="1"/>
          </p:nvPr>
        </p:nvSpPr>
        <p:spPr>
          <a:xfrm>
            <a:off x="3869267" y="864108"/>
            <a:ext cx="3585891" cy="5120640"/>
          </a:xfrm>
        </p:spPr>
        <p:txBody>
          <a:bodyPr>
            <a:normAutofit/>
          </a:bodyPr>
          <a:lstStyle/>
          <a:p>
            <a:r>
              <a:rPr lang="en-US" sz="1100" b="1" dirty="0">
                <a:latin typeface="Arial" panose="020B0604020202020204" pitchFamily="34" charset="0"/>
                <a:ea typeface="Arial"/>
                <a:cs typeface="Arial" panose="020B0604020202020204" pitchFamily="34" charset="0"/>
                <a:sym typeface="Arial"/>
              </a:rPr>
              <a:t>Primary Purpose:</a:t>
            </a:r>
            <a:r>
              <a:rPr lang="en-US" sz="1100" dirty="0">
                <a:latin typeface="Arial" panose="020B0604020202020204" pitchFamily="34" charset="0"/>
                <a:ea typeface="Arial"/>
                <a:cs typeface="Arial" panose="020B0604020202020204" pitchFamily="34" charset="0"/>
                <a:sym typeface="Arial"/>
              </a:rPr>
              <a:t> </a:t>
            </a:r>
            <a:r>
              <a:rPr lang="en-US" sz="1100" i="1" dirty="0">
                <a:latin typeface="Arial" panose="020B0604020202020204" pitchFamily="34" charset="0"/>
                <a:ea typeface="Arial"/>
                <a:cs typeface="Arial" panose="020B0604020202020204" pitchFamily="34" charset="0"/>
                <a:sym typeface="Arial"/>
              </a:rPr>
              <a:t>"</a:t>
            </a:r>
            <a:r>
              <a:rPr lang="en-US" sz="1100" dirty="0">
                <a:latin typeface="Arial" panose="020B0604020202020204" pitchFamily="34" charset="0"/>
                <a:ea typeface="Arial"/>
                <a:cs typeface="Arial" panose="020B0604020202020204" pitchFamily="34" charset="0"/>
                <a:sym typeface="Arial"/>
              </a:rPr>
              <a:t>Frontline roles in high-reliability </a:t>
            </a:r>
            <a:r>
              <a:rPr lang="en-US" sz="1100" dirty="0" err="1">
                <a:latin typeface="Arial" panose="020B0604020202020204" pitchFamily="34" charset="0"/>
                <a:ea typeface="Arial"/>
                <a:cs typeface="Arial" panose="020B0604020202020204" pitchFamily="34" charset="0"/>
                <a:sym typeface="Arial"/>
              </a:rPr>
              <a:t>organisations</a:t>
            </a:r>
            <a:r>
              <a:rPr lang="en-US" sz="1100" dirty="0">
                <a:latin typeface="Arial" panose="020B0604020202020204" pitchFamily="34" charset="0"/>
                <a:ea typeface="Arial"/>
                <a:cs typeface="Arial" panose="020B0604020202020204" pitchFamily="34" charset="0"/>
                <a:sym typeface="Arial"/>
              </a:rPr>
              <a:t> are central to  organizational growth and risk management" (Boxall &amp; Purcell, 2022).</a:t>
            </a:r>
            <a:r>
              <a:rPr lang="en-US" sz="1100" dirty="0">
                <a:latin typeface="Arial" panose="020B0604020202020204" pitchFamily="34" charset="0"/>
                <a:cs typeface="Arial" panose="020B0604020202020204" pitchFamily="34" charset="0"/>
                <a:sym typeface="Arial"/>
              </a:rPr>
              <a:t> </a:t>
            </a:r>
            <a:r>
              <a:rPr lang="en-US" sz="1100" dirty="0">
                <a:latin typeface="Arial" panose="020B0604020202020204" pitchFamily="34" charset="0"/>
                <a:ea typeface="Arial"/>
                <a:cs typeface="Arial" panose="020B0604020202020204" pitchFamily="34" charset="0"/>
                <a:sym typeface="Arial"/>
              </a:rPr>
              <a:t>Their dual responsibility involves executing emergency procedures (firefighting, medical aid) and delivering world-class hospitality.</a:t>
            </a:r>
            <a:endParaRPr lang="en-US" sz="1100" dirty="0">
              <a:latin typeface="Arial" panose="020B0604020202020204" pitchFamily="34" charset="0"/>
              <a:cs typeface="Arial" panose="020B0604020202020204" pitchFamily="34" charset="0"/>
            </a:endParaRPr>
          </a:p>
          <a:p>
            <a:r>
              <a:rPr lang="en-US" sz="1100" b="1" dirty="0">
                <a:latin typeface="Arial" panose="020B0604020202020204" pitchFamily="34" charset="0"/>
                <a:ea typeface="Arial"/>
                <a:cs typeface="Arial" panose="020B0604020202020204" pitchFamily="34" charset="0"/>
                <a:sym typeface="Arial"/>
              </a:rPr>
              <a:t>Smooth Running Impact:</a:t>
            </a:r>
            <a:r>
              <a:rPr lang="en-US" sz="1100" dirty="0">
                <a:latin typeface="Arial" panose="020B0604020202020204" pitchFamily="34" charset="0"/>
                <a:ea typeface="Arial"/>
                <a:cs typeface="Arial" panose="020B0604020202020204" pitchFamily="34" charset="0"/>
                <a:sym typeface="Arial"/>
              </a:rPr>
              <a:t> As the primary interface between the brand and the customer, this role directly influences customer retention and safety ratings. Substandard hiring leads to high attrition and increased operational risk.</a:t>
            </a:r>
            <a:endParaRPr lang="en-US" sz="1100" dirty="0">
              <a:latin typeface="Arial" panose="020B0604020202020204" pitchFamily="34" charset="0"/>
              <a:cs typeface="Arial" panose="020B0604020202020204" pitchFamily="34" charset="0"/>
            </a:endParaRPr>
          </a:p>
          <a:p>
            <a:r>
              <a:rPr lang="en-US" sz="1100" b="1" dirty="0">
                <a:latin typeface="Arial" panose="020B0604020202020204" pitchFamily="34" charset="0"/>
                <a:ea typeface="Arial"/>
                <a:cs typeface="Arial" panose="020B0604020202020204" pitchFamily="34" charset="0"/>
                <a:sym typeface="Arial"/>
              </a:rPr>
              <a:t>Teamwork vs. Individual Work:</a:t>
            </a:r>
            <a:r>
              <a:rPr lang="en-US" sz="1100" dirty="0">
                <a:latin typeface="Arial" panose="020B0604020202020204" pitchFamily="34" charset="0"/>
                <a:ea typeface="Arial"/>
                <a:cs typeface="Arial" panose="020B0604020202020204" pitchFamily="34" charset="0"/>
                <a:sym typeface="Arial"/>
              </a:rPr>
              <a:t> The role demands a balance of Individual Accountability (safety checks) and Seamless Teamwork (managing cabin dynamics under pressure).</a:t>
            </a:r>
            <a:endParaRPr lang="en-RO" sz="1100" dirty="0">
              <a:latin typeface="Arial" panose="020B0604020202020204" pitchFamily="34" charset="0"/>
              <a:cs typeface="Arial" panose="020B0604020202020204" pitchFamily="34" charset="0"/>
            </a:endParaRPr>
          </a:p>
        </p:txBody>
      </p:sp>
      <p:pic>
        <p:nvPicPr>
          <p:cNvPr id="4" name="Google Shape;157;p16" descr="image.png">
            <a:extLst>
              <a:ext uri="{FF2B5EF4-FFF2-40B4-BE49-F238E27FC236}">
                <a16:creationId xmlns:a16="http://schemas.microsoft.com/office/drawing/2014/main" id="{B04F6DFB-371C-9958-DD9E-7094808E8D4A}"/>
              </a:ext>
            </a:extLst>
          </p:cNvPr>
          <p:cNvPicPr preferRelativeResize="0"/>
          <p:nvPr/>
        </p:nvPicPr>
        <p:blipFill rotWithShape="1">
          <a:blip r:embed="rId2"/>
          <a:srcRect l="36325" r="17701" b="-2"/>
          <a:stretch>
            <a:fillRect/>
          </a:stretch>
        </p:blipFill>
        <p:spPr>
          <a:xfrm>
            <a:off x="8200892" y="758952"/>
            <a:ext cx="3617432" cy="5330952"/>
          </a:xfrm>
          <a:prstGeom prst="rect">
            <a:avLst/>
          </a:prstGeom>
          <a:ln>
            <a:noFill/>
          </a:ln>
          <a:effectLst>
            <a:outerShdw blurRad="292100" dist="139700" dir="2700000" algn="tl" rotWithShape="0">
              <a:srgbClr val="333333">
                <a:alpha val="65000"/>
              </a:srgbClr>
            </a:outerShdw>
          </a:effectLst>
        </p:spPr>
      </p:pic>
      <p:sp>
        <p:nvSpPr>
          <p:cNvPr id="7" name="Slide Number Placeholder 6">
            <a:extLst>
              <a:ext uri="{FF2B5EF4-FFF2-40B4-BE49-F238E27FC236}">
                <a16:creationId xmlns:a16="http://schemas.microsoft.com/office/drawing/2014/main" id="{2AF09D71-EE26-B178-FB18-46D146E5BA4C}"/>
              </a:ext>
            </a:extLst>
          </p:cNvPr>
          <p:cNvSpPr>
            <a:spLocks noGrp="1"/>
          </p:cNvSpPr>
          <p:nvPr>
            <p:ph type="sldNum" sz="quarter" idx="12"/>
          </p:nvPr>
        </p:nvSpPr>
        <p:spPr>
          <a:xfrm>
            <a:off x="10634135" y="6356350"/>
            <a:ext cx="1530927" cy="365125"/>
          </a:xfrm>
        </p:spPr>
        <p:txBody>
          <a:bodyPr>
            <a:normAutofit/>
          </a:bodyPr>
          <a:lstStyle/>
          <a:p>
            <a:pPr>
              <a:spcAft>
                <a:spcPts val="600"/>
              </a:spcAft>
            </a:pPr>
            <a:fld id="{4FAB73BC-B049-4115-A692-8D63A059BFB8}" type="slidenum">
              <a:rPr lang="en-US"/>
              <a:pPr>
                <a:spcAft>
                  <a:spcPts val="600"/>
                </a:spcAft>
              </a:pPr>
              <a:t>4</a:t>
            </a:fld>
            <a:endParaRPr lang="en-US"/>
          </a:p>
        </p:txBody>
      </p:sp>
    </p:spTree>
    <p:extLst>
      <p:ext uri="{BB962C8B-B14F-4D97-AF65-F5344CB8AC3E}">
        <p14:creationId xmlns:p14="http://schemas.microsoft.com/office/powerpoint/2010/main" val="20598334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RO"/>
          </a:p>
        </p:txBody>
      </p:sp>
      <p:sp>
        <p:nvSpPr>
          <p:cNvPr id="2" name="Title 1">
            <a:extLst>
              <a:ext uri="{FF2B5EF4-FFF2-40B4-BE49-F238E27FC236}">
                <a16:creationId xmlns:a16="http://schemas.microsoft.com/office/drawing/2014/main" id="{AF59F6C9-C39F-FCE5-6B1A-798FFF9283F6}"/>
              </a:ext>
            </a:extLst>
          </p:cNvPr>
          <p:cNvSpPr>
            <a:spLocks noGrp="1"/>
          </p:cNvSpPr>
          <p:nvPr>
            <p:ph type="title"/>
          </p:nvPr>
        </p:nvSpPr>
        <p:spPr>
          <a:xfrm>
            <a:off x="494260" y="1683144"/>
            <a:ext cx="2774922" cy="3491712"/>
          </a:xfrm>
        </p:spPr>
        <p:txBody>
          <a:bodyPr>
            <a:normAutofit/>
          </a:bodyPr>
          <a:lstStyle/>
          <a:p>
            <a:r>
              <a:rPr lang="en-US" sz="1100" b="1" dirty="0">
                <a:solidFill>
                  <a:schemeClr val="bg1"/>
                </a:solidFill>
                <a:latin typeface="Arial"/>
                <a:ea typeface="Arial"/>
                <a:cs typeface="Arial"/>
                <a:sym typeface="Arial"/>
              </a:rPr>
              <a:t>Systematic Job Analysis</a:t>
            </a:r>
            <a:endParaRPr lang="en-RO" sz="1100" b="1" dirty="0">
              <a:solidFill>
                <a:schemeClr val="bg1"/>
              </a:solidFill>
              <a:latin typeface="Arial" panose="020B0604020202020204" pitchFamily="34" charset="0"/>
              <a:cs typeface="Arial" panose="020B0604020202020204" pitchFamily="34" charset="0"/>
            </a:endParaRPr>
          </a:p>
        </p:txBody>
      </p:sp>
      <p:graphicFrame>
        <p:nvGraphicFramePr>
          <p:cNvPr id="13" name="Content Placeholder 2">
            <a:extLst>
              <a:ext uri="{FF2B5EF4-FFF2-40B4-BE49-F238E27FC236}">
                <a16:creationId xmlns:a16="http://schemas.microsoft.com/office/drawing/2014/main" id="{42CEA227-EF4D-B97D-7145-E5555C9A0FDF}"/>
              </a:ext>
            </a:extLst>
          </p:cNvPr>
          <p:cNvGraphicFramePr>
            <a:graphicFrameLocks noGrp="1"/>
          </p:cNvGraphicFramePr>
          <p:nvPr>
            <p:ph idx="1"/>
            <p:extLst>
              <p:ext uri="{D42A27DB-BD31-4B8C-83A1-F6EECF244321}">
                <p14:modId xmlns:p14="http://schemas.microsoft.com/office/powerpoint/2010/main" val="2755648689"/>
              </p:ext>
              <p:ext uri="{E7BDC344-281C-4309-B0C6-D0EE65EED2A8}">
                <p202:designPr xmlns:p202="http://schemas.microsoft.com/office/powerpoint/2020/02/main">
                  <p202:designTagLst>
                    <p202:designTag name="ARCH:1:CLS" val="InformationBlock"/>
                    <p202:designTag name="ARCH:1:VSVAR" val="TitledTextBox"/>
                  </p202:designTagLst>
                </p202:designPr>
              </p:ext>
            </p:extLst>
          </p:nvPr>
        </p:nvGraphicFramePr>
        <p:xfrm>
          <a:off x="4361606" y="762000"/>
          <a:ext cx="6627377" cy="524539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2" name="Freeform: Shape 11">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90517" y="1056875"/>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RO"/>
          </a:p>
        </p:txBody>
      </p:sp>
      <p:sp>
        <p:nvSpPr>
          <p:cNvPr id="6" name="Slide Number Placeholder 5">
            <a:extLst>
              <a:ext uri="{FF2B5EF4-FFF2-40B4-BE49-F238E27FC236}">
                <a16:creationId xmlns:a16="http://schemas.microsoft.com/office/drawing/2014/main" id="{F7EDF5E5-2789-38E2-24AA-BF08C105BA96}"/>
              </a:ext>
            </a:extLst>
          </p:cNvPr>
          <p:cNvSpPr>
            <a:spLocks noGrp="1"/>
          </p:cNvSpPr>
          <p:nvPr>
            <p:ph type="sldNum" sz="quarter" idx="12"/>
          </p:nvPr>
        </p:nvSpPr>
        <p:spPr/>
        <p:txBody>
          <a:bodyPr/>
          <a:lstStyle/>
          <a:p>
            <a:fld id="{4FAB73BC-B049-4115-A692-8D63A059BFB8}" type="slidenum">
              <a:rPr lang="en-US" smtClean="0"/>
              <a:pPr/>
              <a:t>5</a:t>
            </a:fld>
            <a:endParaRPr lang="en-US" dirty="0"/>
          </a:p>
        </p:txBody>
      </p:sp>
    </p:spTree>
    <p:extLst>
      <p:ext uri="{BB962C8B-B14F-4D97-AF65-F5344CB8AC3E}">
        <p14:creationId xmlns:p14="http://schemas.microsoft.com/office/powerpoint/2010/main" val="12115530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RO"/>
          </a:p>
        </p:txBody>
      </p:sp>
      <p:sp>
        <p:nvSpPr>
          <p:cNvPr id="2" name="Title 1">
            <a:extLst>
              <a:ext uri="{FF2B5EF4-FFF2-40B4-BE49-F238E27FC236}">
                <a16:creationId xmlns:a16="http://schemas.microsoft.com/office/drawing/2014/main" id="{0DB60FB3-EBA2-D7FC-4E50-F281C934AED3}"/>
              </a:ext>
            </a:extLst>
          </p:cNvPr>
          <p:cNvSpPr>
            <a:spLocks noGrp="1"/>
          </p:cNvSpPr>
          <p:nvPr>
            <p:ph type="title"/>
          </p:nvPr>
        </p:nvSpPr>
        <p:spPr>
          <a:xfrm>
            <a:off x="494260" y="1683144"/>
            <a:ext cx="2774922" cy="3491712"/>
          </a:xfrm>
        </p:spPr>
        <p:txBody>
          <a:bodyPr>
            <a:normAutofit/>
          </a:bodyPr>
          <a:lstStyle/>
          <a:p>
            <a:r>
              <a:rPr lang="en-US" sz="1100" b="1" dirty="0">
                <a:latin typeface="Arial" panose="020B0604020202020204" pitchFamily="34" charset="0"/>
                <a:cs typeface="Arial" panose="020B0604020202020204" pitchFamily="34" charset="0"/>
              </a:rPr>
              <a:t>Behaviorist, Cognitivist</a:t>
            </a:r>
            <a:br>
              <a:rPr lang="en-GB" sz="1100" b="1" dirty="0">
                <a:latin typeface="Arial" panose="020B0604020202020204" pitchFamily="34" charset="0"/>
                <a:cs typeface="Arial" panose="020B0604020202020204" pitchFamily="34" charset="0"/>
              </a:rPr>
            </a:br>
            <a:r>
              <a:rPr lang="en-US" sz="1100" b="1" dirty="0">
                <a:latin typeface="Arial" panose="020B0604020202020204" pitchFamily="34" charset="0"/>
                <a:cs typeface="Arial" panose="020B0604020202020204" pitchFamily="34" charset="0"/>
              </a:rPr>
              <a:t> &amp; Humanist</a:t>
            </a:r>
            <a:r>
              <a:rPr lang="en-GB" sz="1100" b="1" dirty="0">
                <a:latin typeface="Arial" panose="020B0604020202020204" pitchFamily="34" charset="0"/>
                <a:cs typeface="Arial" panose="020B0604020202020204" pitchFamily="34" charset="0"/>
              </a:rPr>
              <a:t> Theory</a:t>
            </a:r>
          </a:p>
        </p:txBody>
      </p:sp>
      <p:graphicFrame>
        <p:nvGraphicFramePr>
          <p:cNvPr id="13" name="Content Placeholder 2">
            <a:extLst>
              <a:ext uri="{FF2B5EF4-FFF2-40B4-BE49-F238E27FC236}">
                <a16:creationId xmlns:a16="http://schemas.microsoft.com/office/drawing/2014/main" id="{8D7FD88B-98A8-971D-E980-62080B30E26C}"/>
              </a:ext>
            </a:extLst>
          </p:cNvPr>
          <p:cNvGraphicFramePr>
            <a:graphicFrameLocks noGrp="1"/>
          </p:cNvGraphicFramePr>
          <p:nvPr>
            <p:ph idx="1"/>
            <p:extLst>
              <p:ext uri="{D42A27DB-BD31-4B8C-83A1-F6EECF244321}">
                <p14:modId xmlns:p14="http://schemas.microsoft.com/office/powerpoint/2010/main" val="1208681770"/>
              </p:ext>
              <p:ext uri="{E7BDC344-281C-4309-B0C6-D0EE65EED2A8}">
                <p202:designPr xmlns:p202="http://schemas.microsoft.com/office/powerpoint/2020/02/main">
                  <p202:designTagLst>
                    <p202:designTag name="ARCH:1:CLS" val="InformationBlock"/>
                    <p202:designTag name="ARCH:1:VSVAR" val="TitledTextBox"/>
                  </p202:designTagLst>
                </p202:designPr>
              </p:ext>
            </p:extLst>
          </p:nvPr>
        </p:nvGraphicFramePr>
        <p:xfrm>
          <a:off x="4361606" y="762001"/>
          <a:ext cx="6627377" cy="50391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2" name="Freeform: Shape 11">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90517" y="1056875"/>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RO"/>
          </a:p>
        </p:txBody>
      </p:sp>
      <p:sp>
        <p:nvSpPr>
          <p:cNvPr id="6" name="Slide Number Placeholder 5">
            <a:extLst>
              <a:ext uri="{FF2B5EF4-FFF2-40B4-BE49-F238E27FC236}">
                <a16:creationId xmlns:a16="http://schemas.microsoft.com/office/drawing/2014/main" id="{5893E7CB-BDA9-5DCF-4C06-ADE6EC7439CA}"/>
              </a:ext>
            </a:extLst>
          </p:cNvPr>
          <p:cNvSpPr>
            <a:spLocks noGrp="1"/>
          </p:cNvSpPr>
          <p:nvPr>
            <p:ph type="sldNum" sz="quarter" idx="12"/>
          </p:nvPr>
        </p:nvSpPr>
        <p:spPr/>
        <p:txBody>
          <a:bodyPr/>
          <a:lstStyle/>
          <a:p>
            <a:fld id="{4FAB73BC-B049-4115-A692-8D63A059BFB8}" type="slidenum">
              <a:rPr lang="en-US" smtClean="0"/>
              <a:pPr/>
              <a:t>6</a:t>
            </a:fld>
            <a:endParaRPr lang="en-US" dirty="0"/>
          </a:p>
        </p:txBody>
      </p:sp>
    </p:spTree>
    <p:extLst>
      <p:ext uri="{BB962C8B-B14F-4D97-AF65-F5344CB8AC3E}">
        <p14:creationId xmlns:p14="http://schemas.microsoft.com/office/powerpoint/2010/main" val="17143584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4F0250-F849-F512-8529-46E049822751}"/>
              </a:ext>
            </a:extLst>
          </p:cNvPr>
          <p:cNvSpPr>
            <a:spLocks noGrp="1"/>
          </p:cNvSpPr>
          <p:nvPr>
            <p:ph type="title"/>
          </p:nvPr>
        </p:nvSpPr>
        <p:spPr>
          <a:xfrm>
            <a:off x="252919" y="1123837"/>
            <a:ext cx="2947482" cy="673065"/>
          </a:xfrm>
        </p:spPr>
        <p:txBody>
          <a:bodyPr anchor="b">
            <a:normAutofit/>
          </a:bodyPr>
          <a:lstStyle/>
          <a:p>
            <a:r>
              <a:rPr lang="en-GB" sz="1100" b="1" dirty="0">
                <a:latin typeface="Arial" panose="020B0604020202020204" pitchFamily="34" charset="0"/>
                <a:cs typeface="Arial" panose="020B0604020202020204" pitchFamily="34" charset="0"/>
              </a:rPr>
              <a:t>Impact Of Reward Systems On Recruitment</a:t>
            </a:r>
            <a:endParaRPr lang="en-RO" sz="1100" b="1" dirty="0">
              <a:latin typeface="Arial" panose="020B0604020202020204" pitchFamily="34" charset="0"/>
              <a:cs typeface="Arial" panose="020B0604020202020204" pitchFamily="34" charset="0"/>
            </a:endParaRPr>
          </a:p>
        </p:txBody>
      </p:sp>
      <p:sp>
        <p:nvSpPr>
          <p:cNvPr id="4" name="Rectangle 1">
            <a:extLst>
              <a:ext uri="{FF2B5EF4-FFF2-40B4-BE49-F238E27FC236}">
                <a16:creationId xmlns:a16="http://schemas.microsoft.com/office/drawing/2014/main" id="{8EB40B84-77B3-CB31-517E-369DFA965DDE}"/>
              </a:ext>
            </a:extLst>
          </p:cNvPr>
          <p:cNvSpPr>
            <a:spLocks noGrp="1" noChangeArrowheads="1"/>
          </p:cNvSpPr>
          <p:nvPr>
            <p:ph idx="1"/>
          </p:nvPr>
        </p:nvSpPr>
        <p:spPr bwMode="auto">
          <a:xfrm>
            <a:off x="252920" y="2407298"/>
            <a:ext cx="2947482" cy="349898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t" anchorCtr="0" compatLnSpc="1">
            <a:prstTxWarp prst="textNoShape">
              <a:avLst/>
            </a:prstTxWarp>
            <a:normAutofit/>
          </a:bodyPr>
          <a:lstStyle/>
          <a:p>
            <a:pPr marL="0" lvl="0" indent="0" eaLnBrk="0" fontAlgn="base" hangingPunct="0">
              <a:spcBef>
                <a:spcPct val="0"/>
              </a:spcBef>
              <a:spcAft>
                <a:spcPts val="600"/>
              </a:spcAft>
              <a:buClrTx/>
              <a:buFontTx/>
              <a:buChar char="•"/>
            </a:pPr>
            <a:r>
              <a:rPr lang="en-RO" altLang="en-RO" sz="1100" b="1" dirty="0">
                <a:solidFill>
                  <a:srgbClr val="FFFFFF"/>
                </a:solidFill>
                <a:latin typeface="Arial" panose="020B0604020202020204" pitchFamily="34" charset="0"/>
                <a:cs typeface="Arial" panose="020B0604020202020204" pitchFamily="34" charset="0"/>
              </a:rPr>
              <a:t>Sector Divergence:</a:t>
            </a:r>
            <a:r>
              <a:rPr lang="en-RO" altLang="en-RO" sz="1100" dirty="0">
                <a:solidFill>
                  <a:srgbClr val="FFFFFF"/>
                </a:solidFill>
                <a:latin typeface="Arial" panose="020B0604020202020204" pitchFamily="34" charset="0"/>
                <a:cs typeface="Arial" panose="020B0604020202020204" pitchFamily="34" charset="0"/>
              </a:rPr>
              <a:t> Aviation recruitment is more complex than retail due to high-risk operations and strict safety vetting.</a:t>
            </a:r>
          </a:p>
          <a:p>
            <a:pPr marL="0" lvl="0" indent="0" eaLnBrk="0" fontAlgn="base" hangingPunct="0">
              <a:spcBef>
                <a:spcPct val="0"/>
              </a:spcBef>
              <a:spcAft>
                <a:spcPts val="600"/>
              </a:spcAft>
              <a:buClrTx/>
              <a:buFontTx/>
              <a:buChar char="•"/>
            </a:pPr>
            <a:endParaRPr lang="en-RO" altLang="en-RO" sz="1100" dirty="0">
              <a:solidFill>
                <a:srgbClr val="FFFFFF"/>
              </a:solidFill>
              <a:latin typeface="Arial" panose="020B0604020202020204" pitchFamily="34" charset="0"/>
              <a:cs typeface="Arial" panose="020B0604020202020204" pitchFamily="34" charset="0"/>
            </a:endParaRPr>
          </a:p>
          <a:p>
            <a:pPr marL="0" lvl="0" indent="0" eaLnBrk="0" fontAlgn="base" hangingPunct="0">
              <a:spcBef>
                <a:spcPct val="0"/>
              </a:spcBef>
              <a:spcAft>
                <a:spcPts val="600"/>
              </a:spcAft>
              <a:buClrTx/>
              <a:buFontTx/>
              <a:buChar char="•"/>
            </a:pPr>
            <a:r>
              <a:rPr lang="en-RO" altLang="en-RO" sz="1100" b="1" dirty="0">
                <a:solidFill>
                  <a:srgbClr val="FFFFFF"/>
                </a:solidFill>
                <a:latin typeface="Arial" panose="020B0604020202020204" pitchFamily="34" charset="0"/>
                <a:cs typeface="Arial" panose="020B0604020202020204" pitchFamily="34" charset="0"/>
              </a:rPr>
              <a:t>Herzberg’s Motivators:</a:t>
            </a:r>
            <a:r>
              <a:rPr lang="en-RO" altLang="en-RO" sz="1100" dirty="0">
                <a:solidFill>
                  <a:srgbClr val="FFFFFF"/>
                </a:solidFill>
                <a:latin typeface="Arial" panose="020B0604020202020204" pitchFamily="34" charset="0"/>
                <a:cs typeface="Arial" panose="020B0604020202020204" pitchFamily="34" charset="0"/>
              </a:rPr>
              <a:t> Unlike retail's focus on pay (hygiene factors), BA recruits through "motivators" like global travel and career growth </a:t>
            </a:r>
            <a:r>
              <a:rPr lang="en-RO" altLang="en-RO" sz="1100" b="1" dirty="0">
                <a:solidFill>
                  <a:srgbClr val="FFFFFF"/>
                </a:solidFill>
                <a:latin typeface="Arial" panose="020B0604020202020204" pitchFamily="34" charset="0"/>
                <a:cs typeface="Arial" panose="020B0604020202020204" pitchFamily="34" charset="0"/>
              </a:rPr>
              <a:t>(Herzberg, 1959)</a:t>
            </a:r>
            <a:r>
              <a:rPr lang="en-RO" altLang="en-RO" sz="1100" dirty="0">
                <a:solidFill>
                  <a:srgbClr val="FFFFFF"/>
                </a:solidFill>
                <a:latin typeface="Arial" panose="020B0604020202020204" pitchFamily="34" charset="0"/>
                <a:cs typeface="Arial" panose="020B0604020202020204" pitchFamily="34" charset="0"/>
              </a:rPr>
              <a:t>.</a:t>
            </a:r>
          </a:p>
          <a:p>
            <a:pPr marL="0" lvl="0" indent="0" eaLnBrk="0" fontAlgn="base" hangingPunct="0">
              <a:spcBef>
                <a:spcPct val="0"/>
              </a:spcBef>
              <a:spcAft>
                <a:spcPts val="600"/>
              </a:spcAft>
              <a:buClrTx/>
              <a:buFontTx/>
              <a:buChar char="•"/>
            </a:pPr>
            <a:endParaRPr lang="en-RO" altLang="en-RO" sz="1100" dirty="0">
              <a:solidFill>
                <a:srgbClr val="FFFFFF"/>
              </a:solidFill>
              <a:latin typeface="Arial" panose="020B0604020202020204" pitchFamily="34" charset="0"/>
              <a:cs typeface="Arial" panose="020B0604020202020204" pitchFamily="34" charset="0"/>
            </a:endParaRPr>
          </a:p>
          <a:p>
            <a:pPr marL="0" lvl="0" indent="0" eaLnBrk="0" fontAlgn="base" hangingPunct="0">
              <a:spcBef>
                <a:spcPct val="0"/>
              </a:spcBef>
              <a:spcAft>
                <a:spcPts val="600"/>
              </a:spcAft>
              <a:buClrTx/>
              <a:buFontTx/>
              <a:buChar char="•"/>
            </a:pPr>
            <a:r>
              <a:rPr lang="en-RO" altLang="en-RO" sz="1100" b="1" dirty="0">
                <a:solidFill>
                  <a:srgbClr val="FFFFFF"/>
                </a:solidFill>
                <a:latin typeface="Arial" panose="020B0604020202020204" pitchFamily="34" charset="0"/>
                <a:cs typeface="Arial" panose="020B0604020202020204" pitchFamily="34" charset="0"/>
              </a:rPr>
              <a:t>Filtering Talent:</a:t>
            </a:r>
            <a:r>
              <a:rPr lang="en-RO" altLang="en-RO" sz="1100" dirty="0">
                <a:solidFill>
                  <a:srgbClr val="FFFFFF"/>
                </a:solidFill>
                <a:latin typeface="Arial" panose="020B0604020202020204" pitchFamily="34" charset="0"/>
                <a:cs typeface="Arial" panose="020B0604020202020204" pitchFamily="34" charset="0"/>
              </a:rPr>
              <a:t> High-entry barriers in aviation require long-term rewards to attract resilient candidates and justify training costs.</a:t>
            </a:r>
          </a:p>
          <a:p>
            <a:pPr marL="0" lvl="0" indent="0" eaLnBrk="0" fontAlgn="base" hangingPunct="0">
              <a:spcBef>
                <a:spcPct val="0"/>
              </a:spcBef>
              <a:spcAft>
                <a:spcPts val="600"/>
              </a:spcAft>
              <a:buClrTx/>
              <a:buFontTx/>
              <a:buChar char="•"/>
            </a:pPr>
            <a:endParaRPr lang="en-RO" altLang="en-RO" sz="1100" dirty="0">
              <a:solidFill>
                <a:srgbClr val="FFFFFF"/>
              </a:solidFill>
              <a:latin typeface="Arial" panose="020B0604020202020204" pitchFamily="34" charset="0"/>
              <a:cs typeface="Arial" panose="020B0604020202020204" pitchFamily="34" charset="0"/>
            </a:endParaRPr>
          </a:p>
          <a:p>
            <a:pPr marL="0" lvl="0" indent="0" eaLnBrk="0" fontAlgn="base" hangingPunct="0">
              <a:spcBef>
                <a:spcPct val="0"/>
              </a:spcBef>
              <a:spcAft>
                <a:spcPts val="600"/>
              </a:spcAft>
              <a:buClrTx/>
              <a:buFontTx/>
              <a:buChar char="•"/>
            </a:pPr>
            <a:r>
              <a:rPr lang="en-RO" altLang="en-RO" sz="1100" b="1" dirty="0">
                <a:solidFill>
                  <a:srgbClr val="FFFFFF"/>
                </a:solidFill>
                <a:latin typeface="Arial" panose="020B0604020202020204" pitchFamily="34" charset="0"/>
                <a:cs typeface="Arial" panose="020B0604020202020204" pitchFamily="34" charset="0"/>
              </a:rPr>
              <a:t>Targeted Recruitment:</a:t>
            </a:r>
            <a:r>
              <a:rPr lang="en-RO" altLang="en-RO" sz="1100" dirty="0">
                <a:solidFill>
                  <a:srgbClr val="FFFFFF"/>
                </a:solidFill>
                <a:latin typeface="Arial" panose="020B0604020202020204" pitchFamily="34" charset="0"/>
                <a:cs typeface="Arial" panose="020B0604020202020204" pitchFamily="34" charset="0"/>
              </a:rPr>
              <a:t> While sales sectors reward competition, BA’s reward system prioritizes emotional intelligence and brand prestige </a:t>
            </a:r>
            <a:r>
              <a:rPr lang="en-RO" altLang="en-RO" sz="1100" b="1" dirty="0">
                <a:solidFill>
                  <a:srgbClr val="FFFFFF"/>
                </a:solidFill>
                <a:latin typeface="Arial" panose="020B0604020202020204" pitchFamily="34" charset="0"/>
                <a:cs typeface="Arial" panose="020B0604020202020204" pitchFamily="34" charset="0"/>
              </a:rPr>
              <a:t>(Pilbeam and Corbridge, 2010)</a:t>
            </a:r>
            <a:r>
              <a:rPr lang="en-RO" altLang="en-RO" sz="1100" dirty="0">
                <a:solidFill>
                  <a:srgbClr val="FFFFFF"/>
                </a:solidFill>
                <a:latin typeface="Arial" panose="020B0604020202020204" pitchFamily="34" charset="0"/>
                <a:cs typeface="Arial" panose="020B0604020202020204" pitchFamily="34" charset="0"/>
              </a:rPr>
              <a:t>.</a:t>
            </a:r>
          </a:p>
        </p:txBody>
      </p:sp>
      <p:pic>
        <p:nvPicPr>
          <p:cNvPr id="10" name="Picture 9" descr="A diagram of a factor theory&#10;&#10;AI-generated content may be incorrect.">
            <a:extLst>
              <a:ext uri="{FF2B5EF4-FFF2-40B4-BE49-F238E27FC236}">
                <a16:creationId xmlns:a16="http://schemas.microsoft.com/office/drawing/2014/main" id="{9E3539A9-AAB5-7624-026C-CCAAB1F79E0D}"/>
              </a:ext>
            </a:extLst>
          </p:cNvPr>
          <p:cNvPicPr>
            <a:picLocks noChangeAspect="1"/>
          </p:cNvPicPr>
          <p:nvPr/>
        </p:nvPicPr>
        <p:blipFill>
          <a:blip r:embed="rId2"/>
          <a:srcRect r="2680" b="-1"/>
          <a:stretch>
            <a:fillRect/>
          </a:stretch>
        </p:blipFill>
        <p:spPr>
          <a:xfrm>
            <a:off x="3778897" y="758952"/>
            <a:ext cx="7772401" cy="5330952"/>
          </a:xfrm>
          <a:prstGeom prst="rect">
            <a:avLst/>
          </a:prstGeom>
        </p:spPr>
      </p:pic>
      <p:sp>
        <p:nvSpPr>
          <p:cNvPr id="13" name="Slide Number Placeholder 12">
            <a:extLst>
              <a:ext uri="{FF2B5EF4-FFF2-40B4-BE49-F238E27FC236}">
                <a16:creationId xmlns:a16="http://schemas.microsoft.com/office/drawing/2014/main" id="{CE3FF7B2-6550-BCBA-B8EE-6D23D9D64537}"/>
              </a:ext>
            </a:extLst>
          </p:cNvPr>
          <p:cNvSpPr>
            <a:spLocks noGrp="1"/>
          </p:cNvSpPr>
          <p:nvPr>
            <p:ph type="sldNum" sz="quarter" idx="12"/>
          </p:nvPr>
        </p:nvSpPr>
        <p:spPr>
          <a:xfrm>
            <a:off x="10634135" y="6356350"/>
            <a:ext cx="1530927" cy="365125"/>
          </a:xfrm>
        </p:spPr>
        <p:txBody>
          <a:bodyPr>
            <a:normAutofit/>
          </a:bodyPr>
          <a:lstStyle/>
          <a:p>
            <a:pPr>
              <a:spcAft>
                <a:spcPts val="600"/>
              </a:spcAft>
            </a:pPr>
            <a:fld id="{4FAB73BC-B049-4115-A692-8D63A059BFB8}" type="slidenum">
              <a:rPr lang="en-US" smtClean="0"/>
              <a:pPr>
                <a:spcAft>
                  <a:spcPts val="600"/>
                </a:spcAft>
              </a:pPr>
              <a:t>7</a:t>
            </a:fld>
            <a:endParaRPr lang="en-US"/>
          </a:p>
        </p:txBody>
      </p:sp>
    </p:spTree>
    <p:extLst>
      <p:ext uri="{BB962C8B-B14F-4D97-AF65-F5344CB8AC3E}">
        <p14:creationId xmlns:p14="http://schemas.microsoft.com/office/powerpoint/2010/main" val="38400958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84D4281E-6747-1609-C3A2-84DC8BD78AD0}"/>
              </a:ext>
            </a:extLst>
          </p:cNvPr>
          <p:cNvSpPr>
            <a:spLocks noGrp="1"/>
          </p:cNvSpPr>
          <p:nvPr>
            <p:ph type="title"/>
          </p:nvPr>
        </p:nvSpPr>
        <p:spPr>
          <a:xfrm>
            <a:off x="494260" y="1683144"/>
            <a:ext cx="2774922" cy="3491712"/>
          </a:xfrm>
        </p:spPr>
        <p:txBody>
          <a:bodyPr>
            <a:normAutofit/>
          </a:bodyPr>
          <a:lstStyle/>
          <a:p>
            <a:r>
              <a:rPr lang="en-GB" sz="1100" b="1" dirty="0">
                <a:latin typeface="Arial" panose="020B0604020202020204" pitchFamily="34" charset="0"/>
                <a:cs typeface="Arial" panose="020B0604020202020204" pitchFamily="34" charset="0"/>
              </a:rPr>
              <a:t>Practical Selection – The HR Interview</a:t>
            </a:r>
            <a:endParaRPr lang="en-RO" sz="1100" b="1" dirty="0">
              <a:latin typeface="Arial" panose="020B0604020202020204" pitchFamily="34" charset="0"/>
              <a:cs typeface="Arial" panose="020B0604020202020204" pitchFamily="34" charset="0"/>
            </a:endParaRPr>
          </a:p>
        </p:txBody>
      </p:sp>
      <p:sp>
        <p:nvSpPr>
          <p:cNvPr id="7" name="Rectangle 1">
            <a:extLst>
              <a:ext uri="{FF2B5EF4-FFF2-40B4-BE49-F238E27FC236}">
                <a16:creationId xmlns:a16="http://schemas.microsoft.com/office/drawing/2014/main" id="{840B66BD-E92A-0C44-34BE-90AA3C3437A8}"/>
              </a:ext>
            </a:extLst>
          </p:cNvPr>
          <p:cNvSpPr>
            <a:spLocks noGrp="1" noChangeArrowheads="1"/>
          </p:cNvSpPr>
          <p:nvPr>
            <p:ph idx="1"/>
          </p:nvPr>
        </p:nvSpPr>
        <p:spPr bwMode="auto">
          <a:xfrm>
            <a:off x="4361606" y="762000"/>
            <a:ext cx="6627377" cy="533400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None/>
              <a:tabLst/>
            </a:pPr>
            <a:r>
              <a:rPr kumimoji="0" lang="en-RO" altLang="en-RO" sz="1100" b="1" i="0" u="none" strike="noStrike" cap="none" normalizeH="0" baseline="0" dirty="0">
                <a:ln>
                  <a:noFill/>
                </a:ln>
                <a:effectLst/>
                <a:latin typeface="Arial" panose="020B0604020202020204" pitchFamily="34" charset="0"/>
                <a:cs typeface="Arial" panose="020B0604020202020204" pitchFamily="34" charset="0"/>
              </a:rPr>
              <a:t>Assessing 'Person-Job Fit'</a:t>
            </a:r>
            <a:endParaRPr kumimoji="0" lang="en-RO" altLang="en-RO" sz="1100" b="0" i="0" u="none" strike="noStrike" cap="none" normalizeH="0" baseline="0" dirty="0">
              <a:ln>
                <a:noFill/>
              </a:ln>
              <a:effectLst/>
              <a:latin typeface="Arial" panose="020B0604020202020204" pitchFamily="34" charset="0"/>
              <a:cs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RO" altLang="en-RO" sz="1100" b="0" i="1" u="none" strike="noStrike" cap="none" normalizeH="0" baseline="0" dirty="0">
                <a:ln>
                  <a:noFill/>
                </a:ln>
                <a:effectLst/>
                <a:latin typeface="Arial" panose="020B0604020202020204" pitchFamily="34" charset="0"/>
                <a:cs typeface="Arial" panose="020B0604020202020204" pitchFamily="34" charset="0"/>
              </a:rPr>
              <a:t>The Strategy:</a:t>
            </a:r>
            <a:r>
              <a:rPr kumimoji="0" lang="en-RO" altLang="en-RO" sz="1100" b="0" i="0" u="none" strike="noStrike" cap="none" normalizeH="0" baseline="0" dirty="0">
                <a:ln>
                  <a:noFill/>
                </a:ln>
                <a:effectLst/>
                <a:latin typeface="Arial" panose="020B0604020202020204" pitchFamily="34" charset="0"/>
                <a:cs typeface="Arial" panose="020B0604020202020204" pitchFamily="34" charset="0"/>
              </a:rPr>
              <a:t> Moving from theory to practice. I am testing for the "Safety-First" mindset identified in our Job Analysis.</a:t>
            </a:r>
          </a:p>
          <a:p>
            <a:pPr marL="0" marR="0" lvl="0" indent="0" defTabSz="914400" rtl="0" eaLnBrk="0" fontAlgn="base" latinLnBrk="0" hangingPunct="0">
              <a:spcBef>
                <a:spcPct val="0"/>
              </a:spcBef>
              <a:spcAft>
                <a:spcPts val="600"/>
              </a:spcAft>
              <a:buClrTx/>
              <a:buSzTx/>
              <a:buFontTx/>
              <a:buChar char="•"/>
              <a:tabLst/>
            </a:pPr>
            <a:endParaRPr kumimoji="0" lang="en-RO" altLang="en-RO" sz="1100" b="0" i="0" u="none" strike="noStrike" cap="none" normalizeH="0" baseline="0" dirty="0">
              <a:ln>
                <a:noFill/>
              </a:ln>
              <a:effectLst/>
              <a:latin typeface="Arial" panose="020B0604020202020204" pitchFamily="34" charset="0"/>
              <a:cs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endParaRPr kumimoji="0" lang="en-RO" altLang="en-RO" sz="1100" b="0" i="0" u="none" strike="noStrike" cap="none" normalizeH="0" baseline="0" dirty="0">
              <a:ln>
                <a:noFill/>
              </a:ln>
              <a:effectLst/>
              <a:latin typeface="Arial" panose="020B0604020202020204" pitchFamily="34" charset="0"/>
              <a:cs typeface="Arial" panose="020B0604020202020204" pitchFamily="34" charset="0"/>
            </a:endParaRPr>
          </a:p>
          <a:p>
            <a:pPr marL="0" marR="0" lvl="0" indent="0" defTabSz="914400" rtl="0" eaLnBrk="0" fontAlgn="base" latinLnBrk="0" hangingPunct="0">
              <a:spcBef>
                <a:spcPct val="0"/>
              </a:spcBef>
              <a:spcAft>
                <a:spcPts val="600"/>
              </a:spcAft>
              <a:buClrTx/>
              <a:buSzTx/>
              <a:buNone/>
              <a:tabLst/>
            </a:pPr>
            <a:r>
              <a:rPr kumimoji="0" lang="en-RO" altLang="en-RO" sz="1100" b="1" i="0" u="none" strike="noStrike" cap="none" normalizeH="0" baseline="0" dirty="0">
                <a:ln>
                  <a:noFill/>
                </a:ln>
                <a:effectLst/>
                <a:latin typeface="Arial" panose="020B0604020202020204" pitchFamily="34" charset="0"/>
                <a:cs typeface="Arial" panose="020B0604020202020204" pitchFamily="34" charset="0"/>
              </a:rPr>
              <a:t>Key Interview Questions:</a:t>
            </a:r>
            <a:endParaRPr kumimoji="0" lang="en-RO" altLang="en-RO" sz="1100" b="0" i="0" u="none" strike="noStrike" cap="none" normalizeH="0" baseline="0" dirty="0">
              <a:ln>
                <a:noFill/>
              </a:ln>
              <a:effectLst/>
              <a:latin typeface="Arial" panose="020B0604020202020204" pitchFamily="34" charset="0"/>
              <a:cs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RO" altLang="en-RO" sz="1100" b="1" i="0" u="none" strike="noStrike" cap="none" normalizeH="0" baseline="0" dirty="0">
                <a:ln>
                  <a:noFill/>
                </a:ln>
                <a:effectLst/>
                <a:latin typeface="Arial" panose="020B0604020202020204" pitchFamily="34" charset="0"/>
                <a:cs typeface="Arial" panose="020B0604020202020204" pitchFamily="34" charset="0"/>
              </a:rPr>
              <a:t>On Resilience:</a:t>
            </a:r>
            <a:r>
              <a:rPr kumimoji="0" lang="en-RO" altLang="en-RO" sz="1100" b="0" i="0" u="none" strike="noStrike" cap="none" normalizeH="0" baseline="0" dirty="0">
                <a:ln>
                  <a:noFill/>
                </a:ln>
                <a:effectLst/>
                <a:latin typeface="Arial" panose="020B0604020202020204" pitchFamily="34" charset="0"/>
                <a:cs typeface="Arial" panose="020B0604020202020204" pitchFamily="34" charset="0"/>
              </a:rPr>
              <a:t> </a:t>
            </a:r>
            <a:r>
              <a:rPr kumimoji="0" lang="en-RO" altLang="en-RO" sz="1100" b="0" i="1" u="none" strike="noStrike" cap="none" normalizeH="0" baseline="0" dirty="0">
                <a:ln>
                  <a:noFill/>
                </a:ln>
                <a:effectLst/>
                <a:latin typeface="Arial" panose="020B0604020202020204" pitchFamily="34" charset="0"/>
                <a:cs typeface="Arial" panose="020B0604020202020204" pitchFamily="34" charset="0"/>
              </a:rPr>
              <a:t>"British Airways operates in a high-pressure environment</a:t>
            </a:r>
            <a:r>
              <a:rPr kumimoji="0" lang="en-US" altLang="en-RO" sz="1100" b="0" i="1" u="none" strike="noStrike" cap="none" normalizeH="0" baseline="0" dirty="0">
                <a:ln>
                  <a:noFill/>
                </a:ln>
                <a:effectLst/>
                <a:latin typeface="Arial" panose="020B0604020202020204" pitchFamily="34" charset="0"/>
                <a:cs typeface="Arial" panose="020B0604020202020204" pitchFamily="34" charset="0"/>
              </a:rPr>
              <a:t>, :</a:t>
            </a:r>
            <a:r>
              <a:rPr kumimoji="0" lang="en-RO" altLang="en-RO" sz="1100" b="0" i="1" u="none" strike="noStrike" cap="none" normalizeH="0" baseline="0" dirty="0">
                <a:ln>
                  <a:noFill/>
                </a:ln>
                <a:effectLst/>
                <a:latin typeface="Arial" panose="020B0604020202020204" pitchFamily="34" charset="0"/>
                <a:cs typeface="Arial" panose="020B0604020202020204" pitchFamily="34" charset="0"/>
              </a:rPr>
              <a:t> Can you describe a time you handled a medical or safety emergency while maintaining a premium service level?”</a:t>
            </a:r>
          </a:p>
          <a:p>
            <a:pPr marL="0" marR="0" lvl="0" indent="0" defTabSz="914400" rtl="0" eaLnBrk="0" fontAlgn="base" latinLnBrk="0" hangingPunct="0">
              <a:spcBef>
                <a:spcPct val="0"/>
              </a:spcBef>
              <a:spcAft>
                <a:spcPts val="600"/>
              </a:spcAft>
              <a:buClrTx/>
              <a:buSzTx/>
              <a:buFontTx/>
              <a:buChar char="•"/>
              <a:tabLst/>
            </a:pPr>
            <a:endParaRPr kumimoji="0" lang="en-RO" altLang="en-RO" sz="1100" b="0" i="0" u="none" strike="noStrike" cap="none" normalizeH="0" baseline="0" dirty="0">
              <a:ln>
                <a:noFill/>
              </a:ln>
              <a:effectLst/>
              <a:latin typeface="Arial" panose="020B0604020202020204" pitchFamily="34" charset="0"/>
              <a:cs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RO" altLang="en-RO" sz="1100" b="1" i="0" u="none" strike="noStrike" cap="none" normalizeH="0" baseline="0" dirty="0">
                <a:ln>
                  <a:noFill/>
                </a:ln>
                <a:effectLst/>
                <a:latin typeface="Arial" panose="020B0604020202020204" pitchFamily="34" charset="0"/>
                <a:cs typeface="Arial" panose="020B0604020202020204" pitchFamily="34" charset="0"/>
              </a:rPr>
              <a:t>On Teamwork (Smooth Running):</a:t>
            </a:r>
            <a:r>
              <a:rPr kumimoji="0" lang="en-RO" altLang="en-RO" sz="1100" b="0" i="0" u="none" strike="noStrike" cap="none" normalizeH="0" baseline="0" dirty="0">
                <a:ln>
                  <a:noFill/>
                </a:ln>
                <a:effectLst/>
                <a:latin typeface="Arial" panose="020B0604020202020204" pitchFamily="34" charset="0"/>
                <a:cs typeface="Arial" panose="020B0604020202020204" pitchFamily="34" charset="0"/>
              </a:rPr>
              <a:t> </a:t>
            </a:r>
            <a:r>
              <a:rPr kumimoji="0" lang="en-RO" altLang="en-RO" sz="1100" b="0" i="1" u="none" strike="noStrike" cap="none" normalizeH="0" baseline="0" dirty="0">
                <a:ln>
                  <a:noFill/>
                </a:ln>
                <a:effectLst/>
                <a:latin typeface="Arial" panose="020B0604020202020204" pitchFamily="34" charset="0"/>
                <a:cs typeface="Arial" panose="020B0604020202020204" pitchFamily="34" charset="0"/>
              </a:rPr>
              <a:t>"How do you adapt your communication style when working with a completely new crew on a long-haul flight?”</a:t>
            </a:r>
          </a:p>
          <a:p>
            <a:pPr marL="0" marR="0" lvl="0" indent="0" defTabSz="914400" rtl="0" eaLnBrk="0" fontAlgn="base" latinLnBrk="0" hangingPunct="0">
              <a:spcBef>
                <a:spcPct val="0"/>
              </a:spcBef>
              <a:spcAft>
                <a:spcPts val="600"/>
              </a:spcAft>
              <a:buClrTx/>
              <a:buSzTx/>
              <a:buFontTx/>
              <a:buChar char="•"/>
              <a:tabLst/>
            </a:pPr>
            <a:endParaRPr kumimoji="0" lang="en-RO" altLang="en-RO" sz="1100" b="0" i="0" u="none" strike="noStrike" cap="none" normalizeH="0" baseline="0" dirty="0">
              <a:ln>
                <a:noFill/>
              </a:ln>
              <a:effectLst/>
              <a:latin typeface="Arial" panose="020B0604020202020204" pitchFamily="34" charset="0"/>
              <a:cs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RO" altLang="en-RO" sz="1100" b="1" i="0" u="none" strike="noStrike" cap="none" normalizeH="0" baseline="0" dirty="0">
                <a:ln>
                  <a:noFill/>
                </a:ln>
                <a:effectLst/>
                <a:latin typeface="Arial" panose="020B0604020202020204" pitchFamily="34" charset="0"/>
                <a:cs typeface="Arial" panose="020B0604020202020204" pitchFamily="34" charset="0"/>
              </a:rPr>
              <a:t>On Brand Alignment:</a:t>
            </a:r>
            <a:r>
              <a:rPr kumimoji="0" lang="en-RO" altLang="en-RO" sz="1100" b="0" i="0" u="none" strike="noStrike" cap="none" normalizeH="0" baseline="0" dirty="0">
                <a:ln>
                  <a:noFill/>
                </a:ln>
                <a:effectLst/>
                <a:latin typeface="Arial" panose="020B0604020202020204" pitchFamily="34" charset="0"/>
                <a:cs typeface="Arial" panose="020B0604020202020204" pitchFamily="34" charset="0"/>
              </a:rPr>
              <a:t> </a:t>
            </a:r>
            <a:r>
              <a:rPr kumimoji="0" lang="en-RO" altLang="en-RO" sz="1100" b="0" i="1" u="none" strike="noStrike" cap="none" normalizeH="0" baseline="0" dirty="0">
                <a:ln>
                  <a:noFill/>
                </a:ln>
                <a:effectLst/>
                <a:latin typeface="Arial" panose="020B0604020202020204" pitchFamily="34" charset="0"/>
                <a:cs typeface="Arial" panose="020B0604020202020204" pitchFamily="34" charset="0"/>
              </a:rPr>
              <a:t>"Our Person Spec requires 'British Hospitality’</a:t>
            </a:r>
            <a:r>
              <a:rPr kumimoji="0" lang="en-US" altLang="en-RO" sz="1100" b="0" i="1" u="none" strike="noStrike" cap="none" normalizeH="0" baseline="0" dirty="0">
                <a:ln>
                  <a:noFill/>
                </a:ln>
                <a:effectLst/>
                <a:latin typeface="Arial" panose="020B0604020202020204" pitchFamily="34" charset="0"/>
                <a:cs typeface="Arial" panose="020B0604020202020204" pitchFamily="34" charset="0"/>
              </a:rPr>
              <a:t> : </a:t>
            </a:r>
            <a:r>
              <a:rPr kumimoji="0" lang="en-RO" altLang="en-RO" sz="1100" b="0" i="1" u="none" strike="noStrike" cap="none" normalizeH="0" baseline="0" dirty="0">
                <a:ln>
                  <a:noFill/>
                </a:ln>
                <a:effectLst/>
                <a:latin typeface="Arial" panose="020B0604020202020204" pitchFamily="34" charset="0"/>
                <a:cs typeface="Arial" panose="020B0604020202020204" pitchFamily="34" charset="0"/>
              </a:rPr>
              <a:t>How do you define premium service in a crisis?”</a:t>
            </a:r>
          </a:p>
          <a:p>
            <a:pPr marL="0" marR="0" lvl="0" indent="0" defTabSz="914400" rtl="0" eaLnBrk="0" fontAlgn="base" latinLnBrk="0" hangingPunct="0">
              <a:spcBef>
                <a:spcPct val="0"/>
              </a:spcBef>
              <a:spcAft>
                <a:spcPts val="600"/>
              </a:spcAft>
              <a:buClrTx/>
              <a:buSzTx/>
              <a:buFontTx/>
              <a:buChar char="•"/>
              <a:tabLst/>
            </a:pPr>
            <a:endParaRPr kumimoji="0" lang="en-RO" altLang="en-RO" sz="1100" b="0" i="0" u="none" strike="noStrike" cap="none" normalizeH="0" baseline="0" dirty="0">
              <a:ln>
                <a:noFill/>
              </a:ln>
              <a:effectLst/>
              <a:latin typeface="Arial" panose="020B0604020202020204" pitchFamily="34" charset="0"/>
              <a:cs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endParaRPr kumimoji="0" lang="en-RO" altLang="en-RO" sz="1100" b="0" i="0" u="none" strike="noStrike" cap="none" normalizeH="0" baseline="0" dirty="0">
              <a:ln>
                <a:noFill/>
              </a:ln>
              <a:effectLst/>
              <a:latin typeface="Arial" panose="020B0604020202020204" pitchFamily="34" charset="0"/>
              <a:cs typeface="Arial" panose="020B0604020202020204" pitchFamily="34" charset="0"/>
            </a:endParaRPr>
          </a:p>
          <a:p>
            <a:pPr marL="0" marR="0" lvl="0" indent="0" defTabSz="914400" rtl="0" eaLnBrk="0" fontAlgn="base" latinLnBrk="0" hangingPunct="0">
              <a:spcBef>
                <a:spcPct val="0"/>
              </a:spcBef>
              <a:spcAft>
                <a:spcPts val="600"/>
              </a:spcAft>
              <a:buClrTx/>
              <a:buSzTx/>
              <a:buNone/>
              <a:tabLst/>
            </a:pPr>
            <a:r>
              <a:rPr kumimoji="0" lang="en-RO" altLang="en-RO" sz="1100" b="1" i="0" u="none" strike="noStrike" cap="none" normalizeH="0" baseline="0" dirty="0">
                <a:ln>
                  <a:noFill/>
                </a:ln>
                <a:effectLst/>
                <a:latin typeface="Arial" panose="020B0604020202020204" pitchFamily="34" charset="0"/>
                <a:cs typeface="Arial" panose="020B0604020202020204" pitchFamily="34" charset="0"/>
              </a:rPr>
              <a:t>The 'Impact' Filter:</a:t>
            </a:r>
            <a:endParaRPr kumimoji="0" lang="en-RO" altLang="en-RO" sz="1100" b="0" i="0" u="none" strike="noStrike" cap="none" normalizeH="0" baseline="0" dirty="0">
              <a:ln>
                <a:noFill/>
              </a:ln>
              <a:effectLst/>
              <a:latin typeface="Arial" panose="020B0604020202020204" pitchFamily="34" charset="0"/>
              <a:cs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RO" altLang="en-RO" sz="1100" b="0" i="0" u="none" strike="noStrike" cap="none" normalizeH="0" baseline="0" dirty="0">
                <a:ln>
                  <a:noFill/>
                </a:ln>
                <a:effectLst/>
                <a:latin typeface="Arial" panose="020B0604020202020204" pitchFamily="34" charset="0"/>
                <a:cs typeface="Arial" panose="020B0604020202020204" pitchFamily="34" charset="0"/>
              </a:rPr>
              <a:t>This stage validates if the </a:t>
            </a:r>
            <a:r>
              <a:rPr kumimoji="0" lang="en-RO" altLang="en-RO" sz="1100" b="1" i="0" u="none" strike="noStrike" cap="none" normalizeH="0" baseline="0" dirty="0">
                <a:ln>
                  <a:noFill/>
                </a:ln>
                <a:effectLst/>
                <a:latin typeface="Arial" panose="020B0604020202020204" pitchFamily="34" charset="0"/>
                <a:cs typeface="Arial" panose="020B0604020202020204" pitchFamily="34" charset="0"/>
              </a:rPr>
              <a:t>Person Specification</a:t>
            </a:r>
            <a:r>
              <a:rPr kumimoji="0" lang="en-RO" altLang="en-RO" sz="1100" b="0" i="0" u="none" strike="noStrike" cap="none" normalizeH="0" baseline="0" dirty="0">
                <a:ln>
                  <a:noFill/>
                </a:ln>
                <a:effectLst/>
                <a:latin typeface="Arial" panose="020B0604020202020204" pitchFamily="34" charset="0"/>
                <a:cs typeface="Arial" panose="020B0604020202020204" pitchFamily="34" charset="0"/>
              </a:rPr>
              <a:t> was accurate or if the </a:t>
            </a:r>
            <a:r>
              <a:rPr kumimoji="0" lang="en-RO" altLang="en-RO" sz="1100" b="1" i="0" u="none" strike="noStrike" cap="none" normalizeH="0" baseline="0" dirty="0">
                <a:ln>
                  <a:noFill/>
                </a:ln>
                <a:effectLst/>
                <a:latin typeface="Arial" panose="020B0604020202020204" pitchFamily="34" charset="0"/>
                <a:cs typeface="Arial" panose="020B0604020202020204" pitchFamily="34" charset="0"/>
              </a:rPr>
              <a:t>Job Level</a:t>
            </a:r>
            <a:r>
              <a:rPr kumimoji="0" lang="en-RO" altLang="en-RO" sz="1100" b="0" i="0" u="none" strike="noStrike" cap="none" normalizeH="0" baseline="0" dirty="0">
                <a:ln>
                  <a:noFill/>
                </a:ln>
                <a:effectLst/>
                <a:latin typeface="Arial" panose="020B0604020202020204" pitchFamily="34" charset="0"/>
                <a:cs typeface="Arial" panose="020B0604020202020204" pitchFamily="34" charset="0"/>
              </a:rPr>
              <a:t> needs adjustment based on the talent pool availability.</a:t>
            </a:r>
          </a:p>
          <a:p>
            <a:pPr marL="0" marR="0" lvl="0" indent="0" defTabSz="914400" rtl="0" eaLnBrk="0" fontAlgn="base" latinLnBrk="0" hangingPunct="0">
              <a:spcBef>
                <a:spcPct val="0"/>
              </a:spcBef>
              <a:spcAft>
                <a:spcPts val="600"/>
              </a:spcAft>
              <a:buClrTx/>
              <a:buSzTx/>
              <a:buFontTx/>
              <a:buNone/>
              <a:tabLst/>
            </a:pPr>
            <a:endParaRPr kumimoji="0" lang="en-RO" altLang="en-RO" sz="800" b="0" i="0" u="none" strike="noStrike" cap="none" normalizeH="0" baseline="0" dirty="0">
              <a:ln>
                <a:noFill/>
              </a:ln>
              <a:effectLst/>
              <a:latin typeface="Arial" panose="020B0604020202020204" pitchFamily="34" charset="0"/>
              <a:cs typeface="Arial" panose="020B0604020202020204" pitchFamily="34" charset="0"/>
            </a:endParaRPr>
          </a:p>
        </p:txBody>
      </p:sp>
      <p:sp>
        <p:nvSpPr>
          <p:cNvPr id="16" name="Freeform: Shape 15">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90517" y="1056875"/>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 name="Slide Number Placeholder 5">
            <a:extLst>
              <a:ext uri="{FF2B5EF4-FFF2-40B4-BE49-F238E27FC236}">
                <a16:creationId xmlns:a16="http://schemas.microsoft.com/office/drawing/2014/main" id="{7AC4559E-58FA-B549-1B1A-A4DFB4F17D43}"/>
              </a:ext>
            </a:extLst>
          </p:cNvPr>
          <p:cNvSpPr>
            <a:spLocks noGrp="1"/>
          </p:cNvSpPr>
          <p:nvPr>
            <p:ph type="sldNum" sz="quarter" idx="12"/>
          </p:nvPr>
        </p:nvSpPr>
        <p:spPr>
          <a:xfrm>
            <a:off x="10634135" y="6356350"/>
            <a:ext cx="1530927" cy="365125"/>
          </a:xfrm>
        </p:spPr>
        <p:txBody>
          <a:bodyPr>
            <a:normAutofit/>
          </a:bodyPr>
          <a:lstStyle/>
          <a:p>
            <a:pPr>
              <a:spcAft>
                <a:spcPts val="600"/>
              </a:spcAft>
            </a:pPr>
            <a:fld id="{4FAB73BC-B049-4115-A692-8D63A059BFB8}" type="slidenum">
              <a:rPr lang="en-US" smtClean="0"/>
              <a:pPr>
                <a:spcAft>
                  <a:spcPts val="600"/>
                </a:spcAft>
              </a:pPr>
              <a:t>8</a:t>
            </a:fld>
            <a:endParaRPr lang="en-US"/>
          </a:p>
        </p:txBody>
      </p:sp>
    </p:spTree>
    <p:extLst>
      <p:ext uri="{BB962C8B-B14F-4D97-AF65-F5344CB8AC3E}">
        <p14:creationId xmlns:p14="http://schemas.microsoft.com/office/powerpoint/2010/main" val="9606976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F00A36B3-1525-9E10-F607-25533E6BED3E}"/>
              </a:ext>
            </a:extLst>
          </p:cNvPr>
          <p:cNvSpPr>
            <a:spLocks noGrp="1"/>
          </p:cNvSpPr>
          <p:nvPr>
            <p:ph type="title"/>
          </p:nvPr>
        </p:nvSpPr>
        <p:spPr>
          <a:xfrm>
            <a:off x="494260" y="1683144"/>
            <a:ext cx="2774922" cy="3491712"/>
          </a:xfrm>
        </p:spPr>
        <p:txBody>
          <a:bodyPr>
            <a:normAutofit/>
          </a:bodyPr>
          <a:lstStyle/>
          <a:p>
            <a:r>
              <a:rPr lang="en-RO" altLang="en-RO" sz="1100" b="1" dirty="0">
                <a:latin typeface="Arial" panose="020B0604020202020204" pitchFamily="34" charset="0"/>
              </a:rPr>
              <a:t>Why Join British Airways? </a:t>
            </a:r>
            <a:br>
              <a:rPr lang="en-US" altLang="en-RO" sz="1100" b="1" dirty="0">
                <a:latin typeface="Arial" panose="020B0604020202020204" pitchFamily="34" charset="0"/>
              </a:rPr>
            </a:br>
            <a:br>
              <a:rPr lang="en-RO" altLang="en-RO" sz="1100" b="1" dirty="0">
                <a:latin typeface="Arial" panose="020B0604020202020204" pitchFamily="34" charset="0"/>
              </a:rPr>
            </a:br>
            <a:r>
              <a:rPr lang="en-RO" altLang="en-RO" sz="1100" b="1" dirty="0">
                <a:latin typeface="Arial" panose="020B0604020202020204" pitchFamily="34" charset="0"/>
              </a:rPr>
              <a:t>(Reward &amp; Sector Analysis)</a:t>
            </a:r>
            <a:br>
              <a:rPr lang="en-RO" altLang="en-RO" sz="3300" dirty="0">
                <a:latin typeface="Arial" panose="020B0604020202020204" pitchFamily="34" charset="0"/>
              </a:rPr>
            </a:br>
            <a:endParaRPr lang="en-RO" sz="3300" dirty="0"/>
          </a:p>
        </p:txBody>
      </p:sp>
      <p:sp>
        <p:nvSpPr>
          <p:cNvPr id="7" name="Rectangle 1">
            <a:extLst>
              <a:ext uri="{FF2B5EF4-FFF2-40B4-BE49-F238E27FC236}">
                <a16:creationId xmlns:a16="http://schemas.microsoft.com/office/drawing/2014/main" id="{95B5B545-46CA-CE2E-D748-C13780DE4D45}"/>
              </a:ext>
            </a:extLst>
          </p:cNvPr>
          <p:cNvSpPr>
            <a:spLocks noGrp="1" noChangeArrowheads="1"/>
          </p:cNvSpPr>
          <p:nvPr>
            <p:ph idx="1"/>
          </p:nvPr>
        </p:nvSpPr>
        <p:spPr bwMode="auto">
          <a:xfrm>
            <a:off x="4361606" y="762001"/>
            <a:ext cx="6627377" cy="53340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Char char="•"/>
              <a:tabLst/>
            </a:pPr>
            <a:r>
              <a:rPr kumimoji="0" lang="en-RO" altLang="en-RO" sz="1100" b="1" i="0" u="none" strike="noStrike" cap="none" normalizeH="0" baseline="0" dirty="0">
                <a:ln>
                  <a:noFill/>
                </a:ln>
                <a:effectLst/>
                <a:latin typeface="Arial" panose="020B0604020202020204" pitchFamily="34" charset="0"/>
                <a:cs typeface="Arial" panose="020B0604020202020204" pitchFamily="34" charset="0"/>
              </a:rPr>
              <a:t>A Total Reward Approach</a:t>
            </a:r>
            <a:r>
              <a:rPr kumimoji="0" lang="en-RO" altLang="en-RO" sz="1100" b="0" i="0" u="none" strike="noStrike" cap="none" normalizeH="0" baseline="0" dirty="0">
                <a:ln>
                  <a:noFill/>
                </a:ln>
                <a:effectLst/>
                <a:latin typeface="Arial" panose="020B0604020202020204" pitchFamily="34" charset="0"/>
                <a:cs typeface="Arial" panose="020B0604020202020204" pitchFamily="34" charset="0"/>
              </a:rPr>
              <a:t>: </a:t>
            </a:r>
          </a:p>
          <a:p>
            <a:pPr marL="0" marR="0" lvl="0" indent="0" defTabSz="914400" rtl="0" eaLnBrk="0" fontAlgn="base" latinLnBrk="0" hangingPunct="0">
              <a:spcBef>
                <a:spcPct val="0"/>
              </a:spcBef>
              <a:spcAft>
                <a:spcPts val="600"/>
              </a:spcAft>
              <a:buClrTx/>
              <a:buSzTx/>
              <a:buNone/>
              <a:tabLst/>
            </a:pPr>
            <a:r>
              <a:rPr lang="en-RO" altLang="en-RO" sz="1100" dirty="0">
                <a:latin typeface="Arial" panose="020B0604020202020204" pitchFamily="34" charset="0"/>
                <a:cs typeface="Arial" panose="020B0604020202020204" pitchFamily="34" charset="0"/>
              </a:rPr>
              <a:t> </a:t>
            </a:r>
            <a:r>
              <a:rPr kumimoji="0" lang="en-RO" altLang="en-RO" sz="1100" b="0" i="0" u="none" strike="noStrike" cap="none" normalizeH="0" baseline="0" dirty="0">
                <a:ln>
                  <a:noFill/>
                </a:ln>
                <a:effectLst/>
                <a:latin typeface="Arial" panose="020B0604020202020204" pitchFamily="34" charset="0"/>
                <a:cs typeface="Arial" panose="020B0604020202020204" pitchFamily="34" charset="0"/>
              </a:rPr>
              <a:t>Unlike sectors like retail, we offer a package that values your lifestyle, safety, and long-term career path. </a:t>
            </a:r>
          </a:p>
          <a:p>
            <a:pPr marL="0" marR="0" lvl="0" indent="0" defTabSz="914400" rtl="0" eaLnBrk="0" fontAlgn="base" latinLnBrk="0" hangingPunct="0">
              <a:spcBef>
                <a:spcPct val="0"/>
              </a:spcBef>
              <a:spcAft>
                <a:spcPts val="600"/>
              </a:spcAft>
              <a:buClrTx/>
              <a:buSzTx/>
              <a:buFontTx/>
              <a:buChar char="•"/>
              <a:tabLst/>
            </a:pPr>
            <a:endParaRPr kumimoji="0" lang="en-RO" altLang="en-RO" sz="1100" b="0" i="0" u="none" strike="noStrike" cap="none" normalizeH="0" baseline="0" dirty="0">
              <a:ln>
                <a:noFill/>
              </a:ln>
              <a:effectLst/>
              <a:latin typeface="Arial" panose="020B0604020202020204" pitchFamily="34" charset="0"/>
              <a:cs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RO" altLang="en-RO" sz="1100" b="1" i="0" u="none" strike="noStrike" cap="none" normalizeH="0" baseline="0" dirty="0">
                <a:ln>
                  <a:noFill/>
                </a:ln>
                <a:effectLst/>
                <a:latin typeface="Arial" panose="020B0604020202020204" pitchFamily="34" charset="0"/>
                <a:cs typeface="Arial" panose="020B0604020202020204" pitchFamily="34" charset="0"/>
              </a:rPr>
              <a:t>More Than a Paycheck</a:t>
            </a:r>
            <a:r>
              <a:rPr kumimoji="0" lang="en-RO" altLang="en-RO" sz="1100" b="0" i="0" u="none" strike="noStrike" cap="none" normalizeH="0" baseline="0" dirty="0">
                <a:ln>
                  <a:noFill/>
                </a:ln>
                <a:effectLst/>
                <a:latin typeface="Arial" panose="020B0604020202020204" pitchFamily="34" charset="0"/>
                <a:cs typeface="Arial" panose="020B0604020202020204" pitchFamily="34" charset="0"/>
              </a:rPr>
              <a:t>: </a:t>
            </a:r>
          </a:p>
          <a:p>
            <a:pPr marL="0" marR="0" lvl="0" indent="0" defTabSz="914400" rtl="0" eaLnBrk="0" fontAlgn="base" latinLnBrk="0" hangingPunct="0">
              <a:spcBef>
                <a:spcPct val="0"/>
              </a:spcBef>
              <a:spcAft>
                <a:spcPts val="600"/>
              </a:spcAft>
              <a:buClrTx/>
              <a:buSzTx/>
              <a:buNone/>
              <a:tabLst/>
            </a:pPr>
            <a:r>
              <a:rPr lang="en-RO" altLang="en-RO" sz="1100" dirty="0">
                <a:latin typeface="Arial" panose="020B0604020202020204" pitchFamily="34" charset="0"/>
                <a:cs typeface="Arial" panose="020B0604020202020204" pitchFamily="34" charset="0"/>
              </a:rPr>
              <a:t> </a:t>
            </a:r>
            <a:r>
              <a:rPr kumimoji="0" lang="en-RO" altLang="en-RO" sz="1100" b="0" i="0" u="none" strike="noStrike" cap="none" normalizeH="0" baseline="0" dirty="0">
                <a:ln>
                  <a:noFill/>
                </a:ln>
                <a:effectLst/>
                <a:latin typeface="Arial" panose="020B0604020202020204" pitchFamily="34" charset="0"/>
                <a:cs typeface="Arial" panose="020B0604020202020204" pitchFamily="34" charset="0"/>
              </a:rPr>
              <a:t>Beyond base pay (hygiene factors), we provide "Motivators" such as global travel benefits and the prestige of a flagship brand. </a:t>
            </a:r>
          </a:p>
          <a:p>
            <a:pPr marL="0" marR="0" lvl="0" indent="0" defTabSz="914400" rtl="0" eaLnBrk="0" fontAlgn="base" latinLnBrk="0" hangingPunct="0">
              <a:spcBef>
                <a:spcPct val="0"/>
              </a:spcBef>
              <a:spcAft>
                <a:spcPts val="600"/>
              </a:spcAft>
              <a:buClrTx/>
              <a:buSzTx/>
              <a:buFontTx/>
              <a:buChar char="•"/>
              <a:tabLst/>
            </a:pPr>
            <a:endParaRPr kumimoji="0" lang="en-RO" altLang="en-RO" sz="1100" b="0" i="0" u="none" strike="noStrike" cap="none" normalizeH="0" baseline="0" dirty="0">
              <a:ln>
                <a:noFill/>
              </a:ln>
              <a:effectLst/>
              <a:latin typeface="Arial" panose="020B0604020202020204" pitchFamily="34" charset="0"/>
              <a:cs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RO" altLang="en-RO" sz="1100" b="1" i="0" u="none" strike="noStrike" cap="none" normalizeH="0" baseline="0" dirty="0">
                <a:ln>
                  <a:noFill/>
                </a:ln>
                <a:effectLst/>
                <a:latin typeface="Arial" panose="020B0604020202020204" pitchFamily="34" charset="0"/>
                <a:cs typeface="Arial" panose="020B0604020202020204" pitchFamily="34" charset="0"/>
              </a:rPr>
              <a:t>Investing in Resilience</a:t>
            </a:r>
            <a:r>
              <a:rPr kumimoji="0" lang="en-RO" altLang="en-RO" sz="1100" b="0" i="0" u="none" strike="noStrike" cap="none" normalizeH="0" baseline="0" dirty="0">
                <a:ln>
                  <a:noFill/>
                </a:ln>
                <a:effectLst/>
                <a:latin typeface="Arial" panose="020B0604020202020204" pitchFamily="34" charset="0"/>
                <a:cs typeface="Arial" panose="020B0604020202020204" pitchFamily="34" charset="0"/>
              </a:rPr>
              <a:t>: </a:t>
            </a:r>
          </a:p>
          <a:p>
            <a:pPr marL="0" marR="0" lvl="0" indent="0" defTabSz="914400" rtl="0" eaLnBrk="0" fontAlgn="base" latinLnBrk="0" hangingPunct="0">
              <a:spcBef>
                <a:spcPct val="0"/>
              </a:spcBef>
              <a:spcAft>
                <a:spcPts val="600"/>
              </a:spcAft>
              <a:buClrTx/>
              <a:buSzTx/>
              <a:buNone/>
              <a:tabLst/>
            </a:pPr>
            <a:r>
              <a:rPr lang="en-RO" altLang="en-RO" sz="1100" dirty="0">
                <a:latin typeface="Arial" panose="020B0604020202020204" pitchFamily="34" charset="0"/>
                <a:cs typeface="Arial" panose="020B0604020202020204" pitchFamily="34" charset="0"/>
              </a:rPr>
              <a:t> </a:t>
            </a:r>
            <a:r>
              <a:rPr kumimoji="0" lang="en-RO" altLang="en-RO" sz="1100" b="0" i="0" u="none" strike="noStrike" cap="none" normalizeH="0" baseline="0" dirty="0">
                <a:ln>
                  <a:noFill/>
                </a:ln>
                <a:effectLst/>
                <a:latin typeface="Arial" panose="020B0604020202020204" pitchFamily="34" charset="0"/>
                <a:cs typeface="Arial" panose="020B0604020202020204" pitchFamily="34" charset="0"/>
              </a:rPr>
              <a:t>We understand the entry barriers are high, but our reward system is designed to attract and retain the resilient talent that makes a difference. </a:t>
            </a:r>
          </a:p>
          <a:p>
            <a:pPr marL="0" marR="0" lvl="0" indent="0" defTabSz="914400" rtl="0" eaLnBrk="0" fontAlgn="base" latinLnBrk="0" hangingPunct="0">
              <a:spcBef>
                <a:spcPct val="0"/>
              </a:spcBef>
              <a:spcAft>
                <a:spcPts val="600"/>
              </a:spcAft>
              <a:buClrTx/>
              <a:buSzTx/>
              <a:buFontTx/>
              <a:buChar char="•"/>
              <a:tabLst/>
            </a:pPr>
            <a:endParaRPr kumimoji="0" lang="en-RO" altLang="en-RO" sz="1100" b="0" i="0" u="none" strike="noStrike" cap="none" normalizeH="0" baseline="0" dirty="0">
              <a:ln>
                <a:noFill/>
              </a:ln>
              <a:effectLst/>
              <a:latin typeface="Arial" panose="020B0604020202020204" pitchFamily="34" charset="0"/>
              <a:cs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RO" altLang="en-RO" sz="1100" b="1" i="0" u="none" strike="noStrike" cap="none" normalizeH="0" baseline="0" dirty="0">
                <a:ln>
                  <a:noFill/>
                </a:ln>
                <a:effectLst/>
                <a:latin typeface="Arial" panose="020B0604020202020204" pitchFamily="34" charset="0"/>
                <a:cs typeface="Arial" panose="020B0604020202020204" pitchFamily="34" charset="0"/>
              </a:rPr>
              <a:t>Your Value</a:t>
            </a:r>
            <a:r>
              <a:rPr kumimoji="0" lang="en-RO" altLang="en-RO" sz="1100" b="0" i="0" u="none" strike="noStrike" cap="none" normalizeH="0" baseline="0" dirty="0">
                <a:ln>
                  <a:noFill/>
                </a:ln>
                <a:effectLst/>
                <a:latin typeface="Arial" panose="020B0604020202020204" pitchFamily="34" charset="0"/>
                <a:cs typeface="Arial" panose="020B0604020202020204" pitchFamily="34" charset="0"/>
              </a:rPr>
              <a:t>: </a:t>
            </a:r>
          </a:p>
          <a:p>
            <a:pPr marL="0" marR="0" lvl="0" indent="0" defTabSz="914400" rtl="0" eaLnBrk="0" fontAlgn="base" latinLnBrk="0" hangingPunct="0">
              <a:spcBef>
                <a:spcPct val="0"/>
              </a:spcBef>
              <a:spcAft>
                <a:spcPts val="600"/>
              </a:spcAft>
              <a:buClrTx/>
              <a:buSzTx/>
              <a:buNone/>
              <a:tabLst/>
            </a:pPr>
            <a:r>
              <a:rPr lang="en-RO" altLang="en-RO" sz="1100" dirty="0">
                <a:latin typeface="Arial" panose="020B0604020202020204" pitchFamily="34" charset="0"/>
                <a:cs typeface="Arial" panose="020B0604020202020204" pitchFamily="34" charset="0"/>
              </a:rPr>
              <a:t> </a:t>
            </a:r>
            <a:r>
              <a:rPr kumimoji="0" lang="en-RO" altLang="en-RO" sz="1100" b="0" i="0" u="none" strike="noStrike" cap="none" normalizeH="0" baseline="0" dirty="0">
                <a:ln>
                  <a:noFill/>
                </a:ln>
                <a:effectLst/>
                <a:latin typeface="Arial" panose="020B0604020202020204" pitchFamily="34" charset="0"/>
                <a:cs typeface="Arial" panose="020B0604020202020204" pitchFamily="34" charset="0"/>
              </a:rPr>
              <a:t>We prioritize emotional intelligence over competitive sales traits, offering rewards that reflect your importance in maintaining our premium reputation. </a:t>
            </a:r>
          </a:p>
          <a:p>
            <a:pPr marL="0" marR="0" lvl="0" indent="0" defTabSz="914400" rtl="0" eaLnBrk="0" fontAlgn="base" latinLnBrk="0" hangingPunct="0">
              <a:spcBef>
                <a:spcPct val="0"/>
              </a:spcBef>
              <a:spcAft>
                <a:spcPts val="600"/>
              </a:spcAft>
              <a:buClrTx/>
              <a:buSzTx/>
              <a:buFontTx/>
              <a:buChar char="•"/>
              <a:tabLst/>
            </a:pPr>
            <a:endParaRPr kumimoji="0" lang="en-RO" altLang="en-RO" sz="1100" b="0" i="0" u="none" strike="noStrike" cap="none" normalizeH="0" baseline="0" dirty="0">
              <a:ln>
                <a:noFill/>
              </a:ln>
              <a:effectLst/>
              <a:latin typeface="Arial" panose="020B0604020202020204" pitchFamily="34" charset="0"/>
              <a:cs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RO" altLang="en-RO" sz="1100" b="1" i="0" u="none" strike="noStrike" cap="none" normalizeH="0" baseline="0" dirty="0">
                <a:ln>
                  <a:noFill/>
                </a:ln>
                <a:effectLst/>
                <a:latin typeface="Arial" panose="020B0604020202020204" pitchFamily="34" charset="0"/>
                <a:cs typeface="Arial" panose="020B0604020202020204" pitchFamily="34" charset="0"/>
              </a:rPr>
              <a:t>Reference</a:t>
            </a:r>
            <a:r>
              <a:rPr kumimoji="0" lang="en-RO" altLang="en-RO" sz="1100" b="0" i="0" u="none" strike="noStrike" cap="none" normalizeH="0" baseline="0" dirty="0">
                <a:ln>
                  <a:noFill/>
                </a:ln>
                <a:effectLst/>
                <a:latin typeface="Arial" panose="020B0604020202020204" pitchFamily="34" charset="0"/>
                <a:cs typeface="Arial" panose="020B0604020202020204" pitchFamily="34" charset="0"/>
              </a:rPr>
              <a:t>: </a:t>
            </a:r>
          </a:p>
          <a:p>
            <a:pPr marL="0" marR="0" lvl="0" indent="0" defTabSz="914400" rtl="0" eaLnBrk="0" fontAlgn="base" latinLnBrk="0" hangingPunct="0">
              <a:spcBef>
                <a:spcPct val="0"/>
              </a:spcBef>
              <a:spcAft>
                <a:spcPts val="600"/>
              </a:spcAft>
              <a:buClrTx/>
              <a:buSzTx/>
              <a:buNone/>
              <a:tabLst/>
            </a:pPr>
            <a:r>
              <a:rPr lang="en-RO" altLang="en-RO" sz="1100" dirty="0">
                <a:latin typeface="Arial" panose="020B0604020202020204" pitchFamily="34" charset="0"/>
                <a:cs typeface="Arial" panose="020B0604020202020204" pitchFamily="34" charset="0"/>
              </a:rPr>
              <a:t> </a:t>
            </a:r>
            <a:r>
              <a:rPr kumimoji="0" lang="en-RO" altLang="en-RO" sz="1100" b="0" i="0" u="none" strike="noStrike" cap="none" normalizeH="0" baseline="0" dirty="0">
                <a:ln>
                  <a:noFill/>
                </a:ln>
                <a:effectLst/>
                <a:latin typeface="Arial" panose="020B0604020202020204" pitchFamily="34" charset="0"/>
                <a:cs typeface="Arial" panose="020B0604020202020204" pitchFamily="34" charset="0"/>
              </a:rPr>
              <a:t>Different sectors recruit differently based on their specific risk environments and reward structures. </a:t>
            </a:r>
          </a:p>
          <a:p>
            <a:pPr marL="0" marR="0" lvl="0" indent="0" defTabSz="914400" rtl="0" eaLnBrk="0" fontAlgn="base" latinLnBrk="0" hangingPunct="0">
              <a:spcBef>
                <a:spcPct val="0"/>
              </a:spcBef>
              <a:spcAft>
                <a:spcPts val="600"/>
              </a:spcAft>
              <a:buClrTx/>
              <a:buSzTx/>
              <a:buFontTx/>
              <a:buNone/>
              <a:tabLst/>
            </a:pPr>
            <a:endParaRPr kumimoji="0" lang="en-RO" altLang="en-RO" sz="1000" b="0" i="0" u="none" strike="noStrike" cap="none" normalizeH="0" baseline="0" dirty="0">
              <a:ln>
                <a:noFill/>
              </a:ln>
              <a:effectLst/>
              <a:latin typeface="Arial" panose="020B0604020202020204" pitchFamily="34" charset="0"/>
              <a:cs typeface="Arial" panose="020B0604020202020204" pitchFamily="34" charset="0"/>
            </a:endParaRPr>
          </a:p>
        </p:txBody>
      </p:sp>
      <p:sp>
        <p:nvSpPr>
          <p:cNvPr id="16" name="Freeform: Shape 15">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90517" y="1056875"/>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 name="Slide Number Placeholder 5">
            <a:extLst>
              <a:ext uri="{FF2B5EF4-FFF2-40B4-BE49-F238E27FC236}">
                <a16:creationId xmlns:a16="http://schemas.microsoft.com/office/drawing/2014/main" id="{8BBE92F0-91F0-C7DE-E209-0CD76C970DBD}"/>
              </a:ext>
            </a:extLst>
          </p:cNvPr>
          <p:cNvSpPr>
            <a:spLocks noGrp="1"/>
          </p:cNvSpPr>
          <p:nvPr>
            <p:ph type="sldNum" sz="quarter" idx="12"/>
          </p:nvPr>
        </p:nvSpPr>
        <p:spPr>
          <a:xfrm>
            <a:off x="10634135" y="6356350"/>
            <a:ext cx="1530927" cy="365125"/>
          </a:xfrm>
        </p:spPr>
        <p:txBody>
          <a:bodyPr>
            <a:normAutofit/>
          </a:bodyPr>
          <a:lstStyle/>
          <a:p>
            <a:pPr>
              <a:spcAft>
                <a:spcPts val="600"/>
              </a:spcAft>
            </a:pPr>
            <a:fld id="{4FAB73BC-B049-4115-A692-8D63A059BFB8}" type="slidenum">
              <a:rPr lang="en-US" smtClean="0"/>
              <a:pPr>
                <a:spcAft>
                  <a:spcPts val="600"/>
                </a:spcAft>
              </a:pPr>
              <a:t>9</a:t>
            </a:fld>
            <a:endParaRPr lang="en-US"/>
          </a:p>
        </p:txBody>
      </p:sp>
    </p:spTree>
    <p:extLst>
      <p:ext uri="{BB962C8B-B14F-4D97-AF65-F5344CB8AC3E}">
        <p14:creationId xmlns:p14="http://schemas.microsoft.com/office/powerpoint/2010/main" val="40566052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A522223-6D6B-C6B0-9F3C-8F258ADF614A}"/>
              </a:ext>
            </a:extLst>
          </p:cNvPr>
          <p:cNvSpPr>
            <a:spLocks noGrp="1"/>
          </p:cNvSpPr>
          <p:nvPr>
            <p:ph type="title"/>
          </p:nvPr>
        </p:nvSpPr>
        <p:spPr>
          <a:xfrm>
            <a:off x="494260" y="1318260"/>
            <a:ext cx="2812820" cy="3840480"/>
          </a:xfrm>
        </p:spPr>
        <p:txBody>
          <a:bodyPr>
            <a:normAutofit/>
          </a:bodyPr>
          <a:lstStyle/>
          <a:p>
            <a:r>
              <a:rPr lang="en-RO" altLang="en-RO" sz="1100" b="1" dirty="0">
                <a:latin typeface="Arial" panose="020B0604020202020204" pitchFamily="34" charset="0"/>
              </a:rPr>
              <a:t>Learning &amp; Development (L&amp;D) Needs Analysis</a:t>
            </a:r>
            <a:br>
              <a:rPr lang="en-RO" altLang="en-RO" sz="3300" dirty="0">
                <a:latin typeface="Arial" panose="020B0604020202020204" pitchFamily="34" charset="0"/>
              </a:rPr>
            </a:br>
            <a:endParaRPr lang="en-RO" sz="3300" dirty="0"/>
          </a:p>
        </p:txBody>
      </p:sp>
      <p:sp>
        <p:nvSpPr>
          <p:cNvPr id="7" name="Rectangle 1">
            <a:extLst>
              <a:ext uri="{FF2B5EF4-FFF2-40B4-BE49-F238E27FC236}">
                <a16:creationId xmlns:a16="http://schemas.microsoft.com/office/drawing/2014/main" id="{380CB512-2D2E-3352-7172-295D8AF8A696}"/>
              </a:ext>
            </a:extLst>
          </p:cNvPr>
          <p:cNvSpPr>
            <a:spLocks noGrp="1" noChangeArrowheads="1"/>
          </p:cNvSpPr>
          <p:nvPr>
            <p:ph idx="1"/>
          </p:nvPr>
        </p:nvSpPr>
        <p:spPr bwMode="auto">
          <a:xfrm>
            <a:off x="4361606" y="762000"/>
            <a:ext cx="6627377" cy="533400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r>
              <a:rPr kumimoji="0" lang="en-RO" altLang="en-RO" sz="1100" b="1" i="0" u="none" strike="noStrike" cap="none" normalizeH="0" baseline="0" dirty="0">
                <a:ln>
                  <a:noFill/>
                </a:ln>
                <a:effectLst/>
                <a:latin typeface="Arial" panose="020B0604020202020204" pitchFamily="34" charset="0"/>
              </a:rPr>
              <a:t>Individual growth within the organization</a:t>
            </a:r>
          </a:p>
          <a:p>
            <a:pPr marL="0" marR="0" lvl="0" indent="0" defTabSz="914400" rtl="0" eaLnBrk="0" fontAlgn="base" latinLnBrk="0" hangingPunct="0">
              <a:spcBef>
                <a:spcPct val="0"/>
              </a:spcBef>
              <a:spcAft>
                <a:spcPts val="600"/>
              </a:spcAft>
              <a:buClrTx/>
              <a:buSzTx/>
              <a:buFontTx/>
              <a:buNone/>
              <a:tabLst/>
            </a:pPr>
            <a:endParaRPr kumimoji="0" lang="en-RO" altLang="en-RO" sz="11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RO" altLang="en-RO" sz="1100" b="1" i="0" u="none" strike="noStrike" cap="none" normalizeH="0" baseline="0" dirty="0">
                <a:ln>
                  <a:noFill/>
                </a:ln>
                <a:effectLst/>
                <a:latin typeface="Arial" panose="020B0604020202020204" pitchFamily="34" charset="0"/>
              </a:rPr>
              <a:t>Initial Training (Induction)</a:t>
            </a:r>
            <a:r>
              <a:rPr kumimoji="0" lang="en-RO" altLang="en-RO" sz="1100" b="0" i="0" u="none" strike="noStrike" cap="none" normalizeH="0" baseline="0" dirty="0">
                <a:ln>
                  <a:noFill/>
                </a:ln>
                <a:effectLst/>
                <a:latin typeface="Arial" panose="020B0604020202020204" pitchFamily="34" charset="0"/>
              </a:rPr>
              <a:t>: A 6-week intensive program focusing on </a:t>
            </a:r>
            <a:r>
              <a:rPr kumimoji="0" lang="en-RO" altLang="en-RO" sz="1100" b="1" i="0" u="none" strike="noStrike" cap="none" normalizeH="0" baseline="0" dirty="0">
                <a:ln>
                  <a:noFill/>
                </a:ln>
                <a:effectLst/>
                <a:latin typeface="Arial" panose="020B0604020202020204" pitchFamily="34" charset="0"/>
              </a:rPr>
              <a:t>Cognitivism</a:t>
            </a:r>
            <a:r>
              <a:rPr kumimoji="0" lang="en-RO" altLang="en-RO" sz="1100" b="0" i="0" u="none" strike="noStrike" cap="none" normalizeH="0" baseline="0" dirty="0">
                <a:ln>
                  <a:noFill/>
                </a:ln>
                <a:effectLst/>
                <a:latin typeface="Arial" panose="020B0604020202020204" pitchFamily="34" charset="0"/>
              </a:rPr>
              <a:t> (understanding flight physics/safety) and </a:t>
            </a:r>
            <a:r>
              <a:rPr kumimoji="0" lang="en-RO" altLang="en-RO" sz="1100" b="1" i="0" u="none" strike="noStrike" cap="none" normalizeH="0" baseline="0" dirty="0">
                <a:ln>
                  <a:noFill/>
                </a:ln>
                <a:effectLst/>
                <a:latin typeface="Arial" panose="020B0604020202020204" pitchFamily="34" charset="0"/>
              </a:rPr>
              <a:t>Behaviourism</a:t>
            </a:r>
            <a:r>
              <a:rPr kumimoji="0" lang="en-RO" altLang="en-RO" sz="1100" b="0" i="0" u="none" strike="noStrike" cap="none" normalizeH="0" baseline="0" dirty="0">
                <a:ln>
                  <a:noFill/>
                </a:ln>
                <a:effectLst/>
                <a:latin typeface="Arial" panose="020B0604020202020204" pitchFamily="34" charset="0"/>
              </a:rPr>
              <a:t> (repetitive emergency drills).</a:t>
            </a:r>
          </a:p>
          <a:p>
            <a:pPr marL="0" marR="0" lvl="0" indent="0" defTabSz="914400" rtl="0" eaLnBrk="0" fontAlgn="base" latinLnBrk="0" hangingPunct="0">
              <a:spcBef>
                <a:spcPct val="0"/>
              </a:spcBef>
              <a:spcAft>
                <a:spcPts val="600"/>
              </a:spcAft>
              <a:buClrTx/>
              <a:buSzTx/>
              <a:buFontTx/>
              <a:buChar char="•"/>
              <a:tabLst/>
            </a:pPr>
            <a:endParaRPr kumimoji="0" lang="en-RO" altLang="en-RO" sz="11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endParaRPr kumimoji="0" lang="en-RO" altLang="en-RO" sz="11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endParaRPr kumimoji="0" lang="en-RO" altLang="en-RO" sz="11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RO" altLang="en-RO" sz="1100" b="1" i="0" u="none" strike="noStrike" cap="none" normalizeH="0" baseline="0" dirty="0">
                <a:ln>
                  <a:noFill/>
                </a:ln>
                <a:effectLst/>
                <a:latin typeface="Arial" panose="020B0604020202020204" pitchFamily="34" charset="0"/>
              </a:rPr>
              <a:t>Individual Needs Analysis</a:t>
            </a:r>
            <a:r>
              <a:rPr kumimoji="0" lang="en-RO" altLang="en-RO" sz="1100" b="0" i="0" u="none" strike="noStrike" cap="none" normalizeH="0" baseline="0" dirty="0">
                <a:ln>
                  <a:noFill/>
                </a:ln>
                <a:effectLst/>
                <a:latin typeface="Arial" panose="020B0604020202020204" pitchFamily="34" charset="0"/>
              </a:rPr>
              <a:t>:</a:t>
            </a:r>
          </a:p>
          <a:p>
            <a:pPr marL="0" marR="0" lvl="0" indent="0" defTabSz="914400" rtl="0" eaLnBrk="0" fontAlgn="base" latinLnBrk="0" hangingPunct="0">
              <a:spcBef>
                <a:spcPct val="0"/>
              </a:spcBef>
              <a:spcAft>
                <a:spcPts val="600"/>
              </a:spcAft>
              <a:buClrTx/>
              <a:buSzTx/>
              <a:buFontTx/>
              <a:buChar char="•"/>
              <a:tabLst/>
            </a:pPr>
            <a:endParaRPr kumimoji="0" lang="en-RO" altLang="en-RO" sz="11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lang="en-RO" altLang="en-RO" sz="1100" dirty="0">
                <a:latin typeface="Arial" panose="020B0604020202020204" pitchFamily="34" charset="0"/>
              </a:rPr>
              <a:t> </a:t>
            </a:r>
            <a:r>
              <a:rPr kumimoji="0" lang="en-RO" altLang="en-RO" sz="1100" b="1" i="0" u="none" strike="noStrike" cap="none" normalizeH="0" baseline="0" dirty="0">
                <a:ln>
                  <a:noFill/>
                </a:ln>
                <a:effectLst/>
                <a:latin typeface="Arial" panose="020B0604020202020204" pitchFamily="34" charset="0"/>
              </a:rPr>
              <a:t>Safety Compliance</a:t>
            </a:r>
            <a:r>
              <a:rPr kumimoji="0" lang="en-RO" altLang="en-RO" sz="1100" b="0" i="0" u="none" strike="noStrike" cap="none" normalizeH="0" baseline="0" dirty="0">
                <a:ln>
                  <a:noFill/>
                </a:ln>
                <a:effectLst/>
                <a:latin typeface="Arial" panose="020B0604020202020204" pitchFamily="34" charset="0"/>
              </a:rPr>
              <a:t>: Continuous reassessment of medical and fire-fighting skills (Safety-Critical requirement).</a:t>
            </a:r>
          </a:p>
          <a:p>
            <a:pPr marL="0" marR="0" lvl="0" indent="0" defTabSz="914400" rtl="0" eaLnBrk="0" fontAlgn="base" latinLnBrk="0" hangingPunct="0">
              <a:spcBef>
                <a:spcPct val="0"/>
              </a:spcBef>
              <a:spcAft>
                <a:spcPts val="600"/>
              </a:spcAft>
              <a:buClrTx/>
              <a:buSzTx/>
              <a:buFontTx/>
              <a:buChar char="•"/>
              <a:tabLst/>
            </a:pPr>
            <a:endParaRPr kumimoji="0" lang="en-RO" altLang="en-RO" sz="11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lang="en-RO" altLang="en-RO" sz="1100" dirty="0">
                <a:latin typeface="Arial" panose="020B0604020202020204" pitchFamily="34" charset="0"/>
              </a:rPr>
              <a:t> </a:t>
            </a:r>
            <a:r>
              <a:rPr kumimoji="0" lang="en-RO" altLang="en-RO" sz="1100" b="1" i="0" u="none" strike="noStrike" cap="none" normalizeH="0" baseline="0" dirty="0">
                <a:ln>
                  <a:noFill/>
                </a:ln>
                <a:effectLst/>
                <a:latin typeface="Arial" panose="020B0604020202020204" pitchFamily="34" charset="0"/>
              </a:rPr>
              <a:t>Soft Skills</a:t>
            </a:r>
            <a:r>
              <a:rPr kumimoji="0" lang="en-RO" altLang="en-RO" sz="1100" b="0" i="0" u="none" strike="noStrike" cap="none" normalizeH="0" baseline="0" dirty="0">
                <a:ln>
                  <a:noFill/>
                </a:ln>
                <a:effectLst/>
                <a:latin typeface="Arial" panose="020B0604020202020204" pitchFamily="34" charset="0"/>
              </a:rPr>
              <a:t>: Developing "Cultural Intelligence" to handle a global, diverse passenger base.</a:t>
            </a:r>
          </a:p>
          <a:p>
            <a:pPr marL="457200" marR="0" lvl="1" indent="0" defTabSz="914400" rtl="0" eaLnBrk="0" fontAlgn="base" latinLnBrk="0" hangingPunct="0">
              <a:spcBef>
                <a:spcPct val="0"/>
              </a:spcBef>
              <a:spcAft>
                <a:spcPts val="600"/>
              </a:spcAft>
              <a:buClrTx/>
              <a:buSzTx/>
              <a:buFontTx/>
              <a:buChar char="•"/>
              <a:tabLst/>
            </a:pPr>
            <a:endParaRPr kumimoji="0" lang="en-RO" altLang="en-RO" sz="1100" b="0" i="0" u="none" strike="noStrike" cap="none" normalizeH="0" baseline="0" dirty="0">
              <a:ln>
                <a:noFill/>
              </a:ln>
              <a:effectLst/>
              <a:latin typeface="Arial" panose="020B0604020202020204" pitchFamily="34" charset="0"/>
            </a:endParaRPr>
          </a:p>
          <a:p>
            <a:pPr marL="457200" marR="0" lvl="1" indent="0" defTabSz="914400" rtl="0" eaLnBrk="0" fontAlgn="base" latinLnBrk="0" hangingPunct="0">
              <a:spcBef>
                <a:spcPct val="0"/>
              </a:spcBef>
              <a:spcAft>
                <a:spcPts val="600"/>
              </a:spcAft>
              <a:buClrTx/>
              <a:buSzTx/>
              <a:buFontTx/>
              <a:buChar char="•"/>
              <a:tabLst/>
            </a:pPr>
            <a:endParaRPr kumimoji="0" lang="en-RO" altLang="en-RO" sz="1100" b="0" i="0" u="none" strike="noStrike" cap="none" normalizeH="0" baseline="0" dirty="0">
              <a:ln>
                <a:noFill/>
              </a:ln>
              <a:effectLst/>
              <a:latin typeface="Arial" panose="020B0604020202020204" pitchFamily="34" charset="0"/>
            </a:endParaRPr>
          </a:p>
          <a:p>
            <a:pPr marL="457200" marR="0" lvl="1" indent="0" defTabSz="914400" rtl="0" eaLnBrk="0" fontAlgn="base" latinLnBrk="0" hangingPunct="0">
              <a:spcBef>
                <a:spcPct val="0"/>
              </a:spcBef>
              <a:spcAft>
                <a:spcPts val="600"/>
              </a:spcAft>
              <a:buClrTx/>
              <a:buSzTx/>
              <a:buFontTx/>
              <a:buChar char="•"/>
              <a:tabLst/>
            </a:pPr>
            <a:endParaRPr kumimoji="0" lang="en-RO" altLang="en-RO" sz="11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RO" altLang="en-RO" sz="1100" b="1" i="0" u="none" strike="noStrike" cap="none" normalizeH="0" baseline="0" dirty="0">
                <a:ln>
                  <a:noFill/>
                </a:ln>
                <a:effectLst/>
                <a:latin typeface="Arial" panose="020B0604020202020204" pitchFamily="34" charset="0"/>
              </a:rPr>
              <a:t>Development Framework</a:t>
            </a:r>
            <a:r>
              <a:rPr kumimoji="0" lang="en-RO" altLang="en-RO" sz="1100" b="0" i="0" u="none" strike="noStrike" cap="none" normalizeH="0" baseline="0" dirty="0">
                <a:ln>
                  <a:noFill/>
                </a:ln>
                <a:effectLst/>
                <a:latin typeface="Arial" panose="020B0604020202020204" pitchFamily="34" charset="0"/>
              </a:rPr>
              <a:t>: Use of the 70-20-10 model:</a:t>
            </a:r>
          </a:p>
          <a:p>
            <a:pPr marL="457200" marR="0" lvl="1" indent="0" defTabSz="914400" rtl="0" eaLnBrk="0" fontAlgn="base" latinLnBrk="0" hangingPunct="0">
              <a:spcBef>
                <a:spcPct val="0"/>
              </a:spcBef>
              <a:spcAft>
                <a:spcPts val="600"/>
              </a:spcAft>
              <a:buClrTx/>
              <a:buSzTx/>
              <a:buFontTx/>
              <a:buChar char="•"/>
              <a:tabLst/>
            </a:pPr>
            <a:r>
              <a:rPr kumimoji="0" lang="en-RO" altLang="en-RO" sz="1100" b="1" i="0" u="none" strike="noStrike" cap="none" normalizeH="0" baseline="0" dirty="0">
                <a:ln>
                  <a:noFill/>
                </a:ln>
                <a:effectLst/>
                <a:latin typeface="Arial" panose="020B0604020202020204" pitchFamily="34" charset="0"/>
              </a:rPr>
              <a:t>70%</a:t>
            </a:r>
            <a:r>
              <a:rPr kumimoji="0" lang="en-RO" altLang="en-RO" sz="1100" b="0" i="0" u="none" strike="noStrike" cap="none" normalizeH="0" baseline="0" dirty="0">
                <a:ln>
                  <a:noFill/>
                </a:ln>
                <a:effectLst/>
                <a:latin typeface="Arial" panose="020B0604020202020204" pitchFamily="34" charset="0"/>
              </a:rPr>
              <a:t>: On-the-job experience (mentoring by senior crew).</a:t>
            </a:r>
          </a:p>
          <a:p>
            <a:pPr marL="457200" marR="0" lvl="1" indent="0" defTabSz="914400" rtl="0" eaLnBrk="0" fontAlgn="base" latinLnBrk="0" hangingPunct="0">
              <a:spcBef>
                <a:spcPct val="0"/>
              </a:spcBef>
              <a:spcAft>
                <a:spcPts val="600"/>
              </a:spcAft>
              <a:buClrTx/>
              <a:buSzTx/>
              <a:buFontTx/>
              <a:buChar char="•"/>
              <a:tabLst/>
            </a:pPr>
            <a:r>
              <a:rPr kumimoji="0" lang="en-RO" altLang="en-RO" sz="1100" b="1" i="0" u="none" strike="noStrike" cap="none" normalizeH="0" baseline="0" dirty="0">
                <a:ln>
                  <a:noFill/>
                </a:ln>
                <a:effectLst/>
                <a:latin typeface="Arial" panose="020B0604020202020204" pitchFamily="34" charset="0"/>
              </a:rPr>
              <a:t>20%</a:t>
            </a:r>
            <a:r>
              <a:rPr kumimoji="0" lang="en-RO" altLang="en-RO" sz="1100" b="0" i="0" u="none" strike="noStrike" cap="none" normalizeH="0" baseline="0" dirty="0">
                <a:ln>
                  <a:noFill/>
                </a:ln>
                <a:effectLst/>
                <a:latin typeface="Arial" panose="020B0604020202020204" pitchFamily="34" charset="0"/>
              </a:rPr>
              <a:t>: Social learning (debriefs after flights).</a:t>
            </a:r>
          </a:p>
          <a:p>
            <a:pPr marL="457200" marR="0" lvl="1" indent="0" defTabSz="914400" rtl="0" eaLnBrk="0" fontAlgn="base" latinLnBrk="0" hangingPunct="0">
              <a:spcBef>
                <a:spcPct val="0"/>
              </a:spcBef>
              <a:spcAft>
                <a:spcPts val="600"/>
              </a:spcAft>
              <a:buClrTx/>
              <a:buSzTx/>
              <a:buFontTx/>
              <a:buChar char="•"/>
              <a:tabLst/>
            </a:pPr>
            <a:r>
              <a:rPr kumimoji="0" lang="en-RO" altLang="en-RO" sz="1100" b="1" i="0" u="none" strike="noStrike" cap="none" normalizeH="0" baseline="0" dirty="0">
                <a:ln>
                  <a:noFill/>
                </a:ln>
                <a:effectLst/>
                <a:latin typeface="Arial" panose="020B0604020202020204" pitchFamily="34" charset="0"/>
              </a:rPr>
              <a:t>10%</a:t>
            </a:r>
            <a:r>
              <a:rPr kumimoji="0" lang="en-RO" altLang="en-RO" sz="1100" b="0" i="0" u="none" strike="noStrike" cap="none" normalizeH="0" baseline="0" dirty="0">
                <a:ln>
                  <a:noFill/>
                </a:ln>
                <a:effectLst/>
                <a:latin typeface="Arial" panose="020B0604020202020204" pitchFamily="34" charset="0"/>
              </a:rPr>
              <a:t>: Formal classroom refreshers.</a:t>
            </a:r>
          </a:p>
          <a:p>
            <a:pPr marL="0" marR="0" lvl="0" indent="0" defTabSz="914400" rtl="0" eaLnBrk="0" fontAlgn="base" latinLnBrk="0" hangingPunct="0">
              <a:spcBef>
                <a:spcPct val="0"/>
              </a:spcBef>
              <a:spcAft>
                <a:spcPts val="600"/>
              </a:spcAft>
              <a:buClrTx/>
              <a:buSzTx/>
              <a:buFontTx/>
              <a:buNone/>
              <a:tabLst/>
            </a:pPr>
            <a:endParaRPr kumimoji="0" lang="en-RO" altLang="en-RO" sz="700" b="0" i="0" u="none" strike="noStrike" cap="none" normalizeH="0" baseline="0" dirty="0">
              <a:ln>
                <a:noFill/>
              </a:ln>
              <a:effectLst/>
              <a:latin typeface="Arial" panose="020B0604020202020204" pitchFamily="34" charset="0"/>
            </a:endParaRPr>
          </a:p>
        </p:txBody>
      </p:sp>
      <p:sp>
        <p:nvSpPr>
          <p:cNvPr id="16" name="Freeform: Shape 15">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90517" y="1056875"/>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 name="Slide Number Placeholder 5">
            <a:extLst>
              <a:ext uri="{FF2B5EF4-FFF2-40B4-BE49-F238E27FC236}">
                <a16:creationId xmlns:a16="http://schemas.microsoft.com/office/drawing/2014/main" id="{8B708CD3-3531-CA3A-C1DF-58F67AAE13EE}"/>
              </a:ext>
            </a:extLst>
          </p:cNvPr>
          <p:cNvSpPr>
            <a:spLocks noGrp="1"/>
          </p:cNvSpPr>
          <p:nvPr>
            <p:ph type="sldNum" sz="quarter" idx="12"/>
          </p:nvPr>
        </p:nvSpPr>
        <p:spPr>
          <a:xfrm>
            <a:off x="10634135" y="6356350"/>
            <a:ext cx="1530927" cy="365125"/>
          </a:xfrm>
        </p:spPr>
        <p:txBody>
          <a:bodyPr>
            <a:normAutofit/>
          </a:bodyPr>
          <a:lstStyle/>
          <a:p>
            <a:pPr>
              <a:spcAft>
                <a:spcPts val="600"/>
              </a:spcAft>
            </a:pPr>
            <a:fld id="{4FAB73BC-B049-4115-A692-8D63A059BFB8}" type="slidenum">
              <a:rPr lang="en-US" smtClean="0"/>
              <a:pPr>
                <a:spcAft>
                  <a:spcPts val="600"/>
                </a:spcAft>
              </a:pPr>
              <a:t>10</a:t>
            </a:fld>
            <a:endParaRPr lang="en-US"/>
          </a:p>
        </p:txBody>
      </p:sp>
    </p:spTree>
    <p:extLst>
      <p:ext uri="{BB962C8B-B14F-4D97-AF65-F5344CB8AC3E}">
        <p14:creationId xmlns:p14="http://schemas.microsoft.com/office/powerpoint/2010/main" val="3329737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7126847-3E8C-344B-4F25-0979EC7EF4FE}"/>
              </a:ext>
            </a:extLst>
          </p:cNvPr>
          <p:cNvSpPr>
            <a:spLocks noGrp="1"/>
          </p:cNvSpPr>
          <p:nvPr>
            <p:ph type="title"/>
          </p:nvPr>
        </p:nvSpPr>
        <p:spPr>
          <a:xfrm>
            <a:off x="494260" y="1683144"/>
            <a:ext cx="2774922" cy="3491712"/>
          </a:xfrm>
        </p:spPr>
        <p:txBody>
          <a:bodyPr>
            <a:normAutofit/>
          </a:bodyPr>
          <a:lstStyle/>
          <a:p>
            <a:r>
              <a:rPr lang="en-US" sz="1100" b="1" dirty="0">
                <a:latin typeface="Arial" panose="020B0604020202020204" pitchFamily="34" charset="0"/>
                <a:ea typeface="Arial"/>
                <a:cs typeface="Arial" panose="020B0604020202020204" pitchFamily="34" charset="0"/>
                <a:sym typeface="Arial"/>
              </a:rPr>
              <a:t>Learning Needs Analysis </a:t>
            </a:r>
            <a:br>
              <a:rPr lang="en-US" sz="1100" b="1" dirty="0">
                <a:latin typeface="Arial" panose="020B0604020202020204" pitchFamily="34" charset="0"/>
                <a:ea typeface="Arial"/>
                <a:cs typeface="Arial" panose="020B0604020202020204" pitchFamily="34" charset="0"/>
                <a:sym typeface="Arial"/>
              </a:rPr>
            </a:br>
            <a:r>
              <a:rPr lang="en-US" sz="1100" b="1" dirty="0">
                <a:latin typeface="Arial" panose="020B0604020202020204" pitchFamily="34" charset="0"/>
                <a:ea typeface="Arial"/>
                <a:cs typeface="Arial" panose="020B0604020202020204" pitchFamily="34" charset="0"/>
                <a:sym typeface="Arial"/>
              </a:rPr>
              <a:t>(LNA) Process</a:t>
            </a:r>
            <a:br>
              <a:rPr lang="en-US" dirty="0">
                <a:latin typeface="Arial" panose="020B0604020202020204" pitchFamily="34" charset="0"/>
                <a:cs typeface="Arial" panose="020B0604020202020204" pitchFamily="34" charset="0"/>
              </a:rPr>
            </a:br>
            <a:endParaRPr lang="en-RO"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2587EA2-B088-2D6B-E47D-0348477E58B1}"/>
              </a:ext>
            </a:extLst>
          </p:cNvPr>
          <p:cNvSpPr>
            <a:spLocks noGrp="1"/>
          </p:cNvSpPr>
          <p:nvPr>
            <p:ph idx="1"/>
          </p:nvPr>
        </p:nvSpPr>
        <p:spPr>
          <a:xfrm>
            <a:off x="4385814" y="762000"/>
            <a:ext cx="6627377" cy="5334001"/>
          </a:xfrm>
        </p:spPr>
        <p:txBody>
          <a:bodyPr>
            <a:normAutofit/>
          </a:bodyPr>
          <a:lstStyle/>
          <a:p>
            <a:pPr marL="0" indent="0">
              <a:buNone/>
            </a:pPr>
            <a:r>
              <a:rPr lang="en-US" sz="1100" dirty="0">
                <a:latin typeface="Arial" panose="020B0604020202020204" pitchFamily="34" charset="0"/>
                <a:ea typeface="Arial"/>
                <a:cs typeface="Arial" panose="020B0604020202020204" pitchFamily="34" charset="0"/>
                <a:sym typeface="Arial"/>
              </a:rPr>
              <a:t>A systematic process used to identify the 'gap' between a new hire's current capability and the standards required for 'smooth running' (CIPD, 2025a).</a:t>
            </a:r>
          </a:p>
          <a:p>
            <a:pPr marL="0" indent="0">
              <a:buNone/>
            </a:pPr>
            <a:r>
              <a:rPr lang="en-US" sz="1100" b="1" dirty="0">
                <a:latin typeface="Arial" panose="020B0604020202020204" pitchFamily="34" charset="0"/>
                <a:ea typeface="Arial"/>
                <a:cs typeface="Arial" panose="020B0604020202020204" pitchFamily="34" charset="0"/>
                <a:sym typeface="Arial"/>
              </a:rPr>
              <a:t>Individual Focus:</a:t>
            </a:r>
            <a:r>
              <a:rPr lang="en-US" sz="1100" dirty="0">
                <a:latin typeface="Arial" panose="020B0604020202020204" pitchFamily="34" charset="0"/>
                <a:ea typeface="Arial"/>
                <a:cs typeface="Arial" panose="020B0604020202020204" pitchFamily="34" charset="0"/>
                <a:sym typeface="Arial"/>
              </a:rPr>
              <a:t> For a new Cabin Crew member, </a:t>
            </a:r>
            <a:r>
              <a:rPr lang="en-US" sz="1100" i="1" dirty="0">
                <a:latin typeface="Arial"/>
                <a:ea typeface="Arial"/>
                <a:cs typeface="Arial"/>
                <a:sym typeface="Arial"/>
              </a:rPr>
              <a:t>LNA ensures that training investment is targeted towards statutory and safety requirements </a:t>
            </a:r>
            <a:r>
              <a:rPr lang="en-US" sz="1100" dirty="0">
                <a:latin typeface="Arial"/>
                <a:ea typeface="Arial"/>
                <a:cs typeface="Arial"/>
                <a:sym typeface="Arial"/>
              </a:rPr>
              <a:t>are:</a:t>
            </a:r>
            <a:endParaRPr lang="en-US" sz="1100" i="1" dirty="0">
              <a:latin typeface="Arial"/>
              <a:ea typeface="Arial"/>
              <a:cs typeface="Arial"/>
              <a:sym typeface="Arial"/>
            </a:endParaRPr>
          </a:p>
          <a:p>
            <a:r>
              <a:rPr lang="en-US" sz="1100" dirty="0">
                <a:latin typeface="Arial" panose="020B0604020202020204" pitchFamily="34" charset="0"/>
                <a:ea typeface="Arial"/>
                <a:cs typeface="Arial" panose="020B0604020202020204" pitchFamily="34" charset="0"/>
                <a:sym typeface="Arial"/>
              </a:rPr>
              <a:t>Mandatory safety knowledge (SEP).</a:t>
            </a:r>
          </a:p>
          <a:p>
            <a:r>
              <a:rPr lang="en-US" sz="1100" dirty="0">
                <a:latin typeface="Arial" panose="020B0604020202020204" pitchFamily="34" charset="0"/>
                <a:ea typeface="Arial"/>
                <a:cs typeface="Arial" panose="020B0604020202020204" pitchFamily="34" charset="0"/>
                <a:sym typeface="Arial"/>
              </a:rPr>
              <a:t>Customer service excellence standards.</a:t>
            </a:r>
          </a:p>
          <a:p>
            <a:r>
              <a:rPr lang="en-US" sz="1100" dirty="0">
                <a:latin typeface="Arial" panose="020B0604020202020204" pitchFamily="34" charset="0"/>
                <a:ea typeface="Arial"/>
                <a:cs typeface="Arial" panose="020B0604020202020204" pitchFamily="34" charset="0"/>
                <a:sym typeface="Arial"/>
              </a:rPr>
              <a:t>Digital skills for onboard operations.</a:t>
            </a:r>
          </a:p>
          <a:p>
            <a:endParaRPr lang="en-US" sz="1100" dirty="0">
              <a:latin typeface="Arial" panose="020B0604020202020204" pitchFamily="34" charset="0"/>
              <a:cs typeface="Arial" panose="020B0604020202020204" pitchFamily="34" charset="0"/>
              <a:sym typeface="Arial"/>
            </a:endParaRPr>
          </a:p>
          <a:p>
            <a:pPr marL="0" indent="0">
              <a:buNone/>
            </a:pPr>
            <a:r>
              <a:rPr lang="en-US" sz="1100" dirty="0">
                <a:latin typeface="Arial"/>
                <a:ea typeface="Arial"/>
                <a:cs typeface="Arial"/>
                <a:sym typeface="Arial"/>
              </a:rPr>
              <a:t>Gaps are identified via diagnostic tests during induction and instructor observations in flight simulators.</a:t>
            </a:r>
            <a:endParaRPr lang="en-US" sz="1100" dirty="0">
              <a:latin typeface="Arial" panose="020B0604020202020204" pitchFamily="34" charset="0"/>
              <a:cs typeface="Arial" panose="020B0604020202020204" pitchFamily="34" charset="0"/>
            </a:endParaRPr>
          </a:p>
        </p:txBody>
      </p:sp>
      <p:sp>
        <p:nvSpPr>
          <p:cNvPr id="15" name="Freeform: Shape 14">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90517" y="1056875"/>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 name="Slide Number Placeholder 5">
            <a:extLst>
              <a:ext uri="{FF2B5EF4-FFF2-40B4-BE49-F238E27FC236}">
                <a16:creationId xmlns:a16="http://schemas.microsoft.com/office/drawing/2014/main" id="{828559BB-8855-EC71-D00B-F7F77C6CCE43}"/>
              </a:ext>
            </a:extLst>
          </p:cNvPr>
          <p:cNvSpPr>
            <a:spLocks noGrp="1"/>
          </p:cNvSpPr>
          <p:nvPr>
            <p:ph type="sldNum" sz="quarter" idx="12"/>
          </p:nvPr>
        </p:nvSpPr>
        <p:spPr>
          <a:xfrm>
            <a:off x="10634135" y="6356350"/>
            <a:ext cx="1530927" cy="365125"/>
          </a:xfrm>
        </p:spPr>
        <p:txBody>
          <a:bodyPr>
            <a:normAutofit/>
          </a:bodyPr>
          <a:lstStyle/>
          <a:p>
            <a:pPr>
              <a:spcAft>
                <a:spcPts val="600"/>
              </a:spcAft>
            </a:pPr>
            <a:fld id="{4FAB73BC-B049-4115-A692-8D63A059BFB8}" type="slidenum">
              <a:rPr lang="en-US"/>
              <a:pPr>
                <a:spcAft>
                  <a:spcPts val="600"/>
                </a:spcAft>
              </a:pPr>
              <a:t>11</a:t>
            </a:fld>
            <a:endParaRPr lang="en-US"/>
          </a:p>
        </p:txBody>
      </p:sp>
    </p:spTree>
    <p:extLst>
      <p:ext uri="{BB962C8B-B14F-4D97-AF65-F5344CB8AC3E}">
        <p14:creationId xmlns:p14="http://schemas.microsoft.com/office/powerpoint/2010/main" val="35516370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1C6A0B3-17F6-00B3-45B9-F9E87F73A4F5}"/>
              </a:ext>
            </a:extLst>
          </p:cNvPr>
          <p:cNvSpPr>
            <a:spLocks noGrp="1"/>
          </p:cNvSpPr>
          <p:nvPr>
            <p:ph type="title"/>
          </p:nvPr>
        </p:nvSpPr>
        <p:spPr>
          <a:xfrm>
            <a:off x="494260" y="1683144"/>
            <a:ext cx="2774922" cy="3491712"/>
          </a:xfrm>
        </p:spPr>
        <p:txBody>
          <a:bodyPr>
            <a:normAutofit/>
          </a:bodyPr>
          <a:lstStyle/>
          <a:p>
            <a:r>
              <a:rPr lang="en-GB" sz="1100" b="1" dirty="0">
                <a:latin typeface="Arial" panose="020B0604020202020204" pitchFamily="34" charset="0"/>
                <a:cs typeface="Arial" panose="020B0604020202020204" pitchFamily="34" charset="0"/>
              </a:rPr>
              <a:t>Inclusive Decisions &amp; Workplace Growth</a:t>
            </a:r>
            <a:endParaRPr lang="en-RO" sz="1100" b="1" dirty="0">
              <a:latin typeface="Arial" panose="020B0604020202020204" pitchFamily="34" charset="0"/>
              <a:cs typeface="Arial" panose="020B0604020202020204" pitchFamily="34" charset="0"/>
            </a:endParaRPr>
          </a:p>
        </p:txBody>
      </p:sp>
      <p:sp>
        <p:nvSpPr>
          <p:cNvPr id="7" name="Rectangle 1">
            <a:extLst>
              <a:ext uri="{FF2B5EF4-FFF2-40B4-BE49-F238E27FC236}">
                <a16:creationId xmlns:a16="http://schemas.microsoft.com/office/drawing/2014/main" id="{E56D99C9-7E91-AA13-2DE9-6729B48C63FD}"/>
              </a:ext>
            </a:extLst>
          </p:cNvPr>
          <p:cNvSpPr>
            <a:spLocks noGrp="1" noChangeArrowheads="1"/>
          </p:cNvSpPr>
          <p:nvPr>
            <p:ph idx="1"/>
          </p:nvPr>
        </p:nvSpPr>
        <p:spPr bwMode="auto">
          <a:xfrm>
            <a:off x="4361606" y="762000"/>
            <a:ext cx="6627377" cy="533400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Char char="•"/>
              <a:tabLst/>
            </a:pPr>
            <a:r>
              <a:rPr kumimoji="0" lang="en-RO" altLang="en-RO" sz="1100" b="0" i="0" u="none" strike="noStrike" cap="none" normalizeH="0" baseline="0" dirty="0">
                <a:ln>
                  <a:noFill/>
                </a:ln>
                <a:effectLst/>
                <a:latin typeface="Arial" panose="020B0604020202020204" pitchFamily="34" charset="0"/>
              </a:rPr>
              <a:t>Inclusive decision-making ensures diverse perspectives are considered, leading to safer, fairer, and more effective outcomes in a safety-critical environment.</a:t>
            </a:r>
          </a:p>
          <a:p>
            <a:pPr marL="0" marR="0" lvl="0" indent="0" defTabSz="914400" rtl="0" eaLnBrk="0" fontAlgn="base" latinLnBrk="0" hangingPunct="0">
              <a:spcBef>
                <a:spcPct val="0"/>
              </a:spcBef>
              <a:spcAft>
                <a:spcPts val="600"/>
              </a:spcAft>
              <a:buClrTx/>
              <a:buSzTx/>
              <a:buFontTx/>
              <a:buChar char="•"/>
              <a:tabLst/>
            </a:pPr>
            <a:endParaRPr kumimoji="0" lang="en-RO" altLang="en-RO" sz="11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RO" altLang="en-RO" sz="1100" b="0" i="0" u="none" strike="noStrike" cap="none" normalizeH="0" baseline="0" dirty="0">
                <a:ln>
                  <a:noFill/>
                </a:ln>
                <a:effectLst/>
                <a:latin typeface="Arial" panose="020B0604020202020204" pitchFamily="34" charset="0"/>
              </a:rPr>
              <a:t>Empowering employees to contribute ideas increases engagement, accountability, and trust within teams.</a:t>
            </a:r>
          </a:p>
          <a:p>
            <a:pPr marL="0" marR="0" lvl="0" indent="0" defTabSz="914400" rtl="0" eaLnBrk="0" fontAlgn="base" latinLnBrk="0" hangingPunct="0">
              <a:spcBef>
                <a:spcPct val="0"/>
              </a:spcBef>
              <a:spcAft>
                <a:spcPts val="600"/>
              </a:spcAft>
              <a:buClrTx/>
              <a:buSzTx/>
              <a:buFontTx/>
              <a:buChar char="•"/>
              <a:tabLst/>
            </a:pPr>
            <a:endParaRPr kumimoji="0" lang="en-RO" altLang="en-RO" sz="11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RO" altLang="en-RO" sz="1100" b="0" i="0" u="none" strike="noStrike" cap="none" normalizeH="0" baseline="0" dirty="0">
                <a:ln>
                  <a:noFill/>
                </a:ln>
                <a:effectLst/>
                <a:latin typeface="Arial" panose="020B0604020202020204" pitchFamily="34" charset="0"/>
              </a:rPr>
              <a:t>A culture of inclusion supports continuous learning and knowledge sharing, strengthening team performance under pressure.</a:t>
            </a:r>
          </a:p>
          <a:p>
            <a:pPr marL="0" marR="0" lvl="0" indent="0" defTabSz="914400" rtl="0" eaLnBrk="0" fontAlgn="base" latinLnBrk="0" hangingPunct="0">
              <a:spcBef>
                <a:spcPct val="0"/>
              </a:spcBef>
              <a:spcAft>
                <a:spcPts val="600"/>
              </a:spcAft>
              <a:buClrTx/>
              <a:buSzTx/>
              <a:buFontTx/>
              <a:buChar char="•"/>
              <a:tabLst/>
            </a:pPr>
            <a:endParaRPr kumimoji="0" lang="en-RO" altLang="en-RO" sz="11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RO" altLang="en-RO" sz="1100" b="0" i="0" u="none" strike="noStrike" cap="none" normalizeH="0" baseline="0" dirty="0">
                <a:ln>
                  <a:noFill/>
                </a:ln>
                <a:effectLst/>
                <a:latin typeface="Arial" panose="020B0604020202020204" pitchFamily="34" charset="0"/>
              </a:rPr>
              <a:t>Inclusive workplaces promote equal development opportunities, enabling individual growth to translate into long-term organizational success.</a:t>
            </a:r>
          </a:p>
          <a:p>
            <a:pPr marL="0" marR="0" lvl="0" indent="0" defTabSz="914400" rtl="0" eaLnBrk="0" fontAlgn="base" latinLnBrk="0" hangingPunct="0">
              <a:spcBef>
                <a:spcPct val="0"/>
              </a:spcBef>
              <a:spcAft>
                <a:spcPts val="600"/>
              </a:spcAft>
              <a:buClrTx/>
              <a:buSzTx/>
              <a:buFontTx/>
              <a:buChar char="•"/>
              <a:tabLst/>
            </a:pPr>
            <a:endParaRPr kumimoji="0" lang="en-RO" altLang="en-RO" sz="11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RO" altLang="en-RO" sz="1100" b="0" i="0" u="none" strike="noStrike" cap="none" normalizeH="0" baseline="0" dirty="0">
                <a:ln>
                  <a:noFill/>
                </a:ln>
                <a:effectLst/>
                <a:latin typeface="Arial" panose="020B0604020202020204" pitchFamily="34" charset="0"/>
              </a:rPr>
              <a:t>By valuing diversity and collaboration, inclusive decisions directly contribute to resilience, retention, and sustainable workplace growth.</a:t>
            </a:r>
          </a:p>
        </p:txBody>
      </p:sp>
      <p:sp>
        <p:nvSpPr>
          <p:cNvPr id="16" name="Freeform: Shape 15">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90517" y="1056875"/>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 name="Slide Number Placeholder 5">
            <a:extLst>
              <a:ext uri="{FF2B5EF4-FFF2-40B4-BE49-F238E27FC236}">
                <a16:creationId xmlns:a16="http://schemas.microsoft.com/office/drawing/2014/main" id="{14F93026-5737-335C-05F4-020F3DDD77E0}"/>
              </a:ext>
            </a:extLst>
          </p:cNvPr>
          <p:cNvSpPr>
            <a:spLocks noGrp="1"/>
          </p:cNvSpPr>
          <p:nvPr>
            <p:ph type="sldNum" sz="quarter" idx="12"/>
          </p:nvPr>
        </p:nvSpPr>
        <p:spPr>
          <a:xfrm>
            <a:off x="10634135" y="6356350"/>
            <a:ext cx="1530927" cy="365125"/>
          </a:xfrm>
        </p:spPr>
        <p:txBody>
          <a:bodyPr>
            <a:normAutofit/>
          </a:bodyPr>
          <a:lstStyle/>
          <a:p>
            <a:pPr>
              <a:spcAft>
                <a:spcPts val="600"/>
              </a:spcAft>
            </a:pPr>
            <a:fld id="{4FAB73BC-B049-4115-A692-8D63A059BFB8}" type="slidenum">
              <a:rPr lang="en-US" smtClean="0"/>
              <a:pPr>
                <a:spcAft>
                  <a:spcPts val="600"/>
                </a:spcAft>
              </a:pPr>
              <a:t>12</a:t>
            </a:fld>
            <a:endParaRPr lang="en-US"/>
          </a:p>
        </p:txBody>
      </p:sp>
    </p:spTree>
    <p:extLst>
      <p:ext uri="{BB962C8B-B14F-4D97-AF65-F5344CB8AC3E}">
        <p14:creationId xmlns:p14="http://schemas.microsoft.com/office/powerpoint/2010/main" val="32837423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50CFEFA8-9954-4699-C973-6A7F2528DE5B}"/>
              </a:ext>
            </a:extLst>
          </p:cNvPr>
          <p:cNvSpPr>
            <a:spLocks noGrp="1"/>
          </p:cNvSpPr>
          <p:nvPr>
            <p:ph type="title"/>
          </p:nvPr>
        </p:nvSpPr>
        <p:spPr>
          <a:xfrm>
            <a:off x="494260" y="1683144"/>
            <a:ext cx="2774922" cy="3491712"/>
          </a:xfrm>
        </p:spPr>
        <p:txBody>
          <a:bodyPr>
            <a:normAutofit/>
          </a:bodyPr>
          <a:lstStyle/>
          <a:p>
            <a:r>
              <a:rPr lang="en-GB" sz="1100" b="1" dirty="0">
                <a:latin typeface="Arial" panose="020B0604020202020204" pitchFamily="34" charset="0"/>
                <a:cs typeface="Arial" panose="020B0604020202020204" pitchFamily="34" charset="0"/>
              </a:rPr>
              <a:t>Ethical Selection And Fairness</a:t>
            </a:r>
            <a:endParaRPr lang="en-RO" sz="1100" b="1" dirty="0">
              <a:latin typeface="Arial" panose="020B0604020202020204" pitchFamily="34" charset="0"/>
              <a:cs typeface="Arial" panose="020B0604020202020204" pitchFamily="34" charset="0"/>
            </a:endParaRPr>
          </a:p>
        </p:txBody>
      </p:sp>
      <p:sp>
        <p:nvSpPr>
          <p:cNvPr id="7" name="Rectangle 1">
            <a:extLst>
              <a:ext uri="{FF2B5EF4-FFF2-40B4-BE49-F238E27FC236}">
                <a16:creationId xmlns:a16="http://schemas.microsoft.com/office/drawing/2014/main" id="{7A26767B-9694-BF57-4FFA-42428A65C75B}"/>
              </a:ext>
            </a:extLst>
          </p:cNvPr>
          <p:cNvSpPr>
            <a:spLocks noGrp="1" noChangeArrowheads="1"/>
          </p:cNvSpPr>
          <p:nvPr>
            <p:ph idx="1"/>
          </p:nvPr>
        </p:nvSpPr>
        <p:spPr bwMode="auto">
          <a:xfrm>
            <a:off x="4361606" y="762000"/>
            <a:ext cx="6627377" cy="533400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Char char="•"/>
              <a:tabLst/>
            </a:pPr>
            <a:r>
              <a:rPr kumimoji="0" lang="en-RO" altLang="en-RO" sz="1100" b="0" i="0" u="none" strike="noStrike" cap="none" normalizeH="0" baseline="0" dirty="0">
                <a:ln>
                  <a:noFill/>
                </a:ln>
                <a:effectLst/>
                <a:latin typeface="Arial" panose="020B0604020202020204" pitchFamily="34" charset="0"/>
              </a:rPr>
              <a:t>Ethical selection ensures recruitment decisions are based on merit, competence, and job-related criteria.</a:t>
            </a:r>
          </a:p>
          <a:p>
            <a:pPr marL="0" marR="0" lvl="0" indent="0" defTabSz="914400" rtl="0" eaLnBrk="0" fontAlgn="base" latinLnBrk="0" hangingPunct="0">
              <a:spcBef>
                <a:spcPct val="0"/>
              </a:spcBef>
              <a:spcAft>
                <a:spcPts val="600"/>
              </a:spcAft>
              <a:buClrTx/>
              <a:buSzTx/>
              <a:buFontTx/>
              <a:buChar char="•"/>
              <a:tabLst/>
            </a:pPr>
            <a:endParaRPr kumimoji="0" lang="en-RO" altLang="en-RO" sz="11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RO" altLang="en-RO" sz="1100" b="0" i="0" u="none" strike="noStrike" cap="none" normalizeH="0" baseline="0" dirty="0">
                <a:ln>
                  <a:noFill/>
                </a:ln>
                <a:effectLst/>
                <a:latin typeface="Arial" panose="020B0604020202020204" pitchFamily="34" charset="0"/>
              </a:rPr>
              <a:t>Fair and transparent selection processes reduce bias and promote equal opportunity.</a:t>
            </a:r>
          </a:p>
          <a:p>
            <a:pPr marL="0" marR="0" lvl="0" indent="0" defTabSz="914400" rtl="0" eaLnBrk="0" fontAlgn="base" latinLnBrk="0" hangingPunct="0">
              <a:spcBef>
                <a:spcPct val="0"/>
              </a:spcBef>
              <a:spcAft>
                <a:spcPts val="600"/>
              </a:spcAft>
              <a:buClrTx/>
              <a:buSzTx/>
              <a:buFontTx/>
              <a:buChar char="•"/>
              <a:tabLst/>
            </a:pPr>
            <a:endParaRPr kumimoji="0" lang="en-RO" altLang="en-RO" sz="11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RO" altLang="en-RO" sz="1100" b="0" i="0" u="none" strike="noStrike" cap="none" normalizeH="0" baseline="0" dirty="0">
                <a:ln>
                  <a:noFill/>
                </a:ln>
                <a:effectLst/>
                <a:latin typeface="Arial" panose="020B0604020202020204" pitchFamily="34" charset="0"/>
              </a:rPr>
              <a:t>Objective assessment methods strengthen trust and support organisational legitimacy.</a:t>
            </a:r>
          </a:p>
          <a:p>
            <a:pPr marL="0" marR="0" lvl="0" indent="0" defTabSz="914400" rtl="0" eaLnBrk="0" fontAlgn="base" latinLnBrk="0" hangingPunct="0">
              <a:spcBef>
                <a:spcPct val="0"/>
              </a:spcBef>
              <a:spcAft>
                <a:spcPts val="600"/>
              </a:spcAft>
              <a:buClrTx/>
              <a:buSzTx/>
              <a:buFontTx/>
              <a:buChar char="•"/>
              <a:tabLst/>
            </a:pPr>
            <a:endParaRPr kumimoji="0" lang="en-RO" altLang="en-RO" sz="11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RO" altLang="en-RO" sz="1100" b="0" i="0" u="none" strike="noStrike" cap="none" normalizeH="0" baseline="0" dirty="0">
                <a:ln>
                  <a:noFill/>
                </a:ln>
                <a:effectLst/>
                <a:latin typeface="Arial" panose="020B0604020202020204" pitchFamily="34" charset="0"/>
              </a:rPr>
              <a:t>Ethical recruitment enhances workforce diversity and long-term performance.</a:t>
            </a:r>
          </a:p>
        </p:txBody>
      </p:sp>
      <p:sp>
        <p:nvSpPr>
          <p:cNvPr id="16" name="Freeform: Shape 15">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90517" y="1056875"/>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 name="Slide Number Placeholder 5">
            <a:extLst>
              <a:ext uri="{FF2B5EF4-FFF2-40B4-BE49-F238E27FC236}">
                <a16:creationId xmlns:a16="http://schemas.microsoft.com/office/drawing/2014/main" id="{E6CF45E5-238D-A121-AC1E-E6A78EAAA87E}"/>
              </a:ext>
            </a:extLst>
          </p:cNvPr>
          <p:cNvSpPr>
            <a:spLocks noGrp="1"/>
          </p:cNvSpPr>
          <p:nvPr>
            <p:ph type="sldNum" sz="quarter" idx="12"/>
          </p:nvPr>
        </p:nvSpPr>
        <p:spPr>
          <a:xfrm>
            <a:off x="10634135" y="6356350"/>
            <a:ext cx="1530927" cy="365125"/>
          </a:xfrm>
        </p:spPr>
        <p:txBody>
          <a:bodyPr>
            <a:normAutofit/>
          </a:bodyPr>
          <a:lstStyle/>
          <a:p>
            <a:pPr>
              <a:spcAft>
                <a:spcPts val="600"/>
              </a:spcAft>
            </a:pPr>
            <a:fld id="{4FAB73BC-B049-4115-A692-8D63A059BFB8}" type="slidenum">
              <a:rPr lang="en-US" smtClean="0"/>
              <a:pPr>
                <a:spcAft>
                  <a:spcPts val="600"/>
                </a:spcAft>
              </a:pPr>
              <a:t>13</a:t>
            </a:fld>
            <a:endParaRPr lang="en-US"/>
          </a:p>
        </p:txBody>
      </p:sp>
    </p:spTree>
    <p:extLst>
      <p:ext uri="{BB962C8B-B14F-4D97-AF65-F5344CB8AC3E}">
        <p14:creationId xmlns:p14="http://schemas.microsoft.com/office/powerpoint/2010/main" val="37546037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46CAA9-B309-0FED-EB66-5053EA74BAAF}"/>
              </a:ext>
            </a:extLst>
          </p:cNvPr>
          <p:cNvSpPr>
            <a:spLocks noGrp="1"/>
          </p:cNvSpPr>
          <p:nvPr>
            <p:ph type="title"/>
          </p:nvPr>
        </p:nvSpPr>
        <p:spPr>
          <a:xfrm>
            <a:off x="252919" y="1123837"/>
            <a:ext cx="2947482" cy="4601183"/>
          </a:xfrm>
        </p:spPr>
        <p:txBody>
          <a:bodyPr>
            <a:normAutofit/>
          </a:bodyPr>
          <a:lstStyle/>
          <a:p>
            <a:r>
              <a:rPr lang="en-GB" sz="1100" b="1" dirty="0">
                <a:latin typeface="Arial" panose="020B0604020202020204" pitchFamily="34" charset="0"/>
                <a:cs typeface="Arial" panose="020B0604020202020204" pitchFamily="34" charset="0"/>
              </a:rPr>
              <a:t>Conclusion</a:t>
            </a:r>
            <a:endParaRPr lang="en-RO" sz="11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5D69122-F9D5-2FF9-F5A0-FB3C22B70DF1}"/>
              </a:ext>
            </a:extLst>
          </p:cNvPr>
          <p:cNvSpPr>
            <a:spLocks noGrp="1"/>
          </p:cNvSpPr>
          <p:nvPr>
            <p:ph idx="1"/>
          </p:nvPr>
        </p:nvSpPr>
        <p:spPr>
          <a:xfrm>
            <a:off x="3869267" y="864108"/>
            <a:ext cx="3585891" cy="5120640"/>
          </a:xfrm>
        </p:spPr>
        <p:txBody>
          <a:bodyPr>
            <a:normAutofit/>
          </a:bodyPr>
          <a:lstStyle/>
          <a:p>
            <a:pPr marL="0" indent="0">
              <a:buNone/>
            </a:pPr>
            <a:r>
              <a:rPr lang="en-GB" sz="1100" dirty="0">
                <a:latin typeface="Arial" panose="020B0604020202020204" pitchFamily="34" charset="0"/>
                <a:cs typeface="Arial" panose="020B0604020202020204" pitchFamily="34" charset="0"/>
              </a:rPr>
              <a:t>From an HR perspective, this project demonstrates that effective recruitment, ethical selection, and targeted learning and development are critical to sustaining performance in a safety-critical, premium service environment. By aligning job analysis, person–job fit, inclusive decision-making, and fair selection practices, British Airways can attract and retain resilient cabin crew who deliver both operational safety and brand excellence. Investing in structured development, inclusive cultures, and ethical HR practices not only supports individual growth but also strengthens organisational resilience, trust, and long-term competitive advantage.</a:t>
            </a:r>
          </a:p>
        </p:txBody>
      </p:sp>
      <p:pic>
        <p:nvPicPr>
          <p:cNvPr id="7" name="Picture 6">
            <a:extLst>
              <a:ext uri="{FF2B5EF4-FFF2-40B4-BE49-F238E27FC236}">
                <a16:creationId xmlns:a16="http://schemas.microsoft.com/office/drawing/2014/main" id="{0998ACB5-C1CF-B851-536C-B071AA12004E}"/>
              </a:ext>
            </a:extLst>
          </p:cNvPr>
          <p:cNvPicPr>
            <a:picLocks noChangeAspect="1"/>
          </p:cNvPicPr>
          <p:nvPr/>
        </p:nvPicPr>
        <p:blipFill>
          <a:blip r:embed="rId2"/>
          <a:srcRect l="37758" r="16947" b="-1"/>
          <a:stretch>
            <a:fillRect/>
          </a:stretch>
        </p:blipFill>
        <p:spPr>
          <a:xfrm>
            <a:off x="8124024" y="758952"/>
            <a:ext cx="3617432" cy="5330952"/>
          </a:xfrm>
          <a:prstGeom prst="rect">
            <a:avLst/>
          </a:prstGeom>
          <a:ln>
            <a:noFill/>
          </a:ln>
          <a:effectLst>
            <a:outerShdw blurRad="292100" dist="139700" dir="2700000" algn="tl" rotWithShape="0">
              <a:srgbClr val="333333">
                <a:alpha val="65000"/>
              </a:srgbClr>
            </a:outerShdw>
          </a:effectLst>
        </p:spPr>
      </p:pic>
      <p:sp>
        <p:nvSpPr>
          <p:cNvPr id="4" name="Slide Number Placeholder 3">
            <a:extLst>
              <a:ext uri="{FF2B5EF4-FFF2-40B4-BE49-F238E27FC236}">
                <a16:creationId xmlns:a16="http://schemas.microsoft.com/office/drawing/2014/main" id="{ABFE1F01-4C73-B451-83DB-BE5DEEE9E61C}"/>
              </a:ext>
            </a:extLst>
          </p:cNvPr>
          <p:cNvSpPr>
            <a:spLocks noGrp="1"/>
          </p:cNvSpPr>
          <p:nvPr>
            <p:ph type="sldNum" sz="quarter" idx="12"/>
          </p:nvPr>
        </p:nvSpPr>
        <p:spPr>
          <a:xfrm>
            <a:off x="10634135" y="6356350"/>
            <a:ext cx="1530927" cy="365125"/>
          </a:xfrm>
        </p:spPr>
        <p:txBody>
          <a:bodyPr>
            <a:normAutofit/>
          </a:bodyPr>
          <a:lstStyle/>
          <a:p>
            <a:pPr>
              <a:spcAft>
                <a:spcPts val="600"/>
              </a:spcAft>
            </a:pPr>
            <a:fld id="{4FAB73BC-B049-4115-A692-8D63A059BFB8}" type="slidenum">
              <a:rPr lang="en-US"/>
              <a:pPr>
                <a:spcAft>
                  <a:spcPts val="600"/>
                </a:spcAft>
              </a:pPr>
              <a:t>14</a:t>
            </a:fld>
            <a:endParaRPr lang="en-US"/>
          </a:p>
        </p:txBody>
      </p:sp>
    </p:spTree>
    <p:extLst>
      <p:ext uri="{BB962C8B-B14F-4D97-AF65-F5344CB8AC3E}">
        <p14:creationId xmlns:p14="http://schemas.microsoft.com/office/powerpoint/2010/main" val="1593951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5D0C7E9-3691-EBDE-4234-76D5E70F71BA}"/>
              </a:ext>
            </a:extLst>
          </p:cNvPr>
          <p:cNvSpPr>
            <a:spLocks noGrp="1"/>
          </p:cNvSpPr>
          <p:nvPr>
            <p:ph type="title"/>
          </p:nvPr>
        </p:nvSpPr>
        <p:spPr>
          <a:xfrm>
            <a:off x="494260" y="1683144"/>
            <a:ext cx="2774922" cy="3491712"/>
          </a:xfrm>
        </p:spPr>
        <p:txBody>
          <a:bodyPr>
            <a:normAutofit/>
          </a:bodyPr>
          <a:lstStyle/>
          <a:p>
            <a:r>
              <a:rPr lang="en-RO" sz="1100" b="1" dirty="0">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6CBBBA4E-377A-63AB-57B8-BBEBEA7E4BF9}"/>
              </a:ext>
            </a:extLst>
          </p:cNvPr>
          <p:cNvSpPr>
            <a:spLocks noGrp="1"/>
          </p:cNvSpPr>
          <p:nvPr>
            <p:ph idx="1"/>
            <p:extLst>
              <p:ext uri="{E7BDC344-281C-4309-B0C6-D0EE65EED2A8}">
                <p202:designPr xmlns:p202="http://schemas.microsoft.com/office/powerpoint/2020/02/main">
                  <p202:designTagLst>
                    <p202:designTag name="ARCH:1:CLS" val="LargePlainText"/>
                  </p202:designTagLst>
                </p202:designPr>
              </p:ext>
            </p:extLst>
          </p:nvPr>
        </p:nvSpPr>
        <p:spPr>
          <a:xfrm>
            <a:off x="4361606" y="762001"/>
            <a:ext cx="6627377" cy="5256028"/>
          </a:xfrm>
        </p:spPr>
        <p:txBody>
          <a:bodyPr>
            <a:normAutofit/>
          </a:bodyPr>
          <a:lstStyle/>
          <a:p>
            <a:pPr indent="0">
              <a:buNone/>
            </a:pPr>
            <a:r>
              <a:rPr lang="en-US" sz="1200" b="1" kern="1200" dirty="0">
                <a:solidFill>
                  <a:schemeClr val="tx1">
                    <a:lumMod val="65000"/>
                    <a:lumOff val="35000"/>
                  </a:schemeClr>
                </a:solidFill>
                <a:latin typeface="Arial" panose="020B0604020202020204" pitchFamily="34" charset="0"/>
                <a:ea typeface="+mn-ea"/>
                <a:cs typeface="Arial" panose="020B0604020202020204" pitchFamily="34" charset="0"/>
              </a:rPr>
              <a:t>Herzberg, F. (1959) </a:t>
            </a:r>
            <a:r>
              <a:rPr lang="en-US" sz="1200" i="1" kern="1200" dirty="0">
                <a:solidFill>
                  <a:schemeClr val="tx1">
                    <a:lumMod val="65000"/>
                    <a:lumOff val="35000"/>
                  </a:schemeClr>
                </a:solidFill>
                <a:latin typeface="Arial" panose="020B0604020202020204" pitchFamily="34" charset="0"/>
                <a:ea typeface="+mn-ea"/>
                <a:cs typeface="Arial" panose="020B0604020202020204" pitchFamily="34" charset="0"/>
              </a:rPr>
              <a:t>The Motivation to Work</a:t>
            </a:r>
            <a:r>
              <a:rPr lang="en-US" sz="1200" b="1" kern="1200" dirty="0">
                <a:solidFill>
                  <a:schemeClr val="tx1">
                    <a:lumMod val="65000"/>
                    <a:lumOff val="35000"/>
                  </a:schemeClr>
                </a:solidFill>
                <a:latin typeface="Arial" panose="020B0604020202020204" pitchFamily="34" charset="0"/>
                <a:ea typeface="+mn-ea"/>
                <a:cs typeface="Arial" panose="020B0604020202020204" pitchFamily="34" charset="0"/>
              </a:rPr>
              <a:t>. New York: John Wiley &amp; Sons.</a:t>
            </a:r>
          </a:p>
          <a:p>
            <a:pPr indent="0">
              <a:buNone/>
            </a:pPr>
            <a:r>
              <a:rPr lang="en-US" sz="1200" b="1" kern="1200" dirty="0">
                <a:solidFill>
                  <a:schemeClr val="tx1">
                    <a:lumMod val="65000"/>
                    <a:lumOff val="35000"/>
                  </a:schemeClr>
                </a:solidFill>
                <a:latin typeface="Arial" panose="020B0604020202020204" pitchFamily="34" charset="0"/>
                <a:ea typeface="+mn-ea"/>
                <a:cs typeface="Arial" panose="020B0604020202020204" pitchFamily="34" charset="0"/>
              </a:rPr>
              <a:t>Pilbeam, S. and Corbridge, M. (2010</a:t>
            </a:r>
            <a:r>
              <a:rPr lang="en-US" sz="1200" i="1" kern="1200" dirty="0">
                <a:solidFill>
                  <a:schemeClr val="tx1">
                    <a:lumMod val="65000"/>
                    <a:lumOff val="35000"/>
                  </a:schemeClr>
                </a:solidFill>
                <a:latin typeface="Arial" panose="020B0604020202020204" pitchFamily="34" charset="0"/>
                <a:ea typeface="+mn-ea"/>
                <a:cs typeface="Arial" panose="020B0604020202020204" pitchFamily="34" charset="0"/>
              </a:rPr>
              <a:t>) People Resourcing and Talent Planning: HRM in Practice. </a:t>
            </a:r>
            <a:r>
              <a:rPr lang="en-US" sz="1200" b="1" kern="1200" dirty="0">
                <a:solidFill>
                  <a:schemeClr val="tx1">
                    <a:lumMod val="65000"/>
                    <a:lumOff val="35000"/>
                  </a:schemeClr>
                </a:solidFill>
                <a:latin typeface="Arial" panose="020B0604020202020204" pitchFamily="34" charset="0"/>
                <a:ea typeface="+mn-ea"/>
                <a:cs typeface="Arial" panose="020B0604020202020204" pitchFamily="34" charset="0"/>
              </a:rPr>
              <a:t>4th </a:t>
            </a:r>
            <a:r>
              <a:rPr lang="en-US" sz="1200" b="1" kern="1200" dirty="0" err="1">
                <a:solidFill>
                  <a:schemeClr val="tx1">
                    <a:lumMod val="65000"/>
                    <a:lumOff val="35000"/>
                  </a:schemeClr>
                </a:solidFill>
                <a:latin typeface="Arial" panose="020B0604020202020204" pitchFamily="34" charset="0"/>
                <a:ea typeface="+mn-ea"/>
                <a:cs typeface="Arial" panose="020B0604020202020204" pitchFamily="34" charset="0"/>
              </a:rPr>
              <a:t>edn</a:t>
            </a:r>
            <a:r>
              <a:rPr lang="en-US" sz="1200" b="1" kern="1200" dirty="0">
                <a:solidFill>
                  <a:schemeClr val="tx1">
                    <a:lumMod val="65000"/>
                    <a:lumOff val="35000"/>
                  </a:schemeClr>
                </a:solidFill>
                <a:latin typeface="Arial" panose="020B0604020202020204" pitchFamily="34" charset="0"/>
                <a:ea typeface="+mn-ea"/>
                <a:cs typeface="Arial" panose="020B0604020202020204" pitchFamily="34" charset="0"/>
              </a:rPr>
              <a:t>. London: Financial Times Press.</a:t>
            </a:r>
          </a:p>
          <a:p>
            <a:pPr indent="0">
              <a:buNone/>
            </a:pPr>
            <a:r>
              <a:rPr lang="en-US" sz="1200" b="1" kern="1200" dirty="0">
                <a:solidFill>
                  <a:schemeClr val="tx1">
                    <a:lumMod val="65000"/>
                    <a:lumOff val="35000"/>
                  </a:schemeClr>
                </a:solidFill>
                <a:latin typeface="Arial" panose="020B0604020202020204" pitchFamily="34" charset="0"/>
                <a:ea typeface="+mn-ea"/>
                <a:cs typeface="Arial" panose="020B0604020202020204" pitchFamily="34" charset="0"/>
              </a:rPr>
              <a:t>British Airways (2023</a:t>
            </a:r>
            <a:r>
              <a:rPr lang="en-US" sz="1200" i="1" kern="1200" dirty="0">
                <a:solidFill>
                  <a:schemeClr val="tx1">
                    <a:lumMod val="65000"/>
                    <a:lumOff val="35000"/>
                  </a:schemeClr>
                </a:solidFill>
                <a:latin typeface="Arial" panose="020B0604020202020204" pitchFamily="34" charset="0"/>
                <a:ea typeface="+mn-ea"/>
                <a:cs typeface="Arial" panose="020B0604020202020204" pitchFamily="34" charset="0"/>
              </a:rPr>
              <a:t>) Annual Report and Accounts 2023: Better World Strategy</a:t>
            </a:r>
            <a:r>
              <a:rPr lang="en-US" sz="1200" b="1" kern="1200" dirty="0">
                <a:solidFill>
                  <a:schemeClr val="tx1">
                    <a:lumMod val="65000"/>
                    <a:lumOff val="35000"/>
                  </a:schemeClr>
                </a:solidFill>
                <a:latin typeface="Arial" panose="020B0604020202020204" pitchFamily="34" charset="0"/>
                <a:ea typeface="+mn-ea"/>
                <a:cs typeface="Arial" panose="020B0604020202020204" pitchFamily="34" charset="0"/>
              </a:rPr>
              <a:t>. Available at: https://www.britishairways.com/content/en/ro/information/about-ba (Accessed: 12 February 2026).</a:t>
            </a:r>
          </a:p>
          <a:p>
            <a:pPr indent="0">
              <a:buNone/>
            </a:pPr>
            <a:r>
              <a:rPr lang="en-US" sz="1200" b="1" kern="1200" dirty="0">
                <a:solidFill>
                  <a:schemeClr val="tx1">
                    <a:lumMod val="65000"/>
                    <a:lumOff val="35000"/>
                  </a:schemeClr>
                </a:solidFill>
                <a:latin typeface="Arial" panose="020B0604020202020204" pitchFamily="34" charset="0"/>
                <a:ea typeface="+mn-ea"/>
                <a:cs typeface="Arial" panose="020B0604020202020204" pitchFamily="34" charset="0"/>
              </a:rPr>
              <a:t>Mullins, L.J. (2023</a:t>
            </a:r>
            <a:r>
              <a:rPr lang="en-US" sz="1200" i="1" kern="1200" dirty="0">
                <a:solidFill>
                  <a:schemeClr val="tx1">
                    <a:lumMod val="65000"/>
                    <a:lumOff val="35000"/>
                  </a:schemeClr>
                </a:solidFill>
                <a:latin typeface="Arial" panose="020B0604020202020204" pitchFamily="34" charset="0"/>
                <a:ea typeface="+mn-ea"/>
                <a:cs typeface="Arial" panose="020B0604020202020204" pitchFamily="34" charset="0"/>
              </a:rPr>
              <a:t>) Management and </a:t>
            </a:r>
            <a:r>
              <a:rPr lang="en-US" sz="1200" i="1" kern="1200" dirty="0" err="1">
                <a:solidFill>
                  <a:schemeClr val="tx1">
                    <a:lumMod val="65000"/>
                    <a:lumOff val="35000"/>
                  </a:schemeClr>
                </a:solidFill>
                <a:latin typeface="Arial" panose="020B0604020202020204" pitchFamily="34" charset="0"/>
                <a:ea typeface="+mn-ea"/>
                <a:cs typeface="Arial" panose="020B0604020202020204" pitchFamily="34" charset="0"/>
              </a:rPr>
              <a:t>Organisational</a:t>
            </a:r>
            <a:r>
              <a:rPr lang="en-US" sz="1200" i="1" kern="1200" dirty="0">
                <a:solidFill>
                  <a:schemeClr val="tx1">
                    <a:lumMod val="65000"/>
                    <a:lumOff val="35000"/>
                  </a:schemeClr>
                </a:solidFill>
                <a:latin typeface="Arial" panose="020B0604020202020204" pitchFamily="34" charset="0"/>
                <a:ea typeface="+mn-ea"/>
                <a:cs typeface="Arial" panose="020B0604020202020204" pitchFamily="34" charset="0"/>
              </a:rPr>
              <a:t> </a:t>
            </a:r>
            <a:r>
              <a:rPr lang="en-US" sz="1200" i="1" kern="1200" dirty="0" err="1">
                <a:solidFill>
                  <a:schemeClr val="tx1">
                    <a:lumMod val="65000"/>
                    <a:lumOff val="35000"/>
                  </a:schemeClr>
                </a:solidFill>
                <a:latin typeface="Arial" panose="020B0604020202020204" pitchFamily="34" charset="0"/>
                <a:ea typeface="+mn-ea"/>
                <a:cs typeface="Arial" panose="020B0604020202020204" pitchFamily="34" charset="0"/>
              </a:rPr>
              <a:t>Behaviour</a:t>
            </a:r>
            <a:r>
              <a:rPr lang="en-US" sz="1200" i="1" kern="1200" dirty="0">
                <a:solidFill>
                  <a:schemeClr val="tx1">
                    <a:lumMod val="65000"/>
                    <a:lumOff val="35000"/>
                  </a:schemeClr>
                </a:solidFill>
                <a:latin typeface="Arial" panose="020B0604020202020204" pitchFamily="34" charset="0"/>
                <a:ea typeface="+mn-ea"/>
                <a:cs typeface="Arial" panose="020B0604020202020204" pitchFamily="34" charset="0"/>
              </a:rPr>
              <a:t>. </a:t>
            </a:r>
            <a:r>
              <a:rPr lang="en-US" sz="1200" b="1" kern="1200" dirty="0">
                <a:solidFill>
                  <a:schemeClr val="tx1">
                    <a:lumMod val="65000"/>
                    <a:lumOff val="35000"/>
                  </a:schemeClr>
                </a:solidFill>
                <a:latin typeface="Arial" panose="020B0604020202020204" pitchFamily="34" charset="0"/>
                <a:ea typeface="+mn-ea"/>
                <a:cs typeface="Arial" panose="020B0604020202020204" pitchFamily="34" charset="0"/>
              </a:rPr>
              <a:t>13th </a:t>
            </a:r>
            <a:r>
              <a:rPr lang="en-US" sz="1200" b="1" kern="1200" dirty="0" err="1">
                <a:solidFill>
                  <a:schemeClr val="tx1">
                    <a:lumMod val="65000"/>
                    <a:lumOff val="35000"/>
                  </a:schemeClr>
                </a:solidFill>
                <a:latin typeface="Arial" panose="020B0604020202020204" pitchFamily="34" charset="0"/>
                <a:ea typeface="+mn-ea"/>
                <a:cs typeface="Arial" panose="020B0604020202020204" pitchFamily="34" charset="0"/>
              </a:rPr>
              <a:t>edn</a:t>
            </a:r>
            <a:r>
              <a:rPr lang="en-US" sz="1200" b="1" kern="1200" dirty="0">
                <a:solidFill>
                  <a:schemeClr val="tx1">
                    <a:lumMod val="65000"/>
                    <a:lumOff val="35000"/>
                  </a:schemeClr>
                </a:solidFill>
                <a:latin typeface="Arial" panose="020B0604020202020204" pitchFamily="34" charset="0"/>
                <a:ea typeface="+mn-ea"/>
                <a:cs typeface="Arial" panose="020B0604020202020204" pitchFamily="34" charset="0"/>
              </a:rPr>
              <a:t>. London: Pearson.</a:t>
            </a:r>
          </a:p>
          <a:p>
            <a:pPr indent="0">
              <a:buNone/>
            </a:pPr>
            <a:r>
              <a:rPr lang="en-US" sz="1200" b="1" kern="1200" dirty="0">
                <a:solidFill>
                  <a:schemeClr val="tx1">
                    <a:lumMod val="65000"/>
                    <a:lumOff val="35000"/>
                  </a:schemeClr>
                </a:solidFill>
                <a:latin typeface="Arial" panose="020B0604020202020204" pitchFamily="34" charset="0"/>
                <a:ea typeface="+mn-ea"/>
                <a:cs typeface="Arial" panose="020B0604020202020204" pitchFamily="34" charset="0"/>
              </a:rPr>
              <a:t>Shore, L.M., Randel, A.E., Chung, B.G., Dean, M.A., Ehrhart, K.H. and Singh, G. (2011) </a:t>
            </a:r>
            <a:r>
              <a:rPr lang="en-US" sz="1200" i="1" kern="1200" dirty="0">
                <a:solidFill>
                  <a:schemeClr val="tx1">
                    <a:lumMod val="65000"/>
                    <a:lumOff val="35000"/>
                  </a:schemeClr>
                </a:solidFill>
                <a:latin typeface="Arial" panose="020B0604020202020204" pitchFamily="34" charset="0"/>
                <a:ea typeface="+mn-ea"/>
                <a:cs typeface="Arial" panose="020B0604020202020204" pitchFamily="34" charset="0"/>
              </a:rPr>
              <a:t>‘Inclusion and diversity in work groups: A review and model for future research</a:t>
            </a:r>
            <a:r>
              <a:rPr lang="en-US" sz="1200" b="1" kern="1200" dirty="0">
                <a:solidFill>
                  <a:schemeClr val="tx1">
                    <a:lumMod val="65000"/>
                    <a:lumOff val="35000"/>
                  </a:schemeClr>
                </a:solidFill>
                <a:latin typeface="Arial" panose="020B0604020202020204" pitchFamily="34" charset="0"/>
                <a:ea typeface="+mn-ea"/>
                <a:cs typeface="Arial" panose="020B0604020202020204" pitchFamily="34" charset="0"/>
              </a:rPr>
              <a:t>’, Journal of Management, 37(4), pp. 1262–1289.</a:t>
            </a:r>
          </a:p>
          <a:p>
            <a:pPr indent="0">
              <a:buNone/>
            </a:pPr>
            <a:r>
              <a:rPr lang="en-US" sz="1200" b="1" kern="1200" dirty="0">
                <a:solidFill>
                  <a:schemeClr val="tx1">
                    <a:lumMod val="65000"/>
                    <a:lumOff val="35000"/>
                  </a:schemeClr>
                </a:solidFill>
                <a:latin typeface="Arial" panose="020B0604020202020204" pitchFamily="34" charset="0"/>
                <a:ea typeface="+mn-ea"/>
                <a:cs typeface="Arial" panose="020B0604020202020204" pitchFamily="34" charset="0"/>
              </a:rPr>
              <a:t>Chartered Institute of Personnel and Development (2023</a:t>
            </a:r>
            <a:r>
              <a:rPr lang="en-US" sz="1200" i="1" kern="1200" dirty="0">
                <a:solidFill>
                  <a:schemeClr val="tx1">
                    <a:lumMod val="65000"/>
                    <a:lumOff val="35000"/>
                  </a:schemeClr>
                </a:solidFill>
                <a:latin typeface="Arial" panose="020B0604020202020204" pitchFamily="34" charset="0"/>
                <a:ea typeface="+mn-ea"/>
                <a:cs typeface="Arial" panose="020B0604020202020204" pitchFamily="34" charset="0"/>
              </a:rPr>
              <a:t>) Diversity and inclusion at work. </a:t>
            </a:r>
            <a:r>
              <a:rPr lang="en-US" sz="1200" b="1" kern="1200" dirty="0">
                <a:solidFill>
                  <a:schemeClr val="tx1">
                    <a:lumMod val="65000"/>
                    <a:lumOff val="35000"/>
                  </a:schemeClr>
                </a:solidFill>
                <a:latin typeface="Arial" panose="020B0604020202020204" pitchFamily="34" charset="0"/>
                <a:ea typeface="+mn-ea"/>
                <a:cs typeface="Arial" panose="020B0604020202020204" pitchFamily="34" charset="0"/>
              </a:rPr>
              <a:t>London: CIPD.</a:t>
            </a:r>
          </a:p>
          <a:p>
            <a:pPr indent="0">
              <a:buNone/>
            </a:pPr>
            <a:r>
              <a:rPr lang="en-US" sz="1200" b="1" kern="1200" dirty="0">
                <a:solidFill>
                  <a:schemeClr val="tx1">
                    <a:lumMod val="65000"/>
                    <a:lumOff val="35000"/>
                  </a:schemeClr>
                </a:solidFill>
                <a:latin typeface="Arial" panose="020B0604020202020204" pitchFamily="34" charset="0"/>
                <a:ea typeface="+mn-ea"/>
                <a:cs typeface="Arial" panose="020B0604020202020204" pitchFamily="34" charset="0"/>
              </a:rPr>
              <a:t>Equality and Human Rights Commission (2015</a:t>
            </a:r>
            <a:r>
              <a:rPr lang="en-US" sz="1200" i="1" kern="1200" dirty="0">
                <a:solidFill>
                  <a:schemeClr val="tx1">
                    <a:lumMod val="65000"/>
                    <a:lumOff val="35000"/>
                  </a:schemeClr>
                </a:solidFill>
                <a:latin typeface="Arial" panose="020B0604020202020204" pitchFamily="34" charset="0"/>
                <a:ea typeface="+mn-ea"/>
                <a:cs typeface="Arial" panose="020B0604020202020204" pitchFamily="34" charset="0"/>
              </a:rPr>
              <a:t>) Recruitment and selection: A guide to equality</a:t>
            </a:r>
            <a:r>
              <a:rPr lang="en-US" sz="1200" b="1" kern="1200" dirty="0">
                <a:solidFill>
                  <a:schemeClr val="tx1">
                    <a:lumMod val="65000"/>
                    <a:lumOff val="35000"/>
                  </a:schemeClr>
                </a:solidFill>
                <a:latin typeface="Arial" panose="020B0604020202020204" pitchFamily="34" charset="0"/>
                <a:ea typeface="+mn-ea"/>
                <a:cs typeface="Arial" panose="020B0604020202020204" pitchFamily="34" charset="0"/>
              </a:rPr>
              <a:t>. London: EHRC.</a:t>
            </a:r>
          </a:p>
          <a:p>
            <a:pPr indent="0">
              <a:buNone/>
            </a:pPr>
            <a:r>
              <a:rPr lang="en-US" sz="1200" b="1" kern="1200" dirty="0">
                <a:solidFill>
                  <a:schemeClr val="tx1">
                    <a:lumMod val="65000"/>
                    <a:lumOff val="35000"/>
                  </a:schemeClr>
                </a:solidFill>
                <a:latin typeface="Arial" panose="020B0604020202020204" pitchFamily="34" charset="0"/>
                <a:ea typeface="+mn-ea"/>
                <a:cs typeface="Arial" panose="020B0604020202020204" pitchFamily="34" charset="0"/>
              </a:rPr>
              <a:t>Chartered Institute of Personnel and Development (2023) </a:t>
            </a:r>
            <a:r>
              <a:rPr lang="en-US" sz="1200" i="1" kern="1200" dirty="0">
                <a:solidFill>
                  <a:schemeClr val="tx1">
                    <a:lumMod val="65000"/>
                    <a:lumOff val="35000"/>
                  </a:schemeClr>
                </a:solidFill>
                <a:latin typeface="Arial" panose="020B0604020202020204" pitchFamily="34" charset="0"/>
                <a:ea typeface="+mn-ea"/>
                <a:cs typeface="Arial" panose="020B0604020202020204" pitchFamily="34" charset="0"/>
              </a:rPr>
              <a:t>Resourcing and talent planning</a:t>
            </a:r>
            <a:r>
              <a:rPr lang="en-US" sz="1200" b="1" kern="1200" dirty="0">
                <a:solidFill>
                  <a:schemeClr val="tx1">
                    <a:lumMod val="65000"/>
                    <a:lumOff val="35000"/>
                  </a:schemeClr>
                </a:solidFill>
                <a:latin typeface="Arial" panose="020B0604020202020204" pitchFamily="34" charset="0"/>
                <a:ea typeface="+mn-ea"/>
                <a:cs typeface="Arial" panose="020B0604020202020204" pitchFamily="34" charset="0"/>
              </a:rPr>
              <a:t>. London: CIPD.</a:t>
            </a:r>
          </a:p>
          <a:p>
            <a:pPr indent="0">
              <a:buNone/>
            </a:pPr>
            <a:r>
              <a:rPr lang="en-US" sz="1200" b="1" kern="1200" dirty="0">
                <a:solidFill>
                  <a:srgbClr val="00B0F0"/>
                </a:solidFill>
                <a:latin typeface="Arial" panose="020B0604020202020204" pitchFamily="34" charset="0"/>
                <a:ea typeface="+mn-ea"/>
                <a:cs typeface="Arial" panose="020B0604020202020204" pitchFamily="34" charset="0"/>
                <a:hlinkClick r:id="rId3"/>
              </a:rPr>
              <a:t>https://www.pexels.com/photo/colleagues-shaking-each-other-s-hands-3184291/</a:t>
            </a:r>
            <a:endParaRPr lang="en-US" sz="1200" b="1" kern="1200" dirty="0">
              <a:solidFill>
                <a:srgbClr val="00B0F0"/>
              </a:solidFill>
              <a:latin typeface="Arial" panose="020B0604020202020204" pitchFamily="34" charset="0"/>
              <a:ea typeface="+mn-ea"/>
              <a:cs typeface="Arial" panose="020B0604020202020204" pitchFamily="34" charset="0"/>
            </a:endParaRPr>
          </a:p>
          <a:p>
            <a:pPr indent="0">
              <a:buNone/>
            </a:pPr>
            <a:r>
              <a:rPr lang="en-GB" sz="1100" dirty="0">
                <a:latin typeface="Arial" panose="020B0604020202020204" pitchFamily="34" charset="0"/>
                <a:cs typeface="Arial" panose="020B0604020202020204" pitchFamily="34" charset="0"/>
                <a:hlinkClick r:id="rId4"/>
              </a:rPr>
              <a:t>Picture  accessed from : </a:t>
            </a:r>
            <a:r>
              <a:rPr lang="en-GB" sz="1100" dirty="0">
                <a:hlinkClick r:id="rId4"/>
              </a:rPr>
              <a:t>boeing-787-front-a380-back-tarmac:16-9 (1440×810)</a:t>
            </a:r>
            <a:endParaRPr lang="en-US" sz="1200" b="1" kern="1200" dirty="0">
              <a:solidFill>
                <a:srgbClr val="00B0F0"/>
              </a:solidFill>
              <a:latin typeface="Arial" panose="020B0604020202020204" pitchFamily="34" charset="0"/>
              <a:ea typeface="+mn-ea"/>
              <a:cs typeface="Arial" panose="020B0604020202020204" pitchFamily="34" charset="0"/>
            </a:endParaRPr>
          </a:p>
          <a:p>
            <a:pPr indent="0">
              <a:buNone/>
            </a:pPr>
            <a:endParaRPr lang="en-US" sz="700" dirty="0"/>
          </a:p>
        </p:txBody>
      </p:sp>
      <p:sp>
        <p:nvSpPr>
          <p:cNvPr id="26" name="Freeform: Shape 25">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90517" y="1056875"/>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 name="Slide Number Placeholder 3">
            <a:extLst>
              <a:ext uri="{FF2B5EF4-FFF2-40B4-BE49-F238E27FC236}">
                <a16:creationId xmlns:a16="http://schemas.microsoft.com/office/drawing/2014/main" id="{C9C431F1-D8B0-F5A0-3B1D-B51EF61FD084}"/>
              </a:ext>
            </a:extLst>
          </p:cNvPr>
          <p:cNvSpPr>
            <a:spLocks noGrp="1"/>
          </p:cNvSpPr>
          <p:nvPr>
            <p:ph type="sldNum" sz="quarter" idx="12"/>
          </p:nvPr>
        </p:nvSpPr>
        <p:spPr>
          <a:xfrm>
            <a:off x="10634135" y="6356350"/>
            <a:ext cx="1530927" cy="365125"/>
          </a:xfrm>
        </p:spPr>
        <p:txBody>
          <a:bodyPr>
            <a:normAutofit/>
          </a:bodyPr>
          <a:lstStyle/>
          <a:p>
            <a:pPr>
              <a:spcAft>
                <a:spcPts val="600"/>
              </a:spcAft>
            </a:pPr>
            <a:fld id="{4FAB73BC-B049-4115-A692-8D63A059BFB8}" type="slidenum">
              <a:rPr lang="en-US" smtClean="0"/>
              <a:pPr>
                <a:spcAft>
                  <a:spcPts val="600"/>
                </a:spcAft>
              </a:pPr>
              <a:t>15</a:t>
            </a:fld>
            <a:endParaRPr lang="en-US"/>
          </a:p>
        </p:txBody>
      </p:sp>
    </p:spTree>
    <p:extLst>
      <p:ext uri="{BB962C8B-B14F-4D97-AF65-F5344CB8AC3E}">
        <p14:creationId xmlns:p14="http://schemas.microsoft.com/office/powerpoint/2010/main" val="3596133355"/>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Frame</Template>
  <TotalTime>314</TotalTime>
  <Words>1839</Words>
  <Application>Microsoft Office PowerPoint</Application>
  <PresentationFormat>Widescreen</PresentationFormat>
  <Paragraphs>185</Paragraphs>
  <Slides>15</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Aptos</vt:lpstr>
      <vt:lpstr>Arial</vt:lpstr>
      <vt:lpstr>Corbel</vt:lpstr>
      <vt:lpstr>Wingdings 2</vt:lpstr>
      <vt:lpstr>Frame</vt:lpstr>
      <vt:lpstr>British Airways (UK Flagship Carrier)  Recruitment Process and Learning &amp; Development Frameworks</vt:lpstr>
      <vt:lpstr>Table of Contents</vt:lpstr>
      <vt:lpstr>Strategic Context: British Airways</vt:lpstr>
      <vt:lpstr>Role Analysis: Cabin Crew  (new entrant ) </vt:lpstr>
      <vt:lpstr>Systematic Job Analysis</vt:lpstr>
      <vt:lpstr>Behaviorist, Cognitivist  &amp; Humanist Theory</vt:lpstr>
      <vt:lpstr>Impact Of Reward Systems On Recruitment</vt:lpstr>
      <vt:lpstr>Practical Selection – The HR Interview</vt:lpstr>
      <vt:lpstr>Why Join British Airways?   (Reward &amp; Sector Analysis) </vt:lpstr>
      <vt:lpstr>Learning &amp; Development (L&amp;D) Needs Analysis </vt:lpstr>
      <vt:lpstr>Learning Needs Analysis  (LNA) Process </vt:lpstr>
      <vt:lpstr>Inclusive Decisions &amp; Workplace Growth</vt:lpstr>
      <vt:lpstr>Ethical Selection And Fairness</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bwebwule@outlook.com</dc:creator>
  <cp:lastModifiedBy>Razvan Pojar (2423339)</cp:lastModifiedBy>
  <cp:revision>9</cp:revision>
  <dcterms:created xsi:type="dcterms:W3CDTF">2026-02-13T16:02:16Z</dcterms:created>
  <dcterms:modified xsi:type="dcterms:W3CDTF">2026-02-15T22:25:34Z</dcterms:modified>
</cp:coreProperties>
</file>