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1" r:id="rId1"/>
  </p:sldMasterIdLst>
  <p:sldIdLst>
    <p:sldId id="256" r:id="rId2"/>
    <p:sldId id="258" r:id="rId3"/>
    <p:sldId id="257" r:id="rId4"/>
    <p:sldId id="261" r:id="rId5"/>
    <p:sldId id="265" r:id="rId6"/>
    <p:sldId id="266" r:id="rId7"/>
    <p:sldId id="271" r:id="rId8"/>
    <p:sldId id="260" r:id="rId9"/>
    <p:sldId id="267" r:id="rId10"/>
    <p:sldId id="262" r:id="rId11"/>
    <p:sldId id="264" r:id="rId12"/>
    <p:sldId id="263" r:id="rId13"/>
    <p:sldId id="268" r:id="rId14"/>
    <p:sldId id="269" r:id="rId15"/>
    <p:sldId id="270" r:id="rId16"/>
    <p:sldId id="25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7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427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3717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3367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4422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320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974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573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054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3700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778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5688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8719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jana.fm/2011/06/06/the-internet-society-and-revolution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versity.org/wiki/Motivation_and_emotion/Book/2015/High-risk_business_motivation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UNE4RtZnbk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rsttimemomanddad.com/2013/09/3030challenge_27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E22FC-3B54-47CC-87D7-4102A1B91E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Employability and Motivation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5A0ECB-310C-4056-81CE-C316079C65A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3363815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F399BC-5645-4201-A025-6F56FB9365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0" y="66675"/>
            <a:ext cx="10439400" cy="672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607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10870-EC9F-453B-A5D4-9ECDE0E68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25D36-EAA8-4861-BC33-65833C79C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“</a:t>
            </a:r>
            <a:r>
              <a:rPr lang="en-GB" sz="4000" dirty="0"/>
              <a:t>It’s not the load that breaks you down, it’s the way you carry it”</a:t>
            </a:r>
          </a:p>
        </p:txBody>
      </p:sp>
    </p:spTree>
    <p:extLst>
      <p:ext uri="{BB962C8B-B14F-4D97-AF65-F5344CB8AC3E}">
        <p14:creationId xmlns:p14="http://schemas.microsoft.com/office/powerpoint/2010/main" val="1576322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76010-4FFA-4906-9887-88FFF6954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81809-FF5E-47A3-9B98-F98D5826A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Motivation is the reason for people’s actions, willingness and goals</a:t>
            </a:r>
          </a:p>
          <a:p>
            <a:r>
              <a:rPr lang="en-GB" sz="2400" dirty="0"/>
              <a:t>Motivation results from the interaction of both conscious and unconscious factors</a:t>
            </a:r>
          </a:p>
          <a:p>
            <a:r>
              <a:rPr lang="en-GB" sz="2400" dirty="0"/>
              <a:t>Motivation is derived from the word – motive- meaning needs, desire and energy</a:t>
            </a:r>
          </a:p>
          <a:p>
            <a:r>
              <a:rPr lang="en-GB" sz="2400" dirty="0"/>
              <a:t>Motivation Involves the biological, emotional , social and cognitive forces that activate behaviour.</a:t>
            </a:r>
          </a:p>
        </p:txBody>
      </p:sp>
    </p:spTree>
    <p:extLst>
      <p:ext uri="{BB962C8B-B14F-4D97-AF65-F5344CB8AC3E}">
        <p14:creationId xmlns:p14="http://schemas.microsoft.com/office/powerpoint/2010/main" val="2968799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9B9D3-9434-4DED-BE8C-A414B9163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Incentive theory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AD1337-54AC-4FAE-A83D-C889740A09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2016125"/>
            <a:ext cx="4958854" cy="3449638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A8F6D0-00A4-4D8D-AD83-ADCCFC6D0971}"/>
              </a:ext>
            </a:extLst>
          </p:cNvPr>
          <p:cNvSpPr txBox="1"/>
          <p:nvPr/>
        </p:nvSpPr>
        <p:spPr>
          <a:xfrm>
            <a:off x="1333499" y="2171700"/>
            <a:ext cx="4505325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Our actions are often inspired by a desire to gain outside reinforcement. </a:t>
            </a:r>
          </a:p>
          <a:p>
            <a:r>
              <a:rPr lang="en-GB" sz="2000" dirty="0"/>
              <a:t>This is very similar to operant conditions where behaviours are performed in order to gain reinforcement or to avoid punishment.</a:t>
            </a:r>
          </a:p>
          <a:p>
            <a:r>
              <a:rPr lang="en-GB" sz="2000" dirty="0"/>
              <a:t>Your actions are directed towards gaining rewards.</a:t>
            </a:r>
          </a:p>
          <a:p>
            <a:r>
              <a:rPr lang="en-GB" sz="2000" dirty="0"/>
              <a:t>Incentives only become powerful if the individual places importance on the reward.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68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D10F3-9DE8-4057-BA0E-90510F263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Abraham Maslow's motivational theory of hierarchy needs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79CE1A-2292-4BB5-B56C-861BA74641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04925" y="1853753"/>
            <a:ext cx="9435495" cy="4289871"/>
          </a:xfrm>
        </p:spPr>
      </p:pic>
    </p:spTree>
    <p:extLst>
      <p:ext uri="{BB962C8B-B14F-4D97-AF65-F5344CB8AC3E}">
        <p14:creationId xmlns:p14="http://schemas.microsoft.com/office/powerpoint/2010/main" val="2931742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CD075-7E2C-4D9D-B1B9-1B8D2AE07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Expectant theory of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5846-5934-4A66-B02D-BEC50EC23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When we think about the future, we formulate different expectations about what we think will happen</a:t>
            </a:r>
          </a:p>
          <a:p>
            <a:r>
              <a:rPr lang="en-GB" sz="2400" dirty="0"/>
              <a:t>If we predict that there will be a positive outcome we believe that we can make this a possibility which leads us to feel more motivated</a:t>
            </a:r>
          </a:p>
          <a:p>
            <a:r>
              <a:rPr lang="en-GB" sz="2400" dirty="0"/>
              <a:t>If we feel that we lack the skills or knowledge to achieved the desired outcome, people will be less motivated to try. </a:t>
            </a:r>
          </a:p>
        </p:txBody>
      </p:sp>
    </p:spTree>
    <p:extLst>
      <p:ext uri="{BB962C8B-B14F-4D97-AF65-F5344CB8AC3E}">
        <p14:creationId xmlns:p14="http://schemas.microsoft.com/office/powerpoint/2010/main" val="1045834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DE2DB-15DD-486C-BD86-688A954DD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Intrinsic  vs  Extrinsic </a:t>
            </a:r>
            <a:br>
              <a:rPr lang="en-GB" dirty="0"/>
            </a:br>
            <a:r>
              <a:rPr lang="en-GB" dirty="0"/>
              <a:t>motivation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76EA13-906A-4F32-9619-30EB54ED29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37404" y="2115343"/>
            <a:ext cx="7225696" cy="3685381"/>
          </a:xfrm>
        </p:spPr>
      </p:pic>
    </p:spTree>
    <p:extLst>
      <p:ext uri="{BB962C8B-B14F-4D97-AF65-F5344CB8AC3E}">
        <p14:creationId xmlns:p14="http://schemas.microsoft.com/office/powerpoint/2010/main" val="1812449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4FAE5-0C15-4755-AA29-6DA32CD60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Intrinsic  vs  extrinsic </a:t>
            </a:r>
            <a:r>
              <a:rPr lang="en-GB" dirty="0"/>
              <a:t>video</a:t>
            </a:r>
          </a:p>
        </p:txBody>
      </p:sp>
      <p:pic>
        <p:nvPicPr>
          <p:cNvPr id="10" name="Online Media 9" title="Extrinsic vs Intrinsic Motivation">
            <a:hlinkClick r:id="" action="ppaction://media"/>
            <a:extLst>
              <a:ext uri="{FF2B5EF4-FFF2-40B4-BE49-F238E27FC236}">
                <a16:creationId xmlns:a16="http://schemas.microsoft.com/office/drawing/2014/main" id="{20EF282F-A037-4E6C-A42D-BD4361D5C42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51579" y="1981200"/>
            <a:ext cx="8863996" cy="4072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724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F545-0D3E-456D-85CA-1954BE410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Extrinsic   vs  Intrinsic</a:t>
            </a:r>
            <a:br>
              <a:rPr lang="en-GB" dirty="0"/>
            </a:br>
            <a:r>
              <a:rPr lang="en-GB" dirty="0"/>
              <a:t>motivation 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22A11-9A9A-49E3-8A17-E15DD2FCA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Write down what your </a:t>
            </a:r>
            <a:r>
              <a:rPr lang="en-GB" sz="2800" b="1" dirty="0"/>
              <a:t>extrinsic</a:t>
            </a:r>
            <a:r>
              <a:rPr lang="en-GB" sz="2800" dirty="0"/>
              <a:t> motives are to finish this course</a:t>
            </a:r>
          </a:p>
          <a:p>
            <a:r>
              <a:rPr lang="en-GB" sz="2800" dirty="0"/>
              <a:t>Write down what your </a:t>
            </a:r>
            <a:r>
              <a:rPr lang="en-GB" sz="2800" b="1" dirty="0"/>
              <a:t>intrinsic</a:t>
            </a:r>
            <a:r>
              <a:rPr lang="en-GB" sz="2800" dirty="0"/>
              <a:t> motives are to finish the course</a:t>
            </a:r>
          </a:p>
          <a:p>
            <a:r>
              <a:rPr lang="en-GB" sz="2800" dirty="0"/>
              <a:t>Compile a  personal list like a ladder or stepping stones of both intrinsic and extrinsic motives that will help you achieve your goal. </a:t>
            </a:r>
          </a:p>
        </p:txBody>
      </p:sp>
    </p:spTree>
    <p:extLst>
      <p:ext uri="{BB962C8B-B14F-4D97-AF65-F5344CB8AC3E}">
        <p14:creationId xmlns:p14="http://schemas.microsoft.com/office/powerpoint/2010/main" val="330176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986C5-F5A6-4EF1-9562-C5C7D3BC5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stay motivated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825EF-6B0D-4284-B8A4-8E113F258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Reflect on where you were two years ago on this course</a:t>
            </a:r>
          </a:p>
          <a:p>
            <a:r>
              <a:rPr lang="en-GB" dirty="0"/>
              <a:t>Write a list and what you are proud of that you have achieved</a:t>
            </a:r>
          </a:p>
          <a:p>
            <a:r>
              <a:rPr lang="en-GB" b="1" dirty="0"/>
              <a:t>Own</a:t>
            </a:r>
            <a:r>
              <a:rPr lang="en-GB" dirty="0"/>
              <a:t> what you are you proud of</a:t>
            </a:r>
          </a:p>
          <a:p>
            <a:r>
              <a:rPr lang="en-GB" dirty="0"/>
              <a:t>Use </a:t>
            </a:r>
            <a:r>
              <a:rPr lang="en-GB" b="1" dirty="0"/>
              <a:t>gratitude</a:t>
            </a:r>
            <a:r>
              <a:rPr lang="en-GB" dirty="0"/>
              <a:t> as a way of being thankful for your opportunities of  your achievements.</a:t>
            </a:r>
          </a:p>
          <a:p>
            <a:r>
              <a:rPr lang="en-GB" dirty="0"/>
              <a:t>Stay away from thoughts such as </a:t>
            </a:r>
            <a:r>
              <a:rPr lang="en-GB" b="1" dirty="0"/>
              <a:t>should, must and ought</a:t>
            </a:r>
            <a:r>
              <a:rPr lang="en-GB" dirty="0"/>
              <a:t>. They are not your friend</a:t>
            </a:r>
          </a:p>
          <a:p>
            <a:r>
              <a:rPr lang="en-GB" dirty="0"/>
              <a:t>Choose thoughts such as I want too, I choose too,  It is in my best interest too……</a:t>
            </a:r>
          </a:p>
        </p:txBody>
      </p:sp>
    </p:spTree>
    <p:extLst>
      <p:ext uri="{BB962C8B-B14F-4D97-AF65-F5344CB8AC3E}">
        <p14:creationId xmlns:p14="http://schemas.microsoft.com/office/powerpoint/2010/main" val="12041506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16E96-837C-464D-A966-3A26A59EA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Ending   vs   beginning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17E1A-CA82-47A3-98C9-2541103EC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List your thoughts and feelings regarding endings</a:t>
            </a:r>
          </a:p>
          <a:p>
            <a:r>
              <a:rPr lang="en-GB" sz="2800" dirty="0"/>
              <a:t>List your thoughts and feelings regarding new beginnings</a:t>
            </a:r>
          </a:p>
          <a:p>
            <a:r>
              <a:rPr lang="en-GB" sz="2800" dirty="0"/>
              <a:t>Compare the two lists to see if you have any different or similar thoughts and feelings.</a:t>
            </a:r>
          </a:p>
          <a:p>
            <a:r>
              <a:rPr lang="en-GB" sz="2800" dirty="0"/>
              <a:t>What have you observed about the way you think and feel about endings and beginnings? </a:t>
            </a:r>
          </a:p>
          <a:p>
            <a:r>
              <a:rPr lang="en-GB" sz="2800" dirty="0"/>
              <a:t>Does this play a part in your motivation in life?</a:t>
            </a:r>
          </a:p>
        </p:txBody>
      </p:sp>
    </p:spTree>
    <p:extLst>
      <p:ext uri="{BB962C8B-B14F-4D97-AF65-F5344CB8AC3E}">
        <p14:creationId xmlns:p14="http://schemas.microsoft.com/office/powerpoint/2010/main" val="3369363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96E45-F9CD-40E4-8238-05E59A425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Employment opportunities using counselling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1794A-968D-4673-9EDE-949F304CC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Even though a counselling skills course isn’t enough to work as a qualified counsellor you could use the skills to enrol on one of  the courses where counselling skills are used </a:t>
            </a:r>
          </a:p>
          <a:p>
            <a:r>
              <a:rPr lang="en-GB" dirty="0"/>
              <a:t>Nursing degree</a:t>
            </a:r>
          </a:p>
          <a:p>
            <a:r>
              <a:rPr lang="en-GB" dirty="0"/>
              <a:t>Social Work degree</a:t>
            </a:r>
          </a:p>
          <a:p>
            <a:r>
              <a:rPr lang="en-GB" dirty="0"/>
              <a:t>Health and social care degree</a:t>
            </a:r>
          </a:p>
          <a:p>
            <a:r>
              <a:rPr lang="en-GB" dirty="0"/>
              <a:t>Masters in counselling  </a:t>
            </a:r>
          </a:p>
          <a:p>
            <a:r>
              <a:rPr lang="en-GB" dirty="0"/>
              <a:t>Teaching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6726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E0C9D-E658-4573-8BE8-55AA35D9C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Counselling skills are used 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9AFD5-D57E-4A1E-857E-2D1379435B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a team leader or a manager in a work place always good for CV  known as transferable skills</a:t>
            </a:r>
          </a:p>
          <a:p>
            <a:r>
              <a:rPr lang="en-GB" dirty="0"/>
              <a:t>Befriending services</a:t>
            </a:r>
          </a:p>
          <a:p>
            <a:r>
              <a:rPr lang="en-GB" dirty="0"/>
              <a:t>Out in the community local services to support homeless, elderly, vulnerable adults</a:t>
            </a:r>
          </a:p>
          <a:p>
            <a:r>
              <a:rPr lang="en-GB" dirty="0"/>
              <a:t> Samaritans, bereavement support, hospital support workers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4801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712AC-A107-4B1A-AAC4-18F4851B2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some reflective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3D71A-1E08-441C-A28F-69626AB15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this time to reflect on your qualities and skills that you have </a:t>
            </a:r>
          </a:p>
          <a:p>
            <a:r>
              <a:rPr lang="en-GB" dirty="0"/>
              <a:t>List what your possibilities are going forward</a:t>
            </a:r>
          </a:p>
          <a:p>
            <a:r>
              <a:rPr lang="en-GB" dirty="0"/>
              <a:t>Which possibility would you like to Action first ? </a:t>
            </a:r>
          </a:p>
          <a:p>
            <a:r>
              <a:rPr lang="en-GB" dirty="0"/>
              <a:t>What possibilities are you holding onto?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9553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03E54-814D-4B37-B2D2-F052780DA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are you going to do?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AE8A194-2483-42C8-8B62-6CFA7CE5A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53404" y="2016125"/>
            <a:ext cx="4599517" cy="3449638"/>
          </a:xfrm>
        </p:spPr>
      </p:pic>
    </p:spTree>
    <p:extLst>
      <p:ext uri="{BB962C8B-B14F-4D97-AF65-F5344CB8AC3E}">
        <p14:creationId xmlns:p14="http://schemas.microsoft.com/office/powerpoint/2010/main" val="104304187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100</TotalTime>
  <Words>565</Words>
  <Application>Microsoft Office PowerPoint</Application>
  <PresentationFormat>Widescreen</PresentationFormat>
  <Paragraphs>58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Gill Sans MT</vt:lpstr>
      <vt:lpstr>Gallery</vt:lpstr>
      <vt:lpstr>Employability and Motivation</vt:lpstr>
      <vt:lpstr>PowerPoint Presentation</vt:lpstr>
      <vt:lpstr>Motivation</vt:lpstr>
      <vt:lpstr>What is Motivation</vt:lpstr>
      <vt:lpstr>Incentive theory </vt:lpstr>
      <vt:lpstr>Abraham Maslow's motivational theory of hierarchy needs</vt:lpstr>
      <vt:lpstr>Expectant theory of motivation</vt:lpstr>
      <vt:lpstr>Intrinsic  vs  Extrinsic  motivation</vt:lpstr>
      <vt:lpstr>Intrinsic  vs  extrinsic video</vt:lpstr>
      <vt:lpstr>Extrinsic   vs  Intrinsic motivation  Task</vt:lpstr>
      <vt:lpstr> stay motivated</vt:lpstr>
      <vt:lpstr>Ending   vs   beginning cycle</vt:lpstr>
      <vt:lpstr>Employment opportunities using counselling skills </vt:lpstr>
      <vt:lpstr>Counselling skills are used in</vt:lpstr>
      <vt:lpstr>Take some reflective time</vt:lpstr>
      <vt:lpstr>What are you going to do?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and Motivation</dc:title>
  <dc:creator>steve langford</dc:creator>
  <cp:lastModifiedBy>Beverly Cole</cp:lastModifiedBy>
  <cp:revision>12</cp:revision>
  <dcterms:created xsi:type="dcterms:W3CDTF">2019-03-06T10:30:11Z</dcterms:created>
  <dcterms:modified xsi:type="dcterms:W3CDTF">2019-03-06T17:24:06Z</dcterms:modified>
</cp:coreProperties>
</file>