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11"/>
  </p:notesMasterIdLst>
  <p:handoutMasterIdLst>
    <p:handoutMasterId r:id="rId12"/>
  </p:handoutMasterIdLst>
  <p:sldIdLst>
    <p:sldId id="2562" r:id="rId5"/>
    <p:sldId id="2582" r:id="rId6"/>
    <p:sldId id="2581" r:id="rId7"/>
    <p:sldId id="2571" r:id="rId8"/>
    <p:sldId id="2584" r:id="rId9"/>
    <p:sldId id="258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42D83D60-583B-47A8-AADF-232989CC7D67}">
          <p14:sldIdLst>
            <p14:sldId id="2562"/>
            <p14:sldId id="2582"/>
            <p14:sldId id="2581"/>
            <p14:sldId id="2571"/>
            <p14:sldId id="2584"/>
            <p14:sldId id="258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C5618"/>
    <a:srgbClr val="943E82"/>
    <a:srgbClr val="663300"/>
    <a:srgbClr val="800080"/>
    <a:srgbClr val="990099"/>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246" autoAdjust="0"/>
    <p:restoredTop sz="94659"/>
  </p:normalViewPr>
  <p:slideViewPr>
    <p:cSldViewPr showGuides="1">
      <p:cViewPr varScale="1">
        <p:scale>
          <a:sx n="76" d="100"/>
          <a:sy n="76" d="100"/>
        </p:scale>
        <p:origin x="216" y="440"/>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8/10/relationships/authors" Targe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EEAC5D-355C-4441-9000-588956A7A062}"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32A2DEB9-3EA6-4AED-853A-50CAAD1A9715}">
      <dgm:prSet phldrT="[Text]" custT="1"/>
      <dgm:spPr>
        <a:solidFill>
          <a:srgbClr val="00B050">
            <a:alpha val="50000"/>
          </a:srgbClr>
        </a:solidFill>
        <a:ln w="38100">
          <a:solidFill>
            <a:schemeClr val="tx1"/>
          </a:solidFill>
        </a:ln>
      </dgm:spPr>
      <dgm:t>
        <a:bodyPr/>
        <a:lstStyle/>
        <a:p>
          <a:r>
            <a:rPr lang="en-GB" sz="1800" b="1" dirty="0">
              <a:latin typeface="Arial" panose="020B0604020202020204" pitchFamily="34" charset="0"/>
              <a:cs typeface="Arial" panose="020B0604020202020204" pitchFamily="34" charset="0"/>
            </a:rPr>
            <a:t>Leadership</a:t>
          </a:r>
        </a:p>
      </dgm:t>
    </dgm:pt>
    <dgm:pt modelId="{F6F0BF2B-5F5F-4704-A76D-B74F7CCE8945}" type="parTrans" cxnId="{BF338A4E-ACD3-447F-A9D0-D460DB5CCC34}">
      <dgm:prSet/>
      <dgm:spPr/>
      <dgm:t>
        <a:bodyPr/>
        <a:lstStyle/>
        <a:p>
          <a:endParaRPr lang="en-GB"/>
        </a:p>
      </dgm:t>
    </dgm:pt>
    <dgm:pt modelId="{0AE293E2-4538-440D-A1C5-60EFD5BCE585}" type="sibTrans" cxnId="{BF338A4E-ACD3-447F-A9D0-D460DB5CCC34}">
      <dgm:prSet/>
      <dgm:spPr/>
      <dgm:t>
        <a:bodyPr/>
        <a:lstStyle/>
        <a:p>
          <a:endParaRPr lang="en-GB"/>
        </a:p>
      </dgm:t>
    </dgm:pt>
    <dgm:pt modelId="{41CCF2DA-A95B-4E20-ADF5-F4F7E9C5C85A}">
      <dgm:prSet phldrT="[Text]" custT="1"/>
      <dgm:spPr>
        <a:solidFill>
          <a:srgbClr val="FF0000">
            <a:alpha val="50000"/>
          </a:srgbClr>
        </a:solidFill>
        <a:ln w="38100"/>
      </dgm:spPr>
      <dgm:t>
        <a:bodyPr/>
        <a:lstStyle/>
        <a:p>
          <a:r>
            <a:rPr lang="en-GB" sz="1800" b="1" dirty="0">
              <a:latin typeface="Arial" panose="020B0604020202020204" pitchFamily="34" charset="0"/>
              <a:cs typeface="Arial" panose="020B0604020202020204" pitchFamily="34" charset="0"/>
            </a:rPr>
            <a:t>Empathy</a:t>
          </a:r>
        </a:p>
      </dgm:t>
    </dgm:pt>
    <dgm:pt modelId="{D076909E-E5F8-4D2C-B554-6220E6ECD885}" type="parTrans" cxnId="{10E6770A-223B-4836-9AD7-CA66687D0753}">
      <dgm:prSet/>
      <dgm:spPr/>
      <dgm:t>
        <a:bodyPr/>
        <a:lstStyle/>
        <a:p>
          <a:endParaRPr lang="en-GB"/>
        </a:p>
      </dgm:t>
    </dgm:pt>
    <dgm:pt modelId="{F8136B77-A782-4037-B3F8-5A89709BC8FC}" type="sibTrans" cxnId="{10E6770A-223B-4836-9AD7-CA66687D0753}">
      <dgm:prSet/>
      <dgm:spPr/>
      <dgm:t>
        <a:bodyPr/>
        <a:lstStyle/>
        <a:p>
          <a:endParaRPr lang="en-GB"/>
        </a:p>
      </dgm:t>
    </dgm:pt>
    <dgm:pt modelId="{9B5E03B5-D56F-4D03-9684-610CADEE420C}">
      <dgm:prSet phldrT="[Text]" custT="1"/>
      <dgm:spPr>
        <a:solidFill>
          <a:srgbClr val="FFFF00">
            <a:alpha val="50000"/>
          </a:srgbClr>
        </a:solidFill>
        <a:ln w="38100"/>
      </dgm:spPr>
      <dgm:t>
        <a:bodyPr/>
        <a:lstStyle/>
        <a:p>
          <a:r>
            <a:rPr lang="en-GB" sz="1800" b="1" dirty="0">
              <a:latin typeface="Arial" panose="020B0604020202020204" pitchFamily="34" charset="0"/>
              <a:cs typeface="Arial" panose="020B0604020202020204" pitchFamily="34" charset="0"/>
            </a:rPr>
            <a:t>Initiative taking and productive</a:t>
          </a:r>
        </a:p>
      </dgm:t>
    </dgm:pt>
    <dgm:pt modelId="{3EDC6146-8715-4C7A-BA58-6AEA472B0606}" type="parTrans" cxnId="{BBFC2A81-10F2-43D9-9AB0-8512737C0342}">
      <dgm:prSet/>
      <dgm:spPr/>
      <dgm:t>
        <a:bodyPr/>
        <a:lstStyle/>
        <a:p>
          <a:endParaRPr lang="en-GB"/>
        </a:p>
      </dgm:t>
    </dgm:pt>
    <dgm:pt modelId="{C386B6BE-9CB1-4DB3-807E-15D1ECAF2CD9}" type="sibTrans" cxnId="{BBFC2A81-10F2-43D9-9AB0-8512737C0342}">
      <dgm:prSet/>
      <dgm:spPr/>
      <dgm:t>
        <a:bodyPr/>
        <a:lstStyle/>
        <a:p>
          <a:endParaRPr lang="en-GB"/>
        </a:p>
      </dgm:t>
    </dgm:pt>
    <dgm:pt modelId="{A6BDC85F-1F0E-46BC-BF8B-982CCCBCFC14}">
      <dgm:prSet phldrT="[Text]" custT="1"/>
      <dgm:spPr>
        <a:solidFill>
          <a:srgbClr val="943E82">
            <a:alpha val="50000"/>
          </a:srgbClr>
        </a:solidFill>
        <a:ln w="38100"/>
      </dgm:spPr>
      <dgm:t>
        <a:bodyPr/>
        <a:lstStyle/>
        <a:p>
          <a:r>
            <a:rPr lang="en-GB" sz="1800" b="1" dirty="0">
              <a:latin typeface="Arial" panose="020B0604020202020204" pitchFamily="34" charset="0"/>
              <a:cs typeface="Arial" panose="020B0604020202020204" pitchFamily="34" charset="0"/>
            </a:rPr>
            <a:t>Teamwork</a:t>
          </a:r>
        </a:p>
      </dgm:t>
    </dgm:pt>
    <dgm:pt modelId="{9FA75271-7564-452D-84A3-533B426BA937}" type="parTrans" cxnId="{A9FDD2EB-B43D-45A6-ABAC-9030898882B3}">
      <dgm:prSet/>
      <dgm:spPr/>
      <dgm:t>
        <a:bodyPr/>
        <a:lstStyle/>
        <a:p>
          <a:endParaRPr lang="en-GB"/>
        </a:p>
      </dgm:t>
    </dgm:pt>
    <dgm:pt modelId="{02FD1A15-6B57-4CF5-BE59-023AAC940B6E}" type="sibTrans" cxnId="{A9FDD2EB-B43D-45A6-ABAC-9030898882B3}">
      <dgm:prSet/>
      <dgm:spPr/>
      <dgm:t>
        <a:bodyPr/>
        <a:lstStyle/>
        <a:p>
          <a:endParaRPr lang="en-GB"/>
        </a:p>
      </dgm:t>
    </dgm:pt>
    <dgm:pt modelId="{FFFC1DD8-2654-4BA5-8FE8-947C4366891E}">
      <dgm:prSet phldrT="[Text]" custT="1"/>
      <dgm:spPr>
        <a:solidFill>
          <a:srgbClr val="7C5618">
            <a:alpha val="49804"/>
          </a:srgbClr>
        </a:solidFill>
        <a:ln w="38100"/>
      </dgm:spPr>
      <dgm:t>
        <a:bodyPr/>
        <a:lstStyle/>
        <a:p>
          <a:r>
            <a:rPr lang="en-GB" sz="1800" b="1" dirty="0">
              <a:latin typeface="Arial" panose="020B0604020202020204" pitchFamily="34" charset="0"/>
              <a:cs typeface="Arial" panose="020B0604020202020204" pitchFamily="34" charset="0"/>
            </a:rPr>
            <a:t>Effective communi-</a:t>
          </a:r>
        </a:p>
        <a:p>
          <a:r>
            <a:rPr lang="en-GB" sz="1800" b="1" dirty="0">
              <a:latin typeface="Arial" panose="020B0604020202020204" pitchFamily="34" charset="0"/>
              <a:cs typeface="Arial" panose="020B0604020202020204" pitchFamily="34" charset="0"/>
            </a:rPr>
            <a:t>cation</a:t>
          </a:r>
        </a:p>
      </dgm:t>
    </dgm:pt>
    <dgm:pt modelId="{53D40F1A-7DCC-4AE7-B592-BAB8284D2356}" type="parTrans" cxnId="{E91227C9-0D86-4485-8A04-610B0AAF55C7}">
      <dgm:prSet/>
      <dgm:spPr/>
      <dgm:t>
        <a:bodyPr/>
        <a:lstStyle/>
        <a:p>
          <a:endParaRPr lang="en-GB"/>
        </a:p>
      </dgm:t>
    </dgm:pt>
    <dgm:pt modelId="{9F292414-6322-4A83-8D9D-9DC8C6205A7C}" type="sibTrans" cxnId="{E91227C9-0D86-4485-8A04-610B0AAF55C7}">
      <dgm:prSet/>
      <dgm:spPr/>
      <dgm:t>
        <a:bodyPr/>
        <a:lstStyle/>
        <a:p>
          <a:endParaRPr lang="en-GB"/>
        </a:p>
      </dgm:t>
    </dgm:pt>
    <dgm:pt modelId="{7A4AB2AD-C7ED-4E25-A1AC-11FBEC3C8912}">
      <dgm:prSet phldrT="[Text]" custT="1"/>
      <dgm:spPr>
        <a:solidFill>
          <a:schemeClr val="tx2">
            <a:lumMod val="10000"/>
            <a:lumOff val="90000"/>
            <a:alpha val="50000"/>
          </a:schemeClr>
        </a:solidFill>
        <a:ln w="38100"/>
      </dgm:spPr>
      <dgm:t>
        <a:bodyPr/>
        <a:lstStyle/>
        <a:p>
          <a:r>
            <a:rPr lang="en-GB" sz="1800" b="1" dirty="0">
              <a:latin typeface="Arial" panose="020B0604020202020204" pitchFamily="34" charset="0"/>
              <a:cs typeface="Arial" panose="020B0604020202020204" pitchFamily="34" charset="0"/>
            </a:rPr>
            <a:t>Customer Service Operation</a:t>
          </a:r>
        </a:p>
      </dgm:t>
    </dgm:pt>
    <dgm:pt modelId="{B78F2BF1-DEDB-478B-B6A8-894206FAFA11}" type="parTrans" cxnId="{10B6FBE2-00B3-4774-B620-9F1A141B242C}">
      <dgm:prSet/>
      <dgm:spPr/>
      <dgm:t>
        <a:bodyPr/>
        <a:lstStyle/>
        <a:p>
          <a:endParaRPr lang="en-GB"/>
        </a:p>
      </dgm:t>
    </dgm:pt>
    <dgm:pt modelId="{31BA1485-0784-44A3-BFEA-C775A2482928}" type="sibTrans" cxnId="{10B6FBE2-00B3-4774-B620-9F1A141B242C}">
      <dgm:prSet/>
      <dgm:spPr/>
      <dgm:t>
        <a:bodyPr/>
        <a:lstStyle/>
        <a:p>
          <a:endParaRPr lang="en-GB"/>
        </a:p>
      </dgm:t>
    </dgm:pt>
    <dgm:pt modelId="{6ACCCBCE-F82C-4E29-92C5-D832931F6041}" type="pres">
      <dgm:prSet presAssocID="{E1EEAC5D-355C-4441-9000-588956A7A062}" presName="Name0" presStyleCnt="0">
        <dgm:presLayoutVars>
          <dgm:dir/>
          <dgm:resizeHandles val="exact"/>
        </dgm:presLayoutVars>
      </dgm:prSet>
      <dgm:spPr/>
    </dgm:pt>
    <dgm:pt modelId="{26FF773D-51DD-48A8-B09C-14DA38DDF6CE}" type="pres">
      <dgm:prSet presAssocID="{32A2DEB9-3EA6-4AED-853A-50CAAD1A9715}" presName="Name5" presStyleLbl="vennNode1" presStyleIdx="0" presStyleCnt="6" custLinFactNeighborX="-23665" custLinFactNeighborY="-46">
        <dgm:presLayoutVars>
          <dgm:bulletEnabled val="1"/>
        </dgm:presLayoutVars>
      </dgm:prSet>
      <dgm:spPr/>
    </dgm:pt>
    <dgm:pt modelId="{D7E849EB-DED5-4731-854F-9D9AE414FB1B}" type="pres">
      <dgm:prSet presAssocID="{0AE293E2-4538-440D-A1C5-60EFD5BCE585}" presName="space" presStyleCnt="0"/>
      <dgm:spPr/>
    </dgm:pt>
    <dgm:pt modelId="{E5C3BA17-5396-4867-AAAA-0A1D38D836E3}" type="pres">
      <dgm:prSet presAssocID="{41CCF2DA-A95B-4E20-ADF5-F4F7E9C5C85A}" presName="Name5" presStyleLbl="vennNode1" presStyleIdx="1" presStyleCnt="6">
        <dgm:presLayoutVars>
          <dgm:bulletEnabled val="1"/>
        </dgm:presLayoutVars>
      </dgm:prSet>
      <dgm:spPr/>
    </dgm:pt>
    <dgm:pt modelId="{ABC9458D-63AB-45F5-BDAD-7604B94BB15C}" type="pres">
      <dgm:prSet presAssocID="{F8136B77-A782-4037-B3F8-5A89709BC8FC}" presName="space" presStyleCnt="0"/>
      <dgm:spPr/>
    </dgm:pt>
    <dgm:pt modelId="{E15D20BF-B05B-4458-B92F-0228BD7EEAFA}" type="pres">
      <dgm:prSet presAssocID="{9B5E03B5-D56F-4D03-9684-610CADEE420C}" presName="Name5" presStyleLbl="vennNode1" presStyleIdx="2" presStyleCnt="6">
        <dgm:presLayoutVars>
          <dgm:bulletEnabled val="1"/>
        </dgm:presLayoutVars>
      </dgm:prSet>
      <dgm:spPr/>
    </dgm:pt>
    <dgm:pt modelId="{1497B78E-BC4B-4D0F-AD24-A098C1C54BF3}" type="pres">
      <dgm:prSet presAssocID="{C386B6BE-9CB1-4DB3-807E-15D1ECAF2CD9}" presName="space" presStyleCnt="0"/>
      <dgm:spPr/>
    </dgm:pt>
    <dgm:pt modelId="{D49D12D4-38AA-4815-ADFC-CB6E55CA12C8}" type="pres">
      <dgm:prSet presAssocID="{A6BDC85F-1F0E-46BC-BF8B-982CCCBCFC14}" presName="Name5" presStyleLbl="vennNode1" presStyleIdx="3" presStyleCnt="6">
        <dgm:presLayoutVars>
          <dgm:bulletEnabled val="1"/>
        </dgm:presLayoutVars>
      </dgm:prSet>
      <dgm:spPr/>
    </dgm:pt>
    <dgm:pt modelId="{3C8C768F-632F-4FF8-A603-4F26D625BB0D}" type="pres">
      <dgm:prSet presAssocID="{02FD1A15-6B57-4CF5-BE59-023AAC940B6E}" presName="space" presStyleCnt="0"/>
      <dgm:spPr/>
    </dgm:pt>
    <dgm:pt modelId="{8EE3374C-143C-46B5-BAE0-D4E300355096}" type="pres">
      <dgm:prSet presAssocID="{FFFC1DD8-2654-4BA5-8FE8-947C4366891E}" presName="Name5" presStyleLbl="vennNode1" presStyleIdx="4" presStyleCnt="6">
        <dgm:presLayoutVars>
          <dgm:bulletEnabled val="1"/>
        </dgm:presLayoutVars>
      </dgm:prSet>
      <dgm:spPr/>
    </dgm:pt>
    <dgm:pt modelId="{AD37539B-0E4B-476E-ADA2-7888B0B66A0F}" type="pres">
      <dgm:prSet presAssocID="{9F292414-6322-4A83-8D9D-9DC8C6205A7C}" presName="space" presStyleCnt="0"/>
      <dgm:spPr/>
    </dgm:pt>
    <dgm:pt modelId="{E42A29BC-DC66-437E-9E42-C206DE61D0FF}" type="pres">
      <dgm:prSet presAssocID="{7A4AB2AD-C7ED-4E25-A1AC-11FBEC3C8912}" presName="Name5" presStyleLbl="vennNode1" presStyleIdx="5" presStyleCnt="6">
        <dgm:presLayoutVars>
          <dgm:bulletEnabled val="1"/>
        </dgm:presLayoutVars>
      </dgm:prSet>
      <dgm:spPr/>
    </dgm:pt>
  </dgm:ptLst>
  <dgm:cxnLst>
    <dgm:cxn modelId="{832A9801-7D94-4DB3-ACCD-C7FC3014876B}" type="presOf" srcId="{9B5E03B5-D56F-4D03-9684-610CADEE420C}" destId="{E15D20BF-B05B-4458-B92F-0228BD7EEAFA}" srcOrd="0" destOrd="0" presId="urn:microsoft.com/office/officeart/2005/8/layout/venn3"/>
    <dgm:cxn modelId="{10E6770A-223B-4836-9AD7-CA66687D0753}" srcId="{E1EEAC5D-355C-4441-9000-588956A7A062}" destId="{41CCF2DA-A95B-4E20-ADF5-F4F7E9C5C85A}" srcOrd="1" destOrd="0" parTransId="{D076909E-E5F8-4D2C-B554-6220E6ECD885}" sibTransId="{F8136B77-A782-4037-B3F8-5A89709BC8FC}"/>
    <dgm:cxn modelId="{BF338A4E-ACD3-447F-A9D0-D460DB5CCC34}" srcId="{E1EEAC5D-355C-4441-9000-588956A7A062}" destId="{32A2DEB9-3EA6-4AED-853A-50CAAD1A9715}" srcOrd="0" destOrd="0" parTransId="{F6F0BF2B-5F5F-4704-A76D-B74F7CCE8945}" sibTransId="{0AE293E2-4538-440D-A1C5-60EFD5BCE585}"/>
    <dgm:cxn modelId="{7DF20273-576F-47C1-A09D-66F797B00D13}" type="presOf" srcId="{7A4AB2AD-C7ED-4E25-A1AC-11FBEC3C8912}" destId="{E42A29BC-DC66-437E-9E42-C206DE61D0FF}" srcOrd="0" destOrd="0" presId="urn:microsoft.com/office/officeart/2005/8/layout/venn3"/>
    <dgm:cxn modelId="{E3CADB7C-CD93-4CA2-9AD1-9A3C80F2174C}" type="presOf" srcId="{32A2DEB9-3EA6-4AED-853A-50CAAD1A9715}" destId="{26FF773D-51DD-48A8-B09C-14DA38DDF6CE}" srcOrd="0" destOrd="0" presId="urn:microsoft.com/office/officeart/2005/8/layout/venn3"/>
    <dgm:cxn modelId="{BBFC2A81-10F2-43D9-9AB0-8512737C0342}" srcId="{E1EEAC5D-355C-4441-9000-588956A7A062}" destId="{9B5E03B5-D56F-4D03-9684-610CADEE420C}" srcOrd="2" destOrd="0" parTransId="{3EDC6146-8715-4C7A-BA58-6AEA472B0606}" sibTransId="{C386B6BE-9CB1-4DB3-807E-15D1ECAF2CD9}"/>
    <dgm:cxn modelId="{53835ABF-561F-4941-AC2E-6C847B67E71E}" type="presOf" srcId="{FFFC1DD8-2654-4BA5-8FE8-947C4366891E}" destId="{8EE3374C-143C-46B5-BAE0-D4E300355096}" srcOrd="0" destOrd="0" presId="urn:microsoft.com/office/officeart/2005/8/layout/venn3"/>
    <dgm:cxn modelId="{E91227C9-0D86-4485-8A04-610B0AAF55C7}" srcId="{E1EEAC5D-355C-4441-9000-588956A7A062}" destId="{FFFC1DD8-2654-4BA5-8FE8-947C4366891E}" srcOrd="4" destOrd="0" parTransId="{53D40F1A-7DCC-4AE7-B592-BAB8284D2356}" sibTransId="{9F292414-6322-4A83-8D9D-9DC8C6205A7C}"/>
    <dgm:cxn modelId="{90EC77CA-7B1E-403D-9F66-89568F003749}" type="presOf" srcId="{E1EEAC5D-355C-4441-9000-588956A7A062}" destId="{6ACCCBCE-F82C-4E29-92C5-D832931F6041}" srcOrd="0" destOrd="0" presId="urn:microsoft.com/office/officeart/2005/8/layout/venn3"/>
    <dgm:cxn modelId="{8520CBCC-115E-4C4D-9456-D1B9FD4D2305}" type="presOf" srcId="{41CCF2DA-A95B-4E20-ADF5-F4F7E9C5C85A}" destId="{E5C3BA17-5396-4867-AAAA-0A1D38D836E3}" srcOrd="0" destOrd="0" presId="urn:microsoft.com/office/officeart/2005/8/layout/venn3"/>
    <dgm:cxn modelId="{10B6FBE2-00B3-4774-B620-9F1A141B242C}" srcId="{E1EEAC5D-355C-4441-9000-588956A7A062}" destId="{7A4AB2AD-C7ED-4E25-A1AC-11FBEC3C8912}" srcOrd="5" destOrd="0" parTransId="{B78F2BF1-DEDB-478B-B6A8-894206FAFA11}" sibTransId="{31BA1485-0784-44A3-BFEA-C775A2482928}"/>
    <dgm:cxn modelId="{31D928E8-680B-48EC-AE97-E8F2F08777C9}" type="presOf" srcId="{A6BDC85F-1F0E-46BC-BF8B-982CCCBCFC14}" destId="{D49D12D4-38AA-4815-ADFC-CB6E55CA12C8}" srcOrd="0" destOrd="0" presId="urn:microsoft.com/office/officeart/2005/8/layout/venn3"/>
    <dgm:cxn modelId="{A9FDD2EB-B43D-45A6-ABAC-9030898882B3}" srcId="{E1EEAC5D-355C-4441-9000-588956A7A062}" destId="{A6BDC85F-1F0E-46BC-BF8B-982CCCBCFC14}" srcOrd="3" destOrd="0" parTransId="{9FA75271-7564-452D-84A3-533B426BA937}" sibTransId="{02FD1A15-6B57-4CF5-BE59-023AAC940B6E}"/>
    <dgm:cxn modelId="{24B21D9A-9D02-4377-852F-385992D9926F}" type="presParOf" srcId="{6ACCCBCE-F82C-4E29-92C5-D832931F6041}" destId="{26FF773D-51DD-48A8-B09C-14DA38DDF6CE}" srcOrd="0" destOrd="0" presId="urn:microsoft.com/office/officeart/2005/8/layout/venn3"/>
    <dgm:cxn modelId="{9B0D8926-97C8-491F-82DF-E410E22E73E0}" type="presParOf" srcId="{6ACCCBCE-F82C-4E29-92C5-D832931F6041}" destId="{D7E849EB-DED5-4731-854F-9D9AE414FB1B}" srcOrd="1" destOrd="0" presId="urn:microsoft.com/office/officeart/2005/8/layout/venn3"/>
    <dgm:cxn modelId="{43EF655C-FA4A-4DE7-8DBF-0E76DE0F0A78}" type="presParOf" srcId="{6ACCCBCE-F82C-4E29-92C5-D832931F6041}" destId="{E5C3BA17-5396-4867-AAAA-0A1D38D836E3}" srcOrd="2" destOrd="0" presId="urn:microsoft.com/office/officeart/2005/8/layout/venn3"/>
    <dgm:cxn modelId="{D3BE9C9E-998A-4945-A6DF-B32F2F8FA3BF}" type="presParOf" srcId="{6ACCCBCE-F82C-4E29-92C5-D832931F6041}" destId="{ABC9458D-63AB-45F5-BDAD-7604B94BB15C}" srcOrd="3" destOrd="0" presId="urn:microsoft.com/office/officeart/2005/8/layout/venn3"/>
    <dgm:cxn modelId="{4BE022DB-8871-42A6-AE8A-9CB78C0242FC}" type="presParOf" srcId="{6ACCCBCE-F82C-4E29-92C5-D832931F6041}" destId="{E15D20BF-B05B-4458-B92F-0228BD7EEAFA}" srcOrd="4" destOrd="0" presId="urn:microsoft.com/office/officeart/2005/8/layout/venn3"/>
    <dgm:cxn modelId="{5E164332-D6D6-49EB-AB88-733C96A77219}" type="presParOf" srcId="{6ACCCBCE-F82C-4E29-92C5-D832931F6041}" destId="{1497B78E-BC4B-4D0F-AD24-A098C1C54BF3}" srcOrd="5" destOrd="0" presId="urn:microsoft.com/office/officeart/2005/8/layout/venn3"/>
    <dgm:cxn modelId="{2F5BF619-1AEB-469D-82B4-01214CD4AC4A}" type="presParOf" srcId="{6ACCCBCE-F82C-4E29-92C5-D832931F6041}" destId="{D49D12D4-38AA-4815-ADFC-CB6E55CA12C8}" srcOrd="6" destOrd="0" presId="urn:microsoft.com/office/officeart/2005/8/layout/venn3"/>
    <dgm:cxn modelId="{0F5286EE-4D29-41C2-9DA6-BE6C1B8EB964}" type="presParOf" srcId="{6ACCCBCE-F82C-4E29-92C5-D832931F6041}" destId="{3C8C768F-632F-4FF8-A603-4F26D625BB0D}" srcOrd="7" destOrd="0" presId="urn:microsoft.com/office/officeart/2005/8/layout/venn3"/>
    <dgm:cxn modelId="{E9BCAE83-74A2-4115-A346-933BC4A704F3}" type="presParOf" srcId="{6ACCCBCE-F82C-4E29-92C5-D832931F6041}" destId="{8EE3374C-143C-46B5-BAE0-D4E300355096}" srcOrd="8" destOrd="0" presId="urn:microsoft.com/office/officeart/2005/8/layout/venn3"/>
    <dgm:cxn modelId="{9E3E7591-2CAF-4F6C-8D99-9E1690CBA3E7}" type="presParOf" srcId="{6ACCCBCE-F82C-4E29-92C5-D832931F6041}" destId="{AD37539B-0E4B-476E-ADA2-7888B0B66A0F}" srcOrd="9" destOrd="0" presId="urn:microsoft.com/office/officeart/2005/8/layout/venn3"/>
    <dgm:cxn modelId="{BEF76CCC-756D-4EE3-A233-FAA2F379ADAA}" type="presParOf" srcId="{6ACCCBCE-F82C-4E29-92C5-D832931F6041}" destId="{E42A29BC-DC66-437E-9E42-C206DE61D0FF}" srcOrd="10" destOrd="0" presId="urn:microsoft.com/office/officeart/2005/8/layout/ven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F773D-51DD-48A8-B09C-14DA38DDF6CE}">
      <dsp:nvSpPr>
        <dsp:cNvPr id="0" name=""/>
        <dsp:cNvSpPr/>
      </dsp:nvSpPr>
      <dsp:spPr>
        <a:xfrm>
          <a:off x="482410" y="0"/>
          <a:ext cx="2153784" cy="2153784"/>
        </a:xfrm>
        <a:prstGeom prst="ellipse">
          <a:avLst/>
        </a:prstGeom>
        <a:solidFill>
          <a:srgbClr val="00B050">
            <a:alpha val="50000"/>
          </a:srgb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8530" tIns="22860" rIns="11853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Leadership</a:t>
          </a:r>
        </a:p>
      </dsp:txBody>
      <dsp:txXfrm>
        <a:off x="797824" y="315414"/>
        <a:ext cx="1522956" cy="1522956"/>
      </dsp:txXfrm>
    </dsp:sp>
    <dsp:sp modelId="{E5C3BA17-5396-4867-AAAA-0A1D38D836E3}">
      <dsp:nvSpPr>
        <dsp:cNvPr id="0" name=""/>
        <dsp:cNvSpPr/>
      </dsp:nvSpPr>
      <dsp:spPr>
        <a:xfrm>
          <a:off x="2307376" y="984"/>
          <a:ext cx="2153784" cy="2153784"/>
        </a:xfrm>
        <a:prstGeom prst="ellipse">
          <a:avLst/>
        </a:prstGeom>
        <a:solidFill>
          <a:srgbClr val="FF0000">
            <a:alpha val="50000"/>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8530" tIns="22860" rIns="11853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Empathy</a:t>
          </a:r>
        </a:p>
      </dsp:txBody>
      <dsp:txXfrm>
        <a:off x="2622790" y="316398"/>
        <a:ext cx="1522956" cy="1522956"/>
      </dsp:txXfrm>
    </dsp:sp>
    <dsp:sp modelId="{E15D20BF-B05B-4458-B92F-0228BD7EEAFA}">
      <dsp:nvSpPr>
        <dsp:cNvPr id="0" name=""/>
        <dsp:cNvSpPr/>
      </dsp:nvSpPr>
      <dsp:spPr>
        <a:xfrm>
          <a:off x="4030403" y="984"/>
          <a:ext cx="2153784" cy="2153784"/>
        </a:xfrm>
        <a:prstGeom prst="ellipse">
          <a:avLst/>
        </a:prstGeom>
        <a:solidFill>
          <a:srgbClr val="FFFF00">
            <a:alpha val="50000"/>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8530" tIns="22860" rIns="11853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Initiative taking and productive</a:t>
          </a:r>
        </a:p>
      </dsp:txBody>
      <dsp:txXfrm>
        <a:off x="4345817" y="316398"/>
        <a:ext cx="1522956" cy="1522956"/>
      </dsp:txXfrm>
    </dsp:sp>
    <dsp:sp modelId="{D49D12D4-38AA-4815-ADFC-CB6E55CA12C8}">
      <dsp:nvSpPr>
        <dsp:cNvPr id="0" name=""/>
        <dsp:cNvSpPr/>
      </dsp:nvSpPr>
      <dsp:spPr>
        <a:xfrm>
          <a:off x="5753430" y="984"/>
          <a:ext cx="2153784" cy="2153784"/>
        </a:xfrm>
        <a:prstGeom prst="ellipse">
          <a:avLst/>
        </a:prstGeom>
        <a:solidFill>
          <a:srgbClr val="943E82">
            <a:alpha val="50000"/>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8530" tIns="22860" rIns="11853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Teamwork</a:t>
          </a:r>
        </a:p>
      </dsp:txBody>
      <dsp:txXfrm>
        <a:off x="6068844" y="316398"/>
        <a:ext cx="1522956" cy="1522956"/>
      </dsp:txXfrm>
    </dsp:sp>
    <dsp:sp modelId="{8EE3374C-143C-46B5-BAE0-D4E300355096}">
      <dsp:nvSpPr>
        <dsp:cNvPr id="0" name=""/>
        <dsp:cNvSpPr/>
      </dsp:nvSpPr>
      <dsp:spPr>
        <a:xfrm>
          <a:off x="7476457" y="984"/>
          <a:ext cx="2153784" cy="2153784"/>
        </a:xfrm>
        <a:prstGeom prst="ellipse">
          <a:avLst/>
        </a:prstGeom>
        <a:solidFill>
          <a:srgbClr val="7C5618">
            <a:alpha val="49804"/>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8530" tIns="22860" rIns="11853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Effective communi-</a:t>
          </a:r>
        </a:p>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cation</a:t>
          </a:r>
        </a:p>
      </dsp:txBody>
      <dsp:txXfrm>
        <a:off x="7791871" y="316398"/>
        <a:ext cx="1522956" cy="1522956"/>
      </dsp:txXfrm>
    </dsp:sp>
    <dsp:sp modelId="{E42A29BC-DC66-437E-9E42-C206DE61D0FF}">
      <dsp:nvSpPr>
        <dsp:cNvPr id="0" name=""/>
        <dsp:cNvSpPr/>
      </dsp:nvSpPr>
      <dsp:spPr>
        <a:xfrm>
          <a:off x="9199485" y="984"/>
          <a:ext cx="2153784" cy="2153784"/>
        </a:xfrm>
        <a:prstGeom prst="ellipse">
          <a:avLst/>
        </a:prstGeom>
        <a:solidFill>
          <a:schemeClr val="tx2">
            <a:lumMod val="10000"/>
            <a:lumOff val="90000"/>
            <a:alpha val="50000"/>
          </a:scheme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8530" tIns="22860" rIns="11853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Customer Service Operation</a:t>
          </a:r>
        </a:p>
      </dsp:txBody>
      <dsp:txXfrm>
        <a:off x="9514899" y="316398"/>
        <a:ext cx="1522956" cy="1522956"/>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1/9/26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Overview of Upper Crust and SSP Group</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081750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
Upper Crust creates value by delivering fast, consistent, and high-quality service, which enhances the travel experience for customers. Stakeholders include employees, customers, SSP Group, and travel partners such as GWR and airport authorities. Each stakeholder benefits from the brand’s performance: employees gain career development opportunities, customers enjoy convenience and quality, SSP strengthens its brand equity, and travel partners experience increased footfall and customer satisfaction. This comprehensive value creation model supports long-term sustainability and stakeholder alignment.</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196871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1/9/26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230938521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1/9/26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1/9/26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1/9/26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1/9/26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1/9/26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1/9/26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1/9/26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1/9/26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1/9/26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1/9/26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1/9/26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1/9/26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1/9/26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1/9/26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1/9/26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1/9/26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1/9/26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1/9/26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1/9/26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1/9/26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1/9/26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1/9/26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1/9/26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1/9/26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1/9/26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1/9/26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1/9/26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1/9/26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1/9/26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1/9/26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1/9/26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1/9/26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1/9/26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1/9/26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1/9/26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1/9/26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1/9/26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4.xml"/><Relationship Id="rId5" Type="http://schemas.openxmlformats.org/officeDocument/2006/relationships/image" Target="../media/image10.png"/><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8078667" y="3699719"/>
            <a:ext cx="4157869" cy="2895599"/>
          </a:xfrm>
          <a:prstGeom prst="rect">
            <a:avLst/>
          </a:prstGeom>
          <a:solidFill>
            <a:schemeClr val="tx2">
              <a:lumMod val="75000"/>
              <a:lumOff val="25000"/>
            </a:schemeClr>
          </a:solidFill>
          <a:ln>
            <a:solidFill>
              <a:schemeClr val="bg1"/>
            </a:solidFill>
          </a:ln>
        </p:spPr>
        <p:txBody>
          <a:bodyPr wrap="square" rtlCol="0">
            <a:spAutoFit/>
          </a:bodyPr>
          <a:lstStyle/>
          <a:p>
            <a:endParaRPr lang="en-GB" dirty="0"/>
          </a:p>
        </p:txBody>
      </p:sp>
      <p:sp>
        <p:nvSpPr>
          <p:cNvPr id="14" name="TextBox 13"/>
          <p:cNvSpPr txBox="1"/>
          <p:nvPr/>
        </p:nvSpPr>
        <p:spPr>
          <a:xfrm>
            <a:off x="0" y="2749407"/>
            <a:ext cx="7696638" cy="4069803"/>
          </a:xfrm>
          <a:prstGeom prst="rect">
            <a:avLst/>
          </a:prstGeom>
          <a:solidFill>
            <a:schemeClr val="tx2">
              <a:lumMod val="75000"/>
              <a:lumOff val="25000"/>
            </a:schemeClr>
          </a:solidFill>
          <a:ln w="57150">
            <a:solidFill>
              <a:schemeClr val="tx1"/>
            </a:solidFill>
          </a:ln>
        </p:spPr>
        <p:txBody>
          <a:bodyPr wrap="square" rtlCol="0">
            <a:spAutoFit/>
          </a:bodyPr>
          <a:lstStyle/>
          <a:p>
            <a:endParaRPr lang="en-GB" dirty="0"/>
          </a:p>
        </p:txBody>
      </p:sp>
      <p:sp>
        <p:nvSpPr>
          <p:cNvPr id="2065" name="Title 1">
            <a:extLst>
              <a:ext uri="{FF2B5EF4-FFF2-40B4-BE49-F238E27FC236}">
                <a16:creationId xmlns:a16="http://schemas.microsoft.com/office/drawing/2014/main" id="{1D8CC65B-14D4-6658-B3D4-672B01378E89}"/>
              </a:ext>
            </a:extLst>
          </p:cNvPr>
          <p:cNvSpPr>
            <a:spLocks noGrp="1"/>
          </p:cNvSpPr>
          <p:nvPr>
            <p:ph type="title"/>
          </p:nvPr>
        </p:nvSpPr>
        <p:spPr>
          <a:xfrm>
            <a:off x="0" y="139008"/>
            <a:ext cx="12192000" cy="1701995"/>
          </a:xfrm>
          <a:solidFill>
            <a:schemeClr val="tx1"/>
          </a:solidFill>
        </p:spPr>
        <p:txBody>
          <a:bodyPr anchor="b">
            <a:normAutofit/>
          </a:bodyPr>
          <a:lstStyle/>
          <a:p>
            <a:r>
              <a:rPr lang="en-US" sz="3200" b="1" dirty="0">
                <a:solidFill>
                  <a:schemeClr val="bg1"/>
                </a:solidFill>
                <a:latin typeface="Arial" panose="020B0604020202020204" pitchFamily="34" charset="0"/>
                <a:cs typeface="Arial" panose="020B0604020202020204" pitchFamily="34" charset="0"/>
              </a:rPr>
              <a:t>BUSINESS SKILLS FOR THE INTERNATIONAL </a:t>
            </a:r>
            <a:br>
              <a:rPr lang="en-US" sz="3200" b="1" dirty="0">
                <a:solidFill>
                  <a:schemeClr val="bg1"/>
                </a:solidFill>
                <a:latin typeface="Arial" panose="020B0604020202020204" pitchFamily="34" charset="0"/>
                <a:cs typeface="Arial" panose="020B0604020202020204" pitchFamily="34" charset="0"/>
              </a:rPr>
            </a:br>
            <a:r>
              <a:rPr lang="en-US" sz="3200" b="1" dirty="0">
                <a:solidFill>
                  <a:schemeClr val="bg1"/>
                </a:solidFill>
                <a:latin typeface="Arial" panose="020B0604020202020204" pitchFamily="34" charset="0"/>
                <a:cs typeface="Arial" panose="020B0604020202020204" pitchFamily="34" charset="0"/>
              </a:rPr>
              <a:t>HOTEL INDUSTRY</a:t>
            </a:r>
            <a:endParaRPr lang="en-US" sz="4400" b="1" dirty="0">
              <a:solidFill>
                <a:schemeClr val="bg1"/>
              </a:solidFill>
              <a:latin typeface="Arial Black" panose="020B0A04020102020204" pitchFamily="34" charset="0"/>
            </a:endParaRPr>
          </a:p>
        </p:txBody>
      </p:sp>
      <p:sp>
        <p:nvSpPr>
          <p:cNvPr id="6" name="object 5"/>
          <p:cNvSpPr/>
          <p:nvPr/>
        </p:nvSpPr>
        <p:spPr>
          <a:xfrm>
            <a:off x="0" y="2008679"/>
            <a:ext cx="12192000" cy="779518"/>
          </a:xfrm>
          <a:custGeom>
            <a:avLst/>
            <a:gdLst/>
            <a:ahLst/>
            <a:cxnLst/>
            <a:rect l="l" t="t" r="r" b="b"/>
            <a:pathLst>
              <a:path w="18288000" h="1116964">
                <a:moveTo>
                  <a:pt x="0" y="1116708"/>
                </a:moveTo>
                <a:lnTo>
                  <a:pt x="18287997" y="1116708"/>
                </a:lnTo>
                <a:lnTo>
                  <a:pt x="18287997" y="0"/>
                </a:lnTo>
                <a:lnTo>
                  <a:pt x="0" y="0"/>
                </a:lnTo>
                <a:lnTo>
                  <a:pt x="0" y="1116708"/>
                </a:lnTo>
                <a:close/>
              </a:path>
            </a:pathLst>
          </a:custGeom>
          <a:solidFill>
            <a:schemeClr val="tx2">
              <a:lumMod val="75000"/>
              <a:lumOff val="25000"/>
            </a:schemeClr>
          </a:solidFill>
          <a:ln w="57150">
            <a:solidFill>
              <a:schemeClr val="tx1"/>
            </a:solidFill>
          </a:ln>
        </p:spPr>
        <p:txBody>
          <a:bodyPr wrap="square" lIns="0" tIns="0" rIns="0" bIns="0" rtlCol="0"/>
          <a:lstStyle/>
          <a:p>
            <a:endParaRPr/>
          </a:p>
        </p:txBody>
      </p:sp>
      <p:sp>
        <p:nvSpPr>
          <p:cNvPr id="7" name="object 12"/>
          <p:cNvSpPr txBox="1"/>
          <p:nvPr/>
        </p:nvSpPr>
        <p:spPr>
          <a:xfrm>
            <a:off x="468748" y="2176580"/>
            <a:ext cx="2155326" cy="382156"/>
          </a:xfrm>
          <a:prstGeom prst="rect">
            <a:avLst/>
          </a:prstGeom>
        </p:spPr>
        <p:txBody>
          <a:bodyPr vert="horz" wrap="square" lIns="0" tIns="12700" rIns="0" bIns="0" rtlCol="0">
            <a:spAutoFit/>
          </a:bodyPr>
          <a:lstStyle/>
          <a:p>
            <a:pPr marL="12700">
              <a:lnSpc>
                <a:spcPct val="100000"/>
              </a:lnSpc>
              <a:spcBef>
                <a:spcPts val="100"/>
              </a:spcBef>
            </a:pPr>
            <a:r>
              <a:rPr sz="2400" spc="55" dirty="0">
                <a:solidFill>
                  <a:srgbClr val="FFFFFF"/>
                </a:solidFill>
                <a:latin typeface="Trebuchet MS"/>
                <a:cs typeface="Trebuchet MS"/>
              </a:rPr>
              <a:t>PRESENTER</a:t>
            </a:r>
            <a:endParaRPr sz="2400" dirty="0">
              <a:latin typeface="Trebuchet MS"/>
              <a:cs typeface="Trebuchet MS"/>
            </a:endParaRPr>
          </a:p>
        </p:txBody>
      </p:sp>
      <p:sp>
        <p:nvSpPr>
          <p:cNvPr id="12" name="TextBox 11"/>
          <p:cNvSpPr txBox="1"/>
          <p:nvPr/>
        </p:nvSpPr>
        <p:spPr>
          <a:xfrm>
            <a:off x="2998424" y="2145804"/>
            <a:ext cx="6914226" cy="461665"/>
          </a:xfrm>
          <a:prstGeom prst="rect">
            <a:avLst/>
          </a:prstGeom>
          <a:noFill/>
        </p:spPr>
        <p:txBody>
          <a:bodyPr wrap="square" rtlCol="0">
            <a:spAutoFit/>
          </a:bodyPr>
          <a:lstStyle/>
          <a:p>
            <a:pPr algn="ctr"/>
            <a:r>
              <a:rPr lang="en-IN" sz="2400" dirty="0">
                <a:solidFill>
                  <a:schemeClr val="bg1"/>
                </a:solidFill>
                <a:latin typeface="Trebuchet MS" panose="020B0603020202020204" pitchFamily="34" charset="0"/>
              </a:rPr>
              <a:t>SANDY GLADYS LOZANO GRIMALDO</a:t>
            </a:r>
          </a:p>
        </p:txBody>
      </p:sp>
      <p:sp>
        <p:nvSpPr>
          <p:cNvPr id="16" name="TextBox 15"/>
          <p:cNvSpPr txBox="1"/>
          <p:nvPr/>
        </p:nvSpPr>
        <p:spPr>
          <a:xfrm>
            <a:off x="8519694" y="2955050"/>
            <a:ext cx="3091543" cy="553998"/>
          </a:xfrm>
          <a:prstGeom prst="rect">
            <a:avLst/>
          </a:prstGeom>
          <a:solidFill>
            <a:schemeClr val="tx1"/>
          </a:solidFill>
        </p:spPr>
        <p:txBody>
          <a:bodyPr wrap="square" rtlCol="0">
            <a:spAutoFit/>
          </a:bodyPr>
          <a:lstStyle/>
          <a:p>
            <a:pPr algn="ctr"/>
            <a:r>
              <a:rPr lang="en-IN" sz="3000" b="1" u="sng" dirty="0">
                <a:solidFill>
                  <a:schemeClr val="bg1"/>
                </a:solidFill>
                <a:latin typeface="Arial Black" panose="020B0A04020102020204" pitchFamily="34" charset="0"/>
              </a:rPr>
              <a:t>CONTENTS</a:t>
            </a:r>
          </a:p>
        </p:txBody>
      </p:sp>
      <p:sp>
        <p:nvSpPr>
          <p:cNvPr id="20" name="object 12"/>
          <p:cNvSpPr txBox="1"/>
          <p:nvPr/>
        </p:nvSpPr>
        <p:spPr>
          <a:xfrm>
            <a:off x="10287000" y="2175532"/>
            <a:ext cx="2381250" cy="382156"/>
          </a:xfrm>
          <a:prstGeom prst="rect">
            <a:avLst/>
          </a:prstGeom>
        </p:spPr>
        <p:txBody>
          <a:bodyPr vert="horz" wrap="square" lIns="0" tIns="12700" rIns="0" bIns="0" rtlCol="0">
            <a:spAutoFit/>
          </a:bodyPr>
          <a:lstStyle/>
          <a:p>
            <a:pPr marL="12700">
              <a:lnSpc>
                <a:spcPct val="100000"/>
              </a:lnSpc>
              <a:spcBef>
                <a:spcPts val="100"/>
              </a:spcBef>
            </a:pPr>
            <a:r>
              <a:rPr lang="en-IN" sz="2400" spc="55" dirty="0">
                <a:solidFill>
                  <a:srgbClr val="FFFFFF"/>
                </a:solidFill>
                <a:latin typeface="Trebuchet MS"/>
                <a:cs typeface="Trebuchet MS"/>
              </a:rPr>
              <a:t>2514605</a:t>
            </a:r>
            <a:endParaRPr sz="2400" dirty="0">
              <a:latin typeface="Trebuchet MS"/>
              <a:cs typeface="Trebuchet MS"/>
            </a:endParaRPr>
          </a:p>
        </p:txBody>
      </p:sp>
      <p:sp>
        <p:nvSpPr>
          <p:cNvPr id="15" name="TextBox 14"/>
          <p:cNvSpPr txBox="1"/>
          <p:nvPr/>
        </p:nvSpPr>
        <p:spPr>
          <a:xfrm>
            <a:off x="8208893" y="4131855"/>
            <a:ext cx="3883716" cy="2031325"/>
          </a:xfrm>
          <a:prstGeom prst="rect">
            <a:avLst/>
          </a:prstGeom>
          <a:noFill/>
          <a:ln w="38100">
            <a:solidFill>
              <a:schemeClr val="tx1"/>
            </a:solidFill>
          </a:ln>
        </p:spPr>
        <p:txBody>
          <a:bodyPr wrap="square" rtlCol="0">
            <a:spAutoFit/>
          </a:bodyPr>
          <a:lstStyle/>
          <a:p>
            <a:pPr marL="285750" indent="-285750">
              <a:buFont typeface="Wingdings" panose="05000000000000000000" pitchFamily="2" charset="2"/>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Key Attributes Required by Employees</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My Learnings from the Module</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My Personality and Skills</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References &amp; Conclusion</a:t>
            </a:r>
          </a:p>
          <a:p>
            <a:endParaRPr lang="en-GB" dirty="0">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34600" y="227543"/>
            <a:ext cx="1958009" cy="1545989"/>
          </a:xfrm>
          <a:prstGeom prst="rect">
            <a:avLst/>
          </a:prstGeom>
        </p:spPr>
      </p:pic>
      <p:pic>
        <p:nvPicPr>
          <p:cNvPr id="1026" name="Picture 2" descr="5 Business Skills Every Freelancer Should Ma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3039984"/>
            <a:ext cx="4412026" cy="3488647"/>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2" name="Picture 4" descr="Graphic of people inside of gear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9226" y="2978868"/>
            <a:ext cx="3209441" cy="3798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19452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extBox 66"/>
          <p:cNvSpPr txBox="1"/>
          <p:nvPr/>
        </p:nvSpPr>
        <p:spPr>
          <a:xfrm>
            <a:off x="0" y="956691"/>
            <a:ext cx="12192000" cy="5334000"/>
          </a:xfrm>
          <a:prstGeom prst="rect">
            <a:avLst/>
          </a:prstGeom>
          <a:solidFill>
            <a:schemeClr val="tx2">
              <a:lumMod val="75000"/>
              <a:lumOff val="25000"/>
            </a:schemeClr>
          </a:solidFill>
          <a:ln w="57150">
            <a:solidFill>
              <a:schemeClr val="tx1"/>
            </a:solidFill>
          </a:ln>
        </p:spPr>
        <p:txBody>
          <a:bodyPr wrap="square" rtlCol="0">
            <a:spAutoFit/>
          </a:bodyPr>
          <a:lstStyle/>
          <a:p>
            <a:endParaRPr lang="en-GB" dirty="0"/>
          </a:p>
        </p:txBody>
      </p:sp>
      <p:sp>
        <p:nvSpPr>
          <p:cNvPr id="6" name="object 5"/>
          <p:cNvSpPr/>
          <p:nvPr/>
        </p:nvSpPr>
        <p:spPr>
          <a:xfrm>
            <a:off x="10259" y="84445"/>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tx2">
              <a:lumMod val="75000"/>
              <a:lumOff val="25000"/>
            </a:schemeClr>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Key Attributes Required By Employees</a:t>
            </a:r>
            <a:endParaRPr sz="4000" b="1" dirty="0">
              <a:latin typeface="Arial" panose="020B0604020202020204" pitchFamily="34" charset="0"/>
              <a:cs typeface="Arial" panose="020B0604020202020204" pitchFamily="34" charset="0"/>
            </a:endParaRPr>
          </a:p>
        </p:txBody>
      </p:sp>
      <p:sp>
        <p:nvSpPr>
          <p:cNvPr id="68" name="TextBox 67"/>
          <p:cNvSpPr txBox="1"/>
          <p:nvPr/>
        </p:nvSpPr>
        <p:spPr>
          <a:xfrm>
            <a:off x="7696200" y="6400905"/>
            <a:ext cx="4304851" cy="338554"/>
          </a:xfrm>
          <a:prstGeom prst="rect">
            <a:avLst/>
          </a:prstGeom>
          <a:solidFill>
            <a:schemeClr val="bg1"/>
          </a:solidFill>
          <a:ln w="38100">
            <a:solidFill>
              <a:schemeClr val="tx1"/>
            </a:solidFill>
          </a:ln>
        </p:spPr>
        <p:txBody>
          <a:bodyPr wrap="square" rtlCol="0">
            <a:spAutoFit/>
          </a:bodyPr>
          <a:lstStyle/>
          <a:p>
            <a:pPr algn="ctr"/>
            <a:r>
              <a:rPr lang="en-GB" sz="1600" b="1" dirty="0">
                <a:latin typeface="Arial" panose="020B0604020202020204" pitchFamily="34" charset="0"/>
                <a:cs typeface="Arial" panose="020B0604020202020204" pitchFamily="34" charset="0"/>
              </a:rPr>
              <a:t>Source – (ACCOR, 2024; </a:t>
            </a:r>
            <a:r>
              <a:rPr lang="en-GB" sz="1600" b="1" dirty="0" err="1">
                <a:latin typeface="Arial" panose="020B0604020202020204" pitchFamily="34" charset="0"/>
                <a:cs typeface="Arial" panose="020B0604020202020204" pitchFamily="34" charset="0"/>
              </a:rPr>
              <a:t>Dapo</a:t>
            </a:r>
            <a:r>
              <a:rPr lang="en-GB" sz="1600" b="1" dirty="0">
                <a:latin typeface="Arial" panose="020B0604020202020204" pitchFamily="34" charset="0"/>
                <a:cs typeface="Arial" panose="020B0604020202020204" pitchFamily="34" charset="0"/>
              </a:rPr>
              <a:t>, 2023)</a:t>
            </a:r>
          </a:p>
        </p:txBody>
      </p:sp>
      <p:grpSp>
        <p:nvGrpSpPr>
          <p:cNvPr id="69" name="Group 68">
            <a:extLst>
              <a:ext uri="{FF2B5EF4-FFF2-40B4-BE49-F238E27FC236}">
                <a16:creationId xmlns:a16="http://schemas.microsoft.com/office/drawing/2014/main" id="{B7E41BBF-F586-133E-750E-7580AC96FA42}"/>
              </a:ext>
            </a:extLst>
          </p:cNvPr>
          <p:cNvGrpSpPr/>
          <p:nvPr/>
        </p:nvGrpSpPr>
        <p:grpSpPr>
          <a:xfrm>
            <a:off x="360396" y="956690"/>
            <a:ext cx="11316518" cy="5063109"/>
            <a:chOff x="434244" y="1903846"/>
            <a:chExt cx="11316518" cy="3584226"/>
          </a:xfrm>
        </p:grpSpPr>
        <p:grpSp>
          <p:nvGrpSpPr>
            <p:cNvPr id="70" name="Group 69">
              <a:extLst>
                <a:ext uri="{FF2B5EF4-FFF2-40B4-BE49-F238E27FC236}">
                  <a16:creationId xmlns:a16="http://schemas.microsoft.com/office/drawing/2014/main" id="{3AFFD1A2-535F-A739-ACE0-1C0E43898C6E}"/>
                </a:ext>
              </a:extLst>
            </p:cNvPr>
            <p:cNvGrpSpPr/>
            <p:nvPr/>
          </p:nvGrpSpPr>
          <p:grpSpPr>
            <a:xfrm>
              <a:off x="434244" y="1903846"/>
              <a:ext cx="2520576" cy="932378"/>
              <a:chOff x="4443412" y="2971800"/>
              <a:chExt cx="3922701" cy="909447"/>
            </a:xfrm>
          </p:grpSpPr>
          <p:sp>
            <p:nvSpPr>
              <p:cNvPr id="114" name="Rectangle: Rounded Corners 8">
                <a:extLst>
                  <a:ext uri="{FF2B5EF4-FFF2-40B4-BE49-F238E27FC236}">
                    <a16:creationId xmlns:a16="http://schemas.microsoft.com/office/drawing/2014/main" id="{8E1032C9-54D9-81C4-D490-D7E950FCB4B4}"/>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115" name="Freeform: Shape 9">
                <a:extLst>
                  <a:ext uri="{FF2B5EF4-FFF2-40B4-BE49-F238E27FC236}">
                    <a16:creationId xmlns:a16="http://schemas.microsoft.com/office/drawing/2014/main" id="{8B500A13-1A24-D2A9-6116-6586842D6616}"/>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chemeClr val="tx2">
                  <a:lumMod val="7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16" name="Freeform: Shape 10">
                <a:extLst>
                  <a:ext uri="{FF2B5EF4-FFF2-40B4-BE49-F238E27FC236}">
                    <a16:creationId xmlns:a16="http://schemas.microsoft.com/office/drawing/2014/main" id="{77158D37-A133-BBE1-F919-A5DA766B59B9}"/>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tx2"/>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01</a:t>
                </a:r>
              </a:p>
            </p:txBody>
          </p:sp>
        </p:grpSp>
        <p:grpSp>
          <p:nvGrpSpPr>
            <p:cNvPr id="71" name="Group 70">
              <a:extLst>
                <a:ext uri="{FF2B5EF4-FFF2-40B4-BE49-F238E27FC236}">
                  <a16:creationId xmlns:a16="http://schemas.microsoft.com/office/drawing/2014/main" id="{2713E8E7-4866-DCA2-36FF-17B5CA8B468A}"/>
                </a:ext>
              </a:extLst>
            </p:cNvPr>
            <p:cNvGrpSpPr/>
            <p:nvPr/>
          </p:nvGrpSpPr>
          <p:grpSpPr>
            <a:xfrm>
              <a:off x="3221204" y="1903846"/>
              <a:ext cx="2520576" cy="932378"/>
              <a:chOff x="4443412" y="2971800"/>
              <a:chExt cx="3922701" cy="909447"/>
            </a:xfrm>
          </p:grpSpPr>
          <p:sp>
            <p:nvSpPr>
              <p:cNvPr id="111" name="Rectangle: Rounded Corners 2096">
                <a:extLst>
                  <a:ext uri="{FF2B5EF4-FFF2-40B4-BE49-F238E27FC236}">
                    <a16:creationId xmlns:a16="http://schemas.microsoft.com/office/drawing/2014/main" id="{747A4550-3C62-D803-0EC6-766A28AC5D23}"/>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112" name="Freeform: Shape 2097">
                <a:extLst>
                  <a:ext uri="{FF2B5EF4-FFF2-40B4-BE49-F238E27FC236}">
                    <a16:creationId xmlns:a16="http://schemas.microsoft.com/office/drawing/2014/main" id="{2E759110-D2D2-2AF1-3A67-B2CEF6A9C711}"/>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chemeClr val="accent2">
                  <a:lumMod val="7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13" name="Freeform: Shape 2098">
                <a:extLst>
                  <a:ext uri="{FF2B5EF4-FFF2-40B4-BE49-F238E27FC236}">
                    <a16:creationId xmlns:a16="http://schemas.microsoft.com/office/drawing/2014/main" id="{C01A99C9-E0E6-653B-3AA6-EA60ED283425}"/>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2"/>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02</a:t>
                </a:r>
              </a:p>
            </p:txBody>
          </p:sp>
        </p:grpSp>
        <p:sp>
          <p:nvSpPr>
            <p:cNvPr id="72" name="Freeform: Shape 2143">
              <a:extLst>
                <a:ext uri="{FF2B5EF4-FFF2-40B4-BE49-F238E27FC236}">
                  <a16:creationId xmlns:a16="http://schemas.microsoft.com/office/drawing/2014/main" id="{F1D17092-A3F3-6800-E0B3-4D307335DC48}"/>
                </a:ext>
              </a:extLst>
            </p:cNvPr>
            <p:cNvSpPr/>
            <p:nvPr/>
          </p:nvSpPr>
          <p:spPr>
            <a:xfrm>
              <a:off x="10871200" y="2427335"/>
              <a:ext cx="879562" cy="2680422"/>
            </a:xfrm>
            <a:custGeom>
              <a:avLst/>
              <a:gdLst>
                <a:gd name="connsiteX0" fmla="*/ 0 w 879562"/>
                <a:gd name="connsiteY0" fmla="*/ 0 h 2680422"/>
                <a:gd name="connsiteX1" fmla="*/ 879562 w 879562"/>
                <a:gd name="connsiteY1" fmla="*/ 0 h 2680422"/>
                <a:gd name="connsiteX2" fmla="*/ 879562 w 879562"/>
                <a:gd name="connsiteY2" fmla="*/ 2680422 h 2680422"/>
                <a:gd name="connsiteX3" fmla="*/ 0 w 879562"/>
                <a:gd name="connsiteY3" fmla="*/ 2680422 h 2680422"/>
                <a:gd name="connsiteX4" fmla="*/ 0 w 879562"/>
                <a:gd name="connsiteY4" fmla="*/ 2572070 h 2680422"/>
                <a:gd name="connsiteX5" fmla="*/ 771210 w 879562"/>
                <a:gd name="connsiteY5" fmla="*/ 2572070 h 2680422"/>
                <a:gd name="connsiteX6" fmla="*/ 771210 w 879562"/>
                <a:gd name="connsiteY6" fmla="*/ 108352 h 2680422"/>
                <a:gd name="connsiteX7" fmla="*/ 0 w 879562"/>
                <a:gd name="connsiteY7" fmla="*/ 108352 h 2680422"/>
                <a:gd name="connsiteX8" fmla="*/ 0 w 879562"/>
                <a:gd name="connsiteY8" fmla="*/ 0 h 2680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9562" h="2680422">
                  <a:moveTo>
                    <a:pt x="0" y="0"/>
                  </a:moveTo>
                  <a:lnTo>
                    <a:pt x="879562" y="0"/>
                  </a:lnTo>
                  <a:lnTo>
                    <a:pt x="879562" y="2680422"/>
                  </a:lnTo>
                  <a:lnTo>
                    <a:pt x="0" y="2680422"/>
                  </a:lnTo>
                  <a:lnTo>
                    <a:pt x="0" y="2572070"/>
                  </a:lnTo>
                  <a:lnTo>
                    <a:pt x="771210" y="2572070"/>
                  </a:lnTo>
                  <a:lnTo>
                    <a:pt x="771210" y="108352"/>
                  </a:lnTo>
                  <a:lnTo>
                    <a:pt x="0" y="108352"/>
                  </a:lnTo>
                  <a:lnTo>
                    <a:pt x="0" y="0"/>
                  </a:ln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Segoe UI" panose="020B0502040204020203" pitchFamily="34" charset="0"/>
                <a:cs typeface="Segoe UI" panose="020B0502040204020203" pitchFamily="34" charset="0"/>
              </a:endParaRPr>
            </a:p>
          </p:txBody>
        </p:sp>
        <p:grpSp>
          <p:nvGrpSpPr>
            <p:cNvPr id="73" name="Group 72">
              <a:extLst>
                <a:ext uri="{FF2B5EF4-FFF2-40B4-BE49-F238E27FC236}">
                  <a16:creationId xmlns:a16="http://schemas.microsoft.com/office/drawing/2014/main" id="{171BF2A7-5A88-96CA-E362-033D6CD8E3D0}"/>
                </a:ext>
              </a:extLst>
            </p:cNvPr>
            <p:cNvGrpSpPr/>
            <p:nvPr/>
          </p:nvGrpSpPr>
          <p:grpSpPr>
            <a:xfrm>
              <a:off x="6008164" y="1903846"/>
              <a:ext cx="2520576" cy="932378"/>
              <a:chOff x="4443412" y="2971800"/>
              <a:chExt cx="3922701" cy="909447"/>
            </a:xfrm>
          </p:grpSpPr>
          <p:sp>
            <p:nvSpPr>
              <p:cNvPr id="108" name="Rectangle: Rounded Corners 2101">
                <a:extLst>
                  <a:ext uri="{FF2B5EF4-FFF2-40B4-BE49-F238E27FC236}">
                    <a16:creationId xmlns:a16="http://schemas.microsoft.com/office/drawing/2014/main" id="{8858EB2D-D29D-A756-FE86-FBDC17A298F8}"/>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9" name="Freeform: Shape 2102">
                <a:extLst>
                  <a:ext uri="{FF2B5EF4-FFF2-40B4-BE49-F238E27FC236}">
                    <a16:creationId xmlns:a16="http://schemas.microsoft.com/office/drawing/2014/main" id="{62906D1E-0E9C-6E6A-6506-1FC431ED3202}"/>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chemeClr val="accent1">
                  <a:lumMod val="7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10" name="Freeform: Shape 2103">
                <a:extLst>
                  <a:ext uri="{FF2B5EF4-FFF2-40B4-BE49-F238E27FC236}">
                    <a16:creationId xmlns:a16="http://schemas.microsoft.com/office/drawing/2014/main" id="{5BB055EE-FB4B-2D77-4F67-C9DC0926C672}"/>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1"/>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03</a:t>
                </a:r>
              </a:p>
            </p:txBody>
          </p:sp>
        </p:grpSp>
        <p:grpSp>
          <p:nvGrpSpPr>
            <p:cNvPr id="74" name="Group 73">
              <a:extLst>
                <a:ext uri="{FF2B5EF4-FFF2-40B4-BE49-F238E27FC236}">
                  <a16:creationId xmlns:a16="http://schemas.microsoft.com/office/drawing/2014/main" id="{F0D65AF7-79EB-0DAF-4936-019F102E533D}"/>
                </a:ext>
              </a:extLst>
            </p:cNvPr>
            <p:cNvGrpSpPr/>
            <p:nvPr/>
          </p:nvGrpSpPr>
          <p:grpSpPr>
            <a:xfrm>
              <a:off x="8795124" y="1903846"/>
              <a:ext cx="2520576" cy="932378"/>
              <a:chOff x="4443412" y="2971800"/>
              <a:chExt cx="3922701" cy="909447"/>
            </a:xfrm>
          </p:grpSpPr>
          <p:sp>
            <p:nvSpPr>
              <p:cNvPr id="105" name="Rectangle: Rounded Corners 2106">
                <a:extLst>
                  <a:ext uri="{FF2B5EF4-FFF2-40B4-BE49-F238E27FC236}">
                    <a16:creationId xmlns:a16="http://schemas.microsoft.com/office/drawing/2014/main" id="{0585D30E-E3BB-12A7-80D3-5CAFF7EFDA96}"/>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6" name="Freeform: Shape 2107">
                <a:extLst>
                  <a:ext uri="{FF2B5EF4-FFF2-40B4-BE49-F238E27FC236}">
                    <a16:creationId xmlns:a16="http://schemas.microsoft.com/office/drawing/2014/main" id="{02DBBFDE-AC8F-8646-49FC-152F5DEDC565}"/>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chemeClr val="accent3">
                  <a:lumMod val="7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7" name="Freeform: Shape 2108">
                <a:extLst>
                  <a:ext uri="{FF2B5EF4-FFF2-40B4-BE49-F238E27FC236}">
                    <a16:creationId xmlns:a16="http://schemas.microsoft.com/office/drawing/2014/main" id="{DD803E13-E630-9BC5-BD8A-C4757348DEFD}"/>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3"/>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04</a:t>
                </a:r>
              </a:p>
            </p:txBody>
          </p:sp>
        </p:grpSp>
        <p:grpSp>
          <p:nvGrpSpPr>
            <p:cNvPr id="75" name="Group 74">
              <a:extLst>
                <a:ext uri="{FF2B5EF4-FFF2-40B4-BE49-F238E27FC236}">
                  <a16:creationId xmlns:a16="http://schemas.microsoft.com/office/drawing/2014/main" id="{3E6F058D-A399-4CDA-D611-1DD0570250A6}"/>
                </a:ext>
              </a:extLst>
            </p:cNvPr>
            <p:cNvGrpSpPr/>
            <p:nvPr/>
          </p:nvGrpSpPr>
          <p:grpSpPr>
            <a:xfrm>
              <a:off x="434244" y="4507346"/>
              <a:ext cx="2520576" cy="932378"/>
              <a:chOff x="4443412" y="2971800"/>
              <a:chExt cx="3922701" cy="909447"/>
            </a:xfrm>
          </p:grpSpPr>
          <p:sp>
            <p:nvSpPr>
              <p:cNvPr id="102" name="Rectangle: Rounded Corners 2111">
                <a:extLst>
                  <a:ext uri="{FF2B5EF4-FFF2-40B4-BE49-F238E27FC236}">
                    <a16:creationId xmlns:a16="http://schemas.microsoft.com/office/drawing/2014/main" id="{C68085E8-E33C-4F15-7C71-F9430A8C6B22}"/>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3" name="Freeform: Shape 2112">
                <a:extLst>
                  <a:ext uri="{FF2B5EF4-FFF2-40B4-BE49-F238E27FC236}">
                    <a16:creationId xmlns:a16="http://schemas.microsoft.com/office/drawing/2014/main" id="{094D789F-4505-AB4A-BC67-7871F513C951}"/>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rgbClr val="470101"/>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4" name="Freeform: Shape 2113">
                <a:extLst>
                  <a:ext uri="{FF2B5EF4-FFF2-40B4-BE49-F238E27FC236}">
                    <a16:creationId xmlns:a16="http://schemas.microsoft.com/office/drawing/2014/main" id="{381DB920-8F75-E4C9-265B-35F05C90462E}"/>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2">
                  <a:lumMod val="50000"/>
                </a:schemeClr>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08</a:t>
                </a:r>
              </a:p>
            </p:txBody>
          </p:sp>
        </p:grpSp>
        <p:grpSp>
          <p:nvGrpSpPr>
            <p:cNvPr id="76" name="Group 75">
              <a:extLst>
                <a:ext uri="{FF2B5EF4-FFF2-40B4-BE49-F238E27FC236}">
                  <a16:creationId xmlns:a16="http://schemas.microsoft.com/office/drawing/2014/main" id="{9D572CD9-CB59-0476-C0FB-C61BD9667CDF}"/>
                </a:ext>
              </a:extLst>
            </p:cNvPr>
            <p:cNvGrpSpPr/>
            <p:nvPr/>
          </p:nvGrpSpPr>
          <p:grpSpPr>
            <a:xfrm>
              <a:off x="3221204" y="4507346"/>
              <a:ext cx="2520576" cy="932378"/>
              <a:chOff x="4443412" y="2971800"/>
              <a:chExt cx="3922701" cy="909447"/>
            </a:xfrm>
          </p:grpSpPr>
          <p:sp>
            <p:nvSpPr>
              <p:cNvPr id="99" name="Rectangle: Rounded Corners 2116">
                <a:extLst>
                  <a:ext uri="{FF2B5EF4-FFF2-40B4-BE49-F238E27FC236}">
                    <a16:creationId xmlns:a16="http://schemas.microsoft.com/office/drawing/2014/main" id="{115A6778-397C-D0C0-861C-89A5C54F4171}"/>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0" name="Freeform: Shape 2117">
                <a:extLst>
                  <a:ext uri="{FF2B5EF4-FFF2-40B4-BE49-F238E27FC236}">
                    <a16:creationId xmlns:a16="http://schemas.microsoft.com/office/drawing/2014/main" id="{3E135EDE-1772-E99A-3BF1-9EB0A47A3D48}"/>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rgbClr val="005250"/>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101" name="Freeform: Shape 2118">
                <a:extLst>
                  <a:ext uri="{FF2B5EF4-FFF2-40B4-BE49-F238E27FC236}">
                    <a16:creationId xmlns:a16="http://schemas.microsoft.com/office/drawing/2014/main" id="{7D4C8B5A-0027-45FF-7830-D7D55DFB4C8D}"/>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6">
                  <a:lumMod val="50000"/>
                </a:schemeClr>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07</a:t>
                </a:r>
              </a:p>
            </p:txBody>
          </p:sp>
        </p:grpSp>
        <p:grpSp>
          <p:nvGrpSpPr>
            <p:cNvPr id="77" name="Group 76">
              <a:extLst>
                <a:ext uri="{FF2B5EF4-FFF2-40B4-BE49-F238E27FC236}">
                  <a16:creationId xmlns:a16="http://schemas.microsoft.com/office/drawing/2014/main" id="{A7AD01CB-08D7-A8C8-A8E1-04B84E94ED32}"/>
                </a:ext>
              </a:extLst>
            </p:cNvPr>
            <p:cNvGrpSpPr/>
            <p:nvPr/>
          </p:nvGrpSpPr>
          <p:grpSpPr>
            <a:xfrm>
              <a:off x="6008164" y="4507346"/>
              <a:ext cx="2520576" cy="932378"/>
              <a:chOff x="4443412" y="2971800"/>
              <a:chExt cx="3922701" cy="909447"/>
            </a:xfrm>
          </p:grpSpPr>
          <p:sp>
            <p:nvSpPr>
              <p:cNvPr id="96" name="Rectangle: Rounded Corners 2121">
                <a:extLst>
                  <a:ext uri="{FF2B5EF4-FFF2-40B4-BE49-F238E27FC236}">
                    <a16:creationId xmlns:a16="http://schemas.microsoft.com/office/drawing/2014/main" id="{99353258-56AF-455C-69BA-785CFC14A0E9}"/>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97" name="Freeform: Shape 2122">
                <a:extLst>
                  <a:ext uri="{FF2B5EF4-FFF2-40B4-BE49-F238E27FC236}">
                    <a16:creationId xmlns:a16="http://schemas.microsoft.com/office/drawing/2014/main" id="{F4481F46-14C9-0C86-2397-EB56000BAF47}"/>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chemeClr val="accent5">
                  <a:lumMod val="7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98" name="Freeform: Shape 2123">
                <a:extLst>
                  <a:ext uri="{FF2B5EF4-FFF2-40B4-BE49-F238E27FC236}">
                    <a16:creationId xmlns:a16="http://schemas.microsoft.com/office/drawing/2014/main" id="{ADA4AF95-C01D-86BD-8EEC-73BA567C92D9}"/>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5"/>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06</a:t>
                </a:r>
              </a:p>
            </p:txBody>
          </p:sp>
        </p:grpSp>
        <p:grpSp>
          <p:nvGrpSpPr>
            <p:cNvPr id="78" name="Group 77">
              <a:extLst>
                <a:ext uri="{FF2B5EF4-FFF2-40B4-BE49-F238E27FC236}">
                  <a16:creationId xmlns:a16="http://schemas.microsoft.com/office/drawing/2014/main" id="{0C1A422C-D2FA-BAD8-A364-39C37EA7774F}"/>
                </a:ext>
              </a:extLst>
            </p:cNvPr>
            <p:cNvGrpSpPr/>
            <p:nvPr/>
          </p:nvGrpSpPr>
          <p:grpSpPr>
            <a:xfrm>
              <a:off x="8795124" y="4507346"/>
              <a:ext cx="2520576" cy="932378"/>
              <a:chOff x="4443412" y="2971800"/>
              <a:chExt cx="3922701" cy="909447"/>
            </a:xfrm>
          </p:grpSpPr>
          <p:sp>
            <p:nvSpPr>
              <p:cNvPr id="93" name="Rectangle: Rounded Corners 2126">
                <a:extLst>
                  <a:ext uri="{FF2B5EF4-FFF2-40B4-BE49-F238E27FC236}">
                    <a16:creationId xmlns:a16="http://schemas.microsoft.com/office/drawing/2014/main" id="{4681DC98-A2D7-A0B5-01ED-3F6F08BB1160}"/>
                  </a:ext>
                </a:extLst>
              </p:cNvPr>
              <p:cNvSpPr/>
              <p:nvPr/>
            </p:nvSpPr>
            <p:spPr>
              <a:xfrm>
                <a:off x="4705921" y="3170212"/>
                <a:ext cx="3660192" cy="711035"/>
              </a:xfrm>
              <a:prstGeom prst="roundRect">
                <a:avLst/>
              </a:prstGeom>
              <a:solidFill>
                <a:schemeClr val="bg1">
                  <a:lumMod val="9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94" name="Freeform: Shape 2127">
                <a:extLst>
                  <a:ext uri="{FF2B5EF4-FFF2-40B4-BE49-F238E27FC236}">
                    <a16:creationId xmlns:a16="http://schemas.microsoft.com/office/drawing/2014/main" id="{2EFFBE12-54A8-479E-38B0-48FB3E09A21E}"/>
                  </a:ext>
                </a:extLst>
              </p:cNvPr>
              <p:cNvSpPr/>
              <p:nvPr/>
            </p:nvSpPr>
            <p:spPr>
              <a:xfrm>
                <a:off x="4443412" y="2971800"/>
                <a:ext cx="695515" cy="373334"/>
              </a:xfrm>
              <a:custGeom>
                <a:avLst/>
                <a:gdLst>
                  <a:gd name="connsiteX0" fmla="*/ 0 w 695515"/>
                  <a:gd name="connsiteY0" fmla="*/ 314897 h 314896"/>
                  <a:gd name="connsiteX1" fmla="*/ 695515 w 695515"/>
                  <a:gd name="connsiteY1" fmla="*/ 0 h 314896"/>
                  <a:gd name="connsiteX2" fmla="*/ 695515 w 695515"/>
                  <a:gd name="connsiteY2" fmla="*/ 201549 h 314896"/>
                  <a:gd name="connsiteX3" fmla="*/ 0 w 695515"/>
                  <a:gd name="connsiteY3" fmla="*/ 314897 h 314896"/>
                </a:gdLst>
                <a:ahLst/>
                <a:cxnLst>
                  <a:cxn ang="0">
                    <a:pos x="connsiteX0" y="connsiteY0"/>
                  </a:cxn>
                  <a:cxn ang="0">
                    <a:pos x="connsiteX1" y="connsiteY1"/>
                  </a:cxn>
                  <a:cxn ang="0">
                    <a:pos x="connsiteX2" y="connsiteY2"/>
                  </a:cxn>
                  <a:cxn ang="0">
                    <a:pos x="connsiteX3" y="connsiteY3"/>
                  </a:cxn>
                </a:cxnLst>
                <a:rect l="l" t="t" r="r" b="b"/>
                <a:pathLst>
                  <a:path w="695515" h="314896">
                    <a:moveTo>
                      <a:pt x="0" y="314897"/>
                    </a:moveTo>
                    <a:lnTo>
                      <a:pt x="695515" y="0"/>
                    </a:lnTo>
                    <a:lnTo>
                      <a:pt x="695515" y="201549"/>
                    </a:lnTo>
                    <a:lnTo>
                      <a:pt x="0" y="314897"/>
                    </a:lnTo>
                    <a:close/>
                  </a:path>
                </a:pathLst>
              </a:custGeom>
              <a:solidFill>
                <a:schemeClr val="accent4">
                  <a:lumMod val="75000"/>
                </a:schemeClr>
              </a:solidFill>
              <a:ln w="9525" cap="flat">
                <a:noFill/>
                <a:prstDash val="solid"/>
                <a:miter/>
              </a:ln>
            </p:spPr>
            <p:txBody>
              <a:bodyPr rtlCol="0" anchor="ctr"/>
              <a:lstStyle/>
              <a:p>
                <a:pPr algn="ctr"/>
                <a:endParaRPr lang="en-US">
                  <a:latin typeface="Segoe UI" panose="020B0502040204020203" pitchFamily="34" charset="0"/>
                  <a:cs typeface="Segoe UI" panose="020B0502040204020203" pitchFamily="34" charset="0"/>
                </a:endParaRPr>
              </a:p>
            </p:txBody>
          </p:sp>
          <p:sp>
            <p:nvSpPr>
              <p:cNvPr id="95" name="Freeform: Shape 2128">
                <a:extLst>
                  <a:ext uri="{FF2B5EF4-FFF2-40B4-BE49-F238E27FC236}">
                    <a16:creationId xmlns:a16="http://schemas.microsoft.com/office/drawing/2014/main" id="{B0399160-A50B-BB3D-2BA7-E88E22D36C12}"/>
                  </a:ext>
                </a:extLst>
              </p:cNvPr>
              <p:cNvSpPr/>
              <p:nvPr/>
            </p:nvSpPr>
            <p:spPr>
              <a:xfrm>
                <a:off x="4443412" y="3054291"/>
                <a:ext cx="1117603" cy="826954"/>
              </a:xfrm>
              <a:custGeom>
                <a:avLst/>
                <a:gdLst>
                  <a:gd name="connsiteX0" fmla="*/ 0 w 1120902"/>
                  <a:gd name="connsiteY0" fmla="*/ 297942 h 892492"/>
                  <a:gd name="connsiteX1" fmla="*/ 250222 w 1120902"/>
                  <a:gd name="connsiteY1" fmla="*/ 892493 h 892492"/>
                  <a:gd name="connsiteX2" fmla="*/ 744284 w 1120902"/>
                  <a:gd name="connsiteY2" fmla="*/ 892493 h 892492"/>
                  <a:gd name="connsiteX3" fmla="*/ 1120902 w 1120902"/>
                  <a:gd name="connsiteY3" fmla="*/ 0 h 892492"/>
                  <a:gd name="connsiteX4" fmla="*/ 0 w 1120902"/>
                  <a:gd name="connsiteY4" fmla="*/ 297942 h 892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902" h="892492">
                    <a:moveTo>
                      <a:pt x="0" y="297942"/>
                    </a:moveTo>
                    <a:lnTo>
                      <a:pt x="250222" y="892493"/>
                    </a:lnTo>
                    <a:lnTo>
                      <a:pt x="744284" y="892493"/>
                    </a:lnTo>
                    <a:lnTo>
                      <a:pt x="1120902" y="0"/>
                    </a:lnTo>
                    <a:lnTo>
                      <a:pt x="0" y="297942"/>
                    </a:lnTo>
                    <a:close/>
                  </a:path>
                </a:pathLst>
              </a:custGeom>
              <a:solidFill>
                <a:schemeClr val="accent4"/>
              </a:solidFill>
              <a:ln w="9525" cap="flat">
                <a:noFill/>
                <a:prstDash val="solid"/>
                <a:miter/>
              </a:ln>
            </p:spPr>
            <p:txBody>
              <a:bodyPr rtlCol="0" anchor="ctr"/>
              <a:lstStyle/>
              <a:p>
                <a:pPr algn="ctr"/>
                <a:r>
                  <a:rPr lang="en-US" b="1" dirty="0">
                    <a:solidFill>
                      <a:schemeClr val="bg1"/>
                    </a:solidFill>
                    <a:latin typeface="Segoe UI" panose="020B0502040204020203" pitchFamily="34" charset="0"/>
                    <a:cs typeface="Segoe UI" panose="020B0502040204020203" pitchFamily="34" charset="0"/>
                  </a:rPr>
                  <a:t>05</a:t>
                </a:r>
              </a:p>
            </p:txBody>
          </p:sp>
        </p:grpSp>
        <p:sp>
          <p:nvSpPr>
            <p:cNvPr id="79" name="Isosceles Triangle 78">
              <a:extLst>
                <a:ext uri="{FF2B5EF4-FFF2-40B4-BE49-F238E27FC236}">
                  <a16:creationId xmlns:a16="http://schemas.microsoft.com/office/drawing/2014/main" id="{D73E6E38-3E2B-7B14-E5A4-205C8D80AB5D}"/>
                </a:ext>
              </a:extLst>
            </p:cNvPr>
            <p:cNvSpPr/>
            <p:nvPr/>
          </p:nvSpPr>
          <p:spPr>
            <a:xfrm rot="5400000">
              <a:off x="3031812" y="2413320"/>
              <a:ext cx="165100" cy="142328"/>
            </a:xfrm>
            <a:prstGeom prs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Segoe UI" panose="020B0502040204020203" pitchFamily="34" charset="0"/>
                <a:cs typeface="Segoe UI" panose="020B0502040204020203" pitchFamily="34" charset="0"/>
              </a:endParaRPr>
            </a:p>
          </p:txBody>
        </p:sp>
        <p:sp>
          <p:nvSpPr>
            <p:cNvPr id="80" name="Isosceles Triangle 79">
              <a:extLst>
                <a:ext uri="{FF2B5EF4-FFF2-40B4-BE49-F238E27FC236}">
                  <a16:creationId xmlns:a16="http://schemas.microsoft.com/office/drawing/2014/main" id="{4083B21E-0AED-17E9-6DC2-C26174500A73}"/>
                </a:ext>
              </a:extLst>
            </p:cNvPr>
            <p:cNvSpPr/>
            <p:nvPr/>
          </p:nvSpPr>
          <p:spPr>
            <a:xfrm rot="5400000">
              <a:off x="5854450" y="2413320"/>
              <a:ext cx="165100" cy="142328"/>
            </a:xfrm>
            <a:prstGeom prs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Segoe UI" panose="020B0502040204020203" pitchFamily="34" charset="0"/>
                <a:cs typeface="Segoe UI" panose="020B0502040204020203" pitchFamily="34" charset="0"/>
              </a:endParaRPr>
            </a:p>
          </p:txBody>
        </p:sp>
        <p:sp>
          <p:nvSpPr>
            <p:cNvPr id="81" name="Isosceles Triangle 80">
              <a:extLst>
                <a:ext uri="{FF2B5EF4-FFF2-40B4-BE49-F238E27FC236}">
                  <a16:creationId xmlns:a16="http://schemas.microsoft.com/office/drawing/2014/main" id="{7942D657-B003-C8BC-D5DB-2A49B8AF01B8}"/>
                </a:ext>
              </a:extLst>
            </p:cNvPr>
            <p:cNvSpPr/>
            <p:nvPr/>
          </p:nvSpPr>
          <p:spPr>
            <a:xfrm rot="5400000">
              <a:off x="8584079" y="2413320"/>
              <a:ext cx="165100" cy="142328"/>
            </a:xfrm>
            <a:prstGeom prs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Segoe UI" panose="020B0502040204020203" pitchFamily="34" charset="0"/>
                <a:cs typeface="Segoe UI" panose="020B0502040204020203" pitchFamily="34" charset="0"/>
              </a:endParaRPr>
            </a:p>
          </p:txBody>
        </p:sp>
        <p:sp>
          <p:nvSpPr>
            <p:cNvPr id="82" name="Isosceles Triangle 81">
              <a:extLst>
                <a:ext uri="{FF2B5EF4-FFF2-40B4-BE49-F238E27FC236}">
                  <a16:creationId xmlns:a16="http://schemas.microsoft.com/office/drawing/2014/main" id="{3FEF3C1E-9F31-759E-6C1E-8A54D8DC03C1}"/>
                </a:ext>
              </a:extLst>
            </p:cNvPr>
            <p:cNvSpPr/>
            <p:nvPr/>
          </p:nvSpPr>
          <p:spPr>
            <a:xfrm rot="16200000" flipH="1">
              <a:off x="3038807" y="5093743"/>
              <a:ext cx="165100" cy="142328"/>
            </a:xfrm>
            <a:prstGeom prs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Segoe UI" panose="020B0502040204020203" pitchFamily="34" charset="0"/>
                <a:cs typeface="Segoe UI" panose="020B0502040204020203" pitchFamily="34" charset="0"/>
              </a:endParaRPr>
            </a:p>
          </p:txBody>
        </p:sp>
        <p:sp>
          <p:nvSpPr>
            <p:cNvPr id="83" name="Isosceles Triangle 82">
              <a:extLst>
                <a:ext uri="{FF2B5EF4-FFF2-40B4-BE49-F238E27FC236}">
                  <a16:creationId xmlns:a16="http://schemas.microsoft.com/office/drawing/2014/main" id="{D46DE715-78EA-7073-B3BE-DFF1601C6B69}"/>
                </a:ext>
              </a:extLst>
            </p:cNvPr>
            <p:cNvSpPr/>
            <p:nvPr/>
          </p:nvSpPr>
          <p:spPr>
            <a:xfrm rot="16200000" flipH="1">
              <a:off x="5861445" y="5093743"/>
              <a:ext cx="165100" cy="142328"/>
            </a:xfrm>
            <a:prstGeom prs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Segoe UI" panose="020B0502040204020203" pitchFamily="34" charset="0"/>
                <a:cs typeface="Segoe UI" panose="020B0502040204020203" pitchFamily="34" charset="0"/>
              </a:endParaRPr>
            </a:p>
          </p:txBody>
        </p:sp>
        <p:sp>
          <p:nvSpPr>
            <p:cNvPr id="84" name="Isosceles Triangle 83">
              <a:extLst>
                <a:ext uri="{FF2B5EF4-FFF2-40B4-BE49-F238E27FC236}">
                  <a16:creationId xmlns:a16="http://schemas.microsoft.com/office/drawing/2014/main" id="{8378630A-5CC2-6E75-BC1B-5855FCECC3FD}"/>
                </a:ext>
              </a:extLst>
            </p:cNvPr>
            <p:cNvSpPr/>
            <p:nvPr/>
          </p:nvSpPr>
          <p:spPr>
            <a:xfrm rot="16200000" flipH="1">
              <a:off x="8591074" y="5093743"/>
              <a:ext cx="165100" cy="142328"/>
            </a:xfrm>
            <a:prstGeom prs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Segoe UI" panose="020B0502040204020203" pitchFamily="34" charset="0"/>
                <a:cs typeface="Segoe UI" panose="020B0502040204020203" pitchFamily="34" charset="0"/>
              </a:endParaRPr>
            </a:p>
          </p:txBody>
        </p:sp>
        <p:sp>
          <p:nvSpPr>
            <p:cNvPr id="85" name="TextBox 84">
              <a:extLst>
                <a:ext uri="{FF2B5EF4-FFF2-40B4-BE49-F238E27FC236}">
                  <a16:creationId xmlns:a16="http://schemas.microsoft.com/office/drawing/2014/main" id="{6D545FCF-52EC-549F-12E6-DE5134AB688D}"/>
                </a:ext>
              </a:extLst>
            </p:cNvPr>
            <p:cNvSpPr txBox="1"/>
            <p:nvPr/>
          </p:nvSpPr>
          <p:spPr>
            <a:xfrm>
              <a:off x="1104986" y="4841741"/>
              <a:ext cx="1775715"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Industry Knowledge</a:t>
              </a:r>
            </a:p>
          </p:txBody>
        </p:sp>
        <p:sp>
          <p:nvSpPr>
            <p:cNvPr id="86" name="TextBox 85">
              <a:extLst>
                <a:ext uri="{FF2B5EF4-FFF2-40B4-BE49-F238E27FC236}">
                  <a16:creationId xmlns:a16="http://schemas.microsoft.com/office/drawing/2014/main" id="{14731F94-3E1B-7BEF-D58E-29DB871BC3F1}"/>
                </a:ext>
              </a:extLst>
            </p:cNvPr>
            <p:cNvSpPr txBox="1"/>
            <p:nvPr/>
          </p:nvSpPr>
          <p:spPr>
            <a:xfrm>
              <a:off x="3931114" y="4835905"/>
              <a:ext cx="1736422"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Emotional Intelligence</a:t>
              </a:r>
            </a:p>
          </p:txBody>
        </p:sp>
        <p:sp>
          <p:nvSpPr>
            <p:cNvPr id="87" name="TextBox 86">
              <a:extLst>
                <a:ext uri="{FF2B5EF4-FFF2-40B4-BE49-F238E27FC236}">
                  <a16:creationId xmlns:a16="http://schemas.microsoft.com/office/drawing/2014/main" id="{C74196DF-8306-63D6-BD98-90143D681E7E}"/>
                </a:ext>
              </a:extLst>
            </p:cNvPr>
            <p:cNvSpPr txBox="1"/>
            <p:nvPr/>
          </p:nvSpPr>
          <p:spPr>
            <a:xfrm>
              <a:off x="6676359" y="4841741"/>
              <a:ext cx="1736422"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Attention to Detail</a:t>
              </a:r>
            </a:p>
          </p:txBody>
        </p:sp>
        <p:sp>
          <p:nvSpPr>
            <p:cNvPr id="88" name="TextBox 87">
              <a:extLst>
                <a:ext uri="{FF2B5EF4-FFF2-40B4-BE49-F238E27FC236}">
                  <a16:creationId xmlns:a16="http://schemas.microsoft.com/office/drawing/2014/main" id="{9F11B896-A568-CBAF-8E77-387C258C05BE}"/>
                </a:ext>
              </a:extLst>
            </p:cNvPr>
            <p:cNvSpPr txBox="1"/>
            <p:nvPr/>
          </p:nvSpPr>
          <p:spPr>
            <a:xfrm>
              <a:off x="9293800" y="4841741"/>
              <a:ext cx="1974381"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Problem-Solving &amp; Initiative</a:t>
              </a:r>
            </a:p>
          </p:txBody>
        </p:sp>
        <p:sp>
          <p:nvSpPr>
            <p:cNvPr id="89" name="TextBox 88">
              <a:extLst>
                <a:ext uri="{FF2B5EF4-FFF2-40B4-BE49-F238E27FC236}">
                  <a16:creationId xmlns:a16="http://schemas.microsoft.com/office/drawing/2014/main" id="{4C5424B1-F1E0-278C-CC8B-BE4D1517FB45}"/>
                </a:ext>
              </a:extLst>
            </p:cNvPr>
            <p:cNvSpPr txBox="1"/>
            <p:nvPr/>
          </p:nvSpPr>
          <p:spPr>
            <a:xfrm>
              <a:off x="1104476" y="2202346"/>
              <a:ext cx="1736422"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Customer Service</a:t>
              </a:r>
            </a:p>
          </p:txBody>
        </p:sp>
        <p:sp>
          <p:nvSpPr>
            <p:cNvPr id="90" name="TextBox 89">
              <a:extLst>
                <a:ext uri="{FF2B5EF4-FFF2-40B4-BE49-F238E27FC236}">
                  <a16:creationId xmlns:a16="http://schemas.microsoft.com/office/drawing/2014/main" id="{CF5133A1-1E03-68DC-8BC9-6575E5355EA8}"/>
                </a:ext>
              </a:extLst>
            </p:cNvPr>
            <p:cNvSpPr txBox="1"/>
            <p:nvPr/>
          </p:nvSpPr>
          <p:spPr>
            <a:xfrm>
              <a:off x="3820166" y="2226156"/>
              <a:ext cx="1736422"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Teamwork &amp; Adaptability</a:t>
              </a:r>
            </a:p>
          </p:txBody>
        </p:sp>
        <p:sp>
          <p:nvSpPr>
            <p:cNvPr id="91" name="TextBox 90">
              <a:extLst>
                <a:ext uri="{FF2B5EF4-FFF2-40B4-BE49-F238E27FC236}">
                  <a16:creationId xmlns:a16="http://schemas.microsoft.com/office/drawing/2014/main" id="{BFBD6DBB-65FE-170F-4F28-8892418540B3}"/>
                </a:ext>
              </a:extLst>
            </p:cNvPr>
            <p:cNvSpPr txBox="1"/>
            <p:nvPr/>
          </p:nvSpPr>
          <p:spPr>
            <a:xfrm>
              <a:off x="6687827" y="2155000"/>
              <a:ext cx="1736422" cy="830997"/>
            </a:xfrm>
            <a:prstGeom prst="rect">
              <a:avLst/>
            </a:prstGeom>
            <a:noFill/>
          </p:spPr>
          <p:txBody>
            <a:bodyPr wrap="square" rtlCol="0">
              <a:spAutoFit/>
            </a:bodyPr>
            <a:lstStyle/>
            <a:p>
              <a:pPr algn="ctr"/>
              <a:r>
                <a:rPr lang="en-US" sz="1600" dirty="0">
                  <a:latin typeface="Arial" panose="020B0604020202020204" pitchFamily="34" charset="0"/>
                  <a:cs typeface="Arial" panose="020B0604020202020204" pitchFamily="34" charset="0"/>
                </a:rPr>
                <a:t>Organization &amp; Time Management</a:t>
              </a:r>
            </a:p>
          </p:txBody>
        </p:sp>
        <p:sp>
          <p:nvSpPr>
            <p:cNvPr id="92" name="TextBox 91">
              <a:extLst>
                <a:ext uri="{FF2B5EF4-FFF2-40B4-BE49-F238E27FC236}">
                  <a16:creationId xmlns:a16="http://schemas.microsoft.com/office/drawing/2014/main" id="{90F45C16-8E83-D4DB-621A-F28ECE9225C0}"/>
                </a:ext>
              </a:extLst>
            </p:cNvPr>
            <p:cNvSpPr txBox="1"/>
            <p:nvPr/>
          </p:nvSpPr>
          <p:spPr>
            <a:xfrm>
              <a:off x="9465734" y="2272295"/>
              <a:ext cx="1802447"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Communication</a:t>
              </a:r>
            </a:p>
          </p:txBody>
        </p:sp>
      </p:grpSp>
      <p:pic>
        <p:nvPicPr>
          <p:cNvPr id="2050" name="Picture 2" descr="290+ Personal Attributes Stock Photos, Pictures &amp; Royalty-Free Images -  iStock"/>
          <p:cNvPicPr>
            <a:picLocks noChangeAspect="1" noChangeArrowheads="1"/>
          </p:cNvPicPr>
          <p:nvPr/>
        </p:nvPicPr>
        <p:blipFill rotWithShape="1">
          <a:blip r:embed="rId2">
            <a:extLst>
              <a:ext uri="{28A0092B-C50C-407E-A947-70E740481C1C}">
                <a14:useLocalDpi xmlns:a14="http://schemas.microsoft.com/office/drawing/2010/main" val="0"/>
              </a:ext>
            </a:extLst>
          </a:blip>
          <a:srcRect l="23529" t="4269" r="28105" b="13726"/>
          <a:stretch/>
        </p:blipFill>
        <p:spPr bwMode="auto">
          <a:xfrm>
            <a:off x="4750342" y="2512618"/>
            <a:ext cx="2390441" cy="2026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62030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checkerboard(across)">
                                      <p:cBhvr>
                                        <p:cTn id="13"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23375" y="984557"/>
            <a:ext cx="12192000" cy="5715000"/>
          </a:xfrm>
          <a:prstGeom prst="rect">
            <a:avLst/>
          </a:prstGeom>
          <a:solidFill>
            <a:schemeClr val="tx2">
              <a:lumMod val="75000"/>
              <a:lumOff val="25000"/>
            </a:schemeClr>
          </a:solidFill>
          <a:ln w="38100">
            <a:solidFill>
              <a:schemeClr val="tx1"/>
            </a:solidFill>
          </a:ln>
        </p:spPr>
        <p:txBody>
          <a:bodyPr wrap="square" rtlCol="0">
            <a:spAutoFit/>
          </a:bodyPr>
          <a:lstStyle/>
          <a:p>
            <a:endParaRPr lang="en-GB" dirty="0"/>
          </a:p>
        </p:txBody>
      </p:sp>
      <p:sp>
        <p:nvSpPr>
          <p:cNvPr id="3" name="Rectangle 1"/>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tx2">
              <a:lumMod val="75000"/>
              <a:lumOff val="25000"/>
            </a:schemeClr>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My Learnings From the Module</a:t>
            </a:r>
            <a:endParaRPr sz="4000" b="1" dirty="0">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BEC9D29E-8115-FB93-3F2D-4F423A40361C}"/>
              </a:ext>
            </a:extLst>
          </p:cNvPr>
          <p:cNvGrpSpPr/>
          <p:nvPr/>
        </p:nvGrpSpPr>
        <p:grpSpPr>
          <a:xfrm>
            <a:off x="16035" y="1271075"/>
            <a:ext cx="11919001" cy="5410681"/>
            <a:chOff x="4451450" y="-36645"/>
            <a:chExt cx="7930812" cy="6435619"/>
          </a:xfrm>
        </p:grpSpPr>
        <p:sp>
          <p:nvSpPr>
            <p:cNvPr id="18" name="Freeform: Shape 5">
              <a:extLst>
                <a:ext uri="{FF2B5EF4-FFF2-40B4-BE49-F238E27FC236}">
                  <a16:creationId xmlns:a16="http://schemas.microsoft.com/office/drawing/2014/main" id="{DF5E9CA4-98B1-250F-28E1-D0EEC09613CF}"/>
                </a:ext>
              </a:extLst>
            </p:cNvPr>
            <p:cNvSpPr/>
            <p:nvPr/>
          </p:nvSpPr>
          <p:spPr>
            <a:xfrm>
              <a:off x="7205984" y="532163"/>
              <a:ext cx="2045217" cy="2489191"/>
            </a:xfrm>
            <a:custGeom>
              <a:avLst/>
              <a:gdLst>
                <a:gd name="connsiteX0" fmla="*/ 228488 w 2045217"/>
                <a:gd name="connsiteY0" fmla="*/ 143389 h 2489191"/>
                <a:gd name="connsiteX1" fmla="*/ 167515 w 2045217"/>
                <a:gd name="connsiteY1" fmla="*/ 207863 h 2489191"/>
                <a:gd name="connsiteX2" fmla="*/ 167134 w 2045217"/>
                <a:gd name="connsiteY2" fmla="*/ 207863 h 2489191"/>
                <a:gd name="connsiteX3" fmla="*/ 157081 w 2045217"/>
                <a:gd name="connsiteY3" fmla="*/ 207863 h 2489191"/>
                <a:gd name="connsiteX4" fmla="*/ 107859 w 2045217"/>
                <a:gd name="connsiteY4" fmla="*/ 1022804 h 2489191"/>
                <a:gd name="connsiteX5" fmla="*/ 107859 w 2045217"/>
                <a:gd name="connsiteY5" fmla="*/ 1022804 h 2489191"/>
                <a:gd name="connsiteX6" fmla="*/ 511690 w 2045217"/>
                <a:gd name="connsiteY6" fmla="*/ 1505668 h 2489191"/>
                <a:gd name="connsiteX7" fmla="*/ 514463 w 2045217"/>
                <a:gd name="connsiteY7" fmla="*/ 1505668 h 2489191"/>
                <a:gd name="connsiteX8" fmla="*/ 1025057 w 2045217"/>
                <a:gd name="connsiteY8" fmla="*/ 2134812 h 2489191"/>
                <a:gd name="connsiteX9" fmla="*/ 1535305 w 2045217"/>
                <a:gd name="connsiteY9" fmla="*/ 1505668 h 2489191"/>
                <a:gd name="connsiteX10" fmla="*/ 1538425 w 2045217"/>
                <a:gd name="connsiteY10" fmla="*/ 1505668 h 2489191"/>
                <a:gd name="connsiteX11" fmla="*/ 1941909 w 2045217"/>
                <a:gd name="connsiteY11" fmla="*/ 1022804 h 2489191"/>
                <a:gd name="connsiteX12" fmla="*/ 1941909 w 2045217"/>
                <a:gd name="connsiteY12" fmla="*/ 1022804 h 2489191"/>
                <a:gd name="connsiteX13" fmla="*/ 1891647 w 2045217"/>
                <a:gd name="connsiteY13" fmla="*/ 206130 h 2489191"/>
                <a:gd name="connsiteX14" fmla="*/ 1888874 w 2045217"/>
                <a:gd name="connsiteY14" fmla="*/ 200931 h 2489191"/>
                <a:gd name="connsiteX15" fmla="*/ 1876048 w 2045217"/>
                <a:gd name="connsiteY15" fmla="*/ 178053 h 2489191"/>
                <a:gd name="connsiteX16" fmla="*/ 1830986 w 2045217"/>
                <a:gd name="connsiteY16" fmla="*/ 225542 h 2489191"/>
                <a:gd name="connsiteX17" fmla="*/ 1807414 w 2045217"/>
                <a:gd name="connsiteY17" fmla="*/ 112539 h 2489191"/>
                <a:gd name="connsiteX18" fmla="*/ 1782457 w 2045217"/>
                <a:gd name="connsiteY18" fmla="*/ -118 h 2489191"/>
                <a:gd name="connsiteX19" fmla="*/ 1873968 w 2045217"/>
                <a:gd name="connsiteY19" fmla="*/ 69209 h 2489191"/>
                <a:gd name="connsiteX20" fmla="*/ 1965827 w 2045217"/>
                <a:gd name="connsiteY20" fmla="*/ 138536 h 2489191"/>
                <a:gd name="connsiteX21" fmla="*/ 1908632 w 2045217"/>
                <a:gd name="connsiteY21" fmla="*/ 153441 h 2489191"/>
                <a:gd name="connsiteX22" fmla="*/ 1923884 w 2045217"/>
                <a:gd name="connsiteY22" fmla="*/ 180826 h 2489191"/>
                <a:gd name="connsiteX23" fmla="*/ 1929084 w 2045217"/>
                <a:gd name="connsiteY23" fmla="*/ 190185 h 2489191"/>
                <a:gd name="connsiteX24" fmla="*/ 1932897 w 2045217"/>
                <a:gd name="connsiteY24" fmla="*/ 197811 h 2489191"/>
                <a:gd name="connsiteX25" fmla="*/ 2045207 w 2045217"/>
                <a:gd name="connsiteY25" fmla="*/ 683101 h 2489191"/>
                <a:gd name="connsiteX26" fmla="*/ 1982466 w 2045217"/>
                <a:gd name="connsiteY26" fmla="*/ 1018298 h 2489191"/>
                <a:gd name="connsiteX27" fmla="*/ 1982466 w 2045217"/>
                <a:gd name="connsiteY27" fmla="*/ 1018298 h 2489191"/>
                <a:gd name="connsiteX28" fmla="*/ 1557837 w 2045217"/>
                <a:gd name="connsiteY28" fmla="*/ 1536519 h 2489191"/>
                <a:gd name="connsiteX29" fmla="*/ 1555064 w 2045217"/>
                <a:gd name="connsiteY29" fmla="*/ 1538599 h 2489191"/>
                <a:gd name="connsiteX30" fmla="*/ 1043429 w 2045217"/>
                <a:gd name="connsiteY30" fmla="*/ 2291492 h 2489191"/>
                <a:gd name="connsiteX31" fmla="*/ 1102704 w 2045217"/>
                <a:gd name="connsiteY31" fmla="*/ 2272774 h 2489191"/>
                <a:gd name="connsiteX32" fmla="*/ 1062841 w 2045217"/>
                <a:gd name="connsiteY32" fmla="*/ 2380924 h 2489191"/>
                <a:gd name="connsiteX33" fmla="*/ 1022631 w 2045217"/>
                <a:gd name="connsiteY33" fmla="*/ 2489074 h 2489191"/>
                <a:gd name="connsiteX34" fmla="*/ 982421 w 2045217"/>
                <a:gd name="connsiteY34" fmla="*/ 2380924 h 2489191"/>
                <a:gd name="connsiteX35" fmla="*/ 942558 w 2045217"/>
                <a:gd name="connsiteY35" fmla="*/ 2272774 h 2489191"/>
                <a:gd name="connsiteX36" fmla="*/ 1001486 w 2045217"/>
                <a:gd name="connsiteY36" fmla="*/ 2291145 h 2489191"/>
                <a:gd name="connsiteX37" fmla="*/ 490198 w 2045217"/>
                <a:gd name="connsiteY37" fmla="*/ 1538599 h 2489191"/>
                <a:gd name="connsiteX38" fmla="*/ 487079 w 2045217"/>
                <a:gd name="connsiteY38" fmla="*/ 1536519 h 2489191"/>
                <a:gd name="connsiteX39" fmla="*/ 63143 w 2045217"/>
                <a:gd name="connsiteY39" fmla="*/ 1020378 h 2489191"/>
                <a:gd name="connsiteX40" fmla="*/ 63143 w 2045217"/>
                <a:gd name="connsiteY40" fmla="*/ 1020378 h 2489191"/>
                <a:gd name="connsiteX41" fmla="*/ 402 w 2045217"/>
                <a:gd name="connsiteY41" fmla="*/ 685181 h 2489191"/>
                <a:gd name="connsiteX42" fmla="*/ 113058 w 2045217"/>
                <a:gd name="connsiteY42" fmla="*/ 199891 h 2489191"/>
                <a:gd name="connsiteX43" fmla="*/ 116871 w 2045217"/>
                <a:gd name="connsiteY43" fmla="*/ 192265 h 2489191"/>
                <a:gd name="connsiteX44" fmla="*/ 120337 w 2045217"/>
                <a:gd name="connsiteY44" fmla="*/ 185679 h 2489191"/>
                <a:gd name="connsiteX45" fmla="*/ 104046 w 2045217"/>
                <a:gd name="connsiteY45" fmla="*/ 143736 h 2489191"/>
                <a:gd name="connsiteX46" fmla="*/ 167134 w 2045217"/>
                <a:gd name="connsiteY46" fmla="*/ 80995 h 2489191"/>
                <a:gd name="connsiteX47" fmla="*/ 228488 w 2045217"/>
                <a:gd name="connsiteY47" fmla="*/ 143389 h 2489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045217" h="2489191">
                  <a:moveTo>
                    <a:pt x="228488" y="143389"/>
                  </a:moveTo>
                  <a:cubicBezTo>
                    <a:pt x="229459" y="178018"/>
                    <a:pt x="202144" y="206893"/>
                    <a:pt x="167515" y="207863"/>
                  </a:cubicBezTo>
                  <a:cubicBezTo>
                    <a:pt x="167376" y="207863"/>
                    <a:pt x="167272" y="207863"/>
                    <a:pt x="167134" y="207863"/>
                  </a:cubicBezTo>
                  <a:cubicBezTo>
                    <a:pt x="163806" y="208210"/>
                    <a:pt x="160409" y="208210"/>
                    <a:pt x="157081" y="207863"/>
                  </a:cubicBezTo>
                  <a:cubicBezTo>
                    <a:pt x="23314" y="459521"/>
                    <a:pt x="5358" y="756865"/>
                    <a:pt x="107859" y="1022804"/>
                  </a:cubicBezTo>
                  <a:lnTo>
                    <a:pt x="107859" y="1022804"/>
                  </a:lnTo>
                  <a:cubicBezTo>
                    <a:pt x="185782" y="1223749"/>
                    <a:pt x="327695" y="1393427"/>
                    <a:pt x="511690" y="1505668"/>
                  </a:cubicBezTo>
                  <a:lnTo>
                    <a:pt x="514463" y="1505668"/>
                  </a:lnTo>
                  <a:cubicBezTo>
                    <a:pt x="783105" y="1670320"/>
                    <a:pt x="965089" y="1837052"/>
                    <a:pt x="1025057" y="2134812"/>
                  </a:cubicBezTo>
                  <a:cubicBezTo>
                    <a:pt x="1086065" y="1837052"/>
                    <a:pt x="1267702" y="1670320"/>
                    <a:pt x="1535305" y="1505668"/>
                  </a:cubicBezTo>
                  <a:lnTo>
                    <a:pt x="1538425" y="1505668"/>
                  </a:lnTo>
                  <a:cubicBezTo>
                    <a:pt x="1722329" y="1393427"/>
                    <a:pt x="1864131" y="1223715"/>
                    <a:pt x="1941909" y="1022804"/>
                  </a:cubicBezTo>
                  <a:lnTo>
                    <a:pt x="1941909" y="1022804"/>
                  </a:lnTo>
                  <a:cubicBezTo>
                    <a:pt x="2044437" y="756172"/>
                    <a:pt x="2026093" y="458169"/>
                    <a:pt x="1891647" y="206130"/>
                  </a:cubicBezTo>
                  <a:cubicBezTo>
                    <a:pt x="1890860" y="204328"/>
                    <a:pt x="1889931" y="202595"/>
                    <a:pt x="1888874" y="200931"/>
                  </a:cubicBezTo>
                  <a:cubicBezTo>
                    <a:pt x="1884714" y="193305"/>
                    <a:pt x="1880555" y="185679"/>
                    <a:pt x="1876048" y="178053"/>
                  </a:cubicBezTo>
                  <a:lnTo>
                    <a:pt x="1830986" y="225542"/>
                  </a:lnTo>
                  <a:lnTo>
                    <a:pt x="1807414" y="112539"/>
                  </a:lnTo>
                  <a:lnTo>
                    <a:pt x="1782457" y="-118"/>
                  </a:lnTo>
                  <a:lnTo>
                    <a:pt x="1873968" y="69209"/>
                  </a:lnTo>
                  <a:lnTo>
                    <a:pt x="1965827" y="138536"/>
                  </a:lnTo>
                  <a:lnTo>
                    <a:pt x="1908632" y="153441"/>
                  </a:lnTo>
                  <a:cubicBezTo>
                    <a:pt x="1913832" y="162454"/>
                    <a:pt x="1919031" y="171467"/>
                    <a:pt x="1923884" y="180826"/>
                  </a:cubicBezTo>
                  <a:lnTo>
                    <a:pt x="1929084" y="190185"/>
                  </a:lnTo>
                  <a:lnTo>
                    <a:pt x="1932897" y="197811"/>
                  </a:lnTo>
                  <a:cubicBezTo>
                    <a:pt x="2009982" y="347766"/>
                    <a:pt x="2048576" y="514532"/>
                    <a:pt x="2045207" y="683101"/>
                  </a:cubicBezTo>
                  <a:cubicBezTo>
                    <a:pt x="2043536" y="797595"/>
                    <a:pt x="2022318" y="910945"/>
                    <a:pt x="1982466" y="1018298"/>
                  </a:cubicBezTo>
                  <a:lnTo>
                    <a:pt x="1982466" y="1018298"/>
                  </a:lnTo>
                  <a:cubicBezTo>
                    <a:pt x="1903658" y="1234114"/>
                    <a:pt x="1753956" y="1416825"/>
                    <a:pt x="1557837" y="1536519"/>
                  </a:cubicBezTo>
                  <a:lnTo>
                    <a:pt x="1555064" y="1538599"/>
                  </a:lnTo>
                  <a:cubicBezTo>
                    <a:pt x="1251411" y="1724395"/>
                    <a:pt x="1064574" y="1944162"/>
                    <a:pt x="1043429" y="2291492"/>
                  </a:cubicBezTo>
                  <a:lnTo>
                    <a:pt x="1102704" y="2272774"/>
                  </a:lnTo>
                  <a:lnTo>
                    <a:pt x="1062841" y="2380924"/>
                  </a:lnTo>
                  <a:lnTo>
                    <a:pt x="1022631" y="2489074"/>
                  </a:lnTo>
                  <a:lnTo>
                    <a:pt x="982421" y="2380924"/>
                  </a:lnTo>
                  <a:lnTo>
                    <a:pt x="942558" y="2272774"/>
                  </a:lnTo>
                  <a:lnTo>
                    <a:pt x="1001486" y="2291145"/>
                  </a:lnTo>
                  <a:cubicBezTo>
                    <a:pt x="980341" y="1944509"/>
                    <a:pt x="793505" y="1724395"/>
                    <a:pt x="490198" y="1538599"/>
                  </a:cubicBezTo>
                  <a:lnTo>
                    <a:pt x="487079" y="1536519"/>
                  </a:lnTo>
                  <a:cubicBezTo>
                    <a:pt x="291645" y="1417172"/>
                    <a:pt x="142245" y="1235292"/>
                    <a:pt x="63143" y="1020378"/>
                  </a:cubicBezTo>
                  <a:lnTo>
                    <a:pt x="63143" y="1020378"/>
                  </a:lnTo>
                  <a:cubicBezTo>
                    <a:pt x="23626" y="912921"/>
                    <a:pt x="2447" y="799640"/>
                    <a:pt x="402" y="685181"/>
                  </a:cubicBezTo>
                  <a:cubicBezTo>
                    <a:pt x="-3030" y="516578"/>
                    <a:pt x="35689" y="349742"/>
                    <a:pt x="113058" y="199891"/>
                  </a:cubicBezTo>
                  <a:lnTo>
                    <a:pt x="116871" y="192265"/>
                  </a:lnTo>
                  <a:lnTo>
                    <a:pt x="120337" y="185679"/>
                  </a:lnTo>
                  <a:cubicBezTo>
                    <a:pt x="109835" y="174240"/>
                    <a:pt x="104046" y="159265"/>
                    <a:pt x="104046" y="143736"/>
                  </a:cubicBezTo>
                  <a:cubicBezTo>
                    <a:pt x="104254" y="109038"/>
                    <a:pt x="132435" y="80995"/>
                    <a:pt x="167134" y="80995"/>
                  </a:cubicBezTo>
                  <a:cubicBezTo>
                    <a:pt x="201104" y="81757"/>
                    <a:pt x="228315" y="109419"/>
                    <a:pt x="228488" y="143389"/>
                  </a:cubicBezTo>
                  <a:close/>
                </a:path>
              </a:pathLst>
            </a:custGeom>
            <a:solidFill>
              <a:schemeClr val="tx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1" name="Freeform: Shape 6">
              <a:extLst>
                <a:ext uri="{FF2B5EF4-FFF2-40B4-BE49-F238E27FC236}">
                  <a16:creationId xmlns:a16="http://schemas.microsoft.com/office/drawing/2014/main" id="{1CCA5148-82D4-8114-EC09-B2ADF4B9727E}"/>
                </a:ext>
              </a:extLst>
            </p:cNvPr>
            <p:cNvSpPr/>
            <p:nvPr/>
          </p:nvSpPr>
          <p:spPr>
            <a:xfrm>
              <a:off x="7203549" y="3678230"/>
              <a:ext cx="2045238" cy="2489538"/>
            </a:xfrm>
            <a:custGeom>
              <a:avLst/>
              <a:gdLst>
                <a:gd name="connsiteX0" fmla="*/ 1818515 w 2045238"/>
                <a:gd name="connsiteY0" fmla="*/ 2345567 h 2489538"/>
                <a:gd name="connsiteX1" fmla="*/ 1880910 w 2045238"/>
                <a:gd name="connsiteY1" fmla="*/ 2282479 h 2489538"/>
                <a:gd name="connsiteX2" fmla="*/ 1881256 w 2045238"/>
                <a:gd name="connsiteY2" fmla="*/ 2282479 h 2489538"/>
                <a:gd name="connsiteX3" fmla="*/ 1891309 w 2045238"/>
                <a:gd name="connsiteY3" fmla="*/ 2282479 h 2489538"/>
                <a:gd name="connsiteX4" fmla="*/ 1940531 w 2045238"/>
                <a:gd name="connsiteY4" fmla="*/ 1467539 h 2489538"/>
                <a:gd name="connsiteX5" fmla="*/ 1940531 w 2045238"/>
                <a:gd name="connsiteY5" fmla="*/ 1467539 h 2489538"/>
                <a:gd name="connsiteX6" fmla="*/ 1538087 w 2045238"/>
                <a:gd name="connsiteY6" fmla="*/ 985714 h 2489538"/>
                <a:gd name="connsiteX7" fmla="*/ 1534967 w 2045238"/>
                <a:gd name="connsiteY7" fmla="*/ 985714 h 2489538"/>
                <a:gd name="connsiteX8" fmla="*/ 1024719 w 2045238"/>
                <a:gd name="connsiteY8" fmla="*/ 356571 h 2489538"/>
                <a:gd name="connsiteX9" fmla="*/ 514125 w 2045238"/>
                <a:gd name="connsiteY9" fmla="*/ 985714 h 2489538"/>
                <a:gd name="connsiteX10" fmla="*/ 511351 w 2045238"/>
                <a:gd name="connsiteY10" fmla="*/ 985714 h 2489538"/>
                <a:gd name="connsiteX11" fmla="*/ 107867 w 2045238"/>
                <a:gd name="connsiteY11" fmla="*/ 1468578 h 2489538"/>
                <a:gd name="connsiteX12" fmla="*/ 107867 w 2045238"/>
                <a:gd name="connsiteY12" fmla="*/ 1468578 h 2489538"/>
                <a:gd name="connsiteX13" fmla="*/ 157783 w 2045238"/>
                <a:gd name="connsiteY13" fmla="*/ 2284906 h 2489538"/>
                <a:gd name="connsiteX14" fmla="*/ 160556 w 2045238"/>
                <a:gd name="connsiteY14" fmla="*/ 2290105 h 2489538"/>
                <a:gd name="connsiteX15" fmla="*/ 173381 w 2045238"/>
                <a:gd name="connsiteY15" fmla="*/ 2312983 h 2489538"/>
                <a:gd name="connsiteX16" fmla="*/ 215671 w 2045238"/>
                <a:gd name="connsiteY16" fmla="*/ 2263067 h 2489538"/>
                <a:gd name="connsiteX17" fmla="*/ 239589 w 2045238"/>
                <a:gd name="connsiteY17" fmla="*/ 2376418 h 2489538"/>
                <a:gd name="connsiteX18" fmla="*/ 263507 w 2045238"/>
                <a:gd name="connsiteY18" fmla="*/ 2489421 h 2489538"/>
                <a:gd name="connsiteX19" fmla="*/ 171648 w 2045238"/>
                <a:gd name="connsiteY19" fmla="*/ 2420093 h 2489538"/>
                <a:gd name="connsiteX20" fmla="*/ 80136 w 2045238"/>
                <a:gd name="connsiteY20" fmla="*/ 2350766 h 2489538"/>
                <a:gd name="connsiteX21" fmla="*/ 136985 w 2045238"/>
                <a:gd name="connsiteY21" fmla="*/ 2335861 h 2489538"/>
                <a:gd name="connsiteX22" fmla="*/ 121732 w 2045238"/>
                <a:gd name="connsiteY22" fmla="*/ 2308477 h 2489538"/>
                <a:gd name="connsiteX23" fmla="*/ 116880 w 2045238"/>
                <a:gd name="connsiteY23" fmla="*/ 2298771 h 2489538"/>
                <a:gd name="connsiteX24" fmla="*/ 113067 w 2045238"/>
                <a:gd name="connsiteY24" fmla="*/ 2291145 h 2489538"/>
                <a:gd name="connsiteX25" fmla="*/ 410 w 2045238"/>
                <a:gd name="connsiteY25" fmla="*/ 1805854 h 2489538"/>
                <a:gd name="connsiteX26" fmla="*/ 63151 w 2045238"/>
                <a:gd name="connsiteY26" fmla="*/ 1470658 h 2489538"/>
                <a:gd name="connsiteX27" fmla="*/ 63151 w 2045238"/>
                <a:gd name="connsiteY27" fmla="*/ 1470658 h 2489538"/>
                <a:gd name="connsiteX28" fmla="*/ 487433 w 2045238"/>
                <a:gd name="connsiteY28" fmla="*/ 950704 h 2489538"/>
                <a:gd name="connsiteX29" fmla="*/ 490553 w 2045238"/>
                <a:gd name="connsiteY29" fmla="*/ 950704 h 2489538"/>
                <a:gd name="connsiteX30" fmla="*/ 1001841 w 2045238"/>
                <a:gd name="connsiteY30" fmla="*/ 197811 h 2489538"/>
                <a:gd name="connsiteX31" fmla="*/ 942567 w 2045238"/>
                <a:gd name="connsiteY31" fmla="*/ 216529 h 2489538"/>
                <a:gd name="connsiteX32" fmla="*/ 982776 w 2045238"/>
                <a:gd name="connsiteY32" fmla="*/ 108033 h 2489538"/>
                <a:gd name="connsiteX33" fmla="*/ 1022986 w 2045238"/>
                <a:gd name="connsiteY33" fmla="*/ -118 h 2489538"/>
                <a:gd name="connsiteX34" fmla="*/ 1062849 w 2045238"/>
                <a:gd name="connsiteY34" fmla="*/ 108033 h 2489538"/>
                <a:gd name="connsiteX35" fmla="*/ 1103059 w 2045238"/>
                <a:gd name="connsiteY35" fmla="*/ 216529 h 2489538"/>
                <a:gd name="connsiteX36" fmla="*/ 1043784 w 2045238"/>
                <a:gd name="connsiteY36" fmla="*/ 197811 h 2489538"/>
                <a:gd name="connsiteX37" fmla="*/ 1555419 w 2045238"/>
                <a:gd name="connsiteY37" fmla="*/ 950704 h 2489538"/>
                <a:gd name="connsiteX38" fmla="*/ 1558192 w 2045238"/>
                <a:gd name="connsiteY38" fmla="*/ 950704 h 2489538"/>
                <a:gd name="connsiteX39" fmla="*/ 1982821 w 2045238"/>
                <a:gd name="connsiteY39" fmla="*/ 1470658 h 2489538"/>
                <a:gd name="connsiteX40" fmla="*/ 1982821 w 2045238"/>
                <a:gd name="connsiteY40" fmla="*/ 1470658 h 2489538"/>
                <a:gd name="connsiteX41" fmla="*/ 2045215 w 2045238"/>
                <a:gd name="connsiteY41" fmla="*/ 1805854 h 2489538"/>
                <a:gd name="connsiteX42" fmla="*/ 1932905 w 2045238"/>
                <a:gd name="connsiteY42" fmla="*/ 2291145 h 2489538"/>
                <a:gd name="connsiteX43" fmla="*/ 1929092 w 2045238"/>
                <a:gd name="connsiteY43" fmla="*/ 2298771 h 2489538"/>
                <a:gd name="connsiteX44" fmla="*/ 1925626 w 2045238"/>
                <a:gd name="connsiteY44" fmla="*/ 2305357 h 2489538"/>
                <a:gd name="connsiteX45" fmla="*/ 1941571 w 2045238"/>
                <a:gd name="connsiteY45" fmla="*/ 2347647 h 2489538"/>
                <a:gd name="connsiteX46" fmla="*/ 1878830 w 2045238"/>
                <a:gd name="connsiteY46" fmla="*/ 2410388 h 2489538"/>
                <a:gd name="connsiteX47" fmla="*/ 1818515 w 2045238"/>
                <a:gd name="connsiteY47" fmla="*/ 2345567 h 2489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045238" h="2489538">
                  <a:moveTo>
                    <a:pt x="1818515" y="2345567"/>
                  </a:moveTo>
                  <a:cubicBezTo>
                    <a:pt x="1818325" y="2310903"/>
                    <a:pt x="1846260" y="2282687"/>
                    <a:pt x="1880910" y="2282479"/>
                  </a:cubicBezTo>
                  <a:cubicBezTo>
                    <a:pt x="1881024" y="2282479"/>
                    <a:pt x="1881142" y="2282479"/>
                    <a:pt x="1881256" y="2282479"/>
                  </a:cubicBezTo>
                  <a:lnTo>
                    <a:pt x="1891309" y="2282479"/>
                  </a:lnTo>
                  <a:cubicBezTo>
                    <a:pt x="2024895" y="2030752"/>
                    <a:pt x="2042848" y="1733512"/>
                    <a:pt x="1940531" y="1467539"/>
                  </a:cubicBezTo>
                  <a:lnTo>
                    <a:pt x="1940531" y="1467539"/>
                  </a:lnTo>
                  <a:cubicBezTo>
                    <a:pt x="1863030" y="1267044"/>
                    <a:pt x="1721579" y="1097678"/>
                    <a:pt x="1538087" y="985714"/>
                  </a:cubicBezTo>
                  <a:lnTo>
                    <a:pt x="1534967" y="985714"/>
                  </a:lnTo>
                  <a:cubicBezTo>
                    <a:pt x="1266324" y="820716"/>
                    <a:pt x="1084340" y="653984"/>
                    <a:pt x="1024719" y="356571"/>
                  </a:cubicBezTo>
                  <a:cubicBezTo>
                    <a:pt x="963711" y="653984"/>
                    <a:pt x="782074" y="820716"/>
                    <a:pt x="514125" y="985714"/>
                  </a:cubicBezTo>
                  <a:lnTo>
                    <a:pt x="511351" y="985714"/>
                  </a:lnTo>
                  <a:cubicBezTo>
                    <a:pt x="327288" y="1097782"/>
                    <a:pt x="185444" y="1267530"/>
                    <a:pt x="107867" y="1468578"/>
                  </a:cubicBezTo>
                  <a:lnTo>
                    <a:pt x="107867" y="1468578"/>
                  </a:lnTo>
                  <a:cubicBezTo>
                    <a:pt x="5436" y="1735072"/>
                    <a:pt x="23634" y="2032902"/>
                    <a:pt x="157783" y="2284906"/>
                  </a:cubicBezTo>
                  <a:cubicBezTo>
                    <a:pt x="158857" y="2286570"/>
                    <a:pt x="159758" y="2288303"/>
                    <a:pt x="160556" y="2290105"/>
                  </a:cubicBezTo>
                  <a:lnTo>
                    <a:pt x="173381" y="2312983"/>
                  </a:lnTo>
                  <a:lnTo>
                    <a:pt x="215671" y="2263067"/>
                  </a:lnTo>
                  <a:lnTo>
                    <a:pt x="239589" y="2376418"/>
                  </a:lnTo>
                  <a:lnTo>
                    <a:pt x="263507" y="2489421"/>
                  </a:lnTo>
                  <a:lnTo>
                    <a:pt x="171648" y="2420093"/>
                  </a:lnTo>
                  <a:lnTo>
                    <a:pt x="80136" y="2350766"/>
                  </a:lnTo>
                  <a:lnTo>
                    <a:pt x="136985" y="2335861"/>
                  </a:lnTo>
                  <a:lnTo>
                    <a:pt x="121732" y="2308477"/>
                  </a:lnTo>
                  <a:lnTo>
                    <a:pt x="116880" y="2298771"/>
                  </a:lnTo>
                  <a:cubicBezTo>
                    <a:pt x="115389" y="2296345"/>
                    <a:pt x="114141" y="2293780"/>
                    <a:pt x="113067" y="2291145"/>
                  </a:cubicBezTo>
                  <a:cubicBezTo>
                    <a:pt x="35628" y="2141294"/>
                    <a:pt x="-3091" y="1974494"/>
                    <a:pt x="410" y="1805854"/>
                  </a:cubicBezTo>
                  <a:cubicBezTo>
                    <a:pt x="2455" y="1691396"/>
                    <a:pt x="23634" y="1578081"/>
                    <a:pt x="63151" y="1470658"/>
                  </a:cubicBezTo>
                  <a:lnTo>
                    <a:pt x="63151" y="1470658"/>
                  </a:lnTo>
                  <a:cubicBezTo>
                    <a:pt x="141734" y="1254357"/>
                    <a:pt x="291307" y="1071091"/>
                    <a:pt x="487433" y="950704"/>
                  </a:cubicBezTo>
                  <a:lnTo>
                    <a:pt x="490553" y="950704"/>
                  </a:lnTo>
                  <a:cubicBezTo>
                    <a:pt x="793860" y="764561"/>
                    <a:pt x="980696" y="544794"/>
                    <a:pt x="1001841" y="197811"/>
                  </a:cubicBezTo>
                  <a:lnTo>
                    <a:pt x="942567" y="216529"/>
                  </a:lnTo>
                  <a:lnTo>
                    <a:pt x="982776" y="108033"/>
                  </a:lnTo>
                  <a:lnTo>
                    <a:pt x="1022986" y="-118"/>
                  </a:lnTo>
                  <a:lnTo>
                    <a:pt x="1062849" y="108033"/>
                  </a:lnTo>
                  <a:lnTo>
                    <a:pt x="1103059" y="216529"/>
                  </a:lnTo>
                  <a:lnTo>
                    <a:pt x="1043784" y="197811"/>
                  </a:lnTo>
                  <a:cubicBezTo>
                    <a:pt x="1065275" y="544447"/>
                    <a:pt x="1251766" y="764561"/>
                    <a:pt x="1555419" y="950704"/>
                  </a:cubicBezTo>
                  <a:lnTo>
                    <a:pt x="1558192" y="950704"/>
                  </a:lnTo>
                  <a:cubicBezTo>
                    <a:pt x="1754505" y="1070952"/>
                    <a:pt x="1904207" y="1254288"/>
                    <a:pt x="1982821" y="1470658"/>
                  </a:cubicBezTo>
                  <a:lnTo>
                    <a:pt x="1982821" y="1470658"/>
                  </a:lnTo>
                  <a:cubicBezTo>
                    <a:pt x="2022379" y="1578081"/>
                    <a:pt x="2043475" y="1691396"/>
                    <a:pt x="2045215" y="1805854"/>
                  </a:cubicBezTo>
                  <a:cubicBezTo>
                    <a:pt x="2048685" y="1974424"/>
                    <a:pt x="2010087" y="2141225"/>
                    <a:pt x="1932905" y="2291145"/>
                  </a:cubicBezTo>
                  <a:lnTo>
                    <a:pt x="1929092" y="2298771"/>
                  </a:lnTo>
                  <a:cubicBezTo>
                    <a:pt x="1929092" y="2301197"/>
                    <a:pt x="1926666" y="2303277"/>
                    <a:pt x="1925626" y="2305357"/>
                  </a:cubicBezTo>
                  <a:cubicBezTo>
                    <a:pt x="1935817" y="2317109"/>
                    <a:pt x="1941471" y="2332082"/>
                    <a:pt x="1941571" y="2347647"/>
                  </a:cubicBezTo>
                  <a:cubicBezTo>
                    <a:pt x="1941571" y="2382310"/>
                    <a:pt x="1913480" y="2410388"/>
                    <a:pt x="1878830" y="2410388"/>
                  </a:cubicBezTo>
                  <a:cubicBezTo>
                    <a:pt x="1844309" y="2409071"/>
                    <a:pt x="1817344" y="2380092"/>
                    <a:pt x="1818515" y="2345567"/>
                  </a:cubicBezTo>
                  <a:close/>
                </a:path>
              </a:pathLst>
            </a:custGeom>
            <a:solidFill>
              <a:schemeClr val="accent3"/>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2" name="Freeform: Shape 7">
              <a:extLst>
                <a:ext uri="{FF2B5EF4-FFF2-40B4-BE49-F238E27FC236}">
                  <a16:creationId xmlns:a16="http://schemas.microsoft.com/office/drawing/2014/main" id="{950AAB7D-01F8-083D-6F5A-34146E636F6C}"/>
                </a:ext>
              </a:extLst>
            </p:cNvPr>
            <p:cNvSpPr/>
            <p:nvPr/>
          </p:nvSpPr>
          <p:spPr>
            <a:xfrm>
              <a:off x="5421006" y="1198397"/>
              <a:ext cx="2524215" cy="2098928"/>
            </a:xfrm>
            <a:custGeom>
              <a:avLst/>
              <a:gdLst>
                <a:gd name="connsiteX0" fmla="*/ 94490 w 2524215"/>
                <a:gd name="connsiteY0" fmla="*/ 1501508 h 2098928"/>
                <a:gd name="connsiteX1" fmla="*/ 117714 w 2524215"/>
                <a:gd name="connsiteY1" fmla="*/ 1587474 h 2098928"/>
                <a:gd name="connsiteX2" fmla="*/ 111822 w 2524215"/>
                <a:gd name="connsiteY2" fmla="*/ 1595447 h 2098928"/>
                <a:gd name="connsiteX3" fmla="*/ 792961 w 2524215"/>
                <a:gd name="connsiteY3" fmla="*/ 2046073 h 2098928"/>
                <a:gd name="connsiteX4" fmla="*/ 792961 w 2524215"/>
                <a:gd name="connsiteY4" fmla="*/ 2046073 h 2098928"/>
                <a:gd name="connsiteX5" fmla="*/ 1413093 w 2524215"/>
                <a:gd name="connsiteY5" fmla="*/ 1937923 h 2098928"/>
                <a:gd name="connsiteX6" fmla="*/ 1415866 w 2524215"/>
                <a:gd name="connsiteY6" fmla="*/ 1936190 h 2098928"/>
                <a:gd name="connsiteX7" fmla="*/ 2216248 w 2524215"/>
                <a:gd name="connsiteY7" fmla="*/ 1808975 h 2098928"/>
                <a:gd name="connsiteX8" fmla="*/ 1926460 w 2524215"/>
                <a:gd name="connsiteY8" fmla="*/ 1052268 h 2098928"/>
                <a:gd name="connsiteX9" fmla="*/ 1926460 w 2524215"/>
                <a:gd name="connsiteY9" fmla="*/ 1048802 h 2098928"/>
                <a:gd name="connsiteX10" fmla="*/ 1709466 w 2524215"/>
                <a:gd name="connsiteY10" fmla="*/ 458481 h 2098928"/>
                <a:gd name="connsiteX11" fmla="*/ 1709466 w 2524215"/>
                <a:gd name="connsiteY11" fmla="*/ 458481 h 2098928"/>
                <a:gd name="connsiteX12" fmla="*/ 976678 w 2524215"/>
                <a:gd name="connsiteY12" fmla="*/ 96247 h 2098928"/>
                <a:gd name="connsiteX13" fmla="*/ 944441 w 2524215"/>
                <a:gd name="connsiteY13" fmla="*/ 96247 h 2098928"/>
                <a:gd name="connsiteX14" fmla="*/ 966626 w 2524215"/>
                <a:gd name="connsiteY14" fmla="*/ 157601 h 2098928"/>
                <a:gd name="connsiteX15" fmla="*/ 856742 w 2524215"/>
                <a:gd name="connsiteY15" fmla="*/ 122938 h 2098928"/>
                <a:gd name="connsiteX16" fmla="*/ 746858 w 2524215"/>
                <a:gd name="connsiteY16" fmla="*/ 88274 h 2098928"/>
                <a:gd name="connsiteX17" fmla="*/ 853622 w 2524215"/>
                <a:gd name="connsiteY17" fmla="*/ 44251 h 2098928"/>
                <a:gd name="connsiteX18" fmla="*/ 960386 w 2524215"/>
                <a:gd name="connsiteY18" fmla="*/ -118 h 2098928"/>
                <a:gd name="connsiteX19" fmla="*/ 944788 w 2524215"/>
                <a:gd name="connsiteY19" fmla="*/ 56730 h 2098928"/>
                <a:gd name="connsiteX20" fmla="*/ 976332 w 2524215"/>
                <a:gd name="connsiteY20" fmla="*/ 56730 h 2098928"/>
                <a:gd name="connsiteX21" fmla="*/ 995396 w 2524215"/>
                <a:gd name="connsiteY21" fmla="*/ 56730 h 2098928"/>
                <a:gd name="connsiteX22" fmla="*/ 1472021 w 2524215"/>
                <a:gd name="connsiteY22" fmla="*/ 200237 h 2098928"/>
                <a:gd name="connsiteX23" fmla="*/ 1730958 w 2524215"/>
                <a:gd name="connsiteY23" fmla="*/ 422431 h 2098928"/>
                <a:gd name="connsiteX24" fmla="*/ 1730958 w 2524215"/>
                <a:gd name="connsiteY24" fmla="*/ 422431 h 2098928"/>
                <a:gd name="connsiteX25" fmla="*/ 1967364 w 2524215"/>
                <a:gd name="connsiteY25" fmla="*/ 1049149 h 2098928"/>
                <a:gd name="connsiteX26" fmla="*/ 1967364 w 2524215"/>
                <a:gd name="connsiteY26" fmla="*/ 1052615 h 2098928"/>
                <a:gd name="connsiteX27" fmla="*/ 2363568 w 2524215"/>
                <a:gd name="connsiteY27" fmla="*/ 1872062 h 2098928"/>
                <a:gd name="connsiteX28" fmla="*/ 2377087 w 2524215"/>
                <a:gd name="connsiteY28" fmla="*/ 1811401 h 2098928"/>
                <a:gd name="connsiteX29" fmla="*/ 2450920 w 2524215"/>
                <a:gd name="connsiteY29" fmla="*/ 1900139 h 2098928"/>
                <a:gd name="connsiteX30" fmla="*/ 2524407 w 2524215"/>
                <a:gd name="connsiteY30" fmla="*/ 1989225 h 2098928"/>
                <a:gd name="connsiteX31" fmla="*/ 2410711 w 2524215"/>
                <a:gd name="connsiteY31" fmla="*/ 1969814 h 2098928"/>
                <a:gd name="connsiteX32" fmla="*/ 2296668 w 2524215"/>
                <a:gd name="connsiteY32" fmla="*/ 1950402 h 2098928"/>
                <a:gd name="connsiteX33" fmla="*/ 2342424 w 2524215"/>
                <a:gd name="connsiteY33" fmla="*/ 1908459 h 2098928"/>
                <a:gd name="connsiteX34" fmla="*/ 1434584 w 2524215"/>
                <a:gd name="connsiteY34" fmla="*/ 1975013 h 2098928"/>
                <a:gd name="connsiteX35" fmla="*/ 1431811 w 2524215"/>
                <a:gd name="connsiteY35" fmla="*/ 1975013 h 2098928"/>
                <a:gd name="connsiteX36" fmla="*/ 770776 w 2524215"/>
                <a:gd name="connsiteY36" fmla="*/ 2083510 h 2098928"/>
                <a:gd name="connsiteX37" fmla="*/ 770776 w 2524215"/>
                <a:gd name="connsiteY37" fmla="*/ 2083510 h 2098928"/>
                <a:gd name="connsiteX38" fmla="*/ 449098 w 2524215"/>
                <a:gd name="connsiteY38" fmla="*/ 1970160 h 2098928"/>
                <a:gd name="connsiteX39" fmla="*/ 84784 w 2524215"/>
                <a:gd name="connsiteY39" fmla="*/ 1629764 h 2098928"/>
                <a:gd name="connsiteX40" fmla="*/ 80278 w 2524215"/>
                <a:gd name="connsiteY40" fmla="*/ 1622831 h 2098928"/>
                <a:gd name="connsiteX41" fmla="*/ 76118 w 2524215"/>
                <a:gd name="connsiteY41" fmla="*/ 1616245 h 2098928"/>
                <a:gd name="connsiteX42" fmla="*/ 31749 w 2524215"/>
                <a:gd name="connsiteY42" fmla="*/ 1609312 h 2098928"/>
                <a:gd name="connsiteX43" fmla="*/ 8351 w 2524215"/>
                <a:gd name="connsiteY43" fmla="*/ 1524213 h 2098928"/>
                <a:gd name="connsiteX44" fmla="*/ 8871 w 2524215"/>
                <a:gd name="connsiteY44" fmla="*/ 1523346 h 2098928"/>
                <a:gd name="connsiteX45" fmla="*/ 94490 w 2524215"/>
                <a:gd name="connsiteY45" fmla="*/ 1501508 h 2098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2524215" h="2098928">
                  <a:moveTo>
                    <a:pt x="94490" y="1501508"/>
                  </a:moveTo>
                  <a:cubicBezTo>
                    <a:pt x="124578" y="1518875"/>
                    <a:pt x="134977" y="1557317"/>
                    <a:pt x="117714" y="1587474"/>
                  </a:cubicBezTo>
                  <a:cubicBezTo>
                    <a:pt x="115947" y="1590282"/>
                    <a:pt x="113971" y="1592916"/>
                    <a:pt x="111822" y="1595447"/>
                  </a:cubicBezTo>
                  <a:cubicBezTo>
                    <a:pt x="262955" y="1837156"/>
                    <a:pt x="511389" y="2001531"/>
                    <a:pt x="792961" y="2046073"/>
                  </a:cubicBezTo>
                  <a:lnTo>
                    <a:pt x="792961" y="2046073"/>
                  </a:lnTo>
                  <a:cubicBezTo>
                    <a:pt x="1005934" y="2079177"/>
                    <a:pt x="1223899" y="2041151"/>
                    <a:pt x="1413093" y="1937923"/>
                  </a:cubicBezTo>
                  <a:lnTo>
                    <a:pt x="1415866" y="1936190"/>
                  </a:lnTo>
                  <a:cubicBezTo>
                    <a:pt x="1693174" y="1786097"/>
                    <a:pt x="1927847" y="1712956"/>
                    <a:pt x="2216248" y="1808975"/>
                  </a:cubicBezTo>
                  <a:cubicBezTo>
                    <a:pt x="1988855" y="1607232"/>
                    <a:pt x="1934780" y="1367360"/>
                    <a:pt x="1926460" y="1052268"/>
                  </a:cubicBezTo>
                  <a:lnTo>
                    <a:pt x="1926460" y="1048802"/>
                  </a:lnTo>
                  <a:cubicBezTo>
                    <a:pt x="1920775" y="833576"/>
                    <a:pt x="1844550" y="626149"/>
                    <a:pt x="1709466" y="458481"/>
                  </a:cubicBezTo>
                  <a:lnTo>
                    <a:pt x="1709466" y="458481"/>
                  </a:lnTo>
                  <a:cubicBezTo>
                    <a:pt x="1529146" y="237362"/>
                    <a:pt x="1261856" y="105225"/>
                    <a:pt x="976678" y="96247"/>
                  </a:cubicBezTo>
                  <a:lnTo>
                    <a:pt x="944441" y="96247"/>
                  </a:lnTo>
                  <a:lnTo>
                    <a:pt x="966626" y="157601"/>
                  </a:lnTo>
                  <a:lnTo>
                    <a:pt x="856742" y="122938"/>
                  </a:lnTo>
                  <a:lnTo>
                    <a:pt x="746858" y="88274"/>
                  </a:lnTo>
                  <a:lnTo>
                    <a:pt x="853622" y="44251"/>
                  </a:lnTo>
                  <a:lnTo>
                    <a:pt x="960386" y="-118"/>
                  </a:lnTo>
                  <a:lnTo>
                    <a:pt x="944788" y="56730"/>
                  </a:lnTo>
                  <a:lnTo>
                    <a:pt x="976332" y="56730"/>
                  </a:lnTo>
                  <a:lnTo>
                    <a:pt x="995396" y="56730"/>
                  </a:lnTo>
                  <a:cubicBezTo>
                    <a:pt x="1163688" y="64356"/>
                    <a:pt x="1327473" y="113648"/>
                    <a:pt x="1472021" y="200237"/>
                  </a:cubicBezTo>
                  <a:cubicBezTo>
                    <a:pt x="1570292" y="259131"/>
                    <a:pt x="1657852" y="334247"/>
                    <a:pt x="1730958" y="422431"/>
                  </a:cubicBezTo>
                  <a:lnTo>
                    <a:pt x="1730958" y="422431"/>
                  </a:lnTo>
                  <a:cubicBezTo>
                    <a:pt x="1878347" y="598592"/>
                    <a:pt x="1961679" y="819537"/>
                    <a:pt x="1967364" y="1049149"/>
                  </a:cubicBezTo>
                  <a:lnTo>
                    <a:pt x="1967364" y="1052615"/>
                  </a:lnTo>
                  <a:cubicBezTo>
                    <a:pt x="1976723" y="1408610"/>
                    <a:pt x="2073434" y="1680026"/>
                    <a:pt x="2363568" y="1872062"/>
                  </a:cubicBezTo>
                  <a:lnTo>
                    <a:pt x="2377087" y="1811401"/>
                  </a:lnTo>
                  <a:lnTo>
                    <a:pt x="2450920" y="1900139"/>
                  </a:lnTo>
                  <a:lnTo>
                    <a:pt x="2524407" y="1989225"/>
                  </a:lnTo>
                  <a:lnTo>
                    <a:pt x="2410711" y="1969814"/>
                  </a:lnTo>
                  <a:lnTo>
                    <a:pt x="2296668" y="1950402"/>
                  </a:lnTo>
                  <a:lnTo>
                    <a:pt x="2342424" y="1908459"/>
                  </a:lnTo>
                  <a:cubicBezTo>
                    <a:pt x="2030451" y="1753166"/>
                    <a:pt x="1747596" y="1804468"/>
                    <a:pt x="1434584" y="1975013"/>
                  </a:cubicBezTo>
                  <a:lnTo>
                    <a:pt x="1431811" y="1975013"/>
                  </a:lnTo>
                  <a:cubicBezTo>
                    <a:pt x="1230104" y="2085001"/>
                    <a:pt x="997060" y="2123269"/>
                    <a:pt x="770776" y="2083510"/>
                  </a:cubicBezTo>
                  <a:lnTo>
                    <a:pt x="770776" y="2083510"/>
                  </a:lnTo>
                  <a:cubicBezTo>
                    <a:pt x="657981" y="2063960"/>
                    <a:pt x="549242" y="2025656"/>
                    <a:pt x="449098" y="1970160"/>
                  </a:cubicBezTo>
                  <a:cubicBezTo>
                    <a:pt x="301223" y="1888770"/>
                    <a:pt x="176018" y="1771781"/>
                    <a:pt x="84784" y="1629764"/>
                  </a:cubicBezTo>
                  <a:cubicBezTo>
                    <a:pt x="83085" y="1627580"/>
                    <a:pt x="81560" y="1625258"/>
                    <a:pt x="80278" y="1622831"/>
                  </a:cubicBezTo>
                  <a:lnTo>
                    <a:pt x="76118" y="1616245"/>
                  </a:lnTo>
                  <a:cubicBezTo>
                    <a:pt x="60970" y="1619503"/>
                    <a:pt x="45163" y="1617007"/>
                    <a:pt x="31749" y="1609312"/>
                  </a:cubicBezTo>
                  <a:cubicBezTo>
                    <a:pt x="1799" y="1592292"/>
                    <a:pt x="-8669" y="1554197"/>
                    <a:pt x="8351" y="1524213"/>
                  </a:cubicBezTo>
                  <a:cubicBezTo>
                    <a:pt x="8524" y="1523936"/>
                    <a:pt x="8697" y="1523624"/>
                    <a:pt x="8871" y="1523346"/>
                  </a:cubicBezTo>
                  <a:cubicBezTo>
                    <a:pt x="26584" y="1493813"/>
                    <a:pt x="64783" y="1484038"/>
                    <a:pt x="94490" y="1501508"/>
                  </a:cubicBezTo>
                  <a:close/>
                </a:path>
              </a:pathLst>
            </a:custGeom>
            <a:solidFill>
              <a:schemeClr val="accent5"/>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5" name="Freeform: Shape 8">
              <a:extLst>
                <a:ext uri="{FF2B5EF4-FFF2-40B4-BE49-F238E27FC236}">
                  <a16:creationId xmlns:a16="http://schemas.microsoft.com/office/drawing/2014/main" id="{06B351B0-5774-201C-06BE-9BBBB925C46B}"/>
                </a:ext>
              </a:extLst>
            </p:cNvPr>
            <p:cNvSpPr/>
            <p:nvPr/>
          </p:nvSpPr>
          <p:spPr>
            <a:xfrm>
              <a:off x="8510584" y="3402012"/>
              <a:ext cx="2524087" cy="2103335"/>
            </a:xfrm>
            <a:custGeom>
              <a:avLst/>
              <a:gdLst>
                <a:gd name="connsiteX0" fmla="*/ 2430110 w 2524087"/>
                <a:gd name="connsiteY0" fmla="*/ 596392 h 2103335"/>
                <a:gd name="connsiteX1" fmla="*/ 2407232 w 2524087"/>
                <a:gd name="connsiteY1" fmla="*/ 510772 h 2103335"/>
                <a:gd name="connsiteX2" fmla="*/ 2413124 w 2524087"/>
                <a:gd name="connsiteY2" fmla="*/ 502453 h 2103335"/>
                <a:gd name="connsiteX3" fmla="*/ 1731985 w 2524087"/>
                <a:gd name="connsiteY3" fmla="*/ 51826 h 2103335"/>
                <a:gd name="connsiteX4" fmla="*/ 1731985 w 2524087"/>
                <a:gd name="connsiteY4" fmla="*/ 51826 h 2103335"/>
                <a:gd name="connsiteX5" fmla="*/ 1112200 w 2524087"/>
                <a:gd name="connsiteY5" fmla="*/ 160324 h 2103335"/>
                <a:gd name="connsiteX6" fmla="*/ 1109080 w 2524087"/>
                <a:gd name="connsiteY6" fmla="*/ 160324 h 2103335"/>
                <a:gd name="connsiteX7" fmla="*/ 309045 w 2524087"/>
                <a:gd name="connsiteY7" fmla="*/ 287886 h 2103335"/>
                <a:gd name="connsiteX8" fmla="*/ 599179 w 2524087"/>
                <a:gd name="connsiteY8" fmla="*/ 1047018 h 2103335"/>
                <a:gd name="connsiteX9" fmla="*/ 599179 w 2524087"/>
                <a:gd name="connsiteY9" fmla="*/ 1050138 h 2103335"/>
                <a:gd name="connsiteX10" fmla="*/ 815479 w 2524087"/>
                <a:gd name="connsiteY10" fmla="*/ 1641152 h 2103335"/>
                <a:gd name="connsiteX11" fmla="*/ 815479 w 2524087"/>
                <a:gd name="connsiteY11" fmla="*/ 1641152 h 2103335"/>
                <a:gd name="connsiteX12" fmla="*/ 1547575 w 2524087"/>
                <a:gd name="connsiteY12" fmla="*/ 2006160 h 2103335"/>
                <a:gd name="connsiteX13" fmla="*/ 1579465 w 2524087"/>
                <a:gd name="connsiteY13" fmla="*/ 2006160 h 2103335"/>
                <a:gd name="connsiteX14" fmla="*/ 1557627 w 2524087"/>
                <a:gd name="connsiteY14" fmla="*/ 1944805 h 2103335"/>
                <a:gd name="connsiteX15" fmla="*/ 1667510 w 2524087"/>
                <a:gd name="connsiteY15" fmla="*/ 1979468 h 2103335"/>
                <a:gd name="connsiteX16" fmla="*/ 1777048 w 2524087"/>
                <a:gd name="connsiteY16" fmla="*/ 2014132 h 2103335"/>
                <a:gd name="connsiteX17" fmla="*/ 1670284 w 2524087"/>
                <a:gd name="connsiteY17" fmla="*/ 2059195 h 2103335"/>
                <a:gd name="connsiteX18" fmla="*/ 1566293 w 2524087"/>
                <a:gd name="connsiteY18" fmla="*/ 2103218 h 2103335"/>
                <a:gd name="connsiteX19" fmla="*/ 1581545 w 2524087"/>
                <a:gd name="connsiteY19" fmla="*/ 2046369 h 2103335"/>
                <a:gd name="connsiteX20" fmla="*/ 1539602 w 2524087"/>
                <a:gd name="connsiteY20" fmla="*/ 2046369 h 2103335"/>
                <a:gd name="connsiteX21" fmla="*/ 1531283 w 2524087"/>
                <a:gd name="connsiteY21" fmla="*/ 2046369 h 2103335"/>
                <a:gd name="connsiteX22" fmla="*/ 1054312 w 2524087"/>
                <a:gd name="connsiteY22" fmla="*/ 1901129 h 2103335"/>
                <a:gd name="connsiteX23" fmla="*/ 795375 w 2524087"/>
                <a:gd name="connsiteY23" fmla="*/ 1679282 h 2103335"/>
                <a:gd name="connsiteX24" fmla="*/ 795375 w 2524087"/>
                <a:gd name="connsiteY24" fmla="*/ 1679282 h 2103335"/>
                <a:gd name="connsiteX25" fmla="*/ 558622 w 2524087"/>
                <a:gd name="connsiteY25" fmla="*/ 1052564 h 2103335"/>
                <a:gd name="connsiteX26" fmla="*/ 558622 w 2524087"/>
                <a:gd name="connsiteY26" fmla="*/ 1047018 h 2103335"/>
                <a:gd name="connsiteX27" fmla="*/ 162418 w 2524087"/>
                <a:gd name="connsiteY27" fmla="*/ 227917 h 2103335"/>
                <a:gd name="connsiteX28" fmla="*/ 148899 w 2524087"/>
                <a:gd name="connsiteY28" fmla="*/ 288579 h 2103335"/>
                <a:gd name="connsiteX29" fmla="*/ 75065 w 2524087"/>
                <a:gd name="connsiteY29" fmla="*/ 199494 h 2103335"/>
                <a:gd name="connsiteX30" fmla="*/ 192 w 2524087"/>
                <a:gd name="connsiteY30" fmla="*/ 111101 h 2103335"/>
                <a:gd name="connsiteX31" fmla="*/ 113888 w 2524087"/>
                <a:gd name="connsiteY31" fmla="*/ 130513 h 2103335"/>
                <a:gd name="connsiteX32" fmla="*/ 227585 w 2524087"/>
                <a:gd name="connsiteY32" fmla="*/ 149924 h 2103335"/>
                <a:gd name="connsiteX33" fmla="*/ 182176 w 2524087"/>
                <a:gd name="connsiteY33" fmla="*/ 191868 h 2103335"/>
                <a:gd name="connsiteX34" fmla="*/ 1089669 w 2524087"/>
                <a:gd name="connsiteY34" fmla="*/ 125313 h 2103335"/>
                <a:gd name="connsiteX35" fmla="*/ 1092788 w 2524087"/>
                <a:gd name="connsiteY35" fmla="*/ 123580 h 2103335"/>
                <a:gd name="connsiteX36" fmla="*/ 1753823 w 2524087"/>
                <a:gd name="connsiteY36" fmla="*/ 15083 h 2103335"/>
                <a:gd name="connsiteX37" fmla="*/ 1753823 w 2524087"/>
                <a:gd name="connsiteY37" fmla="*/ 15083 h 2103335"/>
                <a:gd name="connsiteX38" fmla="*/ 2075501 w 2524087"/>
                <a:gd name="connsiteY38" fmla="*/ 128433 h 2103335"/>
                <a:gd name="connsiteX39" fmla="*/ 2439815 w 2524087"/>
                <a:gd name="connsiteY39" fmla="*/ 468483 h 2103335"/>
                <a:gd name="connsiteX40" fmla="*/ 2444322 w 2524087"/>
                <a:gd name="connsiteY40" fmla="*/ 475415 h 2103335"/>
                <a:gd name="connsiteX41" fmla="*/ 2448481 w 2524087"/>
                <a:gd name="connsiteY41" fmla="*/ 482002 h 2103335"/>
                <a:gd name="connsiteX42" fmla="*/ 2492851 w 2524087"/>
                <a:gd name="connsiteY42" fmla="*/ 488934 h 2103335"/>
                <a:gd name="connsiteX43" fmla="*/ 2515891 w 2524087"/>
                <a:gd name="connsiteY43" fmla="*/ 574623 h 2103335"/>
                <a:gd name="connsiteX44" fmla="*/ 2515729 w 2524087"/>
                <a:gd name="connsiteY44" fmla="*/ 574900 h 2103335"/>
                <a:gd name="connsiteX45" fmla="*/ 2430155 w 2524087"/>
                <a:gd name="connsiteY45" fmla="*/ 596426 h 2103335"/>
                <a:gd name="connsiteX46" fmla="*/ 2430110 w 2524087"/>
                <a:gd name="connsiteY46" fmla="*/ 596392 h 2103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524087" h="2103335">
                  <a:moveTo>
                    <a:pt x="2430110" y="596392"/>
                  </a:moveTo>
                  <a:cubicBezTo>
                    <a:pt x="2400184" y="579025"/>
                    <a:pt x="2389952" y="540757"/>
                    <a:pt x="2407232" y="510772"/>
                  </a:cubicBezTo>
                  <a:cubicBezTo>
                    <a:pt x="2408774" y="507722"/>
                    <a:pt x="2410760" y="504914"/>
                    <a:pt x="2413124" y="502453"/>
                  </a:cubicBezTo>
                  <a:cubicBezTo>
                    <a:pt x="2262002" y="260744"/>
                    <a:pt x="2013550" y="96369"/>
                    <a:pt x="1731985" y="51826"/>
                  </a:cubicBezTo>
                  <a:lnTo>
                    <a:pt x="1731985" y="51826"/>
                  </a:lnTo>
                  <a:cubicBezTo>
                    <a:pt x="1519081" y="18896"/>
                    <a:pt x="1301252" y="57026"/>
                    <a:pt x="1112200" y="160324"/>
                  </a:cubicBezTo>
                  <a:lnTo>
                    <a:pt x="1109080" y="160324"/>
                  </a:lnTo>
                  <a:cubicBezTo>
                    <a:pt x="831771" y="310763"/>
                    <a:pt x="597446" y="383904"/>
                    <a:pt x="309045" y="287886"/>
                  </a:cubicBezTo>
                  <a:cubicBezTo>
                    <a:pt x="536784" y="492401"/>
                    <a:pt x="590860" y="730886"/>
                    <a:pt x="599179" y="1047018"/>
                  </a:cubicBezTo>
                  <a:lnTo>
                    <a:pt x="599179" y="1050138"/>
                  </a:lnTo>
                  <a:cubicBezTo>
                    <a:pt x="604233" y="1265572"/>
                    <a:pt x="680267" y="1473345"/>
                    <a:pt x="815479" y="1641152"/>
                  </a:cubicBezTo>
                  <a:lnTo>
                    <a:pt x="815479" y="1641152"/>
                  </a:lnTo>
                  <a:cubicBezTo>
                    <a:pt x="994954" y="1863311"/>
                    <a:pt x="1262127" y="1996523"/>
                    <a:pt x="1547575" y="2006160"/>
                  </a:cubicBezTo>
                  <a:lnTo>
                    <a:pt x="1579465" y="2006160"/>
                  </a:lnTo>
                  <a:lnTo>
                    <a:pt x="1557627" y="1944805"/>
                  </a:lnTo>
                  <a:lnTo>
                    <a:pt x="1667510" y="1979468"/>
                  </a:lnTo>
                  <a:lnTo>
                    <a:pt x="1777048" y="2014132"/>
                  </a:lnTo>
                  <a:lnTo>
                    <a:pt x="1670284" y="2059195"/>
                  </a:lnTo>
                  <a:lnTo>
                    <a:pt x="1566293" y="2103218"/>
                  </a:lnTo>
                  <a:lnTo>
                    <a:pt x="1581545" y="2046369"/>
                  </a:lnTo>
                  <a:lnTo>
                    <a:pt x="1539602" y="2046369"/>
                  </a:lnTo>
                  <a:lnTo>
                    <a:pt x="1531283" y="2046369"/>
                  </a:lnTo>
                  <a:cubicBezTo>
                    <a:pt x="1362686" y="2038397"/>
                    <a:pt x="1198748" y="1988446"/>
                    <a:pt x="1054312" y="1901129"/>
                  </a:cubicBezTo>
                  <a:cubicBezTo>
                    <a:pt x="956193" y="1842201"/>
                    <a:pt x="868664" y="1767189"/>
                    <a:pt x="795375" y="1679282"/>
                  </a:cubicBezTo>
                  <a:lnTo>
                    <a:pt x="795375" y="1679282"/>
                  </a:lnTo>
                  <a:cubicBezTo>
                    <a:pt x="647822" y="1503191"/>
                    <a:pt x="564359" y="1282245"/>
                    <a:pt x="558622" y="1052564"/>
                  </a:cubicBezTo>
                  <a:lnTo>
                    <a:pt x="558622" y="1047018"/>
                  </a:lnTo>
                  <a:cubicBezTo>
                    <a:pt x="549263" y="691370"/>
                    <a:pt x="452552" y="419607"/>
                    <a:pt x="162418" y="227917"/>
                  </a:cubicBezTo>
                  <a:lnTo>
                    <a:pt x="148899" y="288579"/>
                  </a:lnTo>
                  <a:lnTo>
                    <a:pt x="75065" y="199494"/>
                  </a:lnTo>
                  <a:lnTo>
                    <a:pt x="192" y="111101"/>
                  </a:lnTo>
                  <a:lnTo>
                    <a:pt x="113888" y="130513"/>
                  </a:lnTo>
                  <a:lnTo>
                    <a:pt x="227585" y="149924"/>
                  </a:lnTo>
                  <a:lnTo>
                    <a:pt x="182176" y="191868"/>
                  </a:lnTo>
                  <a:cubicBezTo>
                    <a:pt x="494148" y="346814"/>
                    <a:pt x="776656" y="295858"/>
                    <a:pt x="1089669" y="125313"/>
                  </a:cubicBezTo>
                  <a:lnTo>
                    <a:pt x="1092788" y="123580"/>
                  </a:lnTo>
                  <a:cubicBezTo>
                    <a:pt x="1294541" y="13766"/>
                    <a:pt x="1527549" y="-24503"/>
                    <a:pt x="1753823" y="15083"/>
                  </a:cubicBezTo>
                  <a:lnTo>
                    <a:pt x="1753823" y="15083"/>
                  </a:lnTo>
                  <a:cubicBezTo>
                    <a:pt x="1866670" y="34460"/>
                    <a:pt x="1975427" y="72798"/>
                    <a:pt x="2075501" y="128433"/>
                  </a:cubicBezTo>
                  <a:cubicBezTo>
                    <a:pt x="2223355" y="209684"/>
                    <a:pt x="2348581" y="326570"/>
                    <a:pt x="2439815" y="468483"/>
                  </a:cubicBezTo>
                  <a:lnTo>
                    <a:pt x="2444322" y="475415"/>
                  </a:lnTo>
                  <a:lnTo>
                    <a:pt x="2448481" y="482002"/>
                  </a:lnTo>
                  <a:cubicBezTo>
                    <a:pt x="2463622" y="478778"/>
                    <a:pt x="2479412" y="481274"/>
                    <a:pt x="2492851" y="488934"/>
                  </a:cubicBezTo>
                  <a:cubicBezTo>
                    <a:pt x="2522876" y="506232"/>
                    <a:pt x="2533189" y="544604"/>
                    <a:pt x="2515891" y="574623"/>
                  </a:cubicBezTo>
                  <a:cubicBezTo>
                    <a:pt x="2515836" y="574727"/>
                    <a:pt x="2515784" y="574796"/>
                    <a:pt x="2515729" y="574900"/>
                  </a:cubicBezTo>
                  <a:cubicBezTo>
                    <a:pt x="2498040" y="604468"/>
                    <a:pt x="2459726" y="614105"/>
                    <a:pt x="2430155" y="596426"/>
                  </a:cubicBezTo>
                  <a:cubicBezTo>
                    <a:pt x="2430137" y="596392"/>
                    <a:pt x="2430123" y="596392"/>
                    <a:pt x="2430110" y="596392"/>
                  </a:cubicBezTo>
                  <a:close/>
                </a:path>
              </a:pathLst>
            </a:custGeom>
            <a:solidFill>
              <a:schemeClr val="accent1"/>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6" name="Freeform: Shape 9">
              <a:extLst>
                <a:ext uri="{FF2B5EF4-FFF2-40B4-BE49-F238E27FC236}">
                  <a16:creationId xmlns:a16="http://schemas.microsoft.com/office/drawing/2014/main" id="{429CE523-A78D-75A6-1433-0D84338078B0}"/>
                </a:ext>
              </a:extLst>
            </p:cNvPr>
            <p:cNvSpPr/>
            <p:nvPr/>
          </p:nvSpPr>
          <p:spPr>
            <a:xfrm>
              <a:off x="5406806" y="3401621"/>
              <a:ext cx="2538761" cy="2088145"/>
            </a:xfrm>
            <a:custGeom>
              <a:avLst/>
              <a:gdLst>
                <a:gd name="connsiteX0" fmla="*/ 902485 w 2538761"/>
                <a:gd name="connsiteY0" fmla="*/ 1972234 h 2088145"/>
                <a:gd name="connsiteX1" fmla="*/ 988451 w 2538761"/>
                <a:gd name="connsiteY1" fmla="*/ 1995459 h 2088145"/>
                <a:gd name="connsiteX2" fmla="*/ 992611 w 2538761"/>
                <a:gd name="connsiteY2" fmla="*/ 2004471 h 2088145"/>
                <a:gd name="connsiteX3" fmla="*/ 1723666 w 2538761"/>
                <a:gd name="connsiteY3" fmla="*/ 1639464 h 2088145"/>
                <a:gd name="connsiteX4" fmla="*/ 1723666 w 2538761"/>
                <a:gd name="connsiteY4" fmla="*/ 1639464 h 2088145"/>
                <a:gd name="connsiteX5" fmla="*/ 1939967 w 2538761"/>
                <a:gd name="connsiteY5" fmla="*/ 1048449 h 2088145"/>
                <a:gd name="connsiteX6" fmla="*/ 1939967 w 2538761"/>
                <a:gd name="connsiteY6" fmla="*/ 1047409 h 2088145"/>
                <a:gd name="connsiteX7" fmla="*/ 2229754 w 2538761"/>
                <a:gd name="connsiteY7" fmla="*/ 290703 h 2088145"/>
                <a:gd name="connsiteX8" fmla="*/ 1429372 w 2538761"/>
                <a:gd name="connsiteY8" fmla="*/ 163142 h 2088145"/>
                <a:gd name="connsiteX9" fmla="*/ 1426598 w 2538761"/>
                <a:gd name="connsiteY9" fmla="*/ 163142 h 2088145"/>
                <a:gd name="connsiteX10" fmla="*/ 806467 w 2538761"/>
                <a:gd name="connsiteY10" fmla="*/ 54644 h 2088145"/>
                <a:gd name="connsiteX11" fmla="*/ 806467 w 2538761"/>
                <a:gd name="connsiteY11" fmla="*/ 54644 h 2088145"/>
                <a:gd name="connsiteX12" fmla="*/ 124288 w 2538761"/>
                <a:gd name="connsiteY12" fmla="*/ 505271 h 2088145"/>
                <a:gd name="connsiteX13" fmla="*/ 121168 w 2538761"/>
                <a:gd name="connsiteY13" fmla="*/ 510470 h 2088145"/>
                <a:gd name="connsiteX14" fmla="*/ 107996 w 2538761"/>
                <a:gd name="connsiteY14" fmla="*/ 533002 h 2088145"/>
                <a:gd name="connsiteX15" fmla="*/ 172124 w 2538761"/>
                <a:gd name="connsiteY15" fmla="*/ 544787 h 2088145"/>
                <a:gd name="connsiteX16" fmla="*/ 86158 w 2538761"/>
                <a:gd name="connsiteY16" fmla="*/ 621741 h 2088145"/>
                <a:gd name="connsiteX17" fmla="*/ 192 w 2538761"/>
                <a:gd name="connsiteY17" fmla="*/ 698694 h 2088145"/>
                <a:gd name="connsiteX18" fmla="*/ 15098 w 2538761"/>
                <a:gd name="connsiteY18" fmla="*/ 584304 h 2088145"/>
                <a:gd name="connsiteX19" fmla="*/ 30349 w 2538761"/>
                <a:gd name="connsiteY19" fmla="*/ 469914 h 2088145"/>
                <a:gd name="connsiteX20" fmla="*/ 71946 w 2538761"/>
                <a:gd name="connsiteY20" fmla="*/ 511857 h 2088145"/>
                <a:gd name="connsiteX21" fmla="*/ 87891 w 2538761"/>
                <a:gd name="connsiteY21" fmla="*/ 484820 h 2088145"/>
                <a:gd name="connsiteX22" fmla="*/ 93784 w 2538761"/>
                <a:gd name="connsiteY22" fmla="*/ 475807 h 2088145"/>
                <a:gd name="connsiteX23" fmla="*/ 98290 w 2538761"/>
                <a:gd name="connsiteY23" fmla="*/ 468528 h 2088145"/>
                <a:gd name="connsiteX24" fmla="*/ 462604 w 2538761"/>
                <a:gd name="connsiteY24" fmla="*/ 128478 h 2088145"/>
                <a:gd name="connsiteX25" fmla="*/ 784282 w 2538761"/>
                <a:gd name="connsiteY25" fmla="*/ 15128 h 2088145"/>
                <a:gd name="connsiteX26" fmla="*/ 784282 w 2538761"/>
                <a:gd name="connsiteY26" fmla="*/ 15128 h 2088145"/>
                <a:gd name="connsiteX27" fmla="*/ 1446357 w 2538761"/>
                <a:gd name="connsiteY27" fmla="*/ 123625 h 2088145"/>
                <a:gd name="connsiteX28" fmla="*/ 1449476 w 2538761"/>
                <a:gd name="connsiteY28" fmla="*/ 125358 h 2088145"/>
                <a:gd name="connsiteX29" fmla="*/ 2356969 w 2538761"/>
                <a:gd name="connsiteY29" fmla="*/ 191912 h 2088145"/>
                <a:gd name="connsiteX30" fmla="*/ 2311213 w 2538761"/>
                <a:gd name="connsiteY30" fmla="*/ 149969 h 2088145"/>
                <a:gd name="connsiteX31" fmla="*/ 2425257 w 2538761"/>
                <a:gd name="connsiteY31" fmla="*/ 130211 h 2088145"/>
                <a:gd name="connsiteX32" fmla="*/ 2538953 w 2538761"/>
                <a:gd name="connsiteY32" fmla="*/ 111146 h 2088145"/>
                <a:gd name="connsiteX33" fmla="*/ 2465120 w 2538761"/>
                <a:gd name="connsiteY33" fmla="*/ 199885 h 2088145"/>
                <a:gd name="connsiteX34" fmla="*/ 2391633 w 2538761"/>
                <a:gd name="connsiteY34" fmla="*/ 288624 h 2088145"/>
                <a:gd name="connsiteX35" fmla="*/ 2378114 w 2538761"/>
                <a:gd name="connsiteY35" fmla="*/ 228309 h 2088145"/>
                <a:gd name="connsiteX36" fmla="*/ 1981909 w 2538761"/>
                <a:gd name="connsiteY36" fmla="*/ 1047756 h 2088145"/>
                <a:gd name="connsiteX37" fmla="*/ 1981909 w 2538761"/>
                <a:gd name="connsiteY37" fmla="*/ 1050876 h 2088145"/>
                <a:gd name="connsiteX38" fmla="*/ 1745504 w 2538761"/>
                <a:gd name="connsiteY38" fmla="*/ 1677593 h 2088145"/>
                <a:gd name="connsiteX39" fmla="*/ 1745504 w 2538761"/>
                <a:gd name="connsiteY39" fmla="*/ 1677593 h 2088145"/>
                <a:gd name="connsiteX40" fmla="*/ 1486567 w 2538761"/>
                <a:gd name="connsiteY40" fmla="*/ 1899440 h 2088145"/>
                <a:gd name="connsiteX41" fmla="*/ 1009942 w 2538761"/>
                <a:gd name="connsiteY41" fmla="*/ 2044680 h 2088145"/>
                <a:gd name="connsiteX42" fmla="*/ 1001623 w 2538761"/>
                <a:gd name="connsiteY42" fmla="*/ 2044680 h 2088145"/>
                <a:gd name="connsiteX43" fmla="*/ 993997 w 2538761"/>
                <a:gd name="connsiteY43" fmla="*/ 2044680 h 2088145"/>
                <a:gd name="connsiteX44" fmla="*/ 965573 w 2538761"/>
                <a:gd name="connsiteY44" fmla="*/ 2079344 h 2088145"/>
                <a:gd name="connsiteX45" fmla="*/ 880127 w 2538761"/>
                <a:gd name="connsiteY45" fmla="*/ 2057333 h 2088145"/>
                <a:gd name="connsiteX46" fmla="*/ 879607 w 2538761"/>
                <a:gd name="connsiteY46" fmla="*/ 2056466 h 2088145"/>
                <a:gd name="connsiteX47" fmla="*/ 902485 w 2538761"/>
                <a:gd name="connsiteY47" fmla="*/ 1972234 h 2088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538761" h="2088145">
                  <a:moveTo>
                    <a:pt x="902485" y="1972234"/>
                  </a:moveTo>
                  <a:cubicBezTo>
                    <a:pt x="932642" y="1954972"/>
                    <a:pt x="971084" y="1965370"/>
                    <a:pt x="988451" y="1995459"/>
                  </a:cubicBezTo>
                  <a:cubicBezTo>
                    <a:pt x="990045" y="1998370"/>
                    <a:pt x="991432" y="2001386"/>
                    <a:pt x="992611" y="2004471"/>
                  </a:cubicBezTo>
                  <a:cubicBezTo>
                    <a:pt x="1277684" y="1994488"/>
                    <a:pt x="1544386" y="1861345"/>
                    <a:pt x="1723666" y="1639464"/>
                  </a:cubicBezTo>
                  <a:lnTo>
                    <a:pt x="1723666" y="1639464"/>
                  </a:lnTo>
                  <a:cubicBezTo>
                    <a:pt x="1858888" y="1471657"/>
                    <a:pt x="1934905" y="1263883"/>
                    <a:pt x="1939967" y="1048449"/>
                  </a:cubicBezTo>
                  <a:lnTo>
                    <a:pt x="1939967" y="1047409"/>
                  </a:lnTo>
                  <a:cubicBezTo>
                    <a:pt x="1948285" y="732318"/>
                    <a:pt x="2002361" y="492792"/>
                    <a:pt x="2229754" y="290703"/>
                  </a:cubicBezTo>
                  <a:cubicBezTo>
                    <a:pt x="1941353" y="386722"/>
                    <a:pt x="1706680" y="313581"/>
                    <a:pt x="1429372" y="163142"/>
                  </a:cubicBezTo>
                  <a:lnTo>
                    <a:pt x="1426598" y="163142"/>
                  </a:lnTo>
                  <a:cubicBezTo>
                    <a:pt x="1237440" y="59809"/>
                    <a:pt x="1019475" y="21679"/>
                    <a:pt x="806467" y="54644"/>
                  </a:cubicBezTo>
                  <a:lnTo>
                    <a:pt x="806467" y="54644"/>
                  </a:lnTo>
                  <a:cubicBezTo>
                    <a:pt x="524514" y="98875"/>
                    <a:pt x="275594" y="263284"/>
                    <a:pt x="124288" y="505271"/>
                  </a:cubicBezTo>
                  <a:lnTo>
                    <a:pt x="121168" y="510470"/>
                  </a:lnTo>
                  <a:cubicBezTo>
                    <a:pt x="116662" y="517750"/>
                    <a:pt x="112502" y="525376"/>
                    <a:pt x="107996" y="533002"/>
                  </a:cubicBezTo>
                  <a:lnTo>
                    <a:pt x="172124" y="544787"/>
                  </a:lnTo>
                  <a:lnTo>
                    <a:pt x="86158" y="621741"/>
                  </a:lnTo>
                  <a:lnTo>
                    <a:pt x="192" y="698694"/>
                  </a:lnTo>
                  <a:lnTo>
                    <a:pt x="15098" y="584304"/>
                  </a:lnTo>
                  <a:lnTo>
                    <a:pt x="30349" y="469914"/>
                  </a:lnTo>
                  <a:lnTo>
                    <a:pt x="71946" y="511857"/>
                  </a:lnTo>
                  <a:cubicBezTo>
                    <a:pt x="77145" y="502498"/>
                    <a:pt x="82344" y="493485"/>
                    <a:pt x="87891" y="484820"/>
                  </a:cubicBezTo>
                  <a:cubicBezTo>
                    <a:pt x="89971" y="481699"/>
                    <a:pt x="91704" y="478580"/>
                    <a:pt x="93784" y="475807"/>
                  </a:cubicBezTo>
                  <a:lnTo>
                    <a:pt x="98290" y="468528"/>
                  </a:lnTo>
                  <a:cubicBezTo>
                    <a:pt x="189420" y="326545"/>
                    <a:pt x="314695" y="209625"/>
                    <a:pt x="462604" y="128478"/>
                  </a:cubicBezTo>
                  <a:cubicBezTo>
                    <a:pt x="562678" y="72842"/>
                    <a:pt x="671453" y="34505"/>
                    <a:pt x="784282" y="15128"/>
                  </a:cubicBezTo>
                  <a:lnTo>
                    <a:pt x="784282" y="15128"/>
                  </a:lnTo>
                  <a:cubicBezTo>
                    <a:pt x="1010878" y="-24527"/>
                    <a:pt x="1244268" y="13707"/>
                    <a:pt x="1446357" y="123625"/>
                  </a:cubicBezTo>
                  <a:lnTo>
                    <a:pt x="1449476" y="125358"/>
                  </a:lnTo>
                  <a:cubicBezTo>
                    <a:pt x="1761449" y="295210"/>
                    <a:pt x="2046037" y="347205"/>
                    <a:pt x="2356969" y="191912"/>
                  </a:cubicBezTo>
                  <a:lnTo>
                    <a:pt x="2311213" y="149969"/>
                  </a:lnTo>
                  <a:lnTo>
                    <a:pt x="2425257" y="130211"/>
                  </a:lnTo>
                  <a:lnTo>
                    <a:pt x="2538953" y="111146"/>
                  </a:lnTo>
                  <a:lnTo>
                    <a:pt x="2465120" y="199885"/>
                  </a:lnTo>
                  <a:lnTo>
                    <a:pt x="2391633" y="288624"/>
                  </a:lnTo>
                  <a:lnTo>
                    <a:pt x="2378114" y="228309"/>
                  </a:lnTo>
                  <a:cubicBezTo>
                    <a:pt x="2087980" y="419998"/>
                    <a:pt x="1991269" y="691761"/>
                    <a:pt x="1981909" y="1047756"/>
                  </a:cubicBezTo>
                  <a:lnTo>
                    <a:pt x="1981909" y="1050876"/>
                  </a:lnTo>
                  <a:cubicBezTo>
                    <a:pt x="1976294" y="1280522"/>
                    <a:pt x="1892963" y="1501468"/>
                    <a:pt x="1745504" y="1677593"/>
                  </a:cubicBezTo>
                  <a:lnTo>
                    <a:pt x="1745504" y="1677593"/>
                  </a:lnTo>
                  <a:cubicBezTo>
                    <a:pt x="1672364" y="1765674"/>
                    <a:pt x="1584803" y="1840686"/>
                    <a:pt x="1486567" y="1899440"/>
                  </a:cubicBezTo>
                  <a:cubicBezTo>
                    <a:pt x="1342331" y="1986931"/>
                    <a:pt x="1178442" y="2036847"/>
                    <a:pt x="1009942" y="2044680"/>
                  </a:cubicBezTo>
                  <a:lnTo>
                    <a:pt x="1001623" y="2044680"/>
                  </a:lnTo>
                  <a:lnTo>
                    <a:pt x="993997" y="2044680"/>
                  </a:lnTo>
                  <a:cubicBezTo>
                    <a:pt x="989075" y="2059308"/>
                    <a:pt x="978988" y="2071649"/>
                    <a:pt x="965573" y="2079344"/>
                  </a:cubicBezTo>
                  <a:cubicBezTo>
                    <a:pt x="935901" y="2096884"/>
                    <a:pt x="897632" y="2087005"/>
                    <a:pt x="880127" y="2057333"/>
                  </a:cubicBezTo>
                  <a:cubicBezTo>
                    <a:pt x="879954" y="2057056"/>
                    <a:pt x="879780" y="2056778"/>
                    <a:pt x="879607" y="2056466"/>
                  </a:cubicBezTo>
                  <a:cubicBezTo>
                    <a:pt x="863454" y="2026794"/>
                    <a:pt x="873541" y="1989670"/>
                    <a:pt x="902485" y="1972234"/>
                  </a:cubicBezTo>
                  <a:close/>
                </a:path>
              </a:pathLst>
            </a:custGeom>
            <a:solidFill>
              <a:schemeClr val="accent4"/>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7" name="Freeform: Shape 10">
              <a:extLst>
                <a:ext uri="{FF2B5EF4-FFF2-40B4-BE49-F238E27FC236}">
                  <a16:creationId xmlns:a16="http://schemas.microsoft.com/office/drawing/2014/main" id="{75A80BF3-1B0A-A69B-27CE-D4009F30797F}"/>
                </a:ext>
              </a:extLst>
            </p:cNvPr>
            <p:cNvSpPr/>
            <p:nvPr/>
          </p:nvSpPr>
          <p:spPr>
            <a:xfrm>
              <a:off x="8511971" y="1210509"/>
              <a:ext cx="2537374" cy="2086836"/>
            </a:xfrm>
            <a:custGeom>
              <a:avLst/>
              <a:gdLst>
                <a:gd name="connsiteX0" fmla="*/ 1634233 w 2537374"/>
                <a:gd name="connsiteY0" fmla="*/ 114639 h 2086836"/>
                <a:gd name="connsiteX1" fmla="*/ 1548431 w 2537374"/>
                <a:gd name="connsiteY1" fmla="*/ 92038 h 2086836"/>
                <a:gd name="connsiteX2" fmla="*/ 1548268 w 2537374"/>
                <a:gd name="connsiteY2" fmla="*/ 91761 h 2086836"/>
                <a:gd name="connsiteX3" fmla="*/ 1544108 w 2537374"/>
                <a:gd name="connsiteY3" fmla="*/ 82749 h 2086836"/>
                <a:gd name="connsiteX4" fmla="*/ 813746 w 2537374"/>
                <a:gd name="connsiteY4" fmla="*/ 447409 h 2086836"/>
                <a:gd name="connsiteX5" fmla="*/ 813746 w 2537374"/>
                <a:gd name="connsiteY5" fmla="*/ 447409 h 2086836"/>
                <a:gd name="connsiteX6" fmla="*/ 597792 w 2537374"/>
                <a:gd name="connsiteY6" fmla="*/ 1037384 h 2086836"/>
                <a:gd name="connsiteX7" fmla="*/ 597792 w 2537374"/>
                <a:gd name="connsiteY7" fmla="*/ 1040850 h 2086836"/>
                <a:gd name="connsiteX8" fmla="*/ 308005 w 2537374"/>
                <a:gd name="connsiteY8" fmla="*/ 1797556 h 2086836"/>
                <a:gd name="connsiteX9" fmla="*/ 1108040 w 2537374"/>
                <a:gd name="connsiteY9" fmla="*/ 1924772 h 2086836"/>
                <a:gd name="connsiteX10" fmla="*/ 1111160 w 2537374"/>
                <a:gd name="connsiteY10" fmla="*/ 1926505 h 2086836"/>
                <a:gd name="connsiteX11" fmla="*/ 1730945 w 2537374"/>
                <a:gd name="connsiteY11" fmla="*/ 2034655 h 2086836"/>
                <a:gd name="connsiteX12" fmla="*/ 1730945 w 2537374"/>
                <a:gd name="connsiteY12" fmla="*/ 2034655 h 2086836"/>
                <a:gd name="connsiteX13" fmla="*/ 2413124 w 2537374"/>
                <a:gd name="connsiteY13" fmla="*/ 1584029 h 2086836"/>
                <a:gd name="connsiteX14" fmla="*/ 2416244 w 2537374"/>
                <a:gd name="connsiteY14" fmla="*/ 1579176 h 2086836"/>
                <a:gd name="connsiteX15" fmla="*/ 2429763 w 2537374"/>
                <a:gd name="connsiteY15" fmla="*/ 1556644 h 2086836"/>
                <a:gd name="connsiteX16" fmla="*/ 2365289 w 2537374"/>
                <a:gd name="connsiteY16" fmla="*/ 1544859 h 2086836"/>
                <a:gd name="connsiteX17" fmla="*/ 2451601 w 2537374"/>
                <a:gd name="connsiteY17" fmla="*/ 1467559 h 2086836"/>
                <a:gd name="connsiteX18" fmla="*/ 2537567 w 2537374"/>
                <a:gd name="connsiteY18" fmla="*/ 1390606 h 2086836"/>
                <a:gd name="connsiteX19" fmla="*/ 2522315 w 2537374"/>
                <a:gd name="connsiteY19" fmla="*/ 1504996 h 2086836"/>
                <a:gd name="connsiteX20" fmla="*/ 2507063 w 2537374"/>
                <a:gd name="connsiteY20" fmla="*/ 1619732 h 2086836"/>
                <a:gd name="connsiteX21" fmla="*/ 2466160 w 2537374"/>
                <a:gd name="connsiteY21" fmla="*/ 1574669 h 2086836"/>
                <a:gd name="connsiteX22" fmla="*/ 2449868 w 2537374"/>
                <a:gd name="connsiteY22" fmla="*/ 1601707 h 2086836"/>
                <a:gd name="connsiteX23" fmla="*/ 2444322 w 2537374"/>
                <a:gd name="connsiteY23" fmla="*/ 1610719 h 2086836"/>
                <a:gd name="connsiteX24" fmla="*/ 2439815 w 2537374"/>
                <a:gd name="connsiteY24" fmla="*/ 1617652 h 2086836"/>
                <a:gd name="connsiteX25" fmla="*/ 2075501 w 2537374"/>
                <a:gd name="connsiteY25" fmla="*/ 1958048 h 2086836"/>
                <a:gd name="connsiteX26" fmla="*/ 1753823 w 2537374"/>
                <a:gd name="connsiteY26" fmla="*/ 2071399 h 2086836"/>
                <a:gd name="connsiteX27" fmla="*/ 1753823 w 2537374"/>
                <a:gd name="connsiteY27" fmla="*/ 2071399 h 2086836"/>
                <a:gd name="connsiteX28" fmla="*/ 1092788 w 2537374"/>
                <a:gd name="connsiteY28" fmla="*/ 1962901 h 2086836"/>
                <a:gd name="connsiteX29" fmla="*/ 1089669 w 2537374"/>
                <a:gd name="connsiteY29" fmla="*/ 1962901 h 2086836"/>
                <a:gd name="connsiteX30" fmla="*/ 181829 w 2537374"/>
                <a:gd name="connsiteY30" fmla="*/ 1896347 h 2086836"/>
                <a:gd name="connsiteX31" fmla="*/ 227585 w 2537374"/>
                <a:gd name="connsiteY31" fmla="*/ 1938291 h 2086836"/>
                <a:gd name="connsiteX32" fmla="*/ 113888 w 2537374"/>
                <a:gd name="connsiteY32" fmla="*/ 1957702 h 2086836"/>
                <a:gd name="connsiteX33" fmla="*/ 192 w 2537374"/>
                <a:gd name="connsiteY33" fmla="*/ 1977114 h 2086836"/>
                <a:gd name="connsiteX34" fmla="*/ 73679 w 2537374"/>
                <a:gd name="connsiteY34" fmla="*/ 1888375 h 2086836"/>
                <a:gd name="connsiteX35" fmla="*/ 147512 w 2537374"/>
                <a:gd name="connsiteY35" fmla="*/ 1799289 h 2086836"/>
                <a:gd name="connsiteX36" fmla="*/ 161031 w 2537374"/>
                <a:gd name="connsiteY36" fmla="*/ 1859950 h 2086836"/>
                <a:gd name="connsiteX37" fmla="*/ 557236 w 2537374"/>
                <a:gd name="connsiteY37" fmla="*/ 1040503 h 2086836"/>
                <a:gd name="connsiteX38" fmla="*/ 557236 w 2537374"/>
                <a:gd name="connsiteY38" fmla="*/ 1037037 h 2086836"/>
                <a:gd name="connsiteX39" fmla="*/ 793988 w 2537374"/>
                <a:gd name="connsiteY39" fmla="*/ 410320 h 2086836"/>
                <a:gd name="connsiteX40" fmla="*/ 793988 w 2537374"/>
                <a:gd name="connsiteY40" fmla="*/ 410320 h 2086836"/>
                <a:gd name="connsiteX41" fmla="*/ 1051192 w 2537374"/>
                <a:gd name="connsiteY41" fmla="*/ 188126 h 2086836"/>
                <a:gd name="connsiteX42" fmla="*/ 1527816 w 2537374"/>
                <a:gd name="connsiteY42" fmla="*/ 42885 h 2086836"/>
                <a:gd name="connsiteX43" fmla="*/ 1544108 w 2537374"/>
                <a:gd name="connsiteY43" fmla="*/ 42885 h 2086836"/>
                <a:gd name="connsiteX44" fmla="*/ 1572186 w 2537374"/>
                <a:gd name="connsiteY44" fmla="*/ 8222 h 2086836"/>
                <a:gd name="connsiteX45" fmla="*/ 1658151 w 2537374"/>
                <a:gd name="connsiteY45" fmla="*/ 31446 h 2086836"/>
                <a:gd name="connsiteX46" fmla="*/ 1634233 w 2537374"/>
                <a:gd name="connsiteY46" fmla="*/ 114639 h 2086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537374" h="2086836">
                  <a:moveTo>
                    <a:pt x="1634233" y="114639"/>
                  </a:moveTo>
                  <a:cubicBezTo>
                    <a:pt x="1604298" y="132110"/>
                    <a:pt x="1565884" y="121988"/>
                    <a:pt x="1548431" y="92038"/>
                  </a:cubicBezTo>
                  <a:cubicBezTo>
                    <a:pt x="1548375" y="91935"/>
                    <a:pt x="1548323" y="91865"/>
                    <a:pt x="1548268" y="91761"/>
                  </a:cubicBezTo>
                  <a:cubicBezTo>
                    <a:pt x="1546535" y="88919"/>
                    <a:pt x="1545138" y="85903"/>
                    <a:pt x="1544108" y="82749"/>
                  </a:cubicBezTo>
                  <a:cubicBezTo>
                    <a:pt x="1259319" y="92732"/>
                    <a:pt x="992867" y="225770"/>
                    <a:pt x="813746" y="447409"/>
                  </a:cubicBezTo>
                  <a:lnTo>
                    <a:pt x="813746" y="447409"/>
                  </a:lnTo>
                  <a:cubicBezTo>
                    <a:pt x="678985" y="615042"/>
                    <a:pt x="603103" y="822365"/>
                    <a:pt x="597792" y="1037384"/>
                  </a:cubicBezTo>
                  <a:lnTo>
                    <a:pt x="597792" y="1040850"/>
                  </a:lnTo>
                  <a:cubicBezTo>
                    <a:pt x="589473" y="1355942"/>
                    <a:pt x="535398" y="1595468"/>
                    <a:pt x="308005" y="1797556"/>
                  </a:cubicBezTo>
                  <a:cubicBezTo>
                    <a:pt x="596406" y="1701538"/>
                    <a:pt x="831078" y="1774678"/>
                    <a:pt x="1108040" y="1924772"/>
                  </a:cubicBezTo>
                  <a:lnTo>
                    <a:pt x="1111160" y="1926505"/>
                  </a:lnTo>
                  <a:cubicBezTo>
                    <a:pt x="1300243" y="2029733"/>
                    <a:pt x="1518079" y="2067724"/>
                    <a:pt x="1730945" y="2034655"/>
                  </a:cubicBezTo>
                  <a:lnTo>
                    <a:pt x="1730945" y="2034655"/>
                  </a:lnTo>
                  <a:cubicBezTo>
                    <a:pt x="2012961" y="1990563"/>
                    <a:pt x="2261908" y="1826119"/>
                    <a:pt x="2413124" y="1584029"/>
                  </a:cubicBezTo>
                  <a:lnTo>
                    <a:pt x="2416244" y="1579176"/>
                  </a:lnTo>
                  <a:lnTo>
                    <a:pt x="2429763" y="1556644"/>
                  </a:lnTo>
                  <a:lnTo>
                    <a:pt x="2365289" y="1544859"/>
                  </a:lnTo>
                  <a:lnTo>
                    <a:pt x="2451601" y="1467559"/>
                  </a:lnTo>
                  <a:lnTo>
                    <a:pt x="2537567" y="1390606"/>
                  </a:lnTo>
                  <a:lnTo>
                    <a:pt x="2522315" y="1504996"/>
                  </a:lnTo>
                  <a:lnTo>
                    <a:pt x="2507063" y="1619732"/>
                  </a:lnTo>
                  <a:lnTo>
                    <a:pt x="2466160" y="1574669"/>
                  </a:lnTo>
                  <a:cubicBezTo>
                    <a:pt x="2460960" y="1583682"/>
                    <a:pt x="2455414" y="1592695"/>
                    <a:pt x="2449868" y="1601707"/>
                  </a:cubicBezTo>
                  <a:lnTo>
                    <a:pt x="2444322" y="1610719"/>
                  </a:lnTo>
                  <a:lnTo>
                    <a:pt x="2439815" y="1617652"/>
                  </a:lnTo>
                  <a:cubicBezTo>
                    <a:pt x="2348501" y="1759600"/>
                    <a:pt x="2223303" y="1876554"/>
                    <a:pt x="2075501" y="1958048"/>
                  </a:cubicBezTo>
                  <a:cubicBezTo>
                    <a:pt x="1975361" y="2013545"/>
                    <a:pt x="1866629" y="2051848"/>
                    <a:pt x="1753823" y="2071399"/>
                  </a:cubicBezTo>
                  <a:lnTo>
                    <a:pt x="1753823" y="2071399"/>
                  </a:lnTo>
                  <a:cubicBezTo>
                    <a:pt x="1527549" y="2111192"/>
                    <a:pt x="1294468" y="2072923"/>
                    <a:pt x="1092788" y="1962901"/>
                  </a:cubicBezTo>
                  <a:lnTo>
                    <a:pt x="1089669" y="1962901"/>
                  </a:lnTo>
                  <a:cubicBezTo>
                    <a:pt x="777696" y="1793050"/>
                    <a:pt x="493108" y="1741055"/>
                    <a:pt x="181829" y="1896347"/>
                  </a:cubicBezTo>
                  <a:lnTo>
                    <a:pt x="227585" y="1938291"/>
                  </a:lnTo>
                  <a:lnTo>
                    <a:pt x="113888" y="1957702"/>
                  </a:lnTo>
                  <a:lnTo>
                    <a:pt x="192" y="1977114"/>
                  </a:lnTo>
                  <a:lnTo>
                    <a:pt x="73679" y="1888375"/>
                  </a:lnTo>
                  <a:lnTo>
                    <a:pt x="147512" y="1799289"/>
                  </a:lnTo>
                  <a:lnTo>
                    <a:pt x="161031" y="1859950"/>
                  </a:lnTo>
                  <a:cubicBezTo>
                    <a:pt x="450819" y="1667914"/>
                    <a:pt x="547877" y="1396499"/>
                    <a:pt x="557236" y="1040503"/>
                  </a:cubicBezTo>
                  <a:lnTo>
                    <a:pt x="557236" y="1037037"/>
                  </a:lnTo>
                  <a:cubicBezTo>
                    <a:pt x="562973" y="807356"/>
                    <a:pt x="646436" y="586411"/>
                    <a:pt x="793988" y="410320"/>
                  </a:cubicBezTo>
                  <a:lnTo>
                    <a:pt x="793988" y="410320"/>
                  </a:lnTo>
                  <a:cubicBezTo>
                    <a:pt x="866747" y="322447"/>
                    <a:pt x="953676" y="247331"/>
                    <a:pt x="1051192" y="188126"/>
                  </a:cubicBezTo>
                  <a:cubicBezTo>
                    <a:pt x="1195590" y="100981"/>
                    <a:pt x="1359365" y="51101"/>
                    <a:pt x="1527816" y="42885"/>
                  </a:cubicBezTo>
                  <a:lnTo>
                    <a:pt x="1544108" y="42885"/>
                  </a:lnTo>
                  <a:cubicBezTo>
                    <a:pt x="1548847" y="28257"/>
                    <a:pt x="1558854" y="15883"/>
                    <a:pt x="1572186" y="8222"/>
                  </a:cubicBezTo>
                  <a:cubicBezTo>
                    <a:pt x="1602346" y="-9041"/>
                    <a:pt x="1640781" y="1358"/>
                    <a:pt x="1658151" y="31446"/>
                  </a:cubicBezTo>
                  <a:cubicBezTo>
                    <a:pt x="1673649" y="61118"/>
                    <a:pt x="1663122" y="97723"/>
                    <a:pt x="1634233" y="114639"/>
                  </a:cubicBezTo>
                  <a:close/>
                </a:path>
              </a:pathLst>
            </a:custGeom>
            <a:solidFill>
              <a:schemeClr val="accent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8" name="Freeform: Shape 11">
              <a:extLst>
                <a:ext uri="{FF2B5EF4-FFF2-40B4-BE49-F238E27FC236}">
                  <a16:creationId xmlns:a16="http://schemas.microsoft.com/office/drawing/2014/main" id="{03511712-D065-75CA-4AFA-4A35A42C5CCD}"/>
                </a:ext>
              </a:extLst>
            </p:cNvPr>
            <p:cNvSpPr/>
            <p:nvPr/>
          </p:nvSpPr>
          <p:spPr>
            <a:xfrm>
              <a:off x="7314691" y="291944"/>
              <a:ext cx="1819144" cy="1819145"/>
            </a:xfrm>
            <a:custGeom>
              <a:avLst/>
              <a:gdLst>
                <a:gd name="connsiteX0" fmla="*/ 1819337 w 1819144"/>
                <a:gd name="connsiteY0" fmla="*/ 909454 h 1819145"/>
                <a:gd name="connsiteX1" fmla="*/ 909764 w 1819144"/>
                <a:gd name="connsiteY1" fmla="*/ 1819027 h 1819145"/>
                <a:gd name="connsiteX2" fmla="*/ 192 w 1819144"/>
                <a:gd name="connsiteY2" fmla="*/ 909454 h 1819145"/>
                <a:gd name="connsiteX3" fmla="*/ 909764 w 1819144"/>
                <a:gd name="connsiteY3" fmla="*/ -118 h 1819145"/>
                <a:gd name="connsiteX4" fmla="*/ 1819337 w 1819144"/>
                <a:gd name="connsiteY4" fmla="*/ 909454 h 181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144" h="1819145">
                  <a:moveTo>
                    <a:pt x="1819337" y="909454"/>
                  </a:moveTo>
                  <a:cubicBezTo>
                    <a:pt x="1819337" y="1411799"/>
                    <a:pt x="1412109" y="1819027"/>
                    <a:pt x="909764" y="1819027"/>
                  </a:cubicBezTo>
                  <a:cubicBezTo>
                    <a:pt x="407420" y="1819027"/>
                    <a:pt x="192" y="1411799"/>
                    <a:pt x="192" y="909454"/>
                  </a:cubicBezTo>
                  <a:cubicBezTo>
                    <a:pt x="192" y="407110"/>
                    <a:pt x="407420" y="-118"/>
                    <a:pt x="909764" y="-118"/>
                  </a:cubicBezTo>
                  <a:cubicBezTo>
                    <a:pt x="1412109" y="-118"/>
                    <a:pt x="1819337" y="407110"/>
                    <a:pt x="1819337" y="909454"/>
                  </a:cubicBezTo>
                  <a:close/>
                </a:path>
              </a:pathLst>
            </a:custGeom>
            <a:solidFill>
              <a:schemeClr val="tx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29" name="Freeform: Shape 1048">
              <a:extLst>
                <a:ext uri="{FF2B5EF4-FFF2-40B4-BE49-F238E27FC236}">
                  <a16:creationId xmlns:a16="http://schemas.microsoft.com/office/drawing/2014/main" id="{3AA318D4-A1F9-50DC-FE7C-102E04628EC5}"/>
                </a:ext>
              </a:extLst>
            </p:cNvPr>
            <p:cNvSpPr/>
            <p:nvPr/>
          </p:nvSpPr>
          <p:spPr>
            <a:xfrm>
              <a:off x="7429080" y="408761"/>
              <a:ext cx="1590365" cy="1590365"/>
            </a:xfrm>
            <a:custGeom>
              <a:avLst/>
              <a:gdLst>
                <a:gd name="connsiteX0" fmla="*/ 1590558 w 1590365"/>
                <a:gd name="connsiteY0" fmla="*/ 795065 h 1590365"/>
                <a:gd name="connsiteX1" fmla="*/ 795375 w 1590365"/>
                <a:gd name="connsiteY1" fmla="*/ 1590247 h 1590365"/>
                <a:gd name="connsiteX2" fmla="*/ 192 w 1590365"/>
                <a:gd name="connsiteY2" fmla="*/ 795065 h 1590365"/>
                <a:gd name="connsiteX3" fmla="*/ 795375 w 1590365"/>
                <a:gd name="connsiteY3" fmla="*/ -118 h 1590365"/>
                <a:gd name="connsiteX4" fmla="*/ 1590558 w 1590365"/>
                <a:gd name="connsiteY4" fmla="*/ 795065 h 1590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0365" h="1590365">
                  <a:moveTo>
                    <a:pt x="1590558" y="795065"/>
                  </a:moveTo>
                  <a:cubicBezTo>
                    <a:pt x="1590558" y="1234217"/>
                    <a:pt x="1234542" y="1590247"/>
                    <a:pt x="795375" y="1590247"/>
                  </a:cubicBezTo>
                  <a:cubicBezTo>
                    <a:pt x="356222" y="1590247"/>
                    <a:pt x="192" y="1234217"/>
                    <a:pt x="192" y="795065"/>
                  </a:cubicBezTo>
                  <a:cubicBezTo>
                    <a:pt x="192" y="355911"/>
                    <a:pt x="356222" y="-118"/>
                    <a:pt x="795375" y="-118"/>
                  </a:cubicBezTo>
                  <a:cubicBezTo>
                    <a:pt x="1234542" y="-118"/>
                    <a:pt x="1590558" y="355911"/>
                    <a:pt x="159055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0" name="Freeform: Shape 1049">
              <a:extLst>
                <a:ext uri="{FF2B5EF4-FFF2-40B4-BE49-F238E27FC236}">
                  <a16:creationId xmlns:a16="http://schemas.microsoft.com/office/drawing/2014/main" id="{8973C140-F52A-EB45-6B60-C26761F48A72}"/>
                </a:ext>
              </a:extLst>
            </p:cNvPr>
            <p:cNvSpPr/>
            <p:nvPr/>
          </p:nvSpPr>
          <p:spPr>
            <a:xfrm>
              <a:off x="7442252" y="395242"/>
              <a:ext cx="1590712" cy="1590367"/>
            </a:xfrm>
            <a:custGeom>
              <a:avLst/>
              <a:gdLst>
                <a:gd name="connsiteX0" fmla="*/ 1590904 w 1590712"/>
                <a:gd name="connsiteY0" fmla="*/ 795411 h 1590367"/>
                <a:gd name="connsiteX1" fmla="*/ 797455 w 1590712"/>
                <a:gd name="connsiteY1" fmla="*/ 1590247 h 1590367"/>
                <a:gd name="connsiteX2" fmla="*/ 192 w 1590712"/>
                <a:gd name="connsiteY2" fmla="*/ 797144 h 1590367"/>
                <a:gd name="connsiteX3" fmla="*/ 192 w 1590712"/>
                <a:gd name="connsiteY3" fmla="*/ 795411 h 1590367"/>
                <a:gd name="connsiteX4" fmla="*/ 795028 w 1590712"/>
                <a:gd name="connsiteY4" fmla="*/ -118 h 1590367"/>
                <a:gd name="connsiteX5" fmla="*/ 797455 w 1590712"/>
                <a:gd name="connsiteY5" fmla="*/ -118 h 1590367"/>
                <a:gd name="connsiteX6" fmla="*/ 1590904 w 1590712"/>
                <a:gd name="connsiteY6" fmla="*/ 795411 h 1590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712" h="1590367">
                  <a:moveTo>
                    <a:pt x="1590904" y="795411"/>
                  </a:moveTo>
                  <a:cubicBezTo>
                    <a:pt x="1590713" y="1233767"/>
                    <a:pt x="1235810" y="1589276"/>
                    <a:pt x="797455" y="1590247"/>
                  </a:cubicBezTo>
                  <a:cubicBezTo>
                    <a:pt x="358302" y="1591391"/>
                    <a:pt x="1336" y="1236297"/>
                    <a:pt x="192" y="797144"/>
                  </a:cubicBezTo>
                  <a:cubicBezTo>
                    <a:pt x="192" y="796555"/>
                    <a:pt x="192" y="796000"/>
                    <a:pt x="192" y="795411"/>
                  </a:cubicBezTo>
                  <a:cubicBezTo>
                    <a:pt x="-16" y="356258"/>
                    <a:pt x="355875" y="55"/>
                    <a:pt x="795028" y="-118"/>
                  </a:cubicBezTo>
                  <a:cubicBezTo>
                    <a:pt x="795825" y="-118"/>
                    <a:pt x="796657" y="-118"/>
                    <a:pt x="797455" y="-118"/>
                  </a:cubicBezTo>
                  <a:cubicBezTo>
                    <a:pt x="1236081" y="853"/>
                    <a:pt x="1591095" y="356778"/>
                    <a:pt x="1590904" y="795411"/>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1" name="Freeform: Shape 1051">
              <a:extLst>
                <a:ext uri="{FF2B5EF4-FFF2-40B4-BE49-F238E27FC236}">
                  <a16:creationId xmlns:a16="http://schemas.microsoft.com/office/drawing/2014/main" id="{701EBD4A-10A9-CF9A-E53D-9FB825C18309}"/>
                </a:ext>
              </a:extLst>
            </p:cNvPr>
            <p:cNvSpPr/>
            <p:nvPr/>
          </p:nvSpPr>
          <p:spPr>
            <a:xfrm>
              <a:off x="9180976" y="1354037"/>
              <a:ext cx="1819146" cy="1819144"/>
            </a:xfrm>
            <a:custGeom>
              <a:avLst/>
              <a:gdLst>
                <a:gd name="connsiteX0" fmla="*/ 1819339 w 1819146"/>
                <a:gd name="connsiteY0" fmla="*/ 911187 h 1819144"/>
                <a:gd name="connsiteX1" fmla="*/ 909766 w 1819146"/>
                <a:gd name="connsiteY1" fmla="*/ 1819027 h 1819144"/>
                <a:gd name="connsiteX2" fmla="*/ 194 w 1819146"/>
                <a:gd name="connsiteY2" fmla="*/ 911187 h 1819144"/>
                <a:gd name="connsiteX3" fmla="*/ 908029 w 1819146"/>
                <a:gd name="connsiteY3" fmla="*/ -118 h 1819144"/>
                <a:gd name="connsiteX4" fmla="*/ 909766 w 1819146"/>
                <a:gd name="connsiteY4" fmla="*/ -118 h 1819144"/>
                <a:gd name="connsiteX5" fmla="*/ 1819339 w 1819146"/>
                <a:gd name="connsiteY5" fmla="*/ 909454 h 1819144"/>
                <a:gd name="connsiteX6" fmla="*/ 1819339 w 1819146"/>
                <a:gd name="connsiteY6" fmla="*/ 911187 h 181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9146" h="1819144">
                  <a:moveTo>
                    <a:pt x="1819339" y="911187"/>
                  </a:moveTo>
                  <a:cubicBezTo>
                    <a:pt x="1818382" y="1412839"/>
                    <a:pt x="1411431" y="1819027"/>
                    <a:pt x="909766" y="1819027"/>
                  </a:cubicBezTo>
                  <a:cubicBezTo>
                    <a:pt x="408101" y="1819027"/>
                    <a:pt x="1150" y="1412839"/>
                    <a:pt x="194" y="911187"/>
                  </a:cubicBezTo>
                  <a:cubicBezTo>
                    <a:pt x="-763" y="408843"/>
                    <a:pt x="405688" y="853"/>
                    <a:pt x="908029" y="-118"/>
                  </a:cubicBezTo>
                  <a:cubicBezTo>
                    <a:pt x="908608" y="-118"/>
                    <a:pt x="909187" y="-118"/>
                    <a:pt x="909766" y="-118"/>
                  </a:cubicBezTo>
                  <a:cubicBezTo>
                    <a:pt x="1412107" y="-118"/>
                    <a:pt x="1819339" y="407109"/>
                    <a:pt x="1819339" y="909454"/>
                  </a:cubicBezTo>
                  <a:cubicBezTo>
                    <a:pt x="1819339" y="910043"/>
                    <a:pt x="1819339" y="910598"/>
                    <a:pt x="1819339" y="911187"/>
                  </a:cubicBezTo>
                  <a:close/>
                </a:path>
              </a:pathLst>
            </a:custGeom>
            <a:solidFill>
              <a:schemeClr val="accent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2" name="Freeform: Shape 1095">
              <a:extLst>
                <a:ext uri="{FF2B5EF4-FFF2-40B4-BE49-F238E27FC236}">
                  <a16:creationId xmlns:a16="http://schemas.microsoft.com/office/drawing/2014/main" id="{9F3E009C-5A27-191A-A03E-3DA7D6B6CD08}"/>
                </a:ext>
              </a:extLst>
            </p:cNvPr>
            <p:cNvSpPr/>
            <p:nvPr/>
          </p:nvSpPr>
          <p:spPr>
            <a:xfrm>
              <a:off x="9295017" y="1470160"/>
              <a:ext cx="1590719" cy="1592445"/>
            </a:xfrm>
            <a:custGeom>
              <a:avLst/>
              <a:gdLst>
                <a:gd name="connsiteX0" fmla="*/ 1590908 w 1590719"/>
                <a:gd name="connsiteY0" fmla="*/ 795065 h 1592445"/>
                <a:gd name="connsiteX1" fmla="*/ 798501 w 1590719"/>
                <a:gd name="connsiteY1" fmla="*/ 1592327 h 1592445"/>
                <a:gd name="connsiteX2" fmla="*/ 795378 w 1590719"/>
                <a:gd name="connsiteY2" fmla="*/ 1592327 h 1592445"/>
                <a:gd name="connsiteX3" fmla="*/ 192 w 1590719"/>
                <a:gd name="connsiteY3" fmla="*/ 797145 h 1592445"/>
                <a:gd name="connsiteX4" fmla="*/ 195 w 1590719"/>
                <a:gd name="connsiteY4" fmla="*/ 795065 h 1592445"/>
                <a:gd name="connsiteX5" fmla="*/ 795378 w 1590719"/>
                <a:gd name="connsiteY5" fmla="*/ -118 h 1592445"/>
                <a:gd name="connsiteX6" fmla="*/ 1590908 w 1590719"/>
                <a:gd name="connsiteY6" fmla="*/ 794718 h 1592445"/>
                <a:gd name="connsiteX7" fmla="*/ 1590908 w 1590719"/>
                <a:gd name="connsiteY7" fmla="*/ 795065 h 159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0719" h="1592445">
                  <a:moveTo>
                    <a:pt x="1590908" y="795065"/>
                  </a:moveTo>
                  <a:cubicBezTo>
                    <a:pt x="1592249" y="1234045"/>
                    <a:pt x="1237474" y="1590975"/>
                    <a:pt x="798501" y="1592327"/>
                  </a:cubicBezTo>
                  <a:cubicBezTo>
                    <a:pt x="797461" y="1592327"/>
                    <a:pt x="796418" y="1592327"/>
                    <a:pt x="795378" y="1592327"/>
                  </a:cubicBezTo>
                  <a:cubicBezTo>
                    <a:pt x="356211" y="1592327"/>
                    <a:pt x="195" y="1236298"/>
                    <a:pt x="192" y="797145"/>
                  </a:cubicBezTo>
                  <a:cubicBezTo>
                    <a:pt x="192" y="796451"/>
                    <a:pt x="192" y="795758"/>
                    <a:pt x="195" y="795065"/>
                  </a:cubicBezTo>
                  <a:cubicBezTo>
                    <a:pt x="1339" y="356362"/>
                    <a:pt x="356686" y="1026"/>
                    <a:pt x="795378" y="-118"/>
                  </a:cubicBezTo>
                  <a:cubicBezTo>
                    <a:pt x="1234545" y="-326"/>
                    <a:pt x="1590717" y="355565"/>
                    <a:pt x="1590908" y="794718"/>
                  </a:cubicBezTo>
                  <a:cubicBezTo>
                    <a:pt x="1590908" y="794822"/>
                    <a:pt x="1590908" y="794961"/>
                    <a:pt x="159090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3" name="Freeform: Shape 1098">
              <a:extLst>
                <a:ext uri="{FF2B5EF4-FFF2-40B4-BE49-F238E27FC236}">
                  <a16:creationId xmlns:a16="http://schemas.microsoft.com/office/drawing/2014/main" id="{E656DEF7-B0D5-7EFD-0073-603D8C619A3D}"/>
                </a:ext>
              </a:extLst>
            </p:cNvPr>
            <p:cNvSpPr/>
            <p:nvPr/>
          </p:nvSpPr>
          <p:spPr>
            <a:xfrm>
              <a:off x="9161566" y="3506992"/>
              <a:ext cx="1819145" cy="1819144"/>
            </a:xfrm>
            <a:custGeom>
              <a:avLst/>
              <a:gdLst>
                <a:gd name="connsiteX0" fmla="*/ 1819337 w 1819145"/>
                <a:gd name="connsiteY0" fmla="*/ 909454 h 1819144"/>
                <a:gd name="connsiteX1" fmla="*/ 909765 w 1819145"/>
                <a:gd name="connsiteY1" fmla="*/ 1819026 h 1819144"/>
                <a:gd name="connsiteX2" fmla="*/ 192 w 1819145"/>
                <a:gd name="connsiteY2" fmla="*/ 909454 h 1819144"/>
                <a:gd name="connsiteX3" fmla="*/ 909765 w 1819145"/>
                <a:gd name="connsiteY3" fmla="*/ -118 h 1819144"/>
                <a:gd name="connsiteX4" fmla="*/ 1819337 w 1819145"/>
                <a:gd name="connsiteY4" fmla="*/ 908761 h 1819144"/>
                <a:gd name="connsiteX5" fmla="*/ 1819337 w 1819145"/>
                <a:gd name="connsiteY5" fmla="*/ 909454 h 181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9145" h="1819144">
                  <a:moveTo>
                    <a:pt x="1819337" y="909454"/>
                  </a:moveTo>
                  <a:cubicBezTo>
                    <a:pt x="1819337" y="1411799"/>
                    <a:pt x="1412109" y="1819026"/>
                    <a:pt x="909765" y="1819026"/>
                  </a:cubicBezTo>
                  <a:cubicBezTo>
                    <a:pt x="407420" y="1819026"/>
                    <a:pt x="192" y="1411799"/>
                    <a:pt x="192" y="909454"/>
                  </a:cubicBezTo>
                  <a:cubicBezTo>
                    <a:pt x="192" y="407109"/>
                    <a:pt x="407420" y="-118"/>
                    <a:pt x="909765" y="-118"/>
                  </a:cubicBezTo>
                  <a:cubicBezTo>
                    <a:pt x="1411915" y="-326"/>
                    <a:pt x="1819146" y="406624"/>
                    <a:pt x="1819337" y="908761"/>
                  </a:cubicBezTo>
                  <a:cubicBezTo>
                    <a:pt x="1819337" y="909004"/>
                    <a:pt x="1819337" y="909211"/>
                    <a:pt x="1819337" y="909454"/>
                  </a:cubicBezTo>
                  <a:close/>
                </a:path>
              </a:pathLst>
            </a:custGeom>
            <a:solidFill>
              <a:srgbClr val="7030A0"/>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4" name="Freeform: Shape 1142">
              <a:extLst>
                <a:ext uri="{FF2B5EF4-FFF2-40B4-BE49-F238E27FC236}">
                  <a16:creationId xmlns:a16="http://schemas.microsoft.com/office/drawing/2014/main" id="{B61C2927-64D8-DF9B-503D-2D0F761AABAD}"/>
                </a:ext>
              </a:extLst>
            </p:cNvPr>
            <p:cNvSpPr/>
            <p:nvPr/>
          </p:nvSpPr>
          <p:spPr>
            <a:xfrm>
              <a:off x="9275956" y="3623808"/>
              <a:ext cx="1590365" cy="1590018"/>
            </a:xfrm>
            <a:custGeom>
              <a:avLst/>
              <a:gdLst>
                <a:gd name="connsiteX0" fmla="*/ 1590557 w 1590365"/>
                <a:gd name="connsiteY0" fmla="*/ 795065 h 1590018"/>
                <a:gd name="connsiteX1" fmla="*/ 796414 w 1590365"/>
                <a:gd name="connsiteY1" fmla="*/ 1589900 h 1590018"/>
                <a:gd name="connsiteX2" fmla="*/ 795375 w 1590365"/>
                <a:gd name="connsiteY2" fmla="*/ 1589900 h 1590018"/>
                <a:gd name="connsiteX3" fmla="*/ 192 w 1590365"/>
                <a:gd name="connsiteY3" fmla="*/ 796105 h 1590018"/>
                <a:gd name="connsiteX4" fmla="*/ 192 w 1590365"/>
                <a:gd name="connsiteY4" fmla="*/ 795065 h 1590018"/>
                <a:gd name="connsiteX5" fmla="*/ 795375 w 1590365"/>
                <a:gd name="connsiteY5" fmla="*/ -118 h 1590018"/>
                <a:gd name="connsiteX6" fmla="*/ 1590557 w 1590365"/>
                <a:gd name="connsiteY6" fmla="*/ 795065 h 159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365" h="1590018">
                  <a:moveTo>
                    <a:pt x="1590557" y="795065"/>
                  </a:moveTo>
                  <a:cubicBezTo>
                    <a:pt x="1590748" y="1233836"/>
                    <a:pt x="1235200" y="1589692"/>
                    <a:pt x="796414" y="1589900"/>
                  </a:cubicBezTo>
                  <a:cubicBezTo>
                    <a:pt x="796068" y="1589900"/>
                    <a:pt x="795721" y="1589900"/>
                    <a:pt x="795375" y="1589900"/>
                  </a:cubicBezTo>
                  <a:cubicBezTo>
                    <a:pt x="356589" y="1590282"/>
                    <a:pt x="577" y="1234876"/>
                    <a:pt x="192" y="796105"/>
                  </a:cubicBezTo>
                  <a:cubicBezTo>
                    <a:pt x="192" y="795758"/>
                    <a:pt x="192" y="795411"/>
                    <a:pt x="192" y="795065"/>
                  </a:cubicBezTo>
                  <a:cubicBezTo>
                    <a:pt x="192" y="355911"/>
                    <a:pt x="356208" y="-118"/>
                    <a:pt x="795375" y="-118"/>
                  </a:cubicBezTo>
                  <a:cubicBezTo>
                    <a:pt x="1234541" y="-118"/>
                    <a:pt x="1590557" y="355911"/>
                    <a:pt x="1590557"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5" name="Freeform: Shape 1145">
              <a:extLst>
                <a:ext uri="{FF2B5EF4-FFF2-40B4-BE49-F238E27FC236}">
                  <a16:creationId xmlns:a16="http://schemas.microsoft.com/office/drawing/2014/main" id="{4EEB2DE7-1B38-1A43-BC60-BF5A672FA9A3}"/>
                </a:ext>
              </a:extLst>
            </p:cNvPr>
            <p:cNvSpPr/>
            <p:nvPr/>
          </p:nvSpPr>
          <p:spPr>
            <a:xfrm>
              <a:off x="7314691" y="4579483"/>
              <a:ext cx="1819144" cy="1819491"/>
            </a:xfrm>
            <a:custGeom>
              <a:avLst/>
              <a:gdLst>
                <a:gd name="connsiteX0" fmla="*/ 1819337 w 1819144"/>
                <a:gd name="connsiteY0" fmla="*/ 909455 h 1819491"/>
                <a:gd name="connsiteX1" fmla="*/ 910111 w 1819144"/>
                <a:gd name="connsiteY1" fmla="*/ 1819374 h 1819491"/>
                <a:gd name="connsiteX2" fmla="*/ 909764 w 1819144"/>
                <a:gd name="connsiteY2" fmla="*/ 1819374 h 1819491"/>
                <a:gd name="connsiteX3" fmla="*/ 192 w 1819144"/>
                <a:gd name="connsiteY3" fmla="*/ 909802 h 1819491"/>
                <a:gd name="connsiteX4" fmla="*/ 192 w 1819144"/>
                <a:gd name="connsiteY4" fmla="*/ 909455 h 1819491"/>
                <a:gd name="connsiteX5" fmla="*/ 909764 w 1819144"/>
                <a:gd name="connsiteY5" fmla="*/ -118 h 1819491"/>
                <a:gd name="connsiteX6" fmla="*/ 1819337 w 1819144"/>
                <a:gd name="connsiteY6" fmla="*/ 909455 h 1819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9144" h="1819491">
                  <a:moveTo>
                    <a:pt x="1819337" y="909455"/>
                  </a:moveTo>
                  <a:cubicBezTo>
                    <a:pt x="1819527" y="1411800"/>
                    <a:pt x="1412455" y="1819165"/>
                    <a:pt x="910111" y="1819374"/>
                  </a:cubicBezTo>
                  <a:cubicBezTo>
                    <a:pt x="910007" y="1819374"/>
                    <a:pt x="909868" y="1819374"/>
                    <a:pt x="909764" y="1819374"/>
                  </a:cubicBezTo>
                  <a:cubicBezTo>
                    <a:pt x="407420" y="1819374"/>
                    <a:pt x="192" y="1412146"/>
                    <a:pt x="192" y="909802"/>
                  </a:cubicBezTo>
                  <a:cubicBezTo>
                    <a:pt x="192" y="909697"/>
                    <a:pt x="192" y="909558"/>
                    <a:pt x="192" y="909455"/>
                  </a:cubicBezTo>
                  <a:cubicBezTo>
                    <a:pt x="192" y="407110"/>
                    <a:pt x="407420" y="-118"/>
                    <a:pt x="909764" y="-118"/>
                  </a:cubicBezTo>
                  <a:cubicBezTo>
                    <a:pt x="1412109" y="-118"/>
                    <a:pt x="1819337" y="407110"/>
                    <a:pt x="1819337" y="909455"/>
                  </a:cubicBezTo>
                  <a:close/>
                </a:path>
              </a:pathLst>
            </a:custGeom>
            <a:solidFill>
              <a:schemeClr val="accent3"/>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6" name="Freeform: Shape 1189">
              <a:extLst>
                <a:ext uri="{FF2B5EF4-FFF2-40B4-BE49-F238E27FC236}">
                  <a16:creationId xmlns:a16="http://schemas.microsoft.com/office/drawing/2014/main" id="{BD49F903-E0B6-A70E-66E8-BD2C8A229697}"/>
                </a:ext>
              </a:extLst>
            </p:cNvPr>
            <p:cNvSpPr/>
            <p:nvPr/>
          </p:nvSpPr>
          <p:spPr>
            <a:xfrm>
              <a:off x="7429080" y="4693873"/>
              <a:ext cx="1590369" cy="1592445"/>
            </a:xfrm>
            <a:custGeom>
              <a:avLst/>
              <a:gdLst>
                <a:gd name="connsiteX0" fmla="*/ 1590558 w 1590369"/>
                <a:gd name="connsiteY0" fmla="*/ 795065 h 1592445"/>
                <a:gd name="connsiteX1" fmla="*/ 798148 w 1590369"/>
                <a:gd name="connsiteY1" fmla="*/ 1592327 h 1592445"/>
                <a:gd name="connsiteX2" fmla="*/ 795375 w 1590369"/>
                <a:gd name="connsiteY2" fmla="*/ 1592327 h 1592445"/>
                <a:gd name="connsiteX3" fmla="*/ 192 w 1590369"/>
                <a:gd name="connsiteY3" fmla="*/ 797837 h 1592445"/>
                <a:gd name="connsiteX4" fmla="*/ 192 w 1590369"/>
                <a:gd name="connsiteY4" fmla="*/ 795065 h 1592445"/>
                <a:gd name="connsiteX5" fmla="*/ 795375 w 1590369"/>
                <a:gd name="connsiteY5" fmla="*/ -118 h 1592445"/>
                <a:gd name="connsiteX6" fmla="*/ 1590558 w 1590369"/>
                <a:gd name="connsiteY6" fmla="*/ 795065 h 159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369" h="1592445">
                  <a:moveTo>
                    <a:pt x="1590558" y="795065"/>
                  </a:moveTo>
                  <a:cubicBezTo>
                    <a:pt x="1591899" y="1234044"/>
                    <a:pt x="1237124" y="1590975"/>
                    <a:pt x="798148" y="1592327"/>
                  </a:cubicBezTo>
                  <a:cubicBezTo>
                    <a:pt x="797212" y="1592327"/>
                    <a:pt x="796311" y="1592327"/>
                    <a:pt x="795375" y="1592327"/>
                  </a:cubicBezTo>
                  <a:cubicBezTo>
                    <a:pt x="356395" y="1592536"/>
                    <a:pt x="365" y="1236817"/>
                    <a:pt x="192" y="797837"/>
                  </a:cubicBezTo>
                  <a:cubicBezTo>
                    <a:pt x="192" y="796902"/>
                    <a:pt x="192" y="796001"/>
                    <a:pt x="192" y="795065"/>
                  </a:cubicBezTo>
                  <a:cubicBezTo>
                    <a:pt x="192" y="355911"/>
                    <a:pt x="356222" y="-118"/>
                    <a:pt x="795375" y="-118"/>
                  </a:cubicBezTo>
                  <a:cubicBezTo>
                    <a:pt x="1234542" y="-118"/>
                    <a:pt x="1590558" y="355911"/>
                    <a:pt x="159055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7" name="Freeform: Shape 1192">
              <a:extLst>
                <a:ext uri="{FF2B5EF4-FFF2-40B4-BE49-F238E27FC236}">
                  <a16:creationId xmlns:a16="http://schemas.microsoft.com/office/drawing/2014/main" id="{C81D69F3-30FD-C89F-FA3C-704D7F6EC59C}"/>
                </a:ext>
              </a:extLst>
            </p:cNvPr>
            <p:cNvSpPr/>
            <p:nvPr/>
          </p:nvSpPr>
          <p:spPr>
            <a:xfrm>
              <a:off x="5454989" y="3516698"/>
              <a:ext cx="1819144" cy="1819144"/>
            </a:xfrm>
            <a:custGeom>
              <a:avLst/>
              <a:gdLst>
                <a:gd name="connsiteX0" fmla="*/ 1819337 w 1819144"/>
                <a:gd name="connsiteY0" fmla="*/ 909108 h 1819144"/>
                <a:gd name="connsiteX1" fmla="*/ 910111 w 1819144"/>
                <a:gd name="connsiteY1" fmla="*/ 1819026 h 1819144"/>
                <a:gd name="connsiteX2" fmla="*/ 909765 w 1819144"/>
                <a:gd name="connsiteY2" fmla="*/ 1819026 h 1819144"/>
                <a:gd name="connsiteX3" fmla="*/ 192 w 1819144"/>
                <a:gd name="connsiteY3" fmla="*/ 909454 h 1819144"/>
                <a:gd name="connsiteX4" fmla="*/ 192 w 1819144"/>
                <a:gd name="connsiteY4" fmla="*/ 909108 h 1819144"/>
                <a:gd name="connsiteX5" fmla="*/ 909418 w 1819144"/>
                <a:gd name="connsiteY5" fmla="*/ -118 h 1819144"/>
                <a:gd name="connsiteX6" fmla="*/ 909765 w 1819144"/>
                <a:gd name="connsiteY6" fmla="*/ -118 h 1819144"/>
                <a:gd name="connsiteX7" fmla="*/ 1819337 w 1819144"/>
                <a:gd name="connsiteY7" fmla="*/ 908761 h 1819144"/>
                <a:gd name="connsiteX8" fmla="*/ 1819337 w 1819144"/>
                <a:gd name="connsiteY8" fmla="*/ 909108 h 181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144" h="1819144">
                  <a:moveTo>
                    <a:pt x="1819337" y="909108"/>
                  </a:moveTo>
                  <a:cubicBezTo>
                    <a:pt x="1819545" y="1411453"/>
                    <a:pt x="1412456" y="1818819"/>
                    <a:pt x="910111" y="1819026"/>
                  </a:cubicBezTo>
                  <a:cubicBezTo>
                    <a:pt x="910007" y="1819026"/>
                    <a:pt x="909868" y="1819026"/>
                    <a:pt x="909765" y="1819026"/>
                  </a:cubicBezTo>
                  <a:cubicBezTo>
                    <a:pt x="407420" y="1819026"/>
                    <a:pt x="192" y="1411799"/>
                    <a:pt x="192" y="909454"/>
                  </a:cubicBezTo>
                  <a:cubicBezTo>
                    <a:pt x="192" y="909351"/>
                    <a:pt x="192" y="909211"/>
                    <a:pt x="192" y="909108"/>
                  </a:cubicBezTo>
                  <a:cubicBezTo>
                    <a:pt x="192" y="406971"/>
                    <a:pt x="407281" y="-118"/>
                    <a:pt x="909418" y="-118"/>
                  </a:cubicBezTo>
                  <a:cubicBezTo>
                    <a:pt x="909522" y="-118"/>
                    <a:pt x="909660" y="-118"/>
                    <a:pt x="909765" y="-118"/>
                  </a:cubicBezTo>
                  <a:cubicBezTo>
                    <a:pt x="1411901" y="-326"/>
                    <a:pt x="1819129" y="406624"/>
                    <a:pt x="1819337" y="908761"/>
                  </a:cubicBezTo>
                  <a:cubicBezTo>
                    <a:pt x="1819337" y="908865"/>
                    <a:pt x="1819337" y="909004"/>
                    <a:pt x="1819337" y="909108"/>
                  </a:cubicBezTo>
                  <a:close/>
                </a:path>
              </a:pathLst>
            </a:custGeom>
            <a:solidFill>
              <a:srgbClr val="00B050"/>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8" name="Freeform: Shape 1236">
              <a:extLst>
                <a:ext uri="{FF2B5EF4-FFF2-40B4-BE49-F238E27FC236}">
                  <a16:creationId xmlns:a16="http://schemas.microsoft.com/office/drawing/2014/main" id="{D71BCC63-E436-450B-5115-DC9B1072BF95}"/>
                </a:ext>
              </a:extLst>
            </p:cNvPr>
            <p:cNvSpPr/>
            <p:nvPr/>
          </p:nvSpPr>
          <p:spPr>
            <a:xfrm>
              <a:off x="5570419" y="3633514"/>
              <a:ext cx="1589325" cy="1590018"/>
            </a:xfrm>
            <a:custGeom>
              <a:avLst/>
              <a:gdLst>
                <a:gd name="connsiteX0" fmla="*/ 1589518 w 1589325"/>
                <a:gd name="connsiteY0" fmla="*/ 795065 h 1590018"/>
                <a:gd name="connsiteX1" fmla="*/ 793988 w 1589325"/>
                <a:gd name="connsiteY1" fmla="*/ 1589900 h 1590018"/>
                <a:gd name="connsiteX2" fmla="*/ 192 w 1589325"/>
                <a:gd name="connsiteY2" fmla="*/ 795065 h 1590018"/>
                <a:gd name="connsiteX3" fmla="*/ 795375 w 1589325"/>
                <a:gd name="connsiteY3" fmla="*/ -118 h 1590018"/>
                <a:gd name="connsiteX4" fmla="*/ 1589518 w 1589325"/>
                <a:gd name="connsiteY4" fmla="*/ 795065 h 159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9325" h="1590018">
                  <a:moveTo>
                    <a:pt x="1589518" y="795065"/>
                  </a:moveTo>
                  <a:cubicBezTo>
                    <a:pt x="1589309" y="1234217"/>
                    <a:pt x="1233141" y="1590109"/>
                    <a:pt x="793988" y="1589900"/>
                  </a:cubicBezTo>
                  <a:cubicBezTo>
                    <a:pt x="355494" y="1589138"/>
                    <a:pt x="400" y="1233559"/>
                    <a:pt x="192" y="795065"/>
                  </a:cubicBezTo>
                  <a:cubicBezTo>
                    <a:pt x="1336" y="356362"/>
                    <a:pt x="356672" y="1026"/>
                    <a:pt x="795375" y="-118"/>
                  </a:cubicBezTo>
                  <a:cubicBezTo>
                    <a:pt x="1233661" y="1580"/>
                    <a:pt x="1588374" y="356778"/>
                    <a:pt x="158951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39" name="Freeform: Shape 1239">
              <a:extLst>
                <a:ext uri="{FF2B5EF4-FFF2-40B4-BE49-F238E27FC236}">
                  <a16:creationId xmlns:a16="http://schemas.microsoft.com/office/drawing/2014/main" id="{49E578BD-5CAF-8C5E-8986-6E9CCD30EB46}"/>
                </a:ext>
              </a:extLst>
            </p:cNvPr>
            <p:cNvSpPr/>
            <p:nvPr/>
          </p:nvSpPr>
          <p:spPr>
            <a:xfrm>
              <a:off x="5454989" y="1364089"/>
              <a:ext cx="1819144" cy="1818798"/>
            </a:xfrm>
            <a:custGeom>
              <a:avLst/>
              <a:gdLst>
                <a:gd name="connsiteX0" fmla="*/ 1819337 w 1819144"/>
                <a:gd name="connsiteY0" fmla="*/ 909108 h 1818798"/>
                <a:gd name="connsiteX1" fmla="*/ 909765 w 1819144"/>
                <a:gd name="connsiteY1" fmla="*/ 1818680 h 1818798"/>
                <a:gd name="connsiteX2" fmla="*/ 192 w 1819144"/>
                <a:gd name="connsiteY2" fmla="*/ 909108 h 1818798"/>
                <a:gd name="connsiteX3" fmla="*/ 909765 w 1819144"/>
                <a:gd name="connsiteY3" fmla="*/ -118 h 1818798"/>
                <a:gd name="connsiteX4" fmla="*/ 1819337 w 1819144"/>
                <a:gd name="connsiteY4" fmla="*/ 909108 h 1818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144" h="1818798">
                  <a:moveTo>
                    <a:pt x="1819337" y="909108"/>
                  </a:moveTo>
                  <a:cubicBezTo>
                    <a:pt x="1819337" y="1411453"/>
                    <a:pt x="1412109" y="1818680"/>
                    <a:pt x="909765" y="1818680"/>
                  </a:cubicBezTo>
                  <a:cubicBezTo>
                    <a:pt x="407420" y="1818680"/>
                    <a:pt x="192" y="1411453"/>
                    <a:pt x="192" y="909108"/>
                  </a:cubicBezTo>
                  <a:cubicBezTo>
                    <a:pt x="400" y="406902"/>
                    <a:pt x="407558" y="-118"/>
                    <a:pt x="909765" y="-118"/>
                  </a:cubicBezTo>
                  <a:cubicBezTo>
                    <a:pt x="1411970" y="-118"/>
                    <a:pt x="1819129" y="406902"/>
                    <a:pt x="1819337" y="909108"/>
                  </a:cubicBezTo>
                  <a:close/>
                </a:path>
              </a:pathLst>
            </a:custGeom>
            <a:solidFill>
              <a:schemeClr val="accent5"/>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40" name="Freeform: Shape 1283">
              <a:extLst>
                <a:ext uri="{FF2B5EF4-FFF2-40B4-BE49-F238E27FC236}">
                  <a16:creationId xmlns:a16="http://schemas.microsoft.com/office/drawing/2014/main" id="{A4AF83AB-EF75-BF0A-F1EA-881A6BE7F6A9}"/>
                </a:ext>
              </a:extLst>
            </p:cNvPr>
            <p:cNvSpPr/>
            <p:nvPr/>
          </p:nvSpPr>
          <p:spPr>
            <a:xfrm>
              <a:off x="5570419" y="1480559"/>
              <a:ext cx="1589325" cy="1590018"/>
            </a:xfrm>
            <a:custGeom>
              <a:avLst/>
              <a:gdLst>
                <a:gd name="connsiteX0" fmla="*/ 1589518 w 1589325"/>
                <a:gd name="connsiteY0" fmla="*/ 795065 h 1590018"/>
                <a:gd name="connsiteX1" fmla="*/ 794681 w 1589325"/>
                <a:gd name="connsiteY1" fmla="*/ 1589900 h 1590018"/>
                <a:gd name="connsiteX2" fmla="*/ 793988 w 1589325"/>
                <a:gd name="connsiteY2" fmla="*/ 1589900 h 1590018"/>
                <a:gd name="connsiteX3" fmla="*/ 192 w 1589325"/>
                <a:gd name="connsiteY3" fmla="*/ 795065 h 1590018"/>
                <a:gd name="connsiteX4" fmla="*/ 795375 w 1589325"/>
                <a:gd name="connsiteY4" fmla="*/ -118 h 1590018"/>
                <a:gd name="connsiteX5" fmla="*/ 1589518 w 1589325"/>
                <a:gd name="connsiteY5" fmla="*/ 795065 h 159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9325" h="1590018">
                  <a:moveTo>
                    <a:pt x="1589518" y="795065"/>
                  </a:moveTo>
                  <a:cubicBezTo>
                    <a:pt x="1589518" y="1234044"/>
                    <a:pt x="1233661" y="1589900"/>
                    <a:pt x="794681" y="1589900"/>
                  </a:cubicBezTo>
                  <a:cubicBezTo>
                    <a:pt x="794439" y="1589900"/>
                    <a:pt x="794231" y="1589900"/>
                    <a:pt x="793988" y="1589900"/>
                  </a:cubicBezTo>
                  <a:cubicBezTo>
                    <a:pt x="355424" y="1589311"/>
                    <a:pt x="192" y="1233628"/>
                    <a:pt x="192" y="795065"/>
                  </a:cubicBezTo>
                  <a:cubicBezTo>
                    <a:pt x="1336" y="356362"/>
                    <a:pt x="356672" y="1026"/>
                    <a:pt x="795375" y="-118"/>
                  </a:cubicBezTo>
                  <a:cubicBezTo>
                    <a:pt x="1233661" y="1580"/>
                    <a:pt x="1588374" y="356778"/>
                    <a:pt x="158951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pic>
          <p:nvPicPr>
            <p:cNvPr id="41" name="Picture 4" descr="Stakeholder Icons &amp; Symbols">
              <a:extLst>
                <a:ext uri="{FF2B5EF4-FFF2-40B4-BE49-F238E27FC236}">
                  <a16:creationId xmlns:a16="http://schemas.microsoft.com/office/drawing/2014/main" id="{CAD5A4BC-BD16-02A4-3B10-81F29158694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02553" y="3102919"/>
              <a:ext cx="475688" cy="475688"/>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CFD97D69-8FC2-3B7B-2475-638872E9D1D0}"/>
                </a:ext>
              </a:extLst>
            </p:cNvPr>
            <p:cNvSpPr txBox="1"/>
            <p:nvPr/>
          </p:nvSpPr>
          <p:spPr>
            <a:xfrm>
              <a:off x="7404804" y="836442"/>
              <a:ext cx="1637853" cy="695548"/>
            </a:xfrm>
            <a:prstGeom prst="rect">
              <a:avLst/>
            </a:prstGeom>
            <a:noFill/>
            <a:ln>
              <a:noFill/>
            </a:ln>
          </p:spPr>
          <p:txBody>
            <a:bodyPr wrap="square">
              <a:spAutoFit/>
            </a:bodyPr>
            <a:lstStyle/>
            <a:p>
              <a:pPr algn="ctr"/>
              <a:r>
                <a:rPr lang="en-US" sz="1600" b="1" i="0" dirty="0">
                  <a:effectLst/>
                  <a:latin typeface="Arial" panose="020B0604020202020204" pitchFamily="34" charset="0"/>
                  <a:cs typeface="Arial" panose="020B0604020202020204" pitchFamily="34" charset="0"/>
                </a:rPr>
                <a:t>Communication in Hospitality</a:t>
              </a:r>
              <a:endParaRPr lang="en-US" sz="1600" b="1" dirty="0">
                <a:latin typeface="Arial" panose="020B0604020202020204" pitchFamily="34" charset="0"/>
                <a:cs typeface="Arial" panose="020B0604020202020204" pitchFamily="34" charset="0"/>
              </a:endParaRPr>
            </a:p>
          </p:txBody>
        </p:sp>
        <p:grpSp>
          <p:nvGrpSpPr>
            <p:cNvPr id="43" name="Group 42">
              <a:extLst>
                <a:ext uri="{FF2B5EF4-FFF2-40B4-BE49-F238E27FC236}">
                  <a16:creationId xmlns:a16="http://schemas.microsoft.com/office/drawing/2014/main" id="{50DF24CD-FCCF-6D0B-F6D5-39FAA34C471E}"/>
                </a:ext>
              </a:extLst>
            </p:cNvPr>
            <p:cNvGrpSpPr/>
            <p:nvPr/>
          </p:nvGrpSpPr>
          <p:grpSpPr>
            <a:xfrm>
              <a:off x="9308886" y="1457334"/>
              <a:ext cx="1590365" cy="1590365"/>
              <a:chOff x="9308886" y="1457334"/>
              <a:chExt cx="1590365" cy="1590365"/>
            </a:xfrm>
          </p:grpSpPr>
          <p:sp>
            <p:nvSpPr>
              <p:cNvPr id="62" name="Freeform: Shape 1096">
                <a:extLst>
                  <a:ext uri="{FF2B5EF4-FFF2-40B4-BE49-F238E27FC236}">
                    <a16:creationId xmlns:a16="http://schemas.microsoft.com/office/drawing/2014/main" id="{4B230DBC-2D8B-5098-14E3-DE4648F376C6}"/>
                  </a:ext>
                </a:extLst>
              </p:cNvPr>
              <p:cNvSpPr/>
              <p:nvPr/>
            </p:nvSpPr>
            <p:spPr>
              <a:xfrm>
                <a:off x="9308886" y="1457334"/>
                <a:ext cx="1590365" cy="1590365"/>
              </a:xfrm>
              <a:custGeom>
                <a:avLst/>
                <a:gdLst>
                  <a:gd name="connsiteX0" fmla="*/ 1590557 w 1590365"/>
                  <a:gd name="connsiteY0" fmla="*/ 795065 h 1590365"/>
                  <a:gd name="connsiteX1" fmla="*/ 795375 w 1590365"/>
                  <a:gd name="connsiteY1" fmla="*/ 1590248 h 1590365"/>
                  <a:gd name="connsiteX2" fmla="*/ 795028 w 1590365"/>
                  <a:gd name="connsiteY2" fmla="*/ 1590248 h 1590365"/>
                  <a:gd name="connsiteX3" fmla="*/ 192 w 1590365"/>
                  <a:gd name="connsiteY3" fmla="*/ 795411 h 1590365"/>
                  <a:gd name="connsiteX4" fmla="*/ 192 w 1590365"/>
                  <a:gd name="connsiteY4" fmla="*/ 795065 h 1590365"/>
                  <a:gd name="connsiteX5" fmla="*/ 794682 w 1590365"/>
                  <a:gd name="connsiteY5" fmla="*/ -118 h 1590365"/>
                  <a:gd name="connsiteX6" fmla="*/ 795028 w 1590365"/>
                  <a:gd name="connsiteY6" fmla="*/ -118 h 1590365"/>
                  <a:gd name="connsiteX7" fmla="*/ 1590557 w 1590365"/>
                  <a:gd name="connsiteY7" fmla="*/ 794718 h 1590365"/>
                  <a:gd name="connsiteX8" fmla="*/ 1590557 w 1590365"/>
                  <a:gd name="connsiteY8" fmla="*/ 795065 h 159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90365" h="1590365">
                    <a:moveTo>
                      <a:pt x="1590557" y="795065"/>
                    </a:moveTo>
                    <a:cubicBezTo>
                      <a:pt x="1590557" y="1234217"/>
                      <a:pt x="1234542" y="1590248"/>
                      <a:pt x="795375" y="1590248"/>
                    </a:cubicBezTo>
                    <a:cubicBezTo>
                      <a:pt x="795260" y="1590248"/>
                      <a:pt x="795142" y="1590248"/>
                      <a:pt x="795028" y="1590248"/>
                    </a:cubicBezTo>
                    <a:cubicBezTo>
                      <a:pt x="356052" y="1590248"/>
                      <a:pt x="192" y="1234391"/>
                      <a:pt x="192" y="795411"/>
                    </a:cubicBezTo>
                    <a:cubicBezTo>
                      <a:pt x="192" y="795307"/>
                      <a:pt x="192" y="795168"/>
                      <a:pt x="192" y="795065"/>
                    </a:cubicBezTo>
                    <a:cubicBezTo>
                      <a:pt x="1" y="356085"/>
                      <a:pt x="355705" y="90"/>
                      <a:pt x="794682" y="-118"/>
                    </a:cubicBezTo>
                    <a:cubicBezTo>
                      <a:pt x="794796" y="-118"/>
                      <a:pt x="794914" y="-118"/>
                      <a:pt x="795028" y="-118"/>
                    </a:cubicBezTo>
                    <a:cubicBezTo>
                      <a:pt x="1234195" y="-326"/>
                      <a:pt x="1590367" y="355565"/>
                      <a:pt x="1590557" y="794718"/>
                    </a:cubicBezTo>
                    <a:cubicBezTo>
                      <a:pt x="1590557" y="794822"/>
                      <a:pt x="1590557" y="794961"/>
                      <a:pt x="1590557" y="79506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3" name="TextBox 62">
                <a:extLst>
                  <a:ext uri="{FF2B5EF4-FFF2-40B4-BE49-F238E27FC236}">
                    <a16:creationId xmlns:a16="http://schemas.microsoft.com/office/drawing/2014/main" id="{61F283C2-70CD-E31A-7867-67EA8090BA5B}"/>
                  </a:ext>
                </a:extLst>
              </p:cNvPr>
              <p:cNvSpPr txBox="1"/>
              <p:nvPr/>
            </p:nvSpPr>
            <p:spPr>
              <a:xfrm>
                <a:off x="9350321" y="1768535"/>
                <a:ext cx="1501595" cy="988412"/>
              </a:xfrm>
              <a:prstGeom prst="rect">
                <a:avLst/>
              </a:prstGeom>
              <a:noFill/>
              <a:ln>
                <a:noFill/>
              </a:ln>
            </p:spPr>
            <p:txBody>
              <a:bodyPr wrap="square">
                <a:spAutoFit/>
              </a:bodyPr>
              <a:lstStyle/>
              <a:p>
                <a:pPr algn="ctr"/>
                <a:r>
                  <a:rPr lang="en-US" sz="1600" b="1" i="0" dirty="0">
                    <a:effectLst/>
                    <a:latin typeface="Arial" panose="020B0604020202020204" pitchFamily="34" charset="0"/>
                    <a:cs typeface="Arial" panose="020B0604020202020204" pitchFamily="34" charset="0"/>
                  </a:rPr>
                  <a:t>Effective Planning and Tips for Successful Planning</a:t>
                </a:r>
                <a:endParaRPr lang="en-US" sz="1600" b="1" dirty="0">
                  <a:latin typeface="Arial" panose="020B0604020202020204" pitchFamily="34" charset="0"/>
                  <a:cs typeface="Arial" panose="020B0604020202020204" pitchFamily="34" charset="0"/>
                </a:endParaRPr>
              </a:p>
            </p:txBody>
          </p:sp>
        </p:grpSp>
        <p:grpSp>
          <p:nvGrpSpPr>
            <p:cNvPr id="44" name="Group 43">
              <a:extLst>
                <a:ext uri="{FF2B5EF4-FFF2-40B4-BE49-F238E27FC236}">
                  <a16:creationId xmlns:a16="http://schemas.microsoft.com/office/drawing/2014/main" id="{95FE18F7-06FB-6B55-CFC8-079B3449C16C}"/>
                </a:ext>
              </a:extLst>
            </p:cNvPr>
            <p:cNvGrpSpPr/>
            <p:nvPr/>
          </p:nvGrpSpPr>
          <p:grpSpPr>
            <a:xfrm>
              <a:off x="9289475" y="3610290"/>
              <a:ext cx="1590365" cy="1590365"/>
              <a:chOff x="9289475" y="3610290"/>
              <a:chExt cx="1590365" cy="1590365"/>
            </a:xfrm>
          </p:grpSpPr>
          <p:sp>
            <p:nvSpPr>
              <p:cNvPr id="60" name="Freeform: Shape 1143">
                <a:extLst>
                  <a:ext uri="{FF2B5EF4-FFF2-40B4-BE49-F238E27FC236}">
                    <a16:creationId xmlns:a16="http://schemas.microsoft.com/office/drawing/2014/main" id="{B6A6B858-6F72-D1C0-EAEA-DA3191012592}"/>
                  </a:ext>
                </a:extLst>
              </p:cNvPr>
              <p:cNvSpPr/>
              <p:nvPr/>
            </p:nvSpPr>
            <p:spPr>
              <a:xfrm>
                <a:off x="9289475" y="3610290"/>
                <a:ext cx="1590365" cy="1590365"/>
              </a:xfrm>
              <a:custGeom>
                <a:avLst/>
                <a:gdLst>
                  <a:gd name="connsiteX0" fmla="*/ 1590557 w 1590365"/>
                  <a:gd name="connsiteY0" fmla="*/ 795065 h 1590365"/>
                  <a:gd name="connsiteX1" fmla="*/ 795375 w 1590365"/>
                  <a:gd name="connsiteY1" fmla="*/ 1590247 h 1590365"/>
                  <a:gd name="connsiteX2" fmla="*/ 192 w 1590365"/>
                  <a:gd name="connsiteY2" fmla="*/ 795065 h 1590365"/>
                  <a:gd name="connsiteX3" fmla="*/ 794681 w 1590365"/>
                  <a:gd name="connsiteY3" fmla="*/ -118 h 1590365"/>
                  <a:gd name="connsiteX4" fmla="*/ 795375 w 1590365"/>
                  <a:gd name="connsiteY4" fmla="*/ -118 h 1590365"/>
                  <a:gd name="connsiteX5" fmla="*/ 1590557 w 1590365"/>
                  <a:gd name="connsiteY5" fmla="*/ 794371 h 1590365"/>
                  <a:gd name="connsiteX6" fmla="*/ 1590557 w 1590365"/>
                  <a:gd name="connsiteY6" fmla="*/ 795065 h 159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365" h="1590365">
                    <a:moveTo>
                      <a:pt x="1590557" y="795065"/>
                    </a:moveTo>
                    <a:cubicBezTo>
                      <a:pt x="1590557" y="1234217"/>
                      <a:pt x="1234542" y="1590247"/>
                      <a:pt x="795375" y="1590247"/>
                    </a:cubicBezTo>
                    <a:cubicBezTo>
                      <a:pt x="356208" y="1590247"/>
                      <a:pt x="192" y="1234217"/>
                      <a:pt x="192" y="795065"/>
                    </a:cubicBezTo>
                    <a:cubicBezTo>
                      <a:pt x="1" y="356085"/>
                      <a:pt x="355705" y="90"/>
                      <a:pt x="794681" y="-118"/>
                    </a:cubicBezTo>
                    <a:cubicBezTo>
                      <a:pt x="794914" y="-118"/>
                      <a:pt x="795142" y="-118"/>
                      <a:pt x="795375" y="-118"/>
                    </a:cubicBezTo>
                    <a:cubicBezTo>
                      <a:pt x="1234351" y="-326"/>
                      <a:pt x="1590367" y="355392"/>
                      <a:pt x="1590557" y="794371"/>
                    </a:cubicBezTo>
                    <a:cubicBezTo>
                      <a:pt x="1590557" y="794614"/>
                      <a:pt x="1590557" y="794822"/>
                      <a:pt x="1590557" y="79506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1" name="TextBox 60">
                <a:extLst>
                  <a:ext uri="{FF2B5EF4-FFF2-40B4-BE49-F238E27FC236}">
                    <a16:creationId xmlns:a16="http://schemas.microsoft.com/office/drawing/2014/main" id="{2B46AC89-72D1-60CE-2BB9-43666B4CA338}"/>
                  </a:ext>
                </a:extLst>
              </p:cNvPr>
              <p:cNvSpPr txBox="1"/>
              <p:nvPr/>
            </p:nvSpPr>
            <p:spPr>
              <a:xfrm>
                <a:off x="9333860" y="3989974"/>
                <a:ext cx="1501595" cy="695548"/>
              </a:xfrm>
              <a:prstGeom prst="rect">
                <a:avLst/>
              </a:prstGeom>
              <a:noFill/>
              <a:ln>
                <a:noFill/>
              </a:ln>
            </p:spPr>
            <p:txBody>
              <a:bodyPr wrap="square">
                <a:spAutoFit/>
              </a:bodyPr>
              <a:lstStyle/>
              <a:p>
                <a:pPr algn="ctr"/>
                <a:r>
                  <a:rPr lang="en-US" sz="1600" b="1" i="0" dirty="0">
                    <a:effectLst/>
                    <a:latin typeface="Arial" panose="020B0604020202020204" pitchFamily="34" charset="0"/>
                    <a:cs typeface="Arial" panose="020B0604020202020204" pitchFamily="34" charset="0"/>
                  </a:rPr>
                  <a:t>Hotel- Specific Time Management Tips</a:t>
                </a:r>
                <a:endParaRPr lang="en-US" sz="1600" b="1" dirty="0">
                  <a:latin typeface="Arial" panose="020B0604020202020204" pitchFamily="34" charset="0"/>
                  <a:cs typeface="Arial" panose="020B0604020202020204" pitchFamily="34" charset="0"/>
                </a:endParaRPr>
              </a:p>
            </p:txBody>
          </p:sp>
        </p:grpSp>
        <p:grpSp>
          <p:nvGrpSpPr>
            <p:cNvPr id="45" name="Group 44">
              <a:extLst>
                <a:ext uri="{FF2B5EF4-FFF2-40B4-BE49-F238E27FC236}">
                  <a16:creationId xmlns:a16="http://schemas.microsoft.com/office/drawing/2014/main" id="{CBCACB75-A0D6-71C3-681F-48B4C6F0FF88}"/>
                </a:ext>
              </a:extLst>
            </p:cNvPr>
            <p:cNvGrpSpPr/>
            <p:nvPr/>
          </p:nvGrpSpPr>
          <p:grpSpPr>
            <a:xfrm>
              <a:off x="7442252" y="4681741"/>
              <a:ext cx="1604177" cy="1590368"/>
              <a:chOff x="7442252" y="4681741"/>
              <a:chExt cx="1604177" cy="1590368"/>
            </a:xfrm>
          </p:grpSpPr>
          <p:sp>
            <p:nvSpPr>
              <p:cNvPr id="58" name="Freeform: Shape 1190">
                <a:extLst>
                  <a:ext uri="{FF2B5EF4-FFF2-40B4-BE49-F238E27FC236}">
                    <a16:creationId xmlns:a16="http://schemas.microsoft.com/office/drawing/2014/main" id="{CBDE804D-DBC0-FCF0-130E-8F0ECD8FF703}"/>
                  </a:ext>
                </a:extLst>
              </p:cNvPr>
              <p:cNvSpPr/>
              <p:nvPr/>
            </p:nvSpPr>
            <p:spPr>
              <a:xfrm>
                <a:off x="7442252" y="4681741"/>
                <a:ext cx="1590712" cy="1590368"/>
              </a:xfrm>
              <a:custGeom>
                <a:avLst/>
                <a:gdLst>
                  <a:gd name="connsiteX0" fmla="*/ 1590904 w 1590712"/>
                  <a:gd name="connsiteY0" fmla="*/ 795064 h 1590368"/>
                  <a:gd name="connsiteX1" fmla="*/ 797454 w 1590712"/>
                  <a:gd name="connsiteY1" fmla="*/ 1590247 h 1590368"/>
                  <a:gd name="connsiteX2" fmla="*/ 192 w 1590712"/>
                  <a:gd name="connsiteY2" fmla="*/ 797838 h 1590368"/>
                  <a:gd name="connsiteX3" fmla="*/ 192 w 1590712"/>
                  <a:gd name="connsiteY3" fmla="*/ 795064 h 1590368"/>
                  <a:gd name="connsiteX4" fmla="*/ 795375 w 1590712"/>
                  <a:gd name="connsiteY4" fmla="*/ -118 h 1590368"/>
                  <a:gd name="connsiteX5" fmla="*/ 797454 w 1590712"/>
                  <a:gd name="connsiteY5" fmla="*/ -118 h 1590368"/>
                  <a:gd name="connsiteX6" fmla="*/ 1590904 w 1590712"/>
                  <a:gd name="connsiteY6" fmla="*/ 795064 h 159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712" h="1590368">
                    <a:moveTo>
                      <a:pt x="1590904" y="795064"/>
                    </a:moveTo>
                    <a:cubicBezTo>
                      <a:pt x="1591095" y="1233628"/>
                      <a:pt x="1236025" y="1589484"/>
                      <a:pt x="797454" y="1590247"/>
                    </a:cubicBezTo>
                    <a:cubicBezTo>
                      <a:pt x="358475" y="1591599"/>
                      <a:pt x="1544" y="1236818"/>
                      <a:pt x="192" y="797838"/>
                    </a:cubicBezTo>
                    <a:cubicBezTo>
                      <a:pt x="192" y="796902"/>
                      <a:pt x="192" y="796000"/>
                      <a:pt x="192" y="795064"/>
                    </a:cubicBezTo>
                    <a:cubicBezTo>
                      <a:pt x="192" y="355911"/>
                      <a:pt x="356222" y="-118"/>
                      <a:pt x="795375" y="-118"/>
                    </a:cubicBezTo>
                    <a:cubicBezTo>
                      <a:pt x="796068" y="-118"/>
                      <a:pt x="796761" y="-118"/>
                      <a:pt x="797454" y="-118"/>
                    </a:cubicBezTo>
                    <a:cubicBezTo>
                      <a:pt x="1235945" y="853"/>
                      <a:pt x="1590904" y="356570"/>
                      <a:pt x="1590904" y="795064"/>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59" name="TextBox 58">
                <a:extLst>
                  <a:ext uri="{FF2B5EF4-FFF2-40B4-BE49-F238E27FC236}">
                    <a16:creationId xmlns:a16="http://schemas.microsoft.com/office/drawing/2014/main" id="{E9685588-D94B-EE59-3C72-E29FA4BF5820}"/>
                  </a:ext>
                </a:extLst>
              </p:cNvPr>
              <p:cNvSpPr txBox="1"/>
              <p:nvPr/>
            </p:nvSpPr>
            <p:spPr>
              <a:xfrm>
                <a:off x="7544834" y="5209511"/>
                <a:ext cx="1501595" cy="695548"/>
              </a:xfrm>
              <a:prstGeom prst="rect">
                <a:avLst/>
              </a:prstGeom>
              <a:noFill/>
              <a:ln>
                <a:noFill/>
              </a:ln>
            </p:spPr>
            <p:txBody>
              <a:bodyPr wrap="square">
                <a:spAutoFit/>
              </a:bodyPr>
              <a:lstStyle/>
              <a:p>
                <a:pPr algn="ctr"/>
                <a:r>
                  <a:rPr lang="en-US" sz="1600" b="1" i="0" dirty="0">
                    <a:effectLst/>
                    <a:latin typeface="Segoe UI" panose="020B0502040204020203" pitchFamily="34" charset="0"/>
                    <a:cs typeface="Segoe UI" panose="020B0502040204020203" pitchFamily="34" charset="0"/>
                  </a:rPr>
                  <a:t>Why Digital Skills Matter</a:t>
                </a:r>
                <a:endParaRPr lang="en-US" sz="1600" b="1" dirty="0">
                  <a:latin typeface="Segoe UI" panose="020B0502040204020203" pitchFamily="34" charset="0"/>
                  <a:cs typeface="Segoe UI" panose="020B0502040204020203" pitchFamily="34" charset="0"/>
                </a:endParaRPr>
              </a:p>
            </p:txBody>
          </p:sp>
        </p:grpSp>
        <p:grpSp>
          <p:nvGrpSpPr>
            <p:cNvPr id="46" name="Group 45">
              <a:extLst>
                <a:ext uri="{FF2B5EF4-FFF2-40B4-BE49-F238E27FC236}">
                  <a16:creationId xmlns:a16="http://schemas.microsoft.com/office/drawing/2014/main" id="{07CEF523-AFC9-8C4C-95D8-DC3044A4931E}"/>
                </a:ext>
              </a:extLst>
            </p:cNvPr>
            <p:cNvGrpSpPr/>
            <p:nvPr/>
          </p:nvGrpSpPr>
          <p:grpSpPr>
            <a:xfrm>
              <a:off x="5554404" y="3619302"/>
              <a:ext cx="1590369" cy="1592445"/>
              <a:chOff x="5554404" y="3619302"/>
              <a:chExt cx="1590369" cy="1592445"/>
            </a:xfrm>
          </p:grpSpPr>
          <p:sp>
            <p:nvSpPr>
              <p:cNvPr id="56" name="Freeform: Shape 1237">
                <a:extLst>
                  <a:ext uri="{FF2B5EF4-FFF2-40B4-BE49-F238E27FC236}">
                    <a16:creationId xmlns:a16="http://schemas.microsoft.com/office/drawing/2014/main" id="{66F2B04F-7CE4-CD51-8121-88130AEC93EE}"/>
                  </a:ext>
                </a:extLst>
              </p:cNvPr>
              <p:cNvSpPr/>
              <p:nvPr/>
            </p:nvSpPr>
            <p:spPr>
              <a:xfrm>
                <a:off x="5554404" y="3619302"/>
                <a:ext cx="1590369" cy="1592445"/>
              </a:xfrm>
              <a:custGeom>
                <a:avLst/>
                <a:gdLst>
                  <a:gd name="connsiteX0" fmla="*/ 1590558 w 1590369"/>
                  <a:gd name="connsiteY0" fmla="*/ 795065 h 1592445"/>
                  <a:gd name="connsiteX1" fmla="*/ 798148 w 1590369"/>
                  <a:gd name="connsiteY1" fmla="*/ 1592327 h 1592445"/>
                  <a:gd name="connsiteX2" fmla="*/ 795375 w 1590369"/>
                  <a:gd name="connsiteY2" fmla="*/ 1592327 h 1592445"/>
                  <a:gd name="connsiteX3" fmla="*/ 192 w 1590369"/>
                  <a:gd name="connsiteY3" fmla="*/ 798531 h 1592445"/>
                  <a:gd name="connsiteX4" fmla="*/ 192 w 1590369"/>
                  <a:gd name="connsiteY4" fmla="*/ 795065 h 1592445"/>
                  <a:gd name="connsiteX5" fmla="*/ 794681 w 1590369"/>
                  <a:gd name="connsiteY5" fmla="*/ -118 h 1592445"/>
                  <a:gd name="connsiteX6" fmla="*/ 795375 w 1590369"/>
                  <a:gd name="connsiteY6" fmla="*/ -118 h 1592445"/>
                  <a:gd name="connsiteX7" fmla="*/ 1590558 w 1590369"/>
                  <a:gd name="connsiteY7" fmla="*/ 794371 h 1592445"/>
                  <a:gd name="connsiteX8" fmla="*/ 1590558 w 1590369"/>
                  <a:gd name="connsiteY8" fmla="*/ 795065 h 159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90369" h="1592445">
                    <a:moveTo>
                      <a:pt x="1590558" y="795065"/>
                    </a:moveTo>
                    <a:cubicBezTo>
                      <a:pt x="1591910" y="1234045"/>
                      <a:pt x="1237128" y="1590975"/>
                      <a:pt x="798148" y="1592327"/>
                    </a:cubicBezTo>
                    <a:cubicBezTo>
                      <a:pt x="797212" y="1592327"/>
                      <a:pt x="796311" y="1592327"/>
                      <a:pt x="795375" y="1592327"/>
                    </a:cubicBezTo>
                    <a:cubicBezTo>
                      <a:pt x="356603" y="1592708"/>
                      <a:pt x="573" y="1237338"/>
                      <a:pt x="192" y="798531"/>
                    </a:cubicBezTo>
                    <a:cubicBezTo>
                      <a:pt x="192" y="797387"/>
                      <a:pt x="192" y="796209"/>
                      <a:pt x="192" y="795065"/>
                    </a:cubicBezTo>
                    <a:cubicBezTo>
                      <a:pt x="-16" y="356085"/>
                      <a:pt x="355702" y="90"/>
                      <a:pt x="794681" y="-118"/>
                    </a:cubicBezTo>
                    <a:cubicBezTo>
                      <a:pt x="794924" y="-118"/>
                      <a:pt x="795132" y="-118"/>
                      <a:pt x="795375" y="-118"/>
                    </a:cubicBezTo>
                    <a:cubicBezTo>
                      <a:pt x="1234355" y="-326"/>
                      <a:pt x="1590349" y="355392"/>
                      <a:pt x="1590558" y="794371"/>
                    </a:cubicBezTo>
                    <a:cubicBezTo>
                      <a:pt x="1590558" y="794614"/>
                      <a:pt x="1590558" y="794822"/>
                      <a:pt x="1590558" y="79506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57" name="TextBox 56">
                <a:extLst>
                  <a:ext uri="{FF2B5EF4-FFF2-40B4-BE49-F238E27FC236}">
                    <a16:creationId xmlns:a16="http://schemas.microsoft.com/office/drawing/2014/main" id="{10FB6CA3-BA94-CF39-631C-99F293A16219}"/>
                  </a:ext>
                </a:extLst>
              </p:cNvPr>
              <p:cNvSpPr txBox="1"/>
              <p:nvPr/>
            </p:nvSpPr>
            <p:spPr>
              <a:xfrm>
                <a:off x="5563360" y="4000026"/>
                <a:ext cx="1572457" cy="695548"/>
              </a:xfrm>
              <a:prstGeom prst="rect">
                <a:avLst/>
              </a:prstGeom>
              <a:noFill/>
              <a:ln>
                <a:noFill/>
              </a:ln>
            </p:spPr>
            <p:txBody>
              <a:bodyPr wrap="square">
                <a:spAutoFit/>
              </a:bodyPr>
              <a:lstStyle/>
              <a:p>
                <a:pPr algn="ctr"/>
                <a:r>
                  <a:rPr lang="en-US" sz="1600" b="1" i="0" dirty="0">
                    <a:effectLst/>
                    <a:latin typeface="Arial" panose="020B0604020202020204" pitchFamily="34" charset="0"/>
                    <a:cs typeface="Arial" panose="020B0604020202020204" pitchFamily="34" charset="0"/>
                  </a:rPr>
                  <a:t>What is Professional Writing</a:t>
                </a:r>
                <a:endParaRPr lang="en-US" sz="1600" b="1" dirty="0">
                  <a:latin typeface="Arial" panose="020B0604020202020204" pitchFamily="34" charset="0"/>
                  <a:cs typeface="Arial" panose="020B0604020202020204" pitchFamily="34" charset="0"/>
                </a:endParaRPr>
              </a:p>
            </p:txBody>
          </p:sp>
        </p:grpSp>
        <p:grpSp>
          <p:nvGrpSpPr>
            <p:cNvPr id="47" name="Group 46">
              <a:extLst>
                <a:ext uri="{FF2B5EF4-FFF2-40B4-BE49-F238E27FC236}">
                  <a16:creationId xmlns:a16="http://schemas.microsoft.com/office/drawing/2014/main" id="{C4ABADE8-D03A-0D8E-3E6F-84B412C0F762}"/>
                </a:ext>
              </a:extLst>
            </p:cNvPr>
            <p:cNvGrpSpPr/>
            <p:nvPr/>
          </p:nvGrpSpPr>
          <p:grpSpPr>
            <a:xfrm>
              <a:off x="5575226" y="1468080"/>
              <a:ext cx="1594754" cy="1589325"/>
              <a:chOff x="5575226" y="1468080"/>
              <a:chExt cx="1594754" cy="1589325"/>
            </a:xfrm>
          </p:grpSpPr>
          <p:sp>
            <p:nvSpPr>
              <p:cNvPr id="54" name="Freeform: Shape 1284">
                <a:extLst>
                  <a:ext uri="{FF2B5EF4-FFF2-40B4-BE49-F238E27FC236}">
                    <a16:creationId xmlns:a16="http://schemas.microsoft.com/office/drawing/2014/main" id="{DBC753F4-A847-152A-273C-6A6826786037}"/>
                  </a:ext>
                </a:extLst>
              </p:cNvPr>
              <p:cNvSpPr/>
              <p:nvPr/>
            </p:nvSpPr>
            <p:spPr>
              <a:xfrm>
                <a:off x="5579615" y="1468080"/>
                <a:ext cx="1590365" cy="1589325"/>
              </a:xfrm>
              <a:custGeom>
                <a:avLst/>
                <a:gdLst>
                  <a:gd name="connsiteX0" fmla="*/ 1590558 w 1590365"/>
                  <a:gd name="connsiteY0" fmla="*/ 794025 h 1589325"/>
                  <a:gd name="connsiteX1" fmla="*/ 795375 w 1590365"/>
                  <a:gd name="connsiteY1" fmla="*/ 1589208 h 1589325"/>
                  <a:gd name="connsiteX2" fmla="*/ 192 w 1590365"/>
                  <a:gd name="connsiteY2" fmla="*/ 794718 h 1589325"/>
                  <a:gd name="connsiteX3" fmla="*/ 192 w 1590365"/>
                  <a:gd name="connsiteY3" fmla="*/ 794025 h 1589325"/>
                  <a:gd name="connsiteX4" fmla="*/ 795375 w 1590365"/>
                  <a:gd name="connsiteY4" fmla="*/ -118 h 1589325"/>
                  <a:gd name="connsiteX5" fmla="*/ 1590558 w 1590365"/>
                  <a:gd name="connsiteY5" fmla="*/ 794025 h 158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0365" h="1589325">
                    <a:moveTo>
                      <a:pt x="1590558" y="794025"/>
                    </a:moveTo>
                    <a:cubicBezTo>
                      <a:pt x="1590558" y="1233178"/>
                      <a:pt x="1234527" y="1589208"/>
                      <a:pt x="795375" y="1589208"/>
                    </a:cubicBezTo>
                    <a:cubicBezTo>
                      <a:pt x="356395" y="1589416"/>
                      <a:pt x="400" y="1233698"/>
                      <a:pt x="192" y="794718"/>
                    </a:cubicBezTo>
                    <a:cubicBezTo>
                      <a:pt x="192" y="794476"/>
                      <a:pt x="192" y="794268"/>
                      <a:pt x="192" y="794025"/>
                    </a:cubicBezTo>
                    <a:cubicBezTo>
                      <a:pt x="573" y="355184"/>
                      <a:pt x="356534" y="-326"/>
                      <a:pt x="795375" y="-118"/>
                    </a:cubicBezTo>
                    <a:cubicBezTo>
                      <a:pt x="1234146" y="-118"/>
                      <a:pt x="1589968" y="355253"/>
                      <a:pt x="1590558" y="79402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55" name="TextBox 54">
                <a:extLst>
                  <a:ext uri="{FF2B5EF4-FFF2-40B4-BE49-F238E27FC236}">
                    <a16:creationId xmlns:a16="http://schemas.microsoft.com/office/drawing/2014/main" id="{323E9277-586C-CD7B-B880-8AD5CA3B88A0}"/>
                  </a:ext>
                </a:extLst>
              </p:cNvPr>
              <p:cNvSpPr txBox="1"/>
              <p:nvPr/>
            </p:nvSpPr>
            <p:spPr>
              <a:xfrm>
                <a:off x="5575226" y="2046518"/>
                <a:ext cx="1572457" cy="402686"/>
              </a:xfrm>
              <a:prstGeom prst="rect">
                <a:avLst/>
              </a:prstGeom>
              <a:noFill/>
              <a:ln>
                <a:noFill/>
              </a:ln>
            </p:spPr>
            <p:txBody>
              <a:bodyPr wrap="square">
                <a:spAutoFit/>
              </a:bodyPr>
              <a:lstStyle/>
              <a:p>
                <a:pPr algn="ctr"/>
                <a:r>
                  <a:rPr lang="en-US" sz="1600" b="1" i="0" dirty="0">
                    <a:solidFill>
                      <a:schemeClr val="tx1">
                        <a:lumMod val="75000"/>
                        <a:lumOff val="25000"/>
                      </a:schemeClr>
                    </a:solidFill>
                    <a:effectLst/>
                    <a:latin typeface="Arial" panose="020B0604020202020204" pitchFamily="34" charset="0"/>
                    <a:cs typeface="Arial" panose="020B0604020202020204" pitchFamily="34" charset="0"/>
                  </a:rPr>
                  <a:t> </a:t>
                </a:r>
                <a:r>
                  <a:rPr lang="en-US" sz="1600" b="1" i="0" dirty="0">
                    <a:effectLst/>
                    <a:latin typeface="Arial" panose="020B0604020202020204" pitchFamily="34" charset="0"/>
                    <a:cs typeface="Arial" panose="020B0604020202020204" pitchFamily="34" charset="0"/>
                  </a:rPr>
                  <a:t>The ERA Cycle</a:t>
                </a:r>
                <a:endParaRPr lang="en-US" sz="1600" b="1" dirty="0">
                  <a:latin typeface="Arial" panose="020B0604020202020204" pitchFamily="34" charset="0"/>
                  <a:cs typeface="Arial" panose="020B0604020202020204" pitchFamily="34" charset="0"/>
                </a:endParaRPr>
              </a:p>
            </p:txBody>
          </p:sp>
        </p:grpSp>
        <p:sp>
          <p:nvSpPr>
            <p:cNvPr id="48" name="TextBox 47">
              <a:extLst>
                <a:ext uri="{FF2B5EF4-FFF2-40B4-BE49-F238E27FC236}">
                  <a16:creationId xmlns:a16="http://schemas.microsoft.com/office/drawing/2014/main" id="{810428C7-F9F6-868D-3F4E-9F97D17133B3}"/>
                </a:ext>
              </a:extLst>
            </p:cNvPr>
            <p:cNvSpPr txBox="1"/>
            <p:nvPr/>
          </p:nvSpPr>
          <p:spPr>
            <a:xfrm>
              <a:off x="9275478" y="-36645"/>
              <a:ext cx="1015872" cy="1134842"/>
            </a:xfrm>
            <a:prstGeom prst="rect">
              <a:avLst/>
            </a:prstGeom>
            <a:noFill/>
            <a:ln>
              <a:solidFill>
                <a:schemeClr val="bg1"/>
              </a:solidFill>
            </a:ln>
          </p:spPr>
          <p:txBody>
            <a:bodyPr wrap="square">
              <a:spAutoFit/>
            </a:bodyPr>
            <a:lstStyle/>
            <a:p>
              <a:pPr marL="342900" indent="-342900">
                <a:buFont typeface="+mj-lt"/>
                <a:buAutoNum type="arabicPeriod"/>
              </a:pPr>
              <a:r>
                <a:rPr lang="en-US" sz="1400" b="1" i="0" dirty="0">
                  <a:solidFill>
                    <a:schemeClr val="bg1"/>
                  </a:solidFill>
                  <a:effectLst/>
                  <a:latin typeface="Arial" panose="020B0604020202020204" pitchFamily="34" charset="0"/>
                  <a:cs typeface="Arial" panose="020B0604020202020204" pitchFamily="34" charset="0"/>
                </a:rPr>
                <a:t>Verbal </a:t>
              </a:r>
            </a:p>
            <a:p>
              <a:pPr marL="342900" indent="-342900">
                <a:buFont typeface="+mj-lt"/>
                <a:buAutoNum type="arabicPeriod"/>
              </a:pPr>
              <a:r>
                <a:rPr lang="en-US" sz="1400" b="1" dirty="0">
                  <a:solidFill>
                    <a:schemeClr val="bg1"/>
                  </a:solidFill>
                  <a:latin typeface="Arial" panose="020B0604020202020204" pitchFamily="34" charset="0"/>
                  <a:cs typeface="Arial" panose="020B0604020202020204" pitchFamily="34" charset="0"/>
                </a:rPr>
                <a:t>No Verbal</a:t>
              </a:r>
            </a:p>
            <a:p>
              <a:pPr marL="342900" indent="-342900">
                <a:buFont typeface="+mj-lt"/>
                <a:buAutoNum type="arabicPeriod"/>
              </a:pPr>
              <a:r>
                <a:rPr lang="en-US" sz="1400" b="1" dirty="0">
                  <a:solidFill>
                    <a:schemeClr val="bg1"/>
                  </a:solidFill>
                  <a:latin typeface="Arial" panose="020B0604020202020204" pitchFamily="34" charset="0"/>
                  <a:cs typeface="Arial" panose="020B0604020202020204" pitchFamily="34" charset="0"/>
                </a:rPr>
                <a:t>Writing </a:t>
              </a:r>
            </a:p>
            <a:p>
              <a:pPr marL="342900" indent="-342900">
                <a:buFont typeface="+mj-lt"/>
                <a:buAutoNum type="arabicPeriod"/>
              </a:pPr>
              <a:r>
                <a:rPr lang="en-US" sz="1400" b="1" dirty="0">
                  <a:solidFill>
                    <a:schemeClr val="bg1"/>
                  </a:solidFill>
                  <a:latin typeface="Arial" panose="020B0604020202020204" pitchFamily="34" charset="0"/>
                  <a:cs typeface="Arial" panose="020B0604020202020204" pitchFamily="34" charset="0"/>
                </a:rPr>
                <a:t>Digital</a:t>
              </a:r>
            </a:p>
          </p:txBody>
        </p:sp>
        <p:sp>
          <p:nvSpPr>
            <p:cNvPr id="49" name="TextBox 48">
              <a:extLst>
                <a:ext uri="{FF2B5EF4-FFF2-40B4-BE49-F238E27FC236}">
                  <a16:creationId xmlns:a16="http://schemas.microsoft.com/office/drawing/2014/main" id="{2AC49573-ACC4-E755-DE9E-65097BB70312}"/>
                </a:ext>
              </a:extLst>
            </p:cNvPr>
            <p:cNvSpPr txBox="1"/>
            <p:nvPr/>
          </p:nvSpPr>
          <p:spPr>
            <a:xfrm>
              <a:off x="11049615" y="1105842"/>
              <a:ext cx="799678" cy="878588"/>
            </a:xfrm>
            <a:prstGeom prst="rect">
              <a:avLst/>
            </a:prstGeom>
            <a:noFill/>
            <a:ln>
              <a:solidFill>
                <a:schemeClr val="bg1"/>
              </a:solidFill>
            </a:ln>
          </p:spPr>
          <p:txBody>
            <a:bodyPr wrap="square">
              <a:spAutoFit/>
            </a:bodyPr>
            <a:lstStyle/>
            <a:p>
              <a:pPr marL="228600" indent="-228600">
                <a:buAutoNum type="arabicPeriod"/>
              </a:pPr>
              <a:r>
                <a:rPr lang="en-US" sz="1400" b="1" i="0" dirty="0">
                  <a:solidFill>
                    <a:schemeClr val="bg1"/>
                  </a:solidFill>
                  <a:effectLst/>
                  <a:latin typeface="Arial" panose="020B0604020202020204" pitchFamily="34" charset="0"/>
                  <a:cs typeface="Arial" panose="020B0604020202020204" pitchFamily="34" charset="0"/>
                </a:rPr>
                <a:t>Think</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Prioritize </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Adjust</a:t>
              </a:r>
            </a:p>
          </p:txBody>
        </p:sp>
        <p:sp>
          <p:nvSpPr>
            <p:cNvPr id="50" name="TextBox 49">
              <a:extLst>
                <a:ext uri="{FF2B5EF4-FFF2-40B4-BE49-F238E27FC236}">
                  <a16:creationId xmlns:a16="http://schemas.microsoft.com/office/drawing/2014/main" id="{F5097461-0637-84E8-C0DE-DDB4876F035A}"/>
                </a:ext>
              </a:extLst>
            </p:cNvPr>
            <p:cNvSpPr txBox="1"/>
            <p:nvPr/>
          </p:nvSpPr>
          <p:spPr>
            <a:xfrm>
              <a:off x="10910375" y="3307746"/>
              <a:ext cx="1471887" cy="622333"/>
            </a:xfrm>
            <a:prstGeom prst="rect">
              <a:avLst/>
            </a:prstGeom>
            <a:noFill/>
            <a:ln>
              <a:solidFill>
                <a:schemeClr val="bg1"/>
              </a:solidFill>
            </a:ln>
          </p:spPr>
          <p:txBody>
            <a:bodyPr wrap="square">
              <a:spAutoFit/>
            </a:bodyPr>
            <a:lstStyle/>
            <a:p>
              <a:pPr marL="228600" indent="-228600">
                <a:buAutoNum type="arabicPeriod"/>
              </a:pPr>
              <a:r>
                <a:rPr lang="en-US" sz="1400" b="1" i="0" dirty="0">
                  <a:solidFill>
                    <a:schemeClr val="bg1"/>
                  </a:solidFill>
                  <a:effectLst/>
                  <a:latin typeface="Arial" panose="020B0604020202020204" pitchFamily="34" charset="0"/>
                  <a:cs typeface="Arial" panose="020B0604020202020204" pitchFamily="34" charset="0"/>
                </a:rPr>
                <a:t>Check-in / Check-out </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Room Reservations</a:t>
              </a:r>
            </a:p>
          </p:txBody>
        </p:sp>
        <p:sp>
          <p:nvSpPr>
            <p:cNvPr id="51" name="TextBox 50">
              <a:extLst>
                <a:ext uri="{FF2B5EF4-FFF2-40B4-BE49-F238E27FC236}">
                  <a16:creationId xmlns:a16="http://schemas.microsoft.com/office/drawing/2014/main" id="{7AAA4D84-1D32-A5C9-1CFA-0CC0AA3026E6}"/>
                </a:ext>
              </a:extLst>
            </p:cNvPr>
            <p:cNvSpPr txBox="1"/>
            <p:nvPr/>
          </p:nvSpPr>
          <p:spPr>
            <a:xfrm>
              <a:off x="9334186" y="5467840"/>
              <a:ext cx="1095391" cy="878588"/>
            </a:xfrm>
            <a:prstGeom prst="rect">
              <a:avLst/>
            </a:prstGeom>
            <a:noFill/>
            <a:ln>
              <a:solidFill>
                <a:schemeClr val="bg1"/>
              </a:solidFill>
            </a:ln>
          </p:spPr>
          <p:txBody>
            <a:bodyPr wrap="square">
              <a:spAutoFit/>
            </a:bodyPr>
            <a:lstStyle/>
            <a:p>
              <a:pPr marL="228600" indent="-228600">
                <a:buAutoNum type="arabicPeriod"/>
              </a:pPr>
              <a:r>
                <a:rPr lang="en-US" sz="1400" b="1" i="0" dirty="0">
                  <a:solidFill>
                    <a:schemeClr val="bg1"/>
                  </a:solidFill>
                  <a:effectLst/>
                  <a:latin typeface="Arial" panose="020B0604020202020204" pitchFamily="34" charset="0"/>
                  <a:cs typeface="Arial" panose="020B0604020202020204" pitchFamily="34" charset="0"/>
                </a:rPr>
                <a:t>In University</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In Workplace</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Objectives</a:t>
              </a:r>
            </a:p>
          </p:txBody>
        </p:sp>
        <p:sp>
          <p:nvSpPr>
            <p:cNvPr id="52" name="TextBox 51">
              <a:extLst>
                <a:ext uri="{FF2B5EF4-FFF2-40B4-BE49-F238E27FC236}">
                  <a16:creationId xmlns:a16="http://schemas.microsoft.com/office/drawing/2014/main" id="{AAEAB852-1BE2-E780-D1EC-3BB0C51D55BC}"/>
                </a:ext>
              </a:extLst>
            </p:cNvPr>
            <p:cNvSpPr txBox="1"/>
            <p:nvPr/>
          </p:nvSpPr>
          <p:spPr>
            <a:xfrm>
              <a:off x="4541090" y="5066168"/>
              <a:ext cx="1025799" cy="1134842"/>
            </a:xfrm>
            <a:prstGeom prst="rect">
              <a:avLst/>
            </a:prstGeom>
            <a:noFill/>
            <a:ln>
              <a:solidFill>
                <a:schemeClr val="bg1"/>
              </a:solidFill>
            </a:ln>
          </p:spPr>
          <p:txBody>
            <a:bodyPr wrap="square">
              <a:spAutoFit/>
            </a:bodyPr>
            <a:lstStyle/>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Clarity</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Conciseness</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Coherence</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Correctness</a:t>
              </a:r>
            </a:p>
          </p:txBody>
        </p:sp>
        <p:sp>
          <p:nvSpPr>
            <p:cNvPr id="53" name="TextBox 52">
              <a:extLst>
                <a:ext uri="{FF2B5EF4-FFF2-40B4-BE49-F238E27FC236}">
                  <a16:creationId xmlns:a16="http://schemas.microsoft.com/office/drawing/2014/main" id="{5AD71661-26F5-E76B-5AE8-370B34C0909B}"/>
                </a:ext>
              </a:extLst>
            </p:cNvPr>
            <p:cNvSpPr txBox="1"/>
            <p:nvPr/>
          </p:nvSpPr>
          <p:spPr>
            <a:xfrm>
              <a:off x="4451450" y="1768535"/>
              <a:ext cx="945279" cy="878588"/>
            </a:xfrm>
            <a:prstGeom prst="rect">
              <a:avLst/>
            </a:prstGeom>
            <a:noFill/>
            <a:ln>
              <a:solidFill>
                <a:schemeClr val="bg1"/>
              </a:solidFill>
            </a:ln>
          </p:spPr>
          <p:txBody>
            <a:bodyPr wrap="square">
              <a:spAutoFit/>
            </a:bodyPr>
            <a:lstStyle/>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Experience</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Reflection</a:t>
              </a:r>
            </a:p>
            <a:p>
              <a:pPr marL="228600" indent="-228600">
                <a:buAutoNum type="arabicPeriod"/>
              </a:pPr>
              <a:r>
                <a:rPr lang="en-US" sz="1400" b="1" dirty="0">
                  <a:solidFill>
                    <a:schemeClr val="bg1"/>
                  </a:solidFill>
                  <a:latin typeface="Arial" panose="020B0604020202020204" pitchFamily="34" charset="0"/>
                  <a:cs typeface="Arial" panose="020B0604020202020204" pitchFamily="34" charset="0"/>
                </a:rPr>
                <a:t>Action</a:t>
              </a:r>
            </a:p>
          </p:txBody>
        </p:sp>
      </p:grpSp>
    </p:spTree>
    <p:extLst>
      <p:ext uri="{BB962C8B-B14F-4D97-AF65-F5344CB8AC3E}">
        <p14:creationId xmlns:p14="http://schemas.microsoft.com/office/powerpoint/2010/main" val="29100079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1000" fill="hold"/>
                                        <p:tgtEl>
                                          <p:spTgt spid="19"/>
                                        </p:tgtEl>
                                        <p:attrNameLst>
                                          <p:attrName>ppt_x</p:attrName>
                                        </p:attrNameLst>
                                      </p:cBhvr>
                                      <p:tavLst>
                                        <p:tav tm="0">
                                          <p:val>
                                            <p:strVal val="#ppt_x"/>
                                          </p:val>
                                        </p:tav>
                                        <p:tav tm="100000">
                                          <p:val>
                                            <p:strVal val="#ppt_x"/>
                                          </p:val>
                                        </p:tav>
                                      </p:tavLst>
                                    </p:anim>
                                    <p:anim calcmode="lin" valueType="num">
                                      <p:cBhvr additive="base">
                                        <p:cTn id="8" dur="10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p:cNvSpPr txBox="1"/>
          <p:nvPr/>
        </p:nvSpPr>
        <p:spPr>
          <a:xfrm>
            <a:off x="6531" y="990600"/>
            <a:ext cx="12192000" cy="5867400"/>
          </a:xfrm>
          <a:prstGeom prst="rect">
            <a:avLst/>
          </a:prstGeom>
          <a:solidFill>
            <a:schemeClr val="tx2">
              <a:lumMod val="75000"/>
              <a:lumOff val="25000"/>
            </a:schemeClr>
          </a:solidFill>
          <a:ln w="57150">
            <a:solidFill>
              <a:schemeClr val="tx1"/>
            </a:solidFill>
          </a:ln>
        </p:spPr>
        <p:txBody>
          <a:bodyPr wrap="square" rtlCol="0">
            <a:spAutoFit/>
          </a:bodyPr>
          <a:lstStyle/>
          <a:p>
            <a:endParaRPr lang="en-GB" dirty="0"/>
          </a:p>
        </p:txBody>
      </p:sp>
      <p:sp>
        <p:nvSpPr>
          <p:cNvPr id="7" name="TextBox 6"/>
          <p:cNvSpPr txBox="1"/>
          <p:nvPr/>
        </p:nvSpPr>
        <p:spPr>
          <a:xfrm>
            <a:off x="6531" y="990600"/>
            <a:ext cx="12185469" cy="2438400"/>
          </a:xfrm>
          <a:prstGeom prst="rect">
            <a:avLst/>
          </a:prstGeom>
          <a:solidFill>
            <a:schemeClr val="bg1"/>
          </a:solidFill>
          <a:ln>
            <a:solidFill>
              <a:schemeClr val="tx1"/>
            </a:solidFill>
          </a:ln>
        </p:spPr>
        <p:txBody>
          <a:bodyPr wrap="square" rtlCol="0">
            <a:spAutoFit/>
          </a:bodyPr>
          <a:lstStyle/>
          <a:p>
            <a:endParaRPr lang="en-GB" dirty="0"/>
          </a:p>
        </p:txBody>
      </p:sp>
      <p:sp>
        <p:nvSpPr>
          <p:cNvPr id="5"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tx2">
              <a:lumMod val="75000"/>
              <a:lumOff val="25000"/>
            </a:schemeClr>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My Personality and Skills</a:t>
            </a:r>
            <a:endParaRPr sz="4000" b="1"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2800" y="3628723"/>
            <a:ext cx="5822396" cy="3025561"/>
          </a:xfrm>
          <a:prstGeom prst="rect">
            <a:avLst/>
          </a:prstGeom>
          <a:ln w="127000" cap="sq">
            <a:solidFill>
              <a:srgbClr val="000000"/>
            </a:solidFill>
            <a:miter lim="800000"/>
          </a:ln>
          <a:effectLst>
            <a:outerShdw blurRad="57150" dist="50800" dir="2700000" algn="tl" rotWithShape="0">
              <a:srgbClr val="000000">
                <a:alpha val="40000"/>
              </a:srgbClr>
            </a:outerShdw>
          </a:effectLst>
        </p:spPr>
      </p:pic>
      <p:graphicFrame>
        <p:nvGraphicFramePr>
          <p:cNvPr id="6" name="Diagram 5"/>
          <p:cNvGraphicFramePr/>
          <p:nvPr>
            <p:extLst>
              <p:ext uri="{D42A27DB-BD31-4B8C-83A1-F6EECF244321}">
                <p14:modId xmlns:p14="http://schemas.microsoft.com/office/powerpoint/2010/main" val="200047547"/>
              </p:ext>
            </p:extLst>
          </p:nvPr>
        </p:nvGraphicFramePr>
        <p:xfrm>
          <a:off x="127191" y="1219199"/>
          <a:ext cx="11937618" cy="21557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30883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66800"/>
            <a:ext cx="12178938" cy="6172200"/>
          </a:xfrm>
          <a:solidFill>
            <a:schemeClr val="tx2">
              <a:lumMod val="75000"/>
              <a:lumOff val="25000"/>
            </a:schemeClr>
          </a:solidFill>
          <a:ln w="38100">
            <a:solidFill>
              <a:schemeClr val="tx1"/>
            </a:solidFill>
          </a:ln>
        </p:spPr>
        <p:txBody>
          <a:bodyPr/>
          <a:lstStyle/>
          <a:p>
            <a:endParaRPr lang="en-US" sz="2800" dirty="0">
              <a:solidFill>
                <a:schemeClr val="bg1">
                  <a:lumMod val="95000"/>
                </a:schemeClr>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solidFill>
                  <a:schemeClr val="bg1">
                    <a:lumMod val="95000"/>
                  </a:schemeClr>
                </a:solidFill>
                <a:latin typeface="Arial" panose="020B0604020202020204" pitchFamily="34" charset="0"/>
                <a:cs typeface="Arial" panose="020B0604020202020204" pitchFamily="34" charset="0"/>
              </a:rPr>
              <a:t>ACCOR. “Top 10 Must-Have Skills to Thrive in a Hospitality Career  | Accor News and Blogs.” </a:t>
            </a:r>
            <a:r>
              <a:rPr lang="en-US" sz="2800" i="1" dirty="0">
                <a:solidFill>
                  <a:schemeClr val="bg1">
                    <a:lumMod val="95000"/>
                  </a:schemeClr>
                </a:solidFill>
                <a:latin typeface="Arial" panose="020B0604020202020204" pitchFamily="34" charset="0"/>
                <a:cs typeface="Arial" panose="020B0604020202020204" pitchFamily="34" charset="0"/>
              </a:rPr>
              <a:t>Accor</a:t>
            </a:r>
            <a:r>
              <a:rPr lang="en-US" sz="2800" dirty="0">
                <a:solidFill>
                  <a:schemeClr val="bg1">
                    <a:lumMod val="95000"/>
                  </a:schemeClr>
                </a:solidFill>
                <a:latin typeface="Arial" panose="020B0604020202020204" pitchFamily="34" charset="0"/>
                <a:cs typeface="Arial" panose="020B0604020202020204" pitchFamily="34" charset="0"/>
              </a:rPr>
              <a:t>, 2024, careers.accor.com/global/en/blogs/2024-11/top-10-must-have-skills-to-thrive-in-a-hospitality-career.</a:t>
            </a:r>
          </a:p>
          <a:p>
            <a:endParaRPr lang="en-GB" sz="28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a:solidFill>
                  <a:schemeClr val="bg1">
                    <a:lumMod val="95000"/>
                  </a:schemeClr>
                </a:solidFill>
                <a:latin typeface="Arial" panose="020B0604020202020204" pitchFamily="34" charset="0"/>
                <a:cs typeface="Arial" panose="020B0604020202020204" pitchFamily="34" charset="0"/>
              </a:rPr>
              <a:t>Dapo, Michelin . “Top 10 Essential Skills That Hospitality Employees Need.” </a:t>
            </a:r>
            <a:r>
              <a:rPr lang="en-US" sz="2800" i="1" dirty="0">
                <a:solidFill>
                  <a:schemeClr val="bg1">
                    <a:lumMod val="95000"/>
                  </a:schemeClr>
                </a:solidFill>
                <a:latin typeface="Arial" panose="020B0604020202020204" pitchFamily="34" charset="0"/>
                <a:cs typeface="Arial" panose="020B0604020202020204" pitchFamily="34" charset="0"/>
              </a:rPr>
              <a:t>Www.torrens.edu.au</a:t>
            </a:r>
            <a:r>
              <a:rPr lang="en-US" sz="2800" dirty="0">
                <a:solidFill>
                  <a:schemeClr val="bg1">
                    <a:lumMod val="95000"/>
                  </a:schemeClr>
                </a:solidFill>
                <a:latin typeface="Arial" panose="020B0604020202020204" pitchFamily="34" charset="0"/>
                <a:cs typeface="Arial" panose="020B0604020202020204" pitchFamily="34" charset="0"/>
              </a:rPr>
              <a:t>, 3 Feb. 2023, www.torrens.edu.au/stories/blog/hospitality/top-10-essential-skills-that-hospitality-employees-need.</a:t>
            </a:r>
          </a:p>
          <a:p>
            <a:pPr marL="285750" indent="-285750">
              <a:buFont typeface="Arial" panose="020B0604020202020204" pitchFamily="34" charset="0"/>
              <a:buChar char="•"/>
            </a:pPr>
            <a:endParaRPr lang="en-GB" dirty="0">
              <a:solidFill>
                <a:schemeClr val="tx1"/>
              </a:solidFill>
            </a:endParaRPr>
          </a:p>
        </p:txBody>
      </p:sp>
      <p:sp>
        <p:nvSpPr>
          <p:cNvPr id="6"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tx2">
              <a:lumMod val="75000"/>
              <a:lumOff val="25000"/>
            </a:schemeClr>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References &amp; Conclusion</a:t>
            </a:r>
            <a:endParaRPr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44421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 y="0"/>
            <a:ext cx="12192000" cy="6858000"/>
          </a:xfrm>
          <a:prstGeom prst="rect">
            <a:avLst/>
          </a:prstGeom>
          <a:solidFill>
            <a:schemeClr val="tx2">
              <a:lumMod val="75000"/>
              <a:lumOff val="25000"/>
            </a:schemeClr>
          </a:solidFill>
          <a:ln w="57150">
            <a:solidFill>
              <a:schemeClr val="tx1"/>
            </a:solidFill>
          </a:ln>
        </p:spPr>
        <p:txBody>
          <a:bodyPr wrap="square" rtlCol="0">
            <a:spAutoFit/>
          </a:bodyPr>
          <a:lstStyle/>
          <a:p>
            <a:endParaRPr lang="en-GB" dirty="0"/>
          </a:p>
        </p:txBody>
      </p:sp>
      <p:pic>
        <p:nvPicPr>
          <p:cNvPr id="4098" name="Picture 2" descr="Blue 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381000"/>
            <a:ext cx="8197416" cy="54605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6038953"/>
            <a:ext cx="12115800" cy="584775"/>
          </a:xfrm>
          <a:prstGeom prst="rect">
            <a:avLst/>
          </a:prstGeom>
          <a:solidFill>
            <a:schemeClr val="bg1"/>
          </a:solidFill>
          <a:ln w="57150">
            <a:solidFill>
              <a:schemeClr val="tx1"/>
            </a:solidFill>
          </a:ln>
        </p:spPr>
        <p:txBody>
          <a:bodyPr wrap="square" rtlCol="0">
            <a:spAutoFit/>
          </a:bodyPr>
          <a:lstStyle/>
          <a:p>
            <a:pPr algn="ctr"/>
            <a:r>
              <a:rPr lang="en-GB" sz="3200" b="1" dirty="0">
                <a:latin typeface="Arial" panose="020B0604020202020204" pitchFamily="34" charset="0"/>
                <a:cs typeface="Arial" panose="020B0604020202020204" pitchFamily="34" charset="0"/>
              </a:rPr>
              <a:t>ANY QUESTIONS ?</a:t>
            </a:r>
          </a:p>
        </p:txBody>
      </p:sp>
    </p:spTree>
    <p:extLst>
      <p:ext uri="{BB962C8B-B14F-4D97-AF65-F5344CB8AC3E}">
        <p14:creationId xmlns:p14="http://schemas.microsoft.com/office/powerpoint/2010/main" val="12051316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2.xml><?xml version="1.0" encoding="utf-8"?>
<ds:datastoreItem xmlns:ds="http://schemas.openxmlformats.org/officeDocument/2006/customXml" ds:itemID="{7DF10072-02C4-49CD-A62E-A2D45571E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A42C18-4C38-43BB-8CE3-C963EDA9CBBA}">
  <ds:schemaRefs>
    <ds:schemaRef ds:uri="http://purl.org/dc/elements/1.1/"/>
    <ds:schemaRef ds:uri="71af3243-3dd4-4a8d-8c0d-dd76da1f02a5"/>
    <ds:schemaRef ds:uri="http://schemas.microsoft.com/sharepoint/v3"/>
    <ds:schemaRef ds:uri="http://purl.org/dc/dcmitype/"/>
    <ds:schemaRef ds:uri="http://schemas.microsoft.com/office/2006/metadata/properties"/>
    <ds:schemaRef ds:uri="230e9df3-be65-4c73-a93b-d1236ebd677e"/>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16c05727-aa75-4e4a-9b5f-8a80a1165891"/>
    <ds:schemaRef ds:uri="http://purl.org/dc/te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9934</TotalTime>
  <Words>337</Words>
  <Application>Microsoft Macintosh PowerPoint</Application>
  <PresentationFormat>Widescreen</PresentationFormat>
  <Paragraphs>72</Paragraphs>
  <Slides>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Aptos</vt:lpstr>
      <vt:lpstr>Arial</vt:lpstr>
      <vt:lpstr>Arial Black</vt:lpstr>
      <vt:lpstr>Bahnschrift SemiLight</vt:lpstr>
      <vt:lpstr>Segoe UI</vt:lpstr>
      <vt:lpstr>Trebuchet MS</vt:lpstr>
      <vt:lpstr>Wingdings</vt:lpstr>
      <vt:lpstr>Blockwork elegance</vt:lpstr>
      <vt:lpstr>BUSINESS SKILLS FOR THE INTERNATIONAL  HOTEL INDUSTRY</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UPPER CRUST CAFE</dc:title>
  <dc:creator>Ajay Singh</dc:creator>
  <cp:lastModifiedBy>Sandyta The One🥰🫶🏻</cp:lastModifiedBy>
  <cp:revision>87</cp:revision>
  <dcterms:created xsi:type="dcterms:W3CDTF">2025-08-04T03:17:32Z</dcterms:created>
  <dcterms:modified xsi:type="dcterms:W3CDTF">2026-01-09T12:40:39Z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