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99" r:id="rId2"/>
    <p:sldId id="329" r:id="rId3"/>
    <p:sldId id="300" r:id="rId4"/>
    <p:sldId id="349" r:id="rId5"/>
    <p:sldId id="350" r:id="rId6"/>
    <p:sldId id="352" r:id="rId7"/>
    <p:sldId id="353" r:id="rId8"/>
    <p:sldId id="354" r:id="rId9"/>
    <p:sldId id="355" r:id="rId10"/>
    <p:sldId id="356" r:id="rId11"/>
    <p:sldId id="357" r:id="rId12"/>
    <p:sldId id="358" r:id="rId13"/>
    <p:sldId id="360" r:id="rId14"/>
    <p:sldId id="362" r:id="rId15"/>
    <p:sldId id="309" r:id="rId16"/>
    <p:sldId id="359" r:id="rId17"/>
    <p:sldId id="36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89585" autoAdjust="0"/>
  </p:normalViewPr>
  <p:slideViewPr>
    <p:cSldViewPr snapToGrid="0">
      <p:cViewPr varScale="1">
        <p:scale>
          <a:sx n="147" d="100"/>
          <a:sy n="147" d="100"/>
        </p:scale>
        <p:origin x="132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5" d="100"/>
          <a:sy n="125" d="100"/>
        </p:scale>
        <p:origin x="4932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7T00:46:53.70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3227 1229 24575,'-3'1'0,"1"0"0,-1 0 0,0 0 0,1 0 0,-1 0 0,1 1 0,0-1 0,-1 1 0,1 0 0,0-1 0,0 1 0,0 0 0,-3 4 0,-23 30 0,23-30 0,0 0 0,0 0 0,0 0 0,-1-1 0,0 0 0,0 0 0,0-1 0,-1 0 0,-11 6 0,-70 27 0,61-26 0,1-4 0,0 0 0,0-1 0,0-1 0,-43 1 0,-38 7 0,61-7 0,1-2 0,0-2 0,-60-5 0,9 1 0,33 1 0,-91-12 0,135 11 0,0-1 0,1-1 0,-1 0 0,0-1 0,1-1 0,-28-14 0,-31-14 0,57 27 0,1 0 0,-23-14 0,-49-23 0,66 33 0,0 0 0,-38-26 0,-84-49 0,53 24 0,-69-40 0,124 74 0,33 22 0,-1 0 0,1 1 0,-1 0 0,-15-7 0,-19-9 0,0-2 0,-40-31 0,0 1 0,-135-91 0,7-8 0,-35-75 0,122 106 0,122 121 0,-1-1 0,0 1 0,1-1 0,-1 1 0,0-1 0,1 1 0,-1-1 0,1 0 0,-1 1 0,1-1 0,-1 0 0,1 1 0,-1-1 0,1 0 0,0 1 0,-1-1 0,1 0 0,0 0 0,0 0 0,-1 1 0,1-1 0,0 0 0,0 0 0,0 0 0,0 0 0,0 1 0,0-1 0,0 0 0,0 0 0,1-1 0,0 1 0,0 0 0,0 0 0,1 0 0,-1 0 0,0 1 0,1-1 0,-1 0 0,1 1 0,-1-1 0,0 1 0,1-1 0,-1 1 0,1-1 0,0 1 0,1 0 0,72-1 0,-64 2 0,46-2 0,97-15 0,-215-4 0,9 8 0,-84-9 0,125 20 0,0-1 0,0 1 0,0 1 0,0 0 0,-13 1 0,22-1 0,0 1 0,-1-1 0,1 1 0,0-1 0,0 1 0,0 0 0,-1 0 0,1 0 0,0 0 0,0 0 0,0 0 0,0 1 0,1-1 0,-1 1 0,0-1 0,1 1 0,-1-1 0,1 1 0,-1 0 0,1 0 0,0 0 0,0 0 0,0 0 0,0 0 0,-1 3 0,-5 22 0,1 1 0,2 0 0,-2 31 0,-1 17 0,4-54-341,1 1 0,1 0-1,2 32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7T00:46:56.30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2355 1 24575,'0'5'0,"1"1"0,-1 0 0,0 0 0,0 0 0,-1 0 0,0-1 0,0 1 0,-1 0 0,1-1 0,-1 1 0,0-1 0,0 1 0,-1-1 0,0 0 0,0 0 0,-5 7 0,-56 76 0,42-56 0,-1 0 0,-1-2 0,-1 0 0,-43 36 0,3-8 0,43-37 0,-1-1 0,-1-1 0,-28 18 0,-61 38 0,63-47 0,-1-2 0,-107 38 0,-111 10 0,219-61 0,-92 13 0,48-12 0,41-1 0,36-8 0,0-1 0,0-1 0,-27 2 0,24-4 0,-1 2 0,1 0 0,-23 7 0,23-4 0,-2-2 0,-36 4 0,-22-2 0,-121 23 0,111-4 0,72-18 0,-1-1 0,1-1 0,-1-1 0,0 0 0,-32 1 0,-16 5 0,32-3 0,43-7 0,0 1 0,0 0 0,0 0 0,0 1 0,0 0 0,0 1 0,8 4 0,50 11 0,91-17 0,-150-1 0,-25-2 0,0-1 0,0 0 0,0-2 0,1 0 0,0-1 0,-33-16 0,25 11 0,-17-9 0,-55-36 0,96 51 0,13 1 0,28-3 0,-17 4 0,-9-1-81,101-29 292,-103 29-398,0-1 1,-1-1-1,0 0 0,0 0 0,0-1 0,-1 0 0,13-12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7T00:46:59.6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 24575,'29'-1'0,"-1"1"0,1 1 0,-1 1 0,0 2 0,1 1 0,-2 1 0,50 18 0,-36-10 0,76 18 0,-65-19 0,44 12 0,118 33 0,-98-24 0,70 26 0,-179-57 0,327 149 0,-55-14 0,-16-5 0,-134-72 0,-107-51 0,-1-2 0,1-1 0,0 0 0,1-2 0,0 0 0,37 2 0,144-6 0,-97-4 0,5 1 0,118 5 0,-229-3 0,0-1 0,0 1 0,1 0 0,-1 0 0,0 1 0,0-1 0,0 0 0,1 0 0,-1 0 0,0 1 0,0-1 0,0 1 0,0-1 0,0 1 0,0-1 0,0 1 0,0-1 0,0 1 0,0 0 0,0 0 0,0 0 0,0-1 0,-1 1 0,1 0 0,0 0 0,0 0 0,0 1 0,-1 0 0,0-1 0,-1 1 0,1-1 0,0 1 0,-1-1 0,1 1 0,-1-1 0,1 0 0,-1 1 0,0-1 0,1 0 0,-1 1 0,0-1 0,0 0 0,0 0 0,0 0 0,-2 2 0,-4 3 0,1 0 0,-1 0 0,-1-1 0,1 0 0,-1 0 0,-9 4 0,-44 5 0,50-13 0,0 1 0,-1 0 0,1 1 0,-15 6 0,-4-1 0,25-8 0,20-5 0,20-6 0,-2-1 0,1-1 0,57-34 0,-90 47 0,-1 0 0,0-1 0,1 1 0,-1 0 0,0-1 0,1 1 0,-1-1 0,0 1 0,1-1 0,-1 1 0,0-1 0,0 1 0,0-1 0,0 1 0,1-1 0,-1 1 0,0-1 0,0 1 0,0-1 0,0 1 0,0-1 0,0 1 0,0-1 0,0 1 0,0-1 0,-1 1 0,1-1 0,0 1 0,0-1 0,0 1 0,-1-1 0,1 1 0,0 0 0,0-1 0,-1 1 0,1-1 0,0 1 0,-1 0 0,1-1 0,0 1 0,-1 0 0,1-1 0,-1 1 0,1 0 0,-1-1 0,1 1 0,-1 0 0,1 0 0,-1 0 0,0-1 0,-34-19 0,22 12 0,-145-90 0,147 92-341,-1 1 0,0 0-1,-16-4 1,16 5-6485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7T00:47:02.3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2223 24575,'1'-3'0,"1"0"0,0 0 0,0 1 0,0-1 0,0 1 0,0-1 0,0 1 0,1 0 0,-1 0 0,1 0 0,0 0 0,-1 1 0,6-3 0,4-5 0,36-26 0,2 2 0,98-51 0,-110 65 0,107-46 0,-98 46 0,0-2 0,56-35 0,-75 38 0,38-34 0,135-123 0,-186 161 0,-1-2 0,0 0 0,13-21 0,-13 17 0,33-36 0,255-232 0,-275 262 0,-1-1 0,40-55 0,-2 21 0,-32 16 0,27-53 0,-32 51 0,2 2 0,55-65 0,-44 57 0,-25 32 0,1 1 0,25-26 0,143-149 0,-178 190 0,8-10 0,1 1 0,0 1 0,1 0 0,1 1 0,18-10 0,-10 4 0,-22 15 0,0 0 0,-1 1 0,1-1 0,1 1 0,-1-1 0,0 1 0,1 0 0,-1 1 0,1-1 0,-1 1 0,1-1 0,0 1 0,5-1 0,-8 3 0,0 0 0,1-1 0,-1 1 0,0 0 0,0 0 0,0 0 0,1 0 0,-1 0 0,0 1 0,-1-1 0,1 0 0,0 0 0,0 1 0,0-1 0,-1 0 0,1 1 0,-1-1 0,1 1 0,-1-1 0,1 1 0,-1-1 0,0 1 0,0-1 0,0 1 0,0-1 0,0 3 0,0 49 0,0-42 0,-1 15 0,2-11 0,-1 0 0,-1 0 0,0 0 0,-1 0 0,-1 0 0,0 0 0,-1 0 0,-8 17 0,4-10 0,4-14 0,3-30 0,0-90 0,3-87 0,7 157 0,-7 36 0,0-1 0,0 0 0,-1 0 0,0 0 0,-1 0 0,0-11 0,0 17 0,0 0 0,-1 0 0,1 1 0,-1-1 0,1 0 0,-1 1 0,1-1 0,-1 0 0,0 1 0,1-1 0,-1 0 0,0 1 0,0-1 0,1 1 0,-1 0 0,0-1 0,0 1 0,0 0 0,0-1 0,1 1 0,-1 0 0,0 0 0,0 0 0,0-1 0,0 1 0,0 0 0,0 0 0,0 1 0,-1-1 0,-34 2 0,26-1 0,-27 3 0,-1 1 0,1 2 0,0 2 0,-41 16 0,4-10-1365,62-11-5461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7T00:47:03.3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24575,'3'0'0,"1"3"0,0 4 0,-1 4 0,-1 3 0,-1 2 0,0 2 0,-1 0 0,0 1 0,0 0 0,0-3-8191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246DE-1311-4D9A-A106-4892398E4179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63CAB-249C-4D0A-83D1-41B6B245C5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2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785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010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0324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61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191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5169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102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2654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162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1470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6775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9578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9334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3636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74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94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014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35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20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3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38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13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311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838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48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85BB-D846-44CD-AE50-D2DE1B0AA685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1EE06-15A3-4882-AFD9-D6C741948A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6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customXml" Target="../ink/ink5.xml"/><Relationship Id="rId3" Type="http://schemas.openxmlformats.org/officeDocument/2006/relationships/image" Target="../media/image1.png"/><Relationship Id="rId7" Type="http://schemas.openxmlformats.org/officeDocument/2006/relationships/customXml" Target="../ink/ink2.xml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customXml" Target="../ink/ink3.xml"/><Relationship Id="rId1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.png"/><Relationship Id="rId7" Type="http://schemas.openxmlformats.org/officeDocument/2006/relationships/hyperlink" Target="https://trello.com/en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iro.com/templates/mood-board/" TargetMode="External"/><Relationship Id="rId5" Type="http://schemas.openxmlformats.org/officeDocument/2006/relationships/hyperlink" Target="http://www.gomoodboard.com/" TargetMode="External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10" Type="http://schemas.openxmlformats.org/officeDocument/2006/relationships/image" Target="../media/image23.png"/><Relationship Id="rId4" Type="http://schemas.openxmlformats.org/officeDocument/2006/relationships/image" Target="../media/image3.png"/><Relationship Id="rId9" Type="http://schemas.openxmlformats.org/officeDocument/2006/relationships/image" Target="../media/image2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67B4C4D9-868C-448D-BA21-45D3D15989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Text&#10;&#10;Description automatically generated with low confidence">
            <a:extLst>
              <a:ext uri="{FF2B5EF4-FFF2-40B4-BE49-F238E27FC236}">
                <a16:creationId xmlns:a16="http://schemas.microsoft.com/office/drawing/2014/main" id="{FE47F6C5-F995-4284-81F5-D34AB29323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771" y="439593"/>
            <a:ext cx="3952457" cy="13082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BA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latin typeface="+mj-lt"/>
              </a:rPr>
              <a:t>Games Design &amp; Asset Creation 2</a:t>
            </a:r>
          </a:p>
          <a:p>
            <a:pPr algn="ctr"/>
            <a:endParaRPr lang="en-GB" sz="3500" b="1" dirty="0">
              <a:solidFill>
                <a:schemeClr val="bg1"/>
              </a:solidFill>
              <a:latin typeface="+mj-lt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latin typeface="+mj-lt"/>
              </a:rPr>
              <a:t>Idea Generation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An 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942827" y="1045042"/>
            <a:ext cx="466089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There are many different techniques we can use to create interesting and original ideas, including: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B3215B-4629-4EC9-9E61-25F1FECF455A}"/>
              </a:ext>
            </a:extLst>
          </p:cNvPr>
          <p:cNvSpPr txBox="1"/>
          <p:nvPr/>
        </p:nvSpPr>
        <p:spPr>
          <a:xfrm rot="782024">
            <a:off x="7807522" y="853955"/>
            <a:ext cx="382943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 err="1">
                <a:solidFill>
                  <a:schemeClr val="bg1"/>
                </a:solidFill>
              </a:rPr>
              <a:t>Mindmaps</a:t>
            </a:r>
            <a:endParaRPr lang="en-GB" sz="6000" b="1" u="sng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220635-E062-48DA-941D-CDF3552EDAC0}"/>
              </a:ext>
            </a:extLst>
          </p:cNvPr>
          <p:cNvSpPr txBox="1"/>
          <p:nvPr/>
        </p:nvSpPr>
        <p:spPr>
          <a:xfrm rot="20940776">
            <a:off x="1292056" y="3359006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 err="1">
                <a:solidFill>
                  <a:schemeClr val="bg1"/>
                </a:solidFill>
              </a:rPr>
              <a:t>Moodboarding</a:t>
            </a:r>
            <a:endParaRPr lang="en-GB" sz="6000" b="1" u="sng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A69BF8-D0A9-48B4-8199-73E51852E48F}"/>
              </a:ext>
            </a:extLst>
          </p:cNvPr>
          <p:cNvSpPr txBox="1"/>
          <p:nvPr/>
        </p:nvSpPr>
        <p:spPr>
          <a:xfrm rot="337724">
            <a:off x="5516258" y="5305293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Communication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FFD6B69-6EBC-412D-996C-90018DBA322F}"/>
              </a:ext>
            </a:extLst>
          </p:cNvPr>
          <p:cNvSpPr txBox="1"/>
          <p:nvPr/>
        </p:nvSpPr>
        <p:spPr>
          <a:xfrm rot="19978146">
            <a:off x="6493031" y="2854473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Retrospect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67D70B-608A-4903-B4B7-EE82BDB37096}"/>
              </a:ext>
            </a:extLst>
          </p:cNvPr>
          <p:cNvSpPr txBox="1"/>
          <p:nvPr/>
        </p:nvSpPr>
        <p:spPr>
          <a:xfrm rot="629619">
            <a:off x="167393" y="5376808"/>
            <a:ext cx="52054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Related Media</a:t>
            </a:r>
          </a:p>
        </p:txBody>
      </p:sp>
    </p:spTree>
    <p:extLst>
      <p:ext uri="{BB962C8B-B14F-4D97-AF65-F5344CB8AC3E}">
        <p14:creationId xmlns:p14="http://schemas.microsoft.com/office/powerpoint/2010/main" val="119026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Moodboarding</a:t>
            </a: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5951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5946079" y="229551"/>
            <a:ext cx="48818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err="1">
                <a:solidFill>
                  <a:schemeClr val="bg1"/>
                </a:solidFill>
              </a:rPr>
              <a:t>Moodboards</a:t>
            </a:r>
            <a:r>
              <a:rPr lang="en-GB" sz="3200" dirty="0">
                <a:solidFill>
                  <a:schemeClr val="bg1"/>
                </a:solidFill>
              </a:rPr>
              <a:t> are a collections of images (sometimes with captions) that can be used to help encourage creative thinking and idea generation.</a:t>
            </a:r>
          </a:p>
        </p:txBody>
      </p:sp>
      <p:pic>
        <p:nvPicPr>
          <p:cNvPr id="1026" name="Picture 2" descr="videogame aesthetic series - TumblrViewer">
            <a:extLst>
              <a:ext uri="{FF2B5EF4-FFF2-40B4-BE49-F238E27FC236}">
                <a16:creationId xmlns:a16="http://schemas.microsoft.com/office/drawing/2014/main" id="{D7BDF8F1-03BD-4F86-98A1-896422EDA9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023" y="952826"/>
            <a:ext cx="4881880" cy="423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6014041" y="3353690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This can help us: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356680-8887-4D0D-862D-6055D8B608E0}"/>
              </a:ext>
            </a:extLst>
          </p:cNvPr>
          <p:cNvSpPr txBox="1"/>
          <p:nvPr/>
        </p:nvSpPr>
        <p:spPr>
          <a:xfrm>
            <a:off x="6014041" y="3828572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- Communicate Style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8B8CFD-2F09-4B08-B43E-8A82085D6280}"/>
              </a:ext>
            </a:extLst>
          </p:cNvPr>
          <p:cNvSpPr txBox="1"/>
          <p:nvPr/>
        </p:nvSpPr>
        <p:spPr>
          <a:xfrm>
            <a:off x="902729" y="5189730"/>
            <a:ext cx="95483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As well as an overall board, we can also make individual ones for different aspects of the project. (Character, World, Environment, Vehicles, Props, Mechanics etc.)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EE0B82-D1E1-6773-48C4-9C6279079EA8}"/>
              </a:ext>
            </a:extLst>
          </p:cNvPr>
          <p:cNvSpPr txBox="1"/>
          <p:nvPr/>
        </p:nvSpPr>
        <p:spPr>
          <a:xfrm>
            <a:off x="6014041" y="4303454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- Compile useful references</a:t>
            </a:r>
          </a:p>
        </p:txBody>
      </p:sp>
    </p:spTree>
    <p:extLst>
      <p:ext uri="{BB962C8B-B14F-4D97-AF65-F5344CB8AC3E}">
        <p14:creationId xmlns:p14="http://schemas.microsoft.com/office/powerpoint/2010/main" val="334214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 err="1">
                <a:solidFill>
                  <a:schemeClr val="bg1"/>
                </a:solidFill>
                <a:latin typeface="+mn-lt"/>
              </a:rPr>
              <a:t>Mindmaps</a:t>
            </a: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91257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252602" y="1023391"/>
            <a:ext cx="93036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How do you do fellow kids?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B3215B-4629-4EC9-9E61-25F1FECF455A}"/>
              </a:ext>
            </a:extLst>
          </p:cNvPr>
          <p:cNvSpPr txBox="1"/>
          <p:nvPr/>
        </p:nvSpPr>
        <p:spPr>
          <a:xfrm>
            <a:off x="2545297" y="2739663"/>
            <a:ext cx="70109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u="sng" dirty="0" err="1">
                <a:solidFill>
                  <a:schemeClr val="bg1"/>
                </a:solidFill>
              </a:rPr>
              <a:t>Mindmaps</a:t>
            </a:r>
            <a:endParaRPr lang="en-GB" sz="6000" b="1" u="sng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A69BF8-D0A9-48B4-8199-73E51852E48F}"/>
              </a:ext>
            </a:extLst>
          </p:cNvPr>
          <p:cNvSpPr txBox="1"/>
          <p:nvPr/>
        </p:nvSpPr>
        <p:spPr>
          <a:xfrm>
            <a:off x="2946810" y="4309323"/>
            <a:ext cx="86222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</a:rPr>
              <a:t>Straight </a:t>
            </a:r>
            <a:r>
              <a:rPr lang="en-GB" sz="6000" dirty="0" err="1">
                <a:solidFill>
                  <a:schemeClr val="bg1"/>
                </a:solidFill>
              </a:rPr>
              <a:t>outta</a:t>
            </a:r>
            <a:r>
              <a:rPr lang="en-GB" sz="60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</a:rPr>
              <a:t>Learning in the Digital Era.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AEEECD-A7AD-7FD2-109A-3B0E67F96988}"/>
              </a:ext>
            </a:extLst>
          </p:cNvPr>
          <p:cNvSpPr txBox="1"/>
          <p:nvPr/>
        </p:nvSpPr>
        <p:spPr>
          <a:xfrm>
            <a:off x="1511704" y="1966880"/>
            <a:ext cx="93036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Its me!</a:t>
            </a:r>
          </a:p>
        </p:txBody>
      </p:sp>
    </p:spTree>
    <p:extLst>
      <p:ext uri="{BB962C8B-B14F-4D97-AF65-F5344CB8AC3E}">
        <p14:creationId xmlns:p14="http://schemas.microsoft.com/office/powerpoint/2010/main" val="2149219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252602" y="1023391"/>
            <a:ext cx="93036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u="sng" dirty="0">
                <a:solidFill>
                  <a:schemeClr val="bg1"/>
                </a:solidFill>
              </a:rPr>
              <a:t>Yes.  They actually have a use.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5A69BF8-D0A9-48B4-8199-73E51852E48F}"/>
              </a:ext>
            </a:extLst>
          </p:cNvPr>
          <p:cNvSpPr txBox="1"/>
          <p:nvPr/>
        </p:nvSpPr>
        <p:spPr>
          <a:xfrm>
            <a:off x="137455" y="2026566"/>
            <a:ext cx="113164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When coupled with the visual work of a </a:t>
            </a:r>
            <a:r>
              <a:rPr lang="en-GB" sz="4800" dirty="0" err="1">
                <a:solidFill>
                  <a:schemeClr val="bg1"/>
                </a:solidFill>
              </a:rPr>
              <a:t>moodboard</a:t>
            </a:r>
            <a:r>
              <a:rPr lang="en-GB" sz="4800" dirty="0">
                <a:solidFill>
                  <a:schemeClr val="bg1"/>
                </a:solidFill>
              </a:rPr>
              <a:t>, a </a:t>
            </a:r>
            <a:r>
              <a:rPr lang="en-GB" sz="4800" dirty="0" err="1">
                <a:solidFill>
                  <a:schemeClr val="bg1"/>
                </a:solidFill>
              </a:rPr>
              <a:t>mindmap</a:t>
            </a:r>
            <a:r>
              <a:rPr lang="en-GB" sz="4800" dirty="0">
                <a:solidFill>
                  <a:schemeClr val="bg1"/>
                </a:solidFill>
              </a:rPr>
              <a:t> can help give context to the wider idea.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74F8038A-C28E-1CD5-CC63-7416513ABC31}"/>
              </a:ext>
            </a:extLst>
          </p:cNvPr>
          <p:cNvSpPr/>
          <p:nvPr/>
        </p:nvSpPr>
        <p:spPr>
          <a:xfrm>
            <a:off x="4458925" y="4573621"/>
            <a:ext cx="2282637" cy="158236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Mindmaps</a:t>
            </a:r>
            <a:endParaRPr lang="en-GB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EEEB873-04DF-8ADC-F0EE-1E6096D47A5A}"/>
              </a:ext>
            </a:extLst>
          </p:cNvPr>
          <p:cNvSpPr/>
          <p:nvPr/>
        </p:nvSpPr>
        <p:spPr>
          <a:xfrm>
            <a:off x="2002630" y="4351923"/>
            <a:ext cx="1880680" cy="12445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Why?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10AC37C-4E1F-E2E7-13A8-0710C88B6B72}"/>
              </a:ext>
            </a:extLst>
          </p:cNvPr>
          <p:cNvSpPr/>
          <p:nvPr/>
        </p:nvSpPr>
        <p:spPr>
          <a:xfrm>
            <a:off x="7317177" y="5364804"/>
            <a:ext cx="1880680" cy="12445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are they?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50A3F62-9F32-1B40-ED78-AD44A017D452}"/>
              </a:ext>
            </a:extLst>
          </p:cNvPr>
          <p:cNvSpPr/>
          <p:nvPr/>
        </p:nvSpPr>
        <p:spPr>
          <a:xfrm>
            <a:off x="9197857" y="4120284"/>
            <a:ext cx="1880680" cy="12445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Blue orbs of knowledge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FA425D4-2131-95FF-C863-10D778DB4BEE}"/>
              </a:ext>
            </a:extLst>
          </p:cNvPr>
          <p:cNvSpPr/>
          <p:nvPr/>
        </p:nvSpPr>
        <p:spPr>
          <a:xfrm>
            <a:off x="211716" y="5364805"/>
            <a:ext cx="1880680" cy="12445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Helps give context to your visual research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CA644C-1EF3-7009-8583-E55757D222A3}"/>
              </a:ext>
            </a:extLst>
          </p:cNvPr>
          <p:cNvGrpSpPr/>
          <p:nvPr/>
        </p:nvGrpSpPr>
        <p:grpSpPr>
          <a:xfrm>
            <a:off x="1733288" y="5173660"/>
            <a:ext cx="2994120" cy="527040"/>
            <a:chOff x="1733288" y="5173660"/>
            <a:chExt cx="2994120" cy="5270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32D802DF-15B6-7B2B-C856-D944628B3B9C}"/>
                    </a:ext>
                  </a:extLst>
                </p14:cNvPr>
                <p14:cNvContentPartPr/>
                <p14:nvPr/>
              </p14:nvContentPartPr>
              <p14:xfrm>
                <a:off x="3565688" y="5173660"/>
                <a:ext cx="1161720" cy="52236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32D802DF-15B6-7B2B-C856-D944628B3B9C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557048" y="5165020"/>
                  <a:ext cx="1179360" cy="540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37DF38AB-07DD-7881-AE9E-7F260C009990}"/>
                    </a:ext>
                  </a:extLst>
                </p14:cNvPr>
                <p14:cNvContentPartPr/>
                <p14:nvPr/>
              </p14:nvContentPartPr>
              <p14:xfrm>
                <a:off x="1733288" y="5317300"/>
                <a:ext cx="848520" cy="38340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37DF38AB-07DD-7881-AE9E-7F260C00999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724288" y="5308660"/>
                  <a:ext cx="866160" cy="401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C43BE6C-59F1-DC8C-4192-63C65841E2BC}"/>
                  </a:ext>
                </a:extLst>
              </p14:cNvPr>
              <p14:cNvContentPartPr/>
              <p14:nvPr/>
            </p14:nvContentPartPr>
            <p14:xfrm>
              <a:off x="6406808" y="5524300"/>
              <a:ext cx="1074600" cy="3366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C43BE6C-59F1-DC8C-4192-63C65841E2B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398168" y="5515660"/>
                <a:ext cx="1092240" cy="354240"/>
              </a:xfrm>
              <a:prstGeom prst="rect">
                <a:avLst/>
              </a:prstGeom>
            </p:spPr>
          </p:pic>
        </mc:Fallback>
      </mc:AlternateContent>
      <p:grpSp>
        <p:nvGrpSpPr>
          <p:cNvPr id="21" name="Group 20">
            <a:extLst>
              <a:ext uri="{FF2B5EF4-FFF2-40B4-BE49-F238E27FC236}">
                <a16:creationId xmlns:a16="http://schemas.microsoft.com/office/drawing/2014/main" id="{0791CEDB-418B-06FD-E950-5D2F525EC45E}"/>
              </a:ext>
            </a:extLst>
          </p:cNvPr>
          <p:cNvGrpSpPr/>
          <p:nvPr/>
        </p:nvGrpSpPr>
        <p:grpSpPr>
          <a:xfrm>
            <a:off x="9013928" y="5055940"/>
            <a:ext cx="838080" cy="800280"/>
            <a:chOff x="9013928" y="5055940"/>
            <a:chExt cx="838080" cy="800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E2B66A8C-A57B-6A6C-3937-2851CF2C7C80}"/>
                    </a:ext>
                  </a:extLst>
                </p14:cNvPr>
                <p14:cNvContentPartPr/>
                <p14:nvPr/>
              </p14:nvContentPartPr>
              <p14:xfrm>
                <a:off x="9013928" y="5055940"/>
                <a:ext cx="838080" cy="80028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E2B66A8C-A57B-6A6C-3937-2851CF2C7C80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9005288" y="5046940"/>
                  <a:ext cx="855720" cy="81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F8D5A26A-0A9A-8CDB-A4D7-135C814EB2E1}"/>
                    </a:ext>
                  </a:extLst>
                </p14:cNvPr>
                <p14:cNvContentPartPr/>
                <p14:nvPr/>
              </p14:nvContentPartPr>
              <p14:xfrm>
                <a:off x="9824648" y="5064580"/>
                <a:ext cx="6840" cy="5112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F8D5A26A-0A9A-8CDB-A4D7-135C814EB2E1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9816008" y="5055940"/>
                  <a:ext cx="24480" cy="6876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276664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5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Retrospect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3937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5946079" y="229551"/>
            <a:ext cx="60967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>
                <a:solidFill>
                  <a:schemeClr val="bg1"/>
                </a:solidFill>
              </a:rPr>
              <a:t>Retrospect</a:t>
            </a:r>
            <a:r>
              <a:rPr lang="en-GB" sz="3200" dirty="0">
                <a:solidFill>
                  <a:schemeClr val="bg1"/>
                </a:solidFill>
              </a:rPr>
              <a:t> is a powerful tool in the research and idea generation process.  It allows us time to look back over our previous work and mix familiar ideas with new interesting approaches.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2700864" y="3353690"/>
            <a:ext cx="4881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This could be: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D356680-8887-4D0D-862D-6055D8B608E0}"/>
              </a:ext>
            </a:extLst>
          </p:cNvPr>
          <p:cNvSpPr txBox="1"/>
          <p:nvPr/>
        </p:nvSpPr>
        <p:spPr>
          <a:xfrm>
            <a:off x="1326021" y="3805144"/>
            <a:ext cx="5659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- Looking over old sketch books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8B8CFD-2F09-4B08-B43E-8A82085D6280}"/>
              </a:ext>
            </a:extLst>
          </p:cNvPr>
          <p:cNvSpPr txBox="1"/>
          <p:nvPr/>
        </p:nvSpPr>
        <p:spPr>
          <a:xfrm>
            <a:off x="1389110" y="5370386"/>
            <a:ext cx="95483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You’d be surprised at how powerful looking back over your old work can be for sparking those ideas.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EE0B82-D1E1-6773-48C4-9C6279079EA8}"/>
              </a:ext>
            </a:extLst>
          </p:cNvPr>
          <p:cNvSpPr txBox="1"/>
          <p:nvPr/>
        </p:nvSpPr>
        <p:spPr>
          <a:xfrm>
            <a:off x="1326020" y="4280026"/>
            <a:ext cx="5133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- Looking back on a previous projects work</a:t>
            </a:r>
          </a:p>
        </p:txBody>
      </p:sp>
      <p:pic>
        <p:nvPicPr>
          <p:cNvPr id="2050" name="Picture 2" descr="Going through old sketchbooks... | Riviste d'arte, Arte che ispira, Arte a  penna">
            <a:extLst>
              <a:ext uri="{FF2B5EF4-FFF2-40B4-BE49-F238E27FC236}">
                <a16:creationId xmlns:a16="http://schemas.microsoft.com/office/drawing/2014/main" id="{C766DA3B-7EF6-2087-5781-DF83C361C7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3855" y="3353690"/>
            <a:ext cx="2641212" cy="2007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Old Sketchbooks From “The Turn Of The Century” | 1 House 100 Years">
            <a:extLst>
              <a:ext uri="{FF2B5EF4-FFF2-40B4-BE49-F238E27FC236}">
                <a16:creationId xmlns:a16="http://schemas.microsoft.com/office/drawing/2014/main" id="{D5DAF77A-18C0-803C-599E-7A5049211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458" y="934373"/>
            <a:ext cx="3913843" cy="230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990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574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499474" y="941438"/>
            <a:ext cx="60967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Sometimes simple </a:t>
            </a:r>
            <a:r>
              <a:rPr lang="en-GB" sz="3200" b="1" u="sng" dirty="0">
                <a:solidFill>
                  <a:schemeClr val="bg1"/>
                </a:solidFill>
              </a:rPr>
              <a:t>communication</a:t>
            </a:r>
            <a:r>
              <a:rPr lang="en-GB" sz="3200" dirty="0">
                <a:solidFill>
                  <a:schemeClr val="bg1"/>
                </a:solidFill>
              </a:rPr>
              <a:t> can be the most powerful tool we have in our creative arsenal..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5979268" y="2618927"/>
            <a:ext cx="528424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A simple back and forth with classmates, friends or family can illicit some interesting concepts and themes..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8B8CFD-2F09-4B08-B43E-8A82085D6280}"/>
              </a:ext>
            </a:extLst>
          </p:cNvPr>
          <p:cNvSpPr txBox="1"/>
          <p:nvPr/>
        </p:nvSpPr>
        <p:spPr>
          <a:xfrm>
            <a:off x="988978" y="4788812"/>
            <a:ext cx="678193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Often called “</a:t>
            </a:r>
            <a:r>
              <a:rPr lang="en-GB" sz="2800" dirty="0" err="1">
                <a:solidFill>
                  <a:schemeClr val="bg1"/>
                </a:solidFill>
              </a:rPr>
              <a:t>Spitballing</a:t>
            </a:r>
            <a:r>
              <a:rPr lang="en-GB" sz="2800" dirty="0">
                <a:solidFill>
                  <a:schemeClr val="bg1"/>
                </a:solidFill>
              </a:rPr>
              <a:t>”, this act of quick paced, creative communication is the backbone of the creative industries..</a:t>
            </a:r>
          </a:p>
        </p:txBody>
      </p:sp>
      <p:pic>
        <p:nvPicPr>
          <p:cNvPr id="3074" name="Picture 2" descr="What a Game Studio is Really Like - InspirationTuts">
            <a:extLst>
              <a:ext uri="{FF2B5EF4-FFF2-40B4-BE49-F238E27FC236}">
                <a16:creationId xmlns:a16="http://schemas.microsoft.com/office/drawing/2014/main" id="{07EB2DD9-DD15-2770-F643-E780A34443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569509"/>
            <a:ext cx="3845668" cy="192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tudio – ROCKFISH Games GmbH">
            <a:extLst>
              <a:ext uri="{FF2B5EF4-FFF2-40B4-BE49-F238E27FC236}">
                <a16:creationId xmlns:a16="http://schemas.microsoft.com/office/drawing/2014/main" id="{EFBA0255-5807-EE10-B4BE-3E94350BD5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391" y="4492343"/>
            <a:ext cx="2749470" cy="2062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People talking Cut Out Stock Images &amp; Pictures - Alamy">
            <a:extLst>
              <a:ext uri="{FF2B5EF4-FFF2-40B4-BE49-F238E27FC236}">
                <a16:creationId xmlns:a16="http://schemas.microsoft.com/office/drawing/2014/main" id="{FDDE9FE3-9807-30E2-4C8E-6A4C1F37CC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682" y="831645"/>
            <a:ext cx="5041844" cy="129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85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46A1A36-EC5C-4260-880F-3795E6B4F0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16955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chemeClr val="accent4"/>
                </a:solidFill>
                <a:latin typeface="+mn-lt"/>
              </a:rPr>
              <a:t>Idea Generation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Related Media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274F32-5EDF-4CA0-9605-DB62FC6B204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17847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5771865" y="303554"/>
            <a:ext cx="60967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The most straight forward form of Idea Generation.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1ED9A45-66B8-4A50-8204-A0E41045772C}"/>
              </a:ext>
            </a:extLst>
          </p:cNvPr>
          <p:cNvSpPr txBox="1"/>
          <p:nvPr/>
        </p:nvSpPr>
        <p:spPr>
          <a:xfrm>
            <a:off x="987962" y="1380772"/>
            <a:ext cx="528424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Taking in media related to a chosen theme or idea is something that we instinctually head to when creating a new project.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8B8CFD-2F09-4B08-B43E-8A82085D6280}"/>
              </a:ext>
            </a:extLst>
          </p:cNvPr>
          <p:cNvSpPr txBox="1"/>
          <p:nvPr/>
        </p:nvSpPr>
        <p:spPr>
          <a:xfrm>
            <a:off x="5013970" y="4479060"/>
            <a:ext cx="678193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Sites like YouTube act as an absolute treasure trove for video references to relevant media!</a:t>
            </a:r>
          </a:p>
        </p:txBody>
      </p:sp>
      <p:pic>
        <p:nvPicPr>
          <p:cNvPr id="6146" name="Picture 2" descr="YouTube Brand Resources and Guidelines - How YouTube Works">
            <a:extLst>
              <a:ext uri="{FF2B5EF4-FFF2-40B4-BE49-F238E27FC236}">
                <a16:creationId xmlns:a16="http://schemas.microsoft.com/office/drawing/2014/main" id="{D058FADC-70C5-BABA-257A-A5666AB6A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121" y="4479060"/>
            <a:ext cx="3335221" cy="175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ow Does SAP Affect Mainstream Media? - Grey Ring">
            <a:extLst>
              <a:ext uri="{FF2B5EF4-FFF2-40B4-BE49-F238E27FC236}">
                <a16:creationId xmlns:a16="http://schemas.microsoft.com/office/drawing/2014/main" id="{649EBFA9-6BC1-83E9-C47A-3DB932E56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1451311"/>
            <a:ext cx="3942945" cy="295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68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1CF0BF08-734A-4FA9-B103-4F208572E7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6152" y="2119823"/>
            <a:ext cx="10515600" cy="368463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6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0" indent="0" algn="ctr">
              <a:buNone/>
            </a:pPr>
            <a:r>
              <a:rPr lang="en-GB" sz="6000" b="1" dirty="0">
                <a:solidFill>
                  <a:schemeClr val="bg1"/>
                </a:solidFill>
                <a:latin typeface="+mj-lt"/>
              </a:rPr>
              <a:t>Any Questions?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0380D9A3-FED9-4844-8AE9-D69D4F6C405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E4B7A8-B325-41F0-9B11-DCF93E03B331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44265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06E4F9-6724-4229-8549-40344BBC0784}"/>
              </a:ext>
            </a:extLst>
          </p:cNvPr>
          <p:cNvSpPr txBox="1"/>
          <p:nvPr/>
        </p:nvSpPr>
        <p:spPr>
          <a:xfrm>
            <a:off x="-59182" y="4285071"/>
            <a:ext cx="5944575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solidFill>
                  <a:schemeClr val="bg1"/>
                </a:solidFill>
              </a:rPr>
              <a:t>Useful Links for </a:t>
            </a:r>
            <a:r>
              <a:rPr lang="en-GB" sz="2800" b="1" u="sng" dirty="0" err="1">
                <a:solidFill>
                  <a:schemeClr val="bg1"/>
                </a:solidFill>
              </a:rPr>
              <a:t>Moodboarding</a:t>
            </a:r>
            <a:r>
              <a:rPr lang="en-GB" sz="2800" b="1" u="sng" dirty="0">
                <a:solidFill>
                  <a:schemeClr val="bg1"/>
                </a:solidFill>
              </a:rPr>
              <a:t>:</a:t>
            </a:r>
          </a:p>
          <a:p>
            <a:pPr algn="ctr"/>
            <a:r>
              <a:rPr lang="en-GB" sz="2400" dirty="0" err="1">
                <a:solidFill>
                  <a:schemeClr val="bg1"/>
                </a:solidFill>
              </a:rPr>
              <a:t>GoMoodboard</a:t>
            </a:r>
            <a:r>
              <a:rPr lang="en-GB" sz="2400" dirty="0">
                <a:solidFill>
                  <a:schemeClr val="bg1"/>
                </a:solidFill>
              </a:rPr>
              <a:t>: </a:t>
            </a:r>
            <a:r>
              <a:rPr lang="en-GB" sz="2400" dirty="0">
                <a:hlinkClick r:id="rId5"/>
              </a:rPr>
              <a:t>(gomoodboard.com)</a:t>
            </a:r>
            <a:endParaRPr lang="en-GB" sz="2400" dirty="0"/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Miro: </a:t>
            </a:r>
            <a:r>
              <a:rPr lang="en-GB" sz="2400" dirty="0">
                <a:hlinkClick r:id="rId6"/>
              </a:rPr>
              <a:t>Miro</a:t>
            </a:r>
            <a:endParaRPr lang="en-GB" sz="2400" dirty="0"/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Trello: </a:t>
            </a:r>
            <a:r>
              <a:rPr lang="en-GB" sz="2400" dirty="0">
                <a:hlinkClick r:id="rId7"/>
              </a:rPr>
              <a:t>Trello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DD3F43-C263-1F27-E904-0DFDE0928B97}"/>
              </a:ext>
            </a:extLst>
          </p:cNvPr>
          <p:cNvSpPr txBox="1"/>
          <p:nvPr/>
        </p:nvSpPr>
        <p:spPr>
          <a:xfrm>
            <a:off x="2382307" y="1185539"/>
            <a:ext cx="10615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TASK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88C08C-203A-AB28-8B90-92A2452B1321}"/>
              </a:ext>
            </a:extLst>
          </p:cNvPr>
          <p:cNvSpPr txBox="1"/>
          <p:nvPr/>
        </p:nvSpPr>
        <p:spPr>
          <a:xfrm>
            <a:off x="252602" y="1749649"/>
            <a:ext cx="55029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Create a </a:t>
            </a:r>
            <a:r>
              <a:rPr lang="en-GB" sz="3200" b="1" dirty="0" err="1">
                <a:solidFill>
                  <a:schemeClr val="bg1"/>
                </a:solidFill>
              </a:rPr>
              <a:t>Moodboard</a:t>
            </a:r>
            <a:r>
              <a:rPr lang="en-GB" sz="3200" b="1" dirty="0">
                <a:solidFill>
                  <a:schemeClr val="bg1"/>
                </a:solidFill>
              </a:rPr>
              <a:t> based around a favourite theme or genre. </a:t>
            </a:r>
            <a:r>
              <a:rPr lang="en-GB" sz="3200" dirty="0">
                <a:solidFill>
                  <a:schemeClr val="bg1"/>
                </a:solidFill>
              </a:rPr>
              <a:t>(E.G. Post Apoc., </a:t>
            </a:r>
            <a:r>
              <a:rPr lang="en-GB" sz="3200" dirty="0" err="1">
                <a:solidFill>
                  <a:schemeClr val="bg1"/>
                </a:solidFill>
              </a:rPr>
              <a:t>DnD</a:t>
            </a:r>
            <a:r>
              <a:rPr lang="en-GB" sz="3200" dirty="0">
                <a:solidFill>
                  <a:schemeClr val="bg1"/>
                </a:solidFill>
              </a:rPr>
              <a:t>, High Fantasy, Cyberpunk etc.)</a:t>
            </a:r>
          </a:p>
        </p:txBody>
      </p:sp>
      <p:pic>
        <p:nvPicPr>
          <p:cNvPr id="5" name="Picture 2" descr="ArtStation - Fantasy forest 2015">
            <a:extLst>
              <a:ext uri="{FF2B5EF4-FFF2-40B4-BE49-F238E27FC236}">
                <a16:creationId xmlns:a16="http://schemas.microsoft.com/office/drawing/2014/main" id="{B522D936-4341-ABE1-011F-B0B42B7BB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210" y="661085"/>
            <a:ext cx="6027472" cy="5319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152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A6615137-57D6-46F3-9D4D-1A7AFEAB25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A02C58-4C37-4E2D-8625-864BEC2DA0A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chemeClr val="bg1"/>
                </a:solidFill>
                <a:latin typeface="+mj-lt"/>
              </a:rPr>
              <a:t>Games Design &amp; Asset Creation 2</a:t>
            </a:r>
          </a:p>
          <a:p>
            <a:r>
              <a:rPr lang="en-GB" dirty="0">
                <a:solidFill>
                  <a:schemeClr val="bg1"/>
                </a:solidFill>
                <a:latin typeface="+mj-lt"/>
              </a:rPr>
              <a:t>Idea Generation</a:t>
            </a:r>
            <a:endParaRPr lang="en-GB" dirty="0">
              <a:latin typeface="+mj-lt"/>
            </a:endParaRP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AB5ACC9-A1C8-450E-A206-CE95275397E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602" y="235254"/>
            <a:ext cx="493744" cy="6404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7DD3F43-C263-1F27-E904-0DFDE0928B97}"/>
              </a:ext>
            </a:extLst>
          </p:cNvPr>
          <p:cNvSpPr txBox="1"/>
          <p:nvPr/>
        </p:nvSpPr>
        <p:spPr>
          <a:xfrm>
            <a:off x="1948774" y="745005"/>
            <a:ext cx="81550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u="sng" dirty="0">
                <a:solidFill>
                  <a:schemeClr val="bg1"/>
                </a:solidFill>
              </a:rPr>
              <a:t>Homework for this week!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88C08C-203A-AB28-8B90-92A2452B1321}"/>
              </a:ext>
            </a:extLst>
          </p:cNvPr>
          <p:cNvSpPr txBox="1"/>
          <p:nvPr/>
        </p:nvSpPr>
        <p:spPr>
          <a:xfrm>
            <a:off x="499474" y="1708622"/>
            <a:ext cx="550299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Take in a piece of RELEVANT MEDIA relating to your chosen theme/style.</a:t>
            </a:r>
          </a:p>
          <a:p>
            <a:pPr algn="ctr"/>
            <a:r>
              <a:rPr lang="en-GB" sz="3200" u="sng" dirty="0">
                <a:solidFill>
                  <a:schemeClr val="bg1"/>
                </a:solidFill>
              </a:rPr>
              <a:t>Push yourself to watch, play, read, listen to – something you’ve never been exposed to before.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Create a </a:t>
            </a:r>
            <a:r>
              <a:rPr lang="en-GB" sz="3200" b="1" dirty="0" err="1">
                <a:solidFill>
                  <a:schemeClr val="bg1"/>
                </a:solidFill>
              </a:rPr>
              <a:t>mindmap</a:t>
            </a:r>
            <a:r>
              <a:rPr lang="en-GB" sz="3200" b="1" dirty="0">
                <a:solidFill>
                  <a:schemeClr val="bg1"/>
                </a:solidFill>
              </a:rPr>
              <a:t> deconstructing the main themes!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C02C83-DB58-DF8A-0394-D1B71DF9BAEB}"/>
              </a:ext>
            </a:extLst>
          </p:cNvPr>
          <p:cNvSpPr txBox="1"/>
          <p:nvPr/>
        </p:nvSpPr>
        <p:spPr>
          <a:xfrm>
            <a:off x="9068149" y="6002619"/>
            <a:ext cx="413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For me its Last of Us.. 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Yep.. </a:t>
            </a: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Haven’t played it yet..</a:t>
            </a:r>
          </a:p>
        </p:txBody>
      </p:sp>
      <p:pic>
        <p:nvPicPr>
          <p:cNvPr id="4098" name="Picture 2" descr="Among Us: the ultimate party game of the paranoid Covid era | Games | The  Guardian">
            <a:extLst>
              <a:ext uri="{FF2B5EF4-FFF2-40B4-BE49-F238E27FC236}">
                <a16:creationId xmlns:a16="http://schemas.microsoft.com/office/drawing/2014/main" id="{32DF6F46-3EC8-4AE0-969D-C2B932817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3902" y="1809081"/>
            <a:ext cx="3045458" cy="2284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cott Pilgrim Vs. the World' Getting New Dolby Cinema Version Cut This  Spring – Deadline">
            <a:extLst>
              <a:ext uri="{FF2B5EF4-FFF2-40B4-BE49-F238E27FC236}">
                <a16:creationId xmlns:a16="http://schemas.microsoft.com/office/drawing/2014/main" id="{D61DDA90-B71F-76AF-C5E1-D42CFA178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068" y="1809081"/>
            <a:ext cx="2422020" cy="14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at chainsaw did that movie use? – Evil Dead Series (1981) – Pennsylvania  Lumber Museum">
            <a:extLst>
              <a:ext uri="{FF2B5EF4-FFF2-40B4-BE49-F238E27FC236}">
                <a16:creationId xmlns:a16="http://schemas.microsoft.com/office/drawing/2014/main" id="{398CB482-C398-FEA5-C97D-8A40C1C20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5587" y="434604"/>
            <a:ext cx="2071294" cy="2947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The Last of Us Part 1 review – a faithful yet unnecessary remake | T3">
            <a:extLst>
              <a:ext uri="{FF2B5EF4-FFF2-40B4-BE49-F238E27FC236}">
                <a16:creationId xmlns:a16="http://schemas.microsoft.com/office/drawing/2014/main" id="{D987E608-401A-ACFE-129B-B0A46A17E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3011" y="3150482"/>
            <a:ext cx="2779735" cy="156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arrison Ford as Rick Deckard a blade runner in Blade Runner 1982  Photograph by David Lee Guss - Fine Art America">
            <a:extLst>
              <a:ext uri="{FF2B5EF4-FFF2-40B4-BE49-F238E27FC236}">
                <a16:creationId xmlns:a16="http://schemas.microsoft.com/office/drawing/2014/main" id="{33B13CFA-7585-12DB-C685-1D92FDEC95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285" y="3894844"/>
            <a:ext cx="2745371" cy="185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Adventure Time | Free online games and video | Cartoon Network">
            <a:extLst>
              <a:ext uri="{FF2B5EF4-FFF2-40B4-BE49-F238E27FC236}">
                <a16:creationId xmlns:a16="http://schemas.microsoft.com/office/drawing/2014/main" id="{5FDDC0EB-BAAE-3C33-ABFA-40BE3BE41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908" y="3784453"/>
            <a:ext cx="6412858" cy="230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93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622</Words>
  <Application>Microsoft Office PowerPoint</Application>
  <PresentationFormat>Widescreen</PresentationFormat>
  <Paragraphs>115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Adam Head</cp:lastModifiedBy>
  <cp:revision>108</cp:revision>
  <dcterms:created xsi:type="dcterms:W3CDTF">2016-10-04T14:07:26Z</dcterms:created>
  <dcterms:modified xsi:type="dcterms:W3CDTF">2023-02-07T01:29:55Z</dcterms:modified>
</cp:coreProperties>
</file>