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22"/>
  </p:notesMasterIdLst>
  <p:handoutMasterIdLst>
    <p:handoutMasterId r:id="rId23"/>
  </p:handoutMasterIdLst>
  <p:sldIdLst>
    <p:sldId id="297" r:id="rId2"/>
    <p:sldId id="336" r:id="rId3"/>
    <p:sldId id="337" r:id="rId4"/>
    <p:sldId id="338" r:id="rId5"/>
    <p:sldId id="339" r:id="rId6"/>
    <p:sldId id="340" r:id="rId7"/>
    <p:sldId id="265" r:id="rId8"/>
    <p:sldId id="266" r:id="rId9"/>
    <p:sldId id="349" r:id="rId10"/>
    <p:sldId id="342" r:id="rId11"/>
    <p:sldId id="343" r:id="rId12"/>
    <p:sldId id="263" r:id="rId13"/>
    <p:sldId id="344" r:id="rId14"/>
    <p:sldId id="333" r:id="rId15"/>
    <p:sldId id="345" r:id="rId16"/>
    <p:sldId id="346" r:id="rId17"/>
    <p:sldId id="347" r:id="rId18"/>
    <p:sldId id="335" r:id="rId19"/>
    <p:sldId id="348" r:id="rId20"/>
    <p:sldId id="332" r:id="rId21"/>
  </p:sldIdLst>
  <p:sldSz cx="9906000" cy="6858000" type="A4"/>
  <p:notesSz cx="6735763" cy="986948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>
          <p15:clr>
            <a:srgbClr val="A4A3A4"/>
          </p15:clr>
        </p15:guide>
        <p15:guide id="2" pos="212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34" autoAdjust="0"/>
    <p:restoredTop sz="90929"/>
  </p:normalViewPr>
  <p:slideViewPr>
    <p:cSldViewPr>
      <p:cViewPr varScale="1">
        <p:scale>
          <a:sx n="68" d="100"/>
          <a:sy n="68" d="100"/>
        </p:scale>
        <p:origin x="300" y="48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520"/>
    </p:cViewPr>
  </p:sorterViewPr>
  <p:notesViewPr>
    <p:cSldViewPr>
      <p:cViewPr varScale="1">
        <p:scale>
          <a:sx n="37" d="100"/>
          <a:sy n="37" d="100"/>
        </p:scale>
        <p:origin x="-1578" y="-96"/>
      </p:cViewPr>
      <p:guideLst>
        <p:guide orient="horz" pos="3109"/>
        <p:guide pos="212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913E6D5-27DB-4EDF-986C-6EC4574B15C1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2781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691063"/>
            <a:ext cx="4935537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121" tIns="44761" rIns="91121" bIns="447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notes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696913" y="741363"/>
            <a:ext cx="5343525" cy="36988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E6BC948-71C3-4849-B41F-196E354A2306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1561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8FCE982-6962-4320-896E-D8B576427261}" type="slidenum">
              <a:rPr lang="en-GB"/>
              <a:pPr/>
              <a:t>7</a:t>
            </a:fld>
            <a:endParaRPr lang="en-GB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890B8D0-740B-4BCB-B6FB-B3A66EBE5A6F}" type="slidenum">
              <a:rPr lang="en-GB"/>
              <a:pPr/>
              <a:t>8</a:t>
            </a:fld>
            <a:endParaRPr lang="en-GB"/>
          </a:p>
        </p:txBody>
      </p:sp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0A9C2-4693-0416-F459-2FE76EF6BF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29F97F1-7C63-9F36-37B4-5015741D63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8FCE982-6962-4320-896E-D8B576427261}" type="slidenum">
              <a:rPr lang="en-GB"/>
              <a:pPr/>
              <a:t>9</a:t>
            </a:fld>
            <a:endParaRPr lang="en-GB"/>
          </a:p>
        </p:txBody>
      </p:sp>
      <p:sp>
        <p:nvSpPr>
          <p:cNvPr id="73730" name="Rectangle 2">
            <a:extLst>
              <a:ext uri="{FF2B5EF4-FFF2-40B4-BE49-F238E27FC236}">
                <a16:creationId xmlns:a16="http://schemas.microsoft.com/office/drawing/2014/main" id="{38FD87AC-14A5-8BF5-7229-C69819B9B1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A479FE39-D076-7A19-F92D-89D6C196D0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162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CF3D308-B182-4DF6-97B4-4BCD1EEB62C0}" type="slidenum">
              <a:rPr lang="en-GB"/>
              <a:pPr/>
              <a:t>12</a:t>
            </a:fld>
            <a:endParaRPr lang="en-GB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861031" y="3810001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4" name="Rectangle 23"/>
          <p:cNvSpPr/>
          <p:nvPr/>
        </p:nvSpPr>
        <p:spPr>
          <a:xfrm flipV="1">
            <a:off x="5861051" y="3897010"/>
            <a:ext cx="404495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5" name="Rectangle 24"/>
          <p:cNvSpPr/>
          <p:nvPr/>
        </p:nvSpPr>
        <p:spPr>
          <a:xfrm flipV="1">
            <a:off x="5861051" y="4115167"/>
            <a:ext cx="404495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6" name="Rectangle 25"/>
          <p:cNvSpPr/>
          <p:nvPr/>
        </p:nvSpPr>
        <p:spPr>
          <a:xfrm flipV="1">
            <a:off x="5861050" y="4164403"/>
            <a:ext cx="212979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7" name="Rectangle 26"/>
          <p:cNvSpPr/>
          <p:nvPr/>
        </p:nvSpPr>
        <p:spPr>
          <a:xfrm flipV="1">
            <a:off x="5861050" y="4199572"/>
            <a:ext cx="212979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861050" y="3962400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991216" y="406098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906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9906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1" name="Rectangle 10"/>
          <p:cNvSpPr/>
          <p:nvPr/>
        </p:nvSpPr>
        <p:spPr>
          <a:xfrm flipV="1">
            <a:off x="6948555" y="3643090"/>
            <a:ext cx="2957446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906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95300" y="2401888"/>
            <a:ext cx="916305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36575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264400" y="4206240"/>
            <a:ext cx="104013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861050" y="4205288"/>
            <a:ext cx="140335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9013429" y="1136"/>
            <a:ext cx="810021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C701DB3-510E-4D2C-A16D-6B5677A6415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2748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45736"/>
            <a:ext cx="8915400" cy="534992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322896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D3577-F417-4526-92F5-1EAF107563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8741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506" y="1981201"/>
            <a:ext cx="84201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506" y="3367088"/>
            <a:ext cx="84201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338F4-E87E-4A4A-A001-19778A6617D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5437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60909"/>
            <a:ext cx="89154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625D-86B9-4B12-A0CB-DA8FCDD9D43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984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1143000"/>
            <a:ext cx="90805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2750" y="2244970"/>
            <a:ext cx="4378452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114661" y="2244970"/>
            <a:ext cx="4378590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12750" y="2708519"/>
            <a:ext cx="4378452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1496" y="2708519"/>
            <a:ext cx="4378590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CE630E-3403-4ED2-8DD9-9C701A6030F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25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04664"/>
            <a:ext cx="89154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55964" y="2272"/>
            <a:ext cx="825500" cy="365760"/>
          </a:xfrm>
        </p:spPr>
        <p:txBody>
          <a:bodyPr/>
          <a:lstStyle/>
          <a:p>
            <a:fld id="{C1C50B6D-ADC8-46B1-A501-A4F1A743364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82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6368-CB3A-4CE5-ACB3-677123CDF9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170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9621" y="1101970"/>
            <a:ext cx="366522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799621" y="2010727"/>
            <a:ext cx="366522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5100" y="776287"/>
            <a:ext cx="5527548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C921A-28AE-436B-B7F1-F165674CD0D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8076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3804" y="1109161"/>
            <a:ext cx="6357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7310" y="1143000"/>
            <a:ext cx="4953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95813" y="3274309"/>
            <a:ext cx="28067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170AB-CAC2-43B1-A8F7-6489C443A10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2503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81CC2-EFD4-4BD6-ACF5-8EDB8EC10F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58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46950" y="1143000"/>
            <a:ext cx="206375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143000"/>
            <a:ext cx="67691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7EE3-2112-457B-AE95-D14678E7CB5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1903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9906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906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9906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1" name="Rectangle 30"/>
          <p:cNvSpPr/>
          <p:nvPr/>
        </p:nvSpPr>
        <p:spPr>
          <a:xfrm flipV="1">
            <a:off x="5861031" y="360247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2" name="Rectangle 31"/>
          <p:cNvSpPr/>
          <p:nvPr/>
        </p:nvSpPr>
        <p:spPr>
          <a:xfrm flipV="1">
            <a:off x="5861051" y="440113"/>
            <a:ext cx="404495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857951" y="497504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988117" y="58894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5" name="Rectangle 34"/>
          <p:cNvSpPr/>
          <p:nvPr/>
        </p:nvSpPr>
        <p:spPr bwMode="invGray">
          <a:xfrm>
            <a:off x="9842047" y="-2001"/>
            <a:ext cx="6242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798188" y="-2001"/>
            <a:ext cx="2971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777547" y="-2001"/>
            <a:ext cx="9906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8" name="Rectangle 37"/>
          <p:cNvSpPr/>
          <p:nvPr/>
        </p:nvSpPr>
        <p:spPr bwMode="invGray">
          <a:xfrm>
            <a:off x="9723375" y="-2001"/>
            <a:ext cx="29718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9" name="Rectangle 38"/>
          <p:cNvSpPr/>
          <p:nvPr/>
        </p:nvSpPr>
        <p:spPr bwMode="invGray">
          <a:xfrm>
            <a:off x="9658650" y="380"/>
            <a:ext cx="59436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40" name="Rectangle 39"/>
          <p:cNvSpPr/>
          <p:nvPr/>
        </p:nvSpPr>
        <p:spPr bwMode="invGray">
          <a:xfrm>
            <a:off x="9612931" y="380"/>
            <a:ext cx="9906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9736" y="430944"/>
            <a:ext cx="8915400" cy="62179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95300" y="1095351"/>
            <a:ext cx="8915400" cy="547918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855964" y="2272"/>
            <a:ext cx="8255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5801A72-7E0D-4E5E-B69C-33344BA80F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623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gma.com/" TargetMode="External"/><Relationship Id="rId2" Type="http://schemas.openxmlformats.org/officeDocument/2006/relationships/hyperlink" Target="https://en.wikipedia.org/wiki/Task_analysi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FE766-05CD-4FA1-A3B4-52AD312C79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Usability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EB251-F1AE-4675-A14E-2C9BC2A6A3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897860" cy="1752600"/>
          </a:xfrm>
        </p:spPr>
        <p:txBody>
          <a:bodyPr/>
          <a:lstStyle/>
          <a:p>
            <a:r>
              <a:rPr lang="en-GB" dirty="0"/>
              <a:t>ACCB6017</a:t>
            </a:r>
          </a:p>
          <a:p>
            <a:endParaRPr lang="en-GB" dirty="0"/>
          </a:p>
          <a:p>
            <a:r>
              <a:rPr lang="en-GB" dirty="0"/>
              <a:t>Workshop 6 – Task Analysis</a:t>
            </a:r>
          </a:p>
        </p:txBody>
      </p:sp>
    </p:spTree>
    <p:extLst>
      <p:ext uri="{BB962C8B-B14F-4D97-AF65-F5344CB8AC3E}">
        <p14:creationId xmlns:p14="http://schemas.microsoft.com/office/powerpoint/2010/main" val="59362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59EB6-214D-1C36-0155-A162392CB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From Users to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4EBDC-AB8E-321D-7412-C5B215E38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User research asks</a:t>
            </a:r>
          </a:p>
          <a:p>
            <a:pPr lvl="1"/>
            <a:r>
              <a:rPr lang="en-GB" dirty="0"/>
              <a:t>Who are the users?</a:t>
            </a:r>
          </a:p>
          <a:p>
            <a:pPr lvl="1"/>
            <a:r>
              <a:rPr lang="en-GB" dirty="0"/>
              <a:t>What matters to them?</a:t>
            </a:r>
          </a:p>
          <a:p>
            <a:pPr lvl="1"/>
            <a:r>
              <a:rPr lang="en-GB" dirty="0"/>
              <a:t>In what context will they use the system?</a:t>
            </a:r>
          </a:p>
          <a:p>
            <a:endParaRPr lang="en-GB" dirty="0"/>
          </a:p>
          <a:p>
            <a:r>
              <a:rPr lang="en-GB" dirty="0"/>
              <a:t>Task analysis asks</a:t>
            </a:r>
          </a:p>
          <a:p>
            <a:pPr lvl="1"/>
            <a:r>
              <a:rPr lang="en-GB" dirty="0"/>
              <a:t>What are they trying to achieve?</a:t>
            </a:r>
          </a:p>
          <a:p>
            <a:pPr lvl="1"/>
            <a:r>
              <a:rPr lang="en-GB" dirty="0"/>
              <a:t>What must they do?</a:t>
            </a:r>
          </a:p>
          <a:p>
            <a:pPr lvl="1"/>
            <a:r>
              <a:rPr lang="en-GB" dirty="0"/>
              <a:t>What information and decisions does the task require?</a:t>
            </a:r>
          </a:p>
          <a:p>
            <a:pPr lvl="1"/>
            <a:r>
              <a:rPr lang="en-GB" dirty="0"/>
              <a:t>What can interrupt or prevent completion?</a:t>
            </a:r>
          </a:p>
          <a:p>
            <a:endParaRPr lang="en-GB" dirty="0"/>
          </a:p>
          <a:p>
            <a:r>
              <a:rPr lang="en-GB" dirty="0"/>
              <a:t>Two personas may share the same goal but may perform the task differently</a:t>
            </a:r>
          </a:p>
        </p:txBody>
      </p:sp>
    </p:spTree>
    <p:extLst>
      <p:ext uri="{BB962C8B-B14F-4D97-AF65-F5344CB8AC3E}">
        <p14:creationId xmlns:p14="http://schemas.microsoft.com/office/powerpoint/2010/main" val="1164819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50DC8-5DF0-8681-A835-EF09A5815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Goals, Tasks, and 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03093-65CC-3ECA-3EB5-1D898D292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Goal</a:t>
            </a:r>
          </a:p>
          <a:p>
            <a:pPr lvl="1"/>
            <a:r>
              <a:rPr lang="en-GB" dirty="0"/>
              <a:t>The outcome the user wants</a:t>
            </a:r>
          </a:p>
          <a:p>
            <a:pPr lvl="1"/>
            <a:r>
              <a:rPr lang="en-GB" i="1" dirty="0"/>
              <a:t>Play a game with friends</a:t>
            </a:r>
            <a:endParaRPr lang="en-GB" dirty="0"/>
          </a:p>
          <a:p>
            <a:r>
              <a:rPr lang="en-GB" dirty="0"/>
              <a:t>Task</a:t>
            </a:r>
          </a:p>
          <a:p>
            <a:pPr lvl="1"/>
            <a:r>
              <a:rPr lang="en-GB" dirty="0"/>
              <a:t>A meaningful piece of work that contributes to the goal</a:t>
            </a:r>
          </a:p>
          <a:p>
            <a:pPr lvl="1"/>
            <a:r>
              <a:rPr lang="en-GB" i="1" dirty="0"/>
              <a:t>Join the correct game</a:t>
            </a:r>
            <a:endParaRPr lang="en-GB" dirty="0"/>
          </a:p>
          <a:p>
            <a:r>
              <a:rPr lang="en-GB" dirty="0"/>
              <a:t>Action</a:t>
            </a:r>
          </a:p>
          <a:p>
            <a:pPr lvl="1"/>
            <a:r>
              <a:rPr lang="en-GB" dirty="0"/>
              <a:t>A specific physical or interface operation</a:t>
            </a:r>
          </a:p>
          <a:p>
            <a:pPr lvl="1"/>
            <a:r>
              <a:rPr lang="en-GB" i="1" dirty="0"/>
              <a:t>Open the invitation link</a:t>
            </a:r>
          </a:p>
          <a:p>
            <a:endParaRPr lang="en-GB" dirty="0"/>
          </a:p>
          <a:p>
            <a:r>
              <a:rPr lang="en-GB" dirty="0"/>
              <a:t>Don’t confuse the interface action with the task – task analysis should leave room for different designs</a:t>
            </a:r>
          </a:p>
        </p:txBody>
      </p:sp>
    </p:spTree>
    <p:extLst>
      <p:ext uri="{BB962C8B-B14F-4D97-AF65-F5344CB8AC3E}">
        <p14:creationId xmlns:p14="http://schemas.microsoft.com/office/powerpoint/2010/main" val="3368688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352EB-EC8F-5D2A-A0A5-8E89B9EC4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Task Analysis Examines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09FD4-82FB-296F-ACD4-61C8A3727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6829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Task analysis can examine</a:t>
            </a:r>
          </a:p>
          <a:p>
            <a:pPr lvl="1"/>
            <a:r>
              <a:rPr lang="en-GB" dirty="0"/>
              <a:t>The goals and subgoals in an activity</a:t>
            </a:r>
          </a:p>
          <a:p>
            <a:pPr lvl="1"/>
            <a:r>
              <a:rPr lang="en-GB" dirty="0"/>
              <a:t>The order in which work takes place</a:t>
            </a:r>
          </a:p>
          <a:p>
            <a:pPr lvl="1"/>
            <a:r>
              <a:rPr lang="en-GB" dirty="0"/>
              <a:t>Choices and decisions</a:t>
            </a:r>
          </a:p>
          <a:p>
            <a:pPr lvl="1"/>
            <a:r>
              <a:rPr lang="en-GB" dirty="0"/>
              <a:t>Information, objects, and tools used</a:t>
            </a:r>
          </a:p>
          <a:p>
            <a:pPr lvl="1"/>
            <a:r>
              <a:rPr lang="en-GB" dirty="0"/>
              <a:t>Differences between users or situations</a:t>
            </a:r>
          </a:p>
          <a:p>
            <a:pPr lvl="1"/>
            <a:r>
              <a:rPr lang="en-GB" dirty="0"/>
              <a:t>Errors, interruptions, and recovery</a:t>
            </a:r>
          </a:p>
          <a:p>
            <a:r>
              <a:rPr lang="en-GB" dirty="0"/>
              <a:t>It can describe existing work or explore the requirements for a new system</a:t>
            </a:r>
          </a:p>
          <a:p>
            <a:endParaRPr lang="en-GB" dirty="0"/>
          </a:p>
          <a:p>
            <a:r>
              <a:rPr lang="en-GB" dirty="0"/>
              <a:t>Observation is important, but decisions, knowledge and expectations may also be relevant</a:t>
            </a:r>
          </a:p>
          <a:p>
            <a:pPr lvl="1"/>
            <a:r>
              <a:rPr lang="en-GB" dirty="0"/>
              <a:t>You may need to ask users questions about why they are doing things to find these out</a:t>
            </a:r>
          </a:p>
        </p:txBody>
      </p:sp>
    </p:spTree>
    <p:extLst>
      <p:ext uri="{BB962C8B-B14F-4D97-AF65-F5344CB8AC3E}">
        <p14:creationId xmlns:p14="http://schemas.microsoft.com/office/powerpoint/2010/main" val="3667933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6A81F-67C0-3348-3E6A-EA145BFAD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Sources of Task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8EFA2-2CCA-6688-CDD0-961DAC652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A task analysis should be based on evidence</a:t>
            </a:r>
          </a:p>
          <a:p>
            <a:r>
              <a:rPr lang="en-GB" dirty="0"/>
              <a:t>Possible evidence sources</a:t>
            </a:r>
          </a:p>
          <a:p>
            <a:pPr lvl="1"/>
            <a:r>
              <a:rPr lang="en-GB" dirty="0"/>
              <a:t>Observing people performing the task</a:t>
            </a:r>
          </a:p>
          <a:p>
            <a:pPr lvl="1"/>
            <a:r>
              <a:rPr lang="en-GB" dirty="0"/>
              <a:t>Asking users to demonstrate and explain it</a:t>
            </a:r>
          </a:p>
          <a:p>
            <a:pPr lvl="1"/>
            <a:r>
              <a:rPr lang="en-GB" dirty="0"/>
              <a:t>Interviews or questions in the operating environment</a:t>
            </a:r>
          </a:p>
          <a:p>
            <a:pPr lvl="1"/>
            <a:r>
              <a:rPr lang="en-GB" dirty="0"/>
              <a:t>Instructions, rules, and existing documentation</a:t>
            </a:r>
          </a:p>
          <a:p>
            <a:pPr lvl="1"/>
            <a:r>
              <a:rPr lang="en-GB" dirty="0"/>
              <a:t>Logs, support requests, or records of errors</a:t>
            </a:r>
          </a:p>
          <a:p>
            <a:pPr lvl="1"/>
            <a:r>
              <a:rPr lang="en-GB" dirty="0"/>
              <a:t>Trying the task yourself</a:t>
            </a:r>
          </a:p>
          <a:p>
            <a:endParaRPr lang="en-GB" dirty="0"/>
          </a:p>
          <a:p>
            <a:r>
              <a:rPr lang="en-GB" dirty="0"/>
              <a:t>If possible, use more than one source</a:t>
            </a:r>
          </a:p>
          <a:p>
            <a:pPr lvl="1"/>
            <a:r>
              <a:rPr lang="en-GB" dirty="0"/>
              <a:t>What might someone forget to mention in an interview?</a:t>
            </a:r>
          </a:p>
          <a:p>
            <a:pPr lvl="1"/>
            <a:r>
              <a:rPr lang="en-GB" dirty="0"/>
              <a:t>What might observation fail to show?</a:t>
            </a:r>
          </a:p>
        </p:txBody>
      </p:sp>
    </p:spTree>
    <p:extLst>
      <p:ext uri="{BB962C8B-B14F-4D97-AF65-F5344CB8AC3E}">
        <p14:creationId xmlns:p14="http://schemas.microsoft.com/office/powerpoint/2010/main" val="2682888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51AD6-2D36-1B7A-5D58-D63EEE8AE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Scoping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EAEFD-CCAC-9666-B125-B41B46C1C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682936"/>
          </a:xfrm>
        </p:spPr>
        <p:txBody>
          <a:bodyPr/>
          <a:lstStyle/>
          <a:p>
            <a:r>
              <a:rPr lang="en-GB" dirty="0"/>
              <a:t>Before decomposing a task you should define</a:t>
            </a:r>
          </a:p>
          <a:p>
            <a:pPr lvl="1"/>
            <a:r>
              <a:rPr lang="en-GB" dirty="0"/>
              <a:t>The user</a:t>
            </a:r>
          </a:p>
          <a:p>
            <a:pPr lvl="1"/>
            <a:r>
              <a:rPr lang="en-GB" dirty="0"/>
              <a:t>The goal</a:t>
            </a:r>
          </a:p>
          <a:p>
            <a:pPr lvl="1"/>
            <a:r>
              <a:rPr lang="en-GB" dirty="0"/>
              <a:t>The starting condition</a:t>
            </a:r>
          </a:p>
          <a:p>
            <a:pPr lvl="1"/>
            <a:r>
              <a:rPr lang="en-GB" dirty="0"/>
              <a:t>The completion condition</a:t>
            </a:r>
          </a:p>
          <a:p>
            <a:pPr lvl="1"/>
            <a:r>
              <a:rPr lang="en-GB" dirty="0"/>
              <a:t>The context</a:t>
            </a:r>
          </a:p>
          <a:p>
            <a:pPr lvl="1"/>
            <a:r>
              <a:rPr lang="en-GB" dirty="0"/>
              <a:t>Important assumptions</a:t>
            </a:r>
          </a:p>
          <a:p>
            <a:endParaRPr lang="en-GB" dirty="0"/>
          </a:p>
          <a:p>
            <a:r>
              <a:rPr lang="en-GB" dirty="0"/>
              <a:t>E.g. </a:t>
            </a:r>
            <a:r>
              <a:rPr lang="en-GB" i="1" dirty="0"/>
              <a:t>An invited player joins an online game from a mobile phone and reaches the game table before play begins</a:t>
            </a:r>
          </a:p>
          <a:p>
            <a:r>
              <a:rPr lang="en-GB" dirty="0"/>
              <a:t>Different analysts might choose different boundaries</a:t>
            </a:r>
          </a:p>
        </p:txBody>
      </p:sp>
    </p:spTree>
    <p:extLst>
      <p:ext uri="{BB962C8B-B14F-4D97-AF65-F5344CB8AC3E}">
        <p14:creationId xmlns:p14="http://schemas.microsoft.com/office/powerpoint/2010/main" val="2990288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 Hierarchy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B16246-818F-9409-0E8E-1259DC480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Hierarchical task analysis breaks an overall task into tasks and subtasks</a:t>
            </a:r>
          </a:p>
          <a:p>
            <a:pPr lvl="1"/>
            <a:r>
              <a:rPr lang="en-GB" dirty="0"/>
              <a:t>Numbers show the hierarchical relationships</a:t>
            </a:r>
          </a:p>
          <a:p>
            <a:pPr lvl="1"/>
            <a:endParaRPr lang="en-GB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06ED985-E177-62FB-86C8-F21A389141F3}"/>
              </a:ext>
            </a:extLst>
          </p:cNvPr>
          <p:cNvGrpSpPr/>
          <p:nvPr/>
        </p:nvGrpSpPr>
        <p:grpSpPr>
          <a:xfrm>
            <a:off x="416496" y="3009006"/>
            <a:ext cx="8281911" cy="3588346"/>
            <a:chOff x="416496" y="3009006"/>
            <a:chExt cx="8281911" cy="3588346"/>
          </a:xfrm>
        </p:grpSpPr>
        <p:sp>
          <p:nvSpPr>
            <p:cNvPr id="14339" name="Text Box 3"/>
            <p:cNvSpPr txBox="1">
              <a:spLocks noChangeArrowheads="1"/>
            </p:cNvSpPr>
            <p:nvPr/>
          </p:nvSpPr>
          <p:spPr bwMode="auto">
            <a:xfrm>
              <a:off x="1824609" y="3009006"/>
              <a:ext cx="1751013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0 Join a private online game</a:t>
              </a:r>
            </a:p>
          </p:txBody>
        </p:sp>
        <p:sp>
          <p:nvSpPr>
            <p:cNvPr id="14340" name="Text Box 4"/>
            <p:cNvSpPr txBox="1">
              <a:spLocks noChangeArrowheads="1"/>
            </p:cNvSpPr>
            <p:nvPr/>
          </p:nvSpPr>
          <p:spPr bwMode="auto">
            <a:xfrm>
              <a:off x="416496" y="4376712"/>
              <a:ext cx="1774825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1. Access the invitation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41" name="Text Box 5"/>
            <p:cNvSpPr txBox="1">
              <a:spLocks noChangeArrowheads="1"/>
            </p:cNvSpPr>
            <p:nvPr/>
          </p:nvSpPr>
          <p:spPr bwMode="auto">
            <a:xfrm>
              <a:off x="2370709" y="4376712"/>
              <a:ext cx="1430338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2, Identify the game</a:t>
              </a:r>
            </a:p>
          </p:txBody>
        </p:sp>
        <p:sp>
          <p:nvSpPr>
            <p:cNvPr id="14342" name="Text Box 6"/>
            <p:cNvSpPr txBox="1">
              <a:spLocks noChangeArrowheads="1"/>
            </p:cNvSpPr>
            <p:nvPr/>
          </p:nvSpPr>
          <p:spPr bwMode="auto">
            <a:xfrm>
              <a:off x="3899471" y="4376712"/>
              <a:ext cx="1701800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3. Enter a player name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43" name="Text Box 7"/>
            <p:cNvSpPr txBox="1">
              <a:spLocks noChangeArrowheads="1"/>
            </p:cNvSpPr>
            <p:nvPr/>
          </p:nvSpPr>
          <p:spPr bwMode="auto">
            <a:xfrm>
              <a:off x="5744147" y="4376712"/>
              <a:ext cx="1368425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4. Confirm readiness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49" name="Line 13"/>
            <p:cNvSpPr>
              <a:spLocks noChangeShapeType="1"/>
            </p:cNvSpPr>
            <p:nvPr/>
          </p:nvSpPr>
          <p:spPr bwMode="auto">
            <a:xfrm>
              <a:off x="416496" y="4224312"/>
              <a:ext cx="828040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1" name="Line 15"/>
            <p:cNvSpPr>
              <a:spLocks noChangeShapeType="1"/>
            </p:cNvSpPr>
            <p:nvPr/>
          </p:nvSpPr>
          <p:spPr bwMode="auto">
            <a:xfrm>
              <a:off x="416496" y="5229200"/>
              <a:ext cx="17748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2" name="Line 16"/>
            <p:cNvSpPr>
              <a:spLocks noChangeShapeType="1"/>
            </p:cNvSpPr>
            <p:nvPr/>
          </p:nvSpPr>
          <p:spPr bwMode="auto">
            <a:xfrm>
              <a:off x="2370709" y="5229200"/>
              <a:ext cx="143033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0" name="Text Box 24"/>
            <p:cNvSpPr txBox="1">
              <a:spLocks noChangeArrowheads="1"/>
            </p:cNvSpPr>
            <p:nvPr/>
          </p:nvSpPr>
          <p:spPr bwMode="auto">
            <a:xfrm>
              <a:off x="7177659" y="5759151"/>
              <a:ext cx="1447800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3.4 Confirm the name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61" name="Text Box 25"/>
            <p:cNvSpPr txBox="1">
              <a:spLocks noChangeArrowheads="1"/>
            </p:cNvSpPr>
            <p:nvPr/>
          </p:nvSpPr>
          <p:spPr bwMode="auto">
            <a:xfrm>
              <a:off x="4596384" y="5748039"/>
              <a:ext cx="2373313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3.3 Resolve invalid or duplicate name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62" name="Text Box 26"/>
            <p:cNvSpPr txBox="1">
              <a:spLocks noChangeArrowheads="1"/>
            </p:cNvSpPr>
            <p:nvPr/>
          </p:nvSpPr>
          <p:spPr bwMode="auto">
            <a:xfrm>
              <a:off x="3112071" y="5759151"/>
              <a:ext cx="1265238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3.2 Enter a name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63" name="Text Box 27"/>
            <p:cNvSpPr txBox="1">
              <a:spLocks noChangeArrowheads="1"/>
            </p:cNvSpPr>
            <p:nvPr/>
          </p:nvSpPr>
          <p:spPr bwMode="auto">
            <a:xfrm>
              <a:off x="727646" y="5759151"/>
              <a:ext cx="2136775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3.1 Find the name entry control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65" name="Line 29"/>
            <p:cNvSpPr>
              <a:spLocks noChangeShapeType="1"/>
            </p:cNvSpPr>
            <p:nvPr/>
          </p:nvSpPr>
          <p:spPr bwMode="auto">
            <a:xfrm>
              <a:off x="727646" y="5606751"/>
              <a:ext cx="789781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Line 30"/>
            <p:cNvSpPr>
              <a:spLocks noChangeShapeType="1"/>
            </p:cNvSpPr>
            <p:nvPr/>
          </p:nvSpPr>
          <p:spPr bwMode="auto">
            <a:xfrm>
              <a:off x="4737672" y="5085184"/>
              <a:ext cx="0" cy="52156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7" name="Line 31"/>
            <p:cNvSpPr>
              <a:spLocks noChangeShapeType="1"/>
            </p:cNvSpPr>
            <p:nvPr/>
          </p:nvSpPr>
          <p:spPr bwMode="auto">
            <a:xfrm>
              <a:off x="776859" y="6597352"/>
              <a:ext cx="20875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8" name="Line 32"/>
            <p:cNvSpPr>
              <a:spLocks noChangeShapeType="1"/>
            </p:cNvSpPr>
            <p:nvPr/>
          </p:nvSpPr>
          <p:spPr bwMode="auto">
            <a:xfrm>
              <a:off x="3145409" y="6597352"/>
              <a:ext cx="1231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Line 33"/>
            <p:cNvSpPr>
              <a:spLocks noChangeShapeType="1"/>
            </p:cNvSpPr>
            <p:nvPr/>
          </p:nvSpPr>
          <p:spPr bwMode="auto">
            <a:xfrm flipV="1">
              <a:off x="4661472" y="6597352"/>
              <a:ext cx="23082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70" name="Line 34"/>
            <p:cNvSpPr>
              <a:spLocks noChangeShapeType="1"/>
            </p:cNvSpPr>
            <p:nvPr/>
          </p:nvSpPr>
          <p:spPr bwMode="auto">
            <a:xfrm>
              <a:off x="7177659" y="6597352"/>
              <a:ext cx="14478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" name="Line 16">
              <a:extLst>
                <a:ext uri="{FF2B5EF4-FFF2-40B4-BE49-F238E27FC236}">
                  <a16:creationId xmlns:a16="http://schemas.microsoft.com/office/drawing/2014/main" id="{7BC6C592-BD72-C728-B2CE-E08D84FAF0E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45088" y="5228876"/>
              <a:ext cx="13684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Text Box 7">
              <a:extLst>
                <a:ext uri="{FF2B5EF4-FFF2-40B4-BE49-F238E27FC236}">
                  <a16:creationId xmlns:a16="http://schemas.microsoft.com/office/drawing/2014/main" id="{848E06C7-0E84-EEB2-CEBE-D0821874FA1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51447" y="4364780"/>
              <a:ext cx="1446960" cy="70788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5. Enter the game table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28" name="Line 16">
              <a:extLst>
                <a:ext uri="{FF2B5EF4-FFF2-40B4-BE49-F238E27FC236}">
                  <a16:creationId xmlns:a16="http://schemas.microsoft.com/office/drawing/2014/main" id="{0467CDE0-E5ED-1BE3-3DAE-BF4AE8E15F8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257974" y="5228876"/>
              <a:ext cx="144043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" name="Line 30">
              <a:extLst>
                <a:ext uri="{FF2B5EF4-FFF2-40B4-BE49-F238E27FC236}">
                  <a16:creationId xmlns:a16="http://schemas.microsoft.com/office/drawing/2014/main" id="{9FEDEFEF-9AE6-69E3-7550-FE49D02BC78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648744" y="3702744"/>
              <a:ext cx="0" cy="52156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Task plans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5300" y="1058432"/>
            <a:ext cx="8915400" cy="5682936"/>
          </a:xfrm>
        </p:spPr>
        <p:txBody>
          <a:bodyPr/>
          <a:lstStyle/>
          <a:p>
            <a:r>
              <a:rPr lang="en-GB" dirty="0"/>
              <a:t>Plan 0</a:t>
            </a:r>
          </a:p>
          <a:p>
            <a:pPr lvl="1">
              <a:buFontTx/>
              <a:buNone/>
            </a:pPr>
            <a:r>
              <a:rPr lang="en-GB" sz="2400" dirty="0"/>
              <a:t>Do 1-3 in order</a:t>
            </a:r>
          </a:p>
          <a:p>
            <a:pPr lvl="1">
              <a:buFontTx/>
              <a:buNone/>
            </a:pPr>
            <a:r>
              <a:rPr lang="en-GB" sz="2400" dirty="0"/>
              <a:t>If the name is rejected, repeat 3</a:t>
            </a:r>
          </a:p>
          <a:p>
            <a:pPr lvl="1">
              <a:buFontTx/>
              <a:buNone/>
            </a:pPr>
            <a:r>
              <a:rPr lang="en-GB" sz="2400" dirty="0"/>
              <a:t>Then do 4-5</a:t>
            </a:r>
          </a:p>
          <a:p>
            <a:endParaRPr lang="en-GB" dirty="0"/>
          </a:p>
          <a:p>
            <a:r>
              <a:rPr lang="en-GB" dirty="0"/>
              <a:t>Plan 3</a:t>
            </a:r>
          </a:p>
          <a:p>
            <a:pPr lvl="1">
              <a:buFontTx/>
              <a:buNone/>
            </a:pPr>
            <a:r>
              <a:rPr lang="en-GB" sz="2400" dirty="0"/>
              <a:t>Do 3.1 and 3.2</a:t>
            </a:r>
          </a:p>
          <a:p>
            <a:pPr lvl="1">
              <a:buFontTx/>
              <a:buNone/>
            </a:pPr>
            <a:r>
              <a:rPr lang="en-GB" sz="2400" dirty="0"/>
              <a:t>If the name is invalid or already in use, do 3.3 and repeat 3.2</a:t>
            </a:r>
          </a:p>
          <a:p>
            <a:pPr lvl="1">
              <a:buFontTx/>
              <a:buNone/>
            </a:pPr>
            <a:r>
              <a:rPr lang="en-GB" sz="2400" dirty="0"/>
              <a:t>Then do 3.4</a:t>
            </a:r>
          </a:p>
          <a:p>
            <a:endParaRPr lang="en-GB" sz="2600" dirty="0"/>
          </a:p>
          <a:p>
            <a:r>
              <a:rPr lang="en-GB" sz="2600" dirty="0"/>
              <a:t>If the order of actions cannot be safely inferred then the hierarchy is incomplete</a:t>
            </a:r>
          </a:p>
          <a:p>
            <a:pPr lvl="1"/>
            <a:r>
              <a:rPr lang="en-GB" sz="2400" dirty="0"/>
              <a:t>In practice, you normally include plans in the hierarchy</a:t>
            </a:r>
          </a:p>
          <a:p>
            <a:pPr lvl="1">
              <a:buFontTx/>
              <a:buNone/>
            </a:pPr>
            <a:endParaRPr lang="en-GB" sz="2400" dirty="0"/>
          </a:p>
          <a:p>
            <a:pPr lvl="1">
              <a:buFontTx/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983511-36B5-3534-A32B-8400A13EC9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C6F44063-D881-A937-4874-4B484B8195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 Hierarchy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EFC715D-635B-0928-2D20-CEADFB4D31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Hierarchical task analysis breaks an overall task into tasks and subtasks</a:t>
            </a:r>
          </a:p>
          <a:p>
            <a:pPr lvl="1"/>
            <a:r>
              <a:rPr lang="en-GB" dirty="0"/>
              <a:t>Numbers show the hierarchical relationships</a:t>
            </a:r>
          </a:p>
          <a:p>
            <a:pPr lvl="1"/>
            <a:r>
              <a:rPr lang="en-GB" dirty="0"/>
              <a:t>Plans describe how the tasks combine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A26F829-038B-BC80-372A-EC1B400DB3A8}"/>
              </a:ext>
            </a:extLst>
          </p:cNvPr>
          <p:cNvGrpSpPr/>
          <p:nvPr/>
        </p:nvGrpSpPr>
        <p:grpSpPr>
          <a:xfrm>
            <a:off x="416496" y="3009006"/>
            <a:ext cx="8281911" cy="3588346"/>
            <a:chOff x="416496" y="3009006"/>
            <a:chExt cx="8281911" cy="3588346"/>
          </a:xfrm>
        </p:grpSpPr>
        <p:sp>
          <p:nvSpPr>
            <p:cNvPr id="14339" name="Text Box 3">
              <a:extLst>
                <a:ext uri="{FF2B5EF4-FFF2-40B4-BE49-F238E27FC236}">
                  <a16:creationId xmlns:a16="http://schemas.microsoft.com/office/drawing/2014/main" id="{F69D23B7-D278-0303-E88B-302FE16DE14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24609" y="3009006"/>
              <a:ext cx="1751013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0 Join a private online game</a:t>
              </a:r>
            </a:p>
          </p:txBody>
        </p:sp>
        <p:sp>
          <p:nvSpPr>
            <p:cNvPr id="14340" name="Text Box 4">
              <a:extLst>
                <a:ext uri="{FF2B5EF4-FFF2-40B4-BE49-F238E27FC236}">
                  <a16:creationId xmlns:a16="http://schemas.microsoft.com/office/drawing/2014/main" id="{A931D5EF-60EB-5062-23FE-D4A8EBF780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6496" y="4376712"/>
              <a:ext cx="1774825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1. Access the invitation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41" name="Text Box 5">
              <a:extLst>
                <a:ext uri="{FF2B5EF4-FFF2-40B4-BE49-F238E27FC236}">
                  <a16:creationId xmlns:a16="http://schemas.microsoft.com/office/drawing/2014/main" id="{0AC8FC34-961A-130F-F259-3B1C9D75AD7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70709" y="4376712"/>
              <a:ext cx="1430338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2, Identify the game</a:t>
              </a:r>
            </a:p>
          </p:txBody>
        </p:sp>
        <p:sp>
          <p:nvSpPr>
            <p:cNvPr id="14342" name="Text Box 6">
              <a:extLst>
                <a:ext uri="{FF2B5EF4-FFF2-40B4-BE49-F238E27FC236}">
                  <a16:creationId xmlns:a16="http://schemas.microsoft.com/office/drawing/2014/main" id="{ABEE615C-3817-808C-24BB-E6B578827A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99471" y="4376712"/>
              <a:ext cx="1701800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3. Enter a player name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43" name="Text Box 7">
              <a:extLst>
                <a:ext uri="{FF2B5EF4-FFF2-40B4-BE49-F238E27FC236}">
                  <a16:creationId xmlns:a16="http://schemas.microsoft.com/office/drawing/2014/main" id="{0B4D3B92-266B-EC8D-96FA-1E13053BB9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44147" y="4376712"/>
              <a:ext cx="1368425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4. Confirm readiness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49" name="Line 13">
              <a:extLst>
                <a:ext uri="{FF2B5EF4-FFF2-40B4-BE49-F238E27FC236}">
                  <a16:creationId xmlns:a16="http://schemas.microsoft.com/office/drawing/2014/main" id="{94BFC1C9-F66B-8F19-D17C-0787F5C9CFC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6496" y="4224312"/>
              <a:ext cx="828040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1" name="Line 15">
              <a:extLst>
                <a:ext uri="{FF2B5EF4-FFF2-40B4-BE49-F238E27FC236}">
                  <a16:creationId xmlns:a16="http://schemas.microsoft.com/office/drawing/2014/main" id="{FF599CF8-71F7-0594-2DA0-0EEFD917C68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6496" y="5229200"/>
              <a:ext cx="17748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2" name="Line 16">
              <a:extLst>
                <a:ext uri="{FF2B5EF4-FFF2-40B4-BE49-F238E27FC236}">
                  <a16:creationId xmlns:a16="http://schemas.microsoft.com/office/drawing/2014/main" id="{B5B29F13-C072-D1FC-37A8-5AF354BD97E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70709" y="5229200"/>
              <a:ext cx="143033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0" name="Text Box 24">
              <a:extLst>
                <a:ext uri="{FF2B5EF4-FFF2-40B4-BE49-F238E27FC236}">
                  <a16:creationId xmlns:a16="http://schemas.microsoft.com/office/drawing/2014/main" id="{8BEF6594-F1C4-9BAE-E86A-5780DE1678E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77659" y="5759151"/>
              <a:ext cx="1447800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3.4 Confirm the name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61" name="Text Box 25">
              <a:extLst>
                <a:ext uri="{FF2B5EF4-FFF2-40B4-BE49-F238E27FC236}">
                  <a16:creationId xmlns:a16="http://schemas.microsoft.com/office/drawing/2014/main" id="{0ACF01EA-BCAA-98C9-B516-82B1E60FC5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96384" y="5748039"/>
              <a:ext cx="2373313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3.3 Resolve invalid or duplicate name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62" name="Text Box 26">
              <a:extLst>
                <a:ext uri="{FF2B5EF4-FFF2-40B4-BE49-F238E27FC236}">
                  <a16:creationId xmlns:a16="http://schemas.microsoft.com/office/drawing/2014/main" id="{715A2365-B1AF-E227-39BF-F82FFC18854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12071" y="5759151"/>
              <a:ext cx="1265238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3.2 Enter a name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63" name="Text Box 27">
              <a:extLst>
                <a:ext uri="{FF2B5EF4-FFF2-40B4-BE49-F238E27FC236}">
                  <a16:creationId xmlns:a16="http://schemas.microsoft.com/office/drawing/2014/main" id="{0FEC5280-7DB0-73C1-E6D8-E8F020D5432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7646" y="5759151"/>
              <a:ext cx="2136775" cy="70802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3.1 Find the name entry control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65" name="Line 29">
              <a:extLst>
                <a:ext uri="{FF2B5EF4-FFF2-40B4-BE49-F238E27FC236}">
                  <a16:creationId xmlns:a16="http://schemas.microsoft.com/office/drawing/2014/main" id="{F260E8C0-F458-198B-487C-24D197BD8BE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27646" y="5606751"/>
              <a:ext cx="789781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Line 30">
              <a:extLst>
                <a:ext uri="{FF2B5EF4-FFF2-40B4-BE49-F238E27FC236}">
                  <a16:creationId xmlns:a16="http://schemas.microsoft.com/office/drawing/2014/main" id="{6AB95F8A-216B-17B8-F576-E78769AE956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37672" y="5085184"/>
              <a:ext cx="0" cy="52156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7" name="Line 31">
              <a:extLst>
                <a:ext uri="{FF2B5EF4-FFF2-40B4-BE49-F238E27FC236}">
                  <a16:creationId xmlns:a16="http://schemas.microsoft.com/office/drawing/2014/main" id="{CC6E9E06-2869-ACC8-8CC0-1DA510496D3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76859" y="6597352"/>
              <a:ext cx="20875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8" name="Line 32">
              <a:extLst>
                <a:ext uri="{FF2B5EF4-FFF2-40B4-BE49-F238E27FC236}">
                  <a16:creationId xmlns:a16="http://schemas.microsoft.com/office/drawing/2014/main" id="{E7FFD24D-578B-9716-8A52-EE55395DDCE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45409" y="6597352"/>
              <a:ext cx="1231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Line 33">
              <a:extLst>
                <a:ext uri="{FF2B5EF4-FFF2-40B4-BE49-F238E27FC236}">
                  <a16:creationId xmlns:a16="http://schemas.microsoft.com/office/drawing/2014/main" id="{44578E5A-69D8-48E2-C4D7-07E05097635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61472" y="6597352"/>
              <a:ext cx="23082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70" name="Line 34">
              <a:extLst>
                <a:ext uri="{FF2B5EF4-FFF2-40B4-BE49-F238E27FC236}">
                  <a16:creationId xmlns:a16="http://schemas.microsoft.com/office/drawing/2014/main" id="{E56E1B16-2DE7-7CFE-B19F-484986FBAE9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177659" y="6597352"/>
              <a:ext cx="14478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" name="Line 16">
              <a:extLst>
                <a:ext uri="{FF2B5EF4-FFF2-40B4-BE49-F238E27FC236}">
                  <a16:creationId xmlns:a16="http://schemas.microsoft.com/office/drawing/2014/main" id="{DBC5EBBD-529A-6A0B-A4AE-1A3D8DDD76F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45088" y="5228876"/>
              <a:ext cx="13684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Text Box 7">
              <a:extLst>
                <a:ext uri="{FF2B5EF4-FFF2-40B4-BE49-F238E27FC236}">
                  <a16:creationId xmlns:a16="http://schemas.microsoft.com/office/drawing/2014/main" id="{222C5C85-52FC-ED8C-DD65-E1BBFCCED8C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51447" y="4364780"/>
              <a:ext cx="1446960" cy="70788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5. Enter the game table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28" name="Line 16">
              <a:extLst>
                <a:ext uri="{FF2B5EF4-FFF2-40B4-BE49-F238E27FC236}">
                  <a16:creationId xmlns:a16="http://schemas.microsoft.com/office/drawing/2014/main" id="{AF163F94-55F9-59EF-157A-1D2DB72FFBA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257974" y="5228876"/>
              <a:ext cx="144043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" name="Line 30">
              <a:extLst>
                <a:ext uri="{FF2B5EF4-FFF2-40B4-BE49-F238E27FC236}">
                  <a16:creationId xmlns:a16="http://schemas.microsoft.com/office/drawing/2014/main" id="{88B3924C-9C52-8F12-3A34-7E65E8D2534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648744" y="3702744"/>
              <a:ext cx="0" cy="52156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" name="Text Box 35">
            <a:extLst>
              <a:ext uri="{FF2B5EF4-FFF2-40B4-BE49-F238E27FC236}">
                <a16:creationId xmlns:a16="http://schemas.microsoft.com/office/drawing/2014/main" id="{F4A6BF19-419E-2DA3-0221-955E962FDD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8744" y="3771506"/>
            <a:ext cx="9540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400" dirty="0">
                <a:latin typeface="Times" charset="0"/>
              </a:rPr>
              <a:t>Plan 0</a:t>
            </a:r>
          </a:p>
        </p:txBody>
      </p:sp>
      <p:sp>
        <p:nvSpPr>
          <p:cNvPr id="9" name="Text Box 35">
            <a:extLst>
              <a:ext uri="{FF2B5EF4-FFF2-40B4-BE49-F238E27FC236}">
                <a16:creationId xmlns:a16="http://schemas.microsoft.com/office/drawing/2014/main" id="{CA9EC704-D4B9-7B8F-4A89-A9B353BDDB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43563" y="5137448"/>
            <a:ext cx="96212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400" dirty="0">
                <a:latin typeface="Times" charset="0"/>
              </a:rPr>
              <a:t>Plan 3</a:t>
            </a:r>
          </a:p>
        </p:txBody>
      </p:sp>
    </p:spTree>
    <p:extLst>
      <p:ext uri="{BB962C8B-B14F-4D97-AF65-F5344CB8AC3E}">
        <p14:creationId xmlns:p14="http://schemas.microsoft.com/office/powerpoint/2010/main" val="413683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DF61F-D817-BD11-8B41-CCC6CF079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Plan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F5A69-D45E-A96A-D9D2-D3C7C946F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Fixed sequence: </a:t>
            </a:r>
            <a:r>
              <a:rPr lang="en-GB" dirty="0"/>
              <a:t>do 1, then 2, then 3</a:t>
            </a:r>
          </a:p>
          <a:p>
            <a:r>
              <a:rPr lang="en-GB" b="1" dirty="0"/>
              <a:t>Choice: </a:t>
            </a:r>
            <a:r>
              <a:rPr lang="en-GB" dirty="0"/>
              <a:t>do either 2A or 2B</a:t>
            </a:r>
          </a:p>
          <a:p>
            <a:r>
              <a:rPr lang="en-GB" b="1" dirty="0"/>
              <a:t>Optional task: </a:t>
            </a:r>
            <a:r>
              <a:rPr lang="en-GB" dirty="0"/>
              <a:t>do 3 if required</a:t>
            </a:r>
          </a:p>
          <a:p>
            <a:r>
              <a:rPr lang="en-GB" b="1" dirty="0"/>
              <a:t>Repetition: </a:t>
            </a:r>
            <a:r>
              <a:rPr lang="en-GB" dirty="0"/>
              <a:t>repeat 4 until complete</a:t>
            </a:r>
          </a:p>
          <a:p>
            <a:r>
              <a:rPr lang="en-GB" b="1" dirty="0"/>
              <a:t>Waiting: </a:t>
            </a:r>
            <a:r>
              <a:rPr lang="en-GB" dirty="0"/>
              <a:t>when an event occurs, do 5</a:t>
            </a:r>
          </a:p>
          <a:p>
            <a:r>
              <a:rPr lang="en-GB" b="1" dirty="0"/>
              <a:t>Concurrent activity: </a:t>
            </a:r>
            <a:r>
              <a:rPr lang="en-GB" dirty="0"/>
              <a:t>do 6 and 7 at the same time</a:t>
            </a:r>
          </a:p>
          <a:p>
            <a:pPr lvl="1"/>
            <a:r>
              <a:rPr lang="en-GB" dirty="0"/>
              <a:t>Tasks do not need to start and finish at the same time</a:t>
            </a:r>
          </a:p>
          <a:p>
            <a:r>
              <a:rPr lang="en-GB" b="1" dirty="0"/>
              <a:t>Discretionary order: </a:t>
            </a:r>
            <a:r>
              <a:rPr lang="en-GB" dirty="0"/>
              <a:t>do 8 and 9 in either order</a:t>
            </a:r>
          </a:p>
          <a:p>
            <a:endParaRPr lang="en-GB" dirty="0"/>
          </a:p>
          <a:p>
            <a:r>
              <a:rPr lang="en-GB" dirty="0"/>
              <a:t>Most real plans combine several structures</a:t>
            </a:r>
          </a:p>
        </p:txBody>
      </p:sp>
    </p:spTree>
    <p:extLst>
      <p:ext uri="{BB962C8B-B14F-4D97-AF65-F5344CB8AC3E}">
        <p14:creationId xmlns:p14="http://schemas.microsoft.com/office/powerpoint/2010/main" val="4027693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FC478-4EB5-3532-C93D-A76CE1F55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the Level of Detail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2BEE9-1123-DE79-E92C-BC2A7DB6D3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549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Stop decomposing when the current level provides enough information for the purpose of the analysis</a:t>
            </a:r>
          </a:p>
          <a:p>
            <a:r>
              <a:rPr lang="en-GB" dirty="0"/>
              <a:t>Consider continuing the decomposition when</a:t>
            </a:r>
          </a:p>
          <a:p>
            <a:pPr lvl="1"/>
            <a:r>
              <a:rPr lang="en-GB" dirty="0"/>
              <a:t>Users frequently make errors</a:t>
            </a:r>
          </a:p>
          <a:p>
            <a:pPr lvl="1"/>
            <a:r>
              <a:rPr lang="en-GB" dirty="0"/>
              <a:t>An error would have serious consequences</a:t>
            </a:r>
          </a:p>
          <a:p>
            <a:pPr lvl="1"/>
            <a:r>
              <a:rPr lang="en-GB" dirty="0"/>
              <a:t>The task contains an important decision</a:t>
            </a:r>
          </a:p>
          <a:p>
            <a:pPr lvl="1"/>
            <a:r>
              <a:rPr lang="en-GB" dirty="0"/>
              <a:t>Different users take different routes</a:t>
            </a:r>
          </a:p>
          <a:p>
            <a:pPr lvl="1"/>
            <a:r>
              <a:rPr lang="en-GB" dirty="0"/>
              <a:t>The interface must provide specific information or feedback</a:t>
            </a:r>
          </a:p>
          <a:p>
            <a:pPr lvl="1"/>
            <a:r>
              <a:rPr lang="en-GB" dirty="0"/>
              <a:t>The task remains unclear</a:t>
            </a:r>
          </a:p>
          <a:p>
            <a:endParaRPr lang="en-GB" dirty="0"/>
          </a:p>
          <a:p>
            <a:r>
              <a:rPr lang="en-GB" dirty="0"/>
              <a:t>The appropriate depth depends on the level of the analysis</a:t>
            </a:r>
          </a:p>
        </p:txBody>
      </p:sp>
    </p:spTree>
    <p:extLst>
      <p:ext uri="{BB962C8B-B14F-4D97-AF65-F5344CB8AC3E}">
        <p14:creationId xmlns:p14="http://schemas.microsoft.com/office/powerpoint/2010/main" val="2268317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Stopping Rule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fontScale="92500"/>
          </a:bodyPr>
          <a:lstStyle/>
          <a:p>
            <a:r>
              <a:rPr lang="en-GB" dirty="0"/>
              <a:t>P x C rule</a:t>
            </a:r>
          </a:p>
          <a:p>
            <a:pPr lvl="1"/>
            <a:r>
              <a:rPr lang="en-GB" dirty="0"/>
              <a:t>P = probability of making a mistake</a:t>
            </a:r>
          </a:p>
          <a:p>
            <a:pPr lvl="1"/>
            <a:r>
              <a:rPr lang="en-GB" dirty="0"/>
              <a:t>C = cost of the mistake</a:t>
            </a:r>
          </a:p>
          <a:p>
            <a:pPr lvl="1"/>
            <a:r>
              <a:rPr lang="en-GB" dirty="0"/>
              <a:t>If P x C is below a threshold then stop expanding</a:t>
            </a:r>
          </a:p>
          <a:p>
            <a:r>
              <a:rPr lang="en-GB" dirty="0"/>
              <a:t>Continue decomposing tasks where the likelihood of error and the consequence of error justify further analysis</a:t>
            </a:r>
          </a:p>
          <a:p>
            <a:pPr lvl="1"/>
            <a:r>
              <a:rPr lang="en-GB" dirty="0"/>
              <a:t>This is a judgement call, not a numerical calculation</a:t>
            </a:r>
          </a:p>
          <a:p>
            <a:pPr lvl="1"/>
            <a:r>
              <a:rPr lang="en-GB" dirty="0"/>
              <a:t>Accessibility barriers can increase either the likelihood or consequence of errors for particular users</a:t>
            </a:r>
          </a:p>
          <a:p>
            <a:r>
              <a:rPr lang="en-GB" dirty="0"/>
              <a:t>Common stopping points</a:t>
            </a:r>
          </a:p>
          <a:p>
            <a:pPr lvl="1"/>
            <a:r>
              <a:rPr lang="en-GB" dirty="0"/>
              <a:t>Detailed motor movements outside the scope of the design</a:t>
            </a:r>
          </a:p>
          <a:p>
            <a:pPr lvl="1"/>
            <a:r>
              <a:rPr lang="en-GB" dirty="0"/>
              <a:t>Internal reasoning that requires other forms of cognitive analysis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C586B-44F8-6690-0043-58E80EE03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Variations and Exceptions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66B95-E232-B6F6-1827-2E2B0200E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A useful analysis contains more than the ideal route</a:t>
            </a:r>
          </a:p>
          <a:p>
            <a:r>
              <a:rPr lang="en-GB" dirty="0"/>
              <a:t>Look for</a:t>
            </a:r>
          </a:p>
          <a:p>
            <a:pPr lvl="1"/>
            <a:r>
              <a:rPr lang="en-GB" dirty="0"/>
              <a:t>Optional steps</a:t>
            </a:r>
          </a:p>
          <a:p>
            <a:pPr lvl="1"/>
            <a:r>
              <a:rPr lang="en-GB" dirty="0"/>
              <a:t>Alternative strategies</a:t>
            </a:r>
          </a:p>
          <a:p>
            <a:pPr lvl="1"/>
            <a:r>
              <a:rPr lang="en-GB" dirty="0"/>
              <a:t>Interruptions and delays</a:t>
            </a:r>
          </a:p>
          <a:p>
            <a:pPr lvl="1"/>
            <a:r>
              <a:rPr lang="en-GB" dirty="0"/>
              <a:t>Unavailable information</a:t>
            </a:r>
          </a:p>
          <a:p>
            <a:pPr lvl="1"/>
            <a:r>
              <a:rPr lang="en-GB" dirty="0"/>
              <a:t>Invalid input</a:t>
            </a:r>
          </a:p>
          <a:p>
            <a:pPr lvl="1"/>
            <a:r>
              <a:rPr lang="en-GB" dirty="0"/>
              <a:t>Mistakes and recovery</a:t>
            </a:r>
          </a:p>
          <a:p>
            <a:pPr lvl="1"/>
            <a:r>
              <a:rPr lang="en-GB" dirty="0"/>
              <a:t>Accessibility-related variations</a:t>
            </a:r>
          </a:p>
          <a:p>
            <a:r>
              <a:rPr lang="en-GB" dirty="0"/>
              <a:t>Don’t force every user into a single ‘normal’ sequence</a:t>
            </a:r>
          </a:p>
          <a:p>
            <a:pPr lvl="1"/>
            <a:r>
              <a:rPr lang="en-GB" dirty="0"/>
              <a:t>Compare with your personas</a:t>
            </a:r>
          </a:p>
          <a:p>
            <a:pPr lvl="1"/>
            <a:r>
              <a:rPr lang="en-GB" dirty="0"/>
              <a:t>Don’t create a separate HTA for each persona, record variations where they affect the design</a:t>
            </a:r>
          </a:p>
        </p:txBody>
      </p:sp>
    </p:spTree>
    <p:extLst>
      <p:ext uri="{BB962C8B-B14F-4D97-AF65-F5344CB8AC3E}">
        <p14:creationId xmlns:p14="http://schemas.microsoft.com/office/powerpoint/2010/main" val="32212125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D2B80-DE30-4B94-8372-E0F837878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869D5-48BF-4BD4-BBBB-035AAE5AE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/>
          </a:bodyPr>
          <a:lstStyle/>
          <a:p>
            <a:r>
              <a:rPr lang="en-GB" i="1" dirty="0"/>
              <a:t>Pizza With Pzazz</a:t>
            </a:r>
            <a:r>
              <a:rPr lang="en-GB" dirty="0"/>
              <a:t> is a takeaway pizza company that has decided to develop an online ordering app. Your team has been tasked with developing the user interface for the app.</a:t>
            </a:r>
          </a:p>
          <a:p>
            <a:endParaRPr lang="en-GB" dirty="0"/>
          </a:p>
          <a:p>
            <a:r>
              <a:rPr lang="en-GB" dirty="0">
                <a:sym typeface="Wingdings" panose="05000000000000000000" pitchFamily="2" charset="2"/>
              </a:rPr>
              <a:t>In teams, produce an HTA that includes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A clearly defined overall goal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Numbered tasks and subtasks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At least two levels below </a:t>
            </a:r>
            <a:r>
              <a:rPr lang="en-GB">
                <a:sym typeface="Wingdings" panose="05000000000000000000" pitchFamily="2" charset="2"/>
              </a:rPr>
              <a:t>the overall goal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Plans describing the task logic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Optional or alternative routes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At least one error or recovery route</a:t>
            </a:r>
          </a:p>
          <a:p>
            <a:r>
              <a:rPr lang="en-GB" dirty="0">
                <a:sym typeface="Wingdings" panose="05000000000000000000" pitchFamily="2" charset="2"/>
              </a:rPr>
              <a:t>Concentrate on the user’s task, not the interface</a:t>
            </a:r>
          </a:p>
        </p:txBody>
      </p:sp>
    </p:spTree>
    <p:extLst>
      <p:ext uri="{BB962C8B-B14F-4D97-AF65-F5344CB8AC3E}">
        <p14:creationId xmlns:p14="http://schemas.microsoft.com/office/powerpoint/2010/main" val="799811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026E2-CD26-CDA0-71CA-378725F91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Checking an HTA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2FD33-3B1F-E857-2A9A-306E8DE2B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Check the analysis against the evidence</a:t>
            </a:r>
          </a:p>
          <a:p>
            <a:pPr lvl="1"/>
            <a:r>
              <a:rPr lang="en-GB" dirty="0"/>
              <a:t>Does every subtask contribute to its parent goal?</a:t>
            </a:r>
          </a:p>
          <a:p>
            <a:pPr lvl="1"/>
            <a:r>
              <a:rPr lang="en-GB" dirty="0"/>
              <a:t>Do the subtasks cover the complete parent task?</a:t>
            </a:r>
          </a:p>
          <a:p>
            <a:pPr lvl="1"/>
            <a:r>
              <a:rPr lang="en-GB" dirty="0"/>
              <a:t>Does each plan have relevant choices and conditions?</a:t>
            </a:r>
          </a:p>
          <a:p>
            <a:pPr lvl="1"/>
            <a:r>
              <a:rPr lang="en-GB" dirty="0"/>
              <a:t>Could another person follow the description?</a:t>
            </a:r>
          </a:p>
          <a:p>
            <a:pPr lvl="1"/>
            <a:r>
              <a:rPr lang="en-GB" dirty="0"/>
              <a:t>Have important errors or exceptions been included?</a:t>
            </a:r>
          </a:p>
          <a:p>
            <a:pPr lvl="1"/>
            <a:r>
              <a:rPr lang="en-GB" dirty="0"/>
              <a:t>Does the analysis describe the task rather than an assumed interface?</a:t>
            </a:r>
          </a:p>
          <a:p>
            <a:pPr lvl="1"/>
            <a:endParaRPr lang="en-GB" dirty="0"/>
          </a:p>
          <a:p>
            <a:r>
              <a:rPr lang="en-GB" dirty="0"/>
              <a:t>In the online game example what happens if the game is full or the invitation has expired? Or if the player is already signed in under a saved username?</a:t>
            </a:r>
          </a:p>
          <a:p>
            <a:r>
              <a:rPr lang="en-GB" dirty="0"/>
              <a:t>HTAs are rarely right on the first attempt, and normally improve through review</a:t>
            </a:r>
          </a:p>
        </p:txBody>
      </p:sp>
    </p:spTree>
    <p:extLst>
      <p:ext uri="{BB962C8B-B14F-4D97-AF65-F5344CB8AC3E}">
        <p14:creationId xmlns:p14="http://schemas.microsoft.com/office/powerpoint/2010/main" val="902269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5D1A2-BC5D-FCCB-AFED-111C4F558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Deriving Design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49C38-3570-C5D8-7952-118743318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/>
          </a:bodyPr>
          <a:lstStyle/>
          <a:p>
            <a:r>
              <a:rPr lang="en-GB" dirty="0"/>
              <a:t>For each important task or problem, ask</a:t>
            </a:r>
          </a:p>
          <a:p>
            <a:pPr lvl="1"/>
            <a:r>
              <a:rPr lang="en-GB" dirty="0"/>
              <a:t>What information does the user need?</a:t>
            </a:r>
          </a:p>
          <a:p>
            <a:pPr lvl="1"/>
            <a:r>
              <a:rPr lang="en-GB" dirty="0"/>
              <a:t>What choices must the system support?</a:t>
            </a:r>
          </a:p>
          <a:p>
            <a:pPr lvl="1"/>
            <a:r>
              <a:rPr lang="en-GB" dirty="0"/>
              <a:t>What feedback must it provide?</a:t>
            </a:r>
          </a:p>
          <a:p>
            <a:pPr lvl="1"/>
            <a:r>
              <a:rPr lang="en-GB" dirty="0"/>
              <a:t>What errors should it prevent?</a:t>
            </a:r>
          </a:p>
          <a:p>
            <a:pPr lvl="1"/>
            <a:r>
              <a:rPr lang="en-GB" dirty="0"/>
              <a:t>How can the user recover from errors?</a:t>
            </a:r>
          </a:p>
          <a:p>
            <a:pPr lvl="1"/>
            <a:r>
              <a:rPr lang="en-GB" dirty="0"/>
              <a:t>What differences between users must it accommodate?</a:t>
            </a:r>
          </a:p>
          <a:p>
            <a:pPr lvl="1"/>
            <a:endParaRPr lang="en-GB" dirty="0"/>
          </a:p>
          <a:p>
            <a:r>
              <a:rPr lang="en-GB" dirty="0"/>
              <a:t>Task: resolve an unavailable topping</a:t>
            </a:r>
          </a:p>
          <a:p>
            <a:r>
              <a:rPr lang="en-GB" dirty="0"/>
              <a:t>Requirement: The user must be able to replace or remove the topping without rebuilding the entire order</a:t>
            </a:r>
          </a:p>
        </p:txBody>
      </p:sp>
    </p:spTree>
    <p:extLst>
      <p:ext uri="{BB962C8B-B14F-4D97-AF65-F5344CB8AC3E}">
        <p14:creationId xmlns:p14="http://schemas.microsoft.com/office/powerpoint/2010/main" val="38579720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16201-7557-3373-A272-4B7A08428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Traceability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00839-148B-E272-028A-4DF6B97A9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5733256"/>
            <a:ext cx="8915400" cy="648072"/>
          </a:xfrm>
        </p:spPr>
        <p:txBody>
          <a:bodyPr/>
          <a:lstStyle/>
          <a:p>
            <a:r>
              <a:rPr lang="en-GB" dirty="0"/>
              <a:t>Each requirement should have a reason for inclusion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338D342-889A-1B18-14C3-A8E056F5B6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801171"/>
              </p:ext>
            </p:extLst>
          </p:nvPr>
        </p:nvGraphicFramePr>
        <p:xfrm>
          <a:off x="632520" y="1227666"/>
          <a:ext cx="8778180" cy="4344908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4389090">
                  <a:extLst>
                    <a:ext uri="{9D8B030D-6E8A-4147-A177-3AD203B41FA5}">
                      <a16:colId xmlns:a16="http://schemas.microsoft.com/office/drawing/2014/main" val="1839162478"/>
                    </a:ext>
                  </a:extLst>
                </a:gridCol>
                <a:gridCol w="4389090">
                  <a:extLst>
                    <a:ext uri="{9D8B030D-6E8A-4147-A177-3AD203B41FA5}">
                      <a16:colId xmlns:a16="http://schemas.microsoft.com/office/drawing/2014/main" val="3787404905"/>
                    </a:ext>
                  </a:extLst>
                </a:gridCol>
              </a:tblGrid>
              <a:tr h="534908">
                <a:tc>
                  <a:txBody>
                    <a:bodyPr/>
                    <a:lstStyle/>
                    <a:p>
                      <a:r>
                        <a:rPr lang="en-GB" dirty="0" err="1"/>
                        <a:t>Exidence</a:t>
                      </a:r>
                      <a:r>
                        <a:rPr lang="en-GB" dirty="0"/>
                        <a:t> from task analysis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Design requirement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790379365"/>
                  </a:ext>
                </a:extLst>
              </a:tr>
              <a:tr h="534908">
                <a:tc>
                  <a:txBody>
                    <a:bodyPr/>
                    <a:lstStyle/>
                    <a:p>
                      <a:r>
                        <a:rPr lang="en-GB" sz="2200" dirty="0"/>
                        <a:t>Users may order for delivery or collection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Support both fulfilment methods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086180076"/>
                  </a:ext>
                </a:extLst>
              </a:tr>
              <a:tr h="534908">
                <a:tc>
                  <a:txBody>
                    <a:bodyPr/>
                    <a:lstStyle/>
                    <a:p>
                      <a:r>
                        <a:rPr lang="en-GB" sz="2200" dirty="0"/>
                        <a:t>A selected item may become unavailable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Allow the user to revise the order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15385528"/>
                  </a:ext>
                </a:extLst>
              </a:tr>
              <a:tr h="534908">
                <a:tc>
                  <a:txBody>
                    <a:bodyPr/>
                    <a:lstStyle/>
                    <a:p>
                      <a:r>
                        <a:rPr lang="en-GB" sz="2200" dirty="0"/>
                        <a:t>Payment may fail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Explain the failure and preserve the order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759476545"/>
                  </a:ext>
                </a:extLst>
              </a:tr>
              <a:tr h="534908">
                <a:tc>
                  <a:txBody>
                    <a:bodyPr/>
                    <a:lstStyle/>
                    <a:p>
                      <a:r>
                        <a:rPr lang="en-GB" sz="2200" dirty="0"/>
                        <a:t>The restaurant must accept the order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Show the current order status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93683960"/>
                  </a:ext>
                </a:extLst>
              </a:tr>
              <a:tr h="534908">
                <a:tc>
                  <a:txBody>
                    <a:bodyPr/>
                    <a:lstStyle/>
                    <a:p>
                      <a:r>
                        <a:rPr lang="en-GB" sz="2200" dirty="0"/>
                        <a:t>Users may have dietary requirements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Make relevant ingredient and allergen information available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8322296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66435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86473-BADC-43BA-A7F7-AB8B7FF59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CFA41-BB5D-474F-9B5D-5BC9C8741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Exchange your HTA with another group</a:t>
            </a:r>
          </a:p>
          <a:p>
            <a:r>
              <a:rPr lang="en-GB" dirty="0"/>
              <a:t>Check</a:t>
            </a:r>
          </a:p>
          <a:p>
            <a:pPr lvl="1"/>
            <a:r>
              <a:rPr lang="en-GB" dirty="0"/>
              <a:t>Is the task boundary clear?</a:t>
            </a:r>
          </a:p>
          <a:p>
            <a:pPr lvl="1"/>
            <a:r>
              <a:rPr lang="en-GB" dirty="0"/>
              <a:t>Does each subtask contribute to its parent task?</a:t>
            </a:r>
          </a:p>
          <a:p>
            <a:pPr lvl="1"/>
            <a:r>
              <a:rPr lang="en-GB" dirty="0"/>
              <a:t>Do the subtasks cover the complete parent task?</a:t>
            </a:r>
          </a:p>
          <a:p>
            <a:pPr lvl="1"/>
            <a:r>
              <a:rPr lang="en-GB" dirty="0"/>
              <a:t>Are the plans understandable?</a:t>
            </a:r>
          </a:p>
          <a:p>
            <a:pPr lvl="1"/>
            <a:r>
              <a:rPr lang="en-GB" dirty="0"/>
              <a:t>Are choices and conditions included?</a:t>
            </a:r>
          </a:p>
          <a:p>
            <a:pPr lvl="1"/>
            <a:r>
              <a:rPr lang="en-GB" dirty="0"/>
              <a:t>Have important exceptions been overlooked?</a:t>
            </a:r>
          </a:p>
          <a:p>
            <a:pPr lvl="1"/>
            <a:r>
              <a:rPr lang="en-GB" dirty="0"/>
              <a:t>Does it describe the task rather than a proposed interface?</a:t>
            </a:r>
          </a:p>
          <a:p>
            <a:pPr lvl="1"/>
            <a:endParaRPr lang="en-GB" dirty="0"/>
          </a:p>
          <a:p>
            <a:r>
              <a:rPr lang="en-GB" dirty="0"/>
              <a:t>Suggest three improvements and three design requirements</a:t>
            </a:r>
          </a:p>
        </p:txBody>
      </p:sp>
    </p:spTree>
    <p:extLst>
      <p:ext uri="{BB962C8B-B14F-4D97-AF65-F5344CB8AC3E}">
        <p14:creationId xmlns:p14="http://schemas.microsoft.com/office/powerpoint/2010/main" val="5823026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ABDDD-1B45-5DB6-0D7B-A06D92AAA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Preparing for Wireframing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011AA-1A95-AA50-D454-0875F2E738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 analysis provides evidence for interface design</a:t>
            </a:r>
          </a:p>
          <a:p>
            <a:r>
              <a:rPr lang="en-GB" dirty="0"/>
              <a:t>A wireframe shows how the interface supports</a:t>
            </a:r>
          </a:p>
          <a:p>
            <a:pPr lvl="1"/>
            <a:r>
              <a:rPr lang="en-GB" dirty="0"/>
              <a:t>The principal user tasks</a:t>
            </a:r>
          </a:p>
          <a:p>
            <a:pPr lvl="1"/>
            <a:r>
              <a:rPr lang="en-GB" dirty="0"/>
              <a:t>The sequence between tasks</a:t>
            </a:r>
          </a:p>
          <a:p>
            <a:pPr lvl="1"/>
            <a:r>
              <a:rPr lang="en-GB" dirty="0"/>
              <a:t>Choices and alternative routes</a:t>
            </a:r>
          </a:p>
          <a:p>
            <a:pPr lvl="1"/>
            <a:r>
              <a:rPr lang="en-GB" dirty="0"/>
              <a:t>Required information and feedback</a:t>
            </a:r>
          </a:p>
          <a:p>
            <a:pPr lvl="1"/>
            <a:r>
              <a:rPr lang="en-GB" dirty="0"/>
              <a:t>Error prevention and recovery</a:t>
            </a:r>
          </a:p>
          <a:p>
            <a:pPr lvl="1"/>
            <a:endParaRPr lang="en-GB" dirty="0"/>
          </a:p>
          <a:p>
            <a:r>
              <a:rPr lang="en-GB" dirty="0"/>
              <a:t>HTA does not map directly to one screen per task</a:t>
            </a:r>
          </a:p>
          <a:p>
            <a:pPr lvl="1"/>
            <a:r>
              <a:rPr lang="en-GB" dirty="0"/>
              <a:t>Several tasks may appear on one screen</a:t>
            </a:r>
          </a:p>
          <a:p>
            <a:pPr lvl="1"/>
            <a:r>
              <a:rPr lang="en-GB" dirty="0"/>
              <a:t>A complex task may require several screens</a:t>
            </a:r>
          </a:p>
        </p:txBody>
      </p:sp>
    </p:spTree>
    <p:extLst>
      <p:ext uri="{BB962C8B-B14F-4D97-AF65-F5344CB8AC3E}">
        <p14:creationId xmlns:p14="http://schemas.microsoft.com/office/powerpoint/2010/main" val="31827288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557C0-CE89-4907-86CC-17670F837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C903E-A7E5-47E1-9774-5C8E5426A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Next workshop: Wireframing with Figma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the Wikipedia article on </a:t>
            </a:r>
          </a:p>
          <a:p>
            <a:pPr lvl="2"/>
            <a:r>
              <a:rPr lang="en-GB" dirty="0"/>
              <a:t>Task analysis (</a:t>
            </a:r>
            <a:r>
              <a:rPr lang="en-GB" dirty="0">
                <a:hlinkClick r:id="rId2"/>
              </a:rPr>
              <a:t>https://en.wikipedia.org/wiki/Task_analysis</a:t>
            </a:r>
            <a:r>
              <a:rPr lang="en-GB" dirty="0"/>
              <a:t>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 a link looks interesting, follow it. Try to spend an hour reading around the topic on Wikipedia.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Before the next workshop, access the browser version of Figma and create an account at </a:t>
            </a:r>
          </a:p>
          <a:p>
            <a:pPr lvl="2"/>
            <a:r>
              <a:rPr lang="en-GB" dirty="0">
                <a:hlinkClick r:id="rId3"/>
              </a:rPr>
              <a:t>www.figma.com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69858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0</TotalTime>
  <Pages>13</Pages>
  <Words>1422</Words>
  <Application>Microsoft Office PowerPoint</Application>
  <PresentationFormat>A4 Paper (210x297 mm)</PresentationFormat>
  <Paragraphs>239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Book Antiqua</vt:lpstr>
      <vt:lpstr>Georgia</vt:lpstr>
      <vt:lpstr>Times</vt:lpstr>
      <vt:lpstr>Trebuchet MS</vt:lpstr>
      <vt:lpstr>Wingdings</vt:lpstr>
      <vt:lpstr>Wingdings 2</vt:lpstr>
      <vt:lpstr>RM (OME)</vt:lpstr>
      <vt:lpstr>Usability Engineering</vt:lpstr>
      <vt:lpstr>From Users to Tasks</vt:lpstr>
      <vt:lpstr>Goals, Tasks, and Actions</vt:lpstr>
      <vt:lpstr>What Task Analysis Examines</vt:lpstr>
      <vt:lpstr>Sources of Task Information</vt:lpstr>
      <vt:lpstr>Scoping the Task</vt:lpstr>
      <vt:lpstr>Task Hierarchy</vt:lpstr>
      <vt:lpstr>Task plans</vt:lpstr>
      <vt:lpstr>Task Hierarchy</vt:lpstr>
      <vt:lpstr>Common Plan Structures</vt:lpstr>
      <vt:lpstr>Choosing the Level of Detail</vt:lpstr>
      <vt:lpstr>Stopping Rule</vt:lpstr>
      <vt:lpstr>Variations and Exceptions</vt:lpstr>
      <vt:lpstr>Exercise</vt:lpstr>
      <vt:lpstr>Checking an HTA</vt:lpstr>
      <vt:lpstr>Deriving Design Requirements</vt:lpstr>
      <vt:lpstr>Traceability</vt:lpstr>
      <vt:lpstr>Exercise</vt:lpstr>
      <vt:lpstr>Preparing for Wireframing</vt:lpstr>
      <vt:lpstr>Coming Soon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/>
  <dc:creator>Sue Maw</dc:creator>
  <cp:keywords/>
  <dc:description/>
  <cp:lastModifiedBy>Nik Whitehead</cp:lastModifiedBy>
  <cp:revision>49</cp:revision>
  <cp:lastPrinted>2000-09-29T15:48:22Z</cp:lastPrinted>
  <dcterms:created xsi:type="dcterms:W3CDTF">1996-02-20T11:20:32Z</dcterms:created>
  <dcterms:modified xsi:type="dcterms:W3CDTF">2026-09-21T12:56:52Z</dcterms:modified>
</cp:coreProperties>
</file>