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62" r:id="rId3"/>
    <p:sldId id="263" r:id="rId4"/>
    <p:sldId id="276" r:id="rId5"/>
    <p:sldId id="265" r:id="rId6"/>
    <p:sldId id="267" r:id="rId7"/>
    <p:sldId id="268" r:id="rId8"/>
    <p:sldId id="277" r:id="rId9"/>
    <p:sldId id="271" r:id="rId10"/>
    <p:sldId id="269" r:id="rId11"/>
    <p:sldId id="266" r:id="rId12"/>
    <p:sldId id="274" r:id="rId13"/>
    <p:sldId id="270" r:id="rId14"/>
    <p:sldId id="275" r:id="rId15"/>
    <p:sldId id="279" r:id="rId16"/>
    <p:sldId id="264" r:id="rId17"/>
    <p:sldId id="26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79757" autoAdjust="0"/>
  </p:normalViewPr>
  <p:slideViewPr>
    <p:cSldViewPr snapToGrid="0">
      <p:cViewPr varScale="1">
        <p:scale>
          <a:sx n="53" d="100"/>
          <a:sy n="53" d="100"/>
        </p:scale>
        <p:origin x="114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B42744-9FD4-4B1E-BDEF-62E1305C96A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C1C64AF-BD65-4795-80E9-1F6D167AEDFA}">
      <dgm:prSet/>
      <dgm:spPr/>
      <dgm:t>
        <a:bodyPr/>
        <a:lstStyle/>
        <a:p>
          <a:r>
            <a:rPr lang="en-GB" dirty="0"/>
            <a:t>Understanding the role of Line Managers in influencing performance</a:t>
          </a:r>
          <a:endParaRPr lang="en-US" dirty="0"/>
        </a:p>
      </dgm:t>
    </dgm:pt>
    <dgm:pt modelId="{E9DFE4CF-B464-42C3-8487-D3AEB19B9326}" type="parTrans" cxnId="{99BE8EF7-5F3E-4A16-B585-4C4D5FC41F7C}">
      <dgm:prSet/>
      <dgm:spPr/>
      <dgm:t>
        <a:bodyPr/>
        <a:lstStyle/>
        <a:p>
          <a:endParaRPr lang="en-US"/>
        </a:p>
      </dgm:t>
    </dgm:pt>
    <dgm:pt modelId="{D969A6DF-DD1C-43B8-A69C-10E0A0A0D8F9}" type="sibTrans" cxnId="{99BE8EF7-5F3E-4A16-B585-4C4D5FC41F7C}">
      <dgm:prSet/>
      <dgm:spPr/>
      <dgm:t>
        <a:bodyPr/>
        <a:lstStyle/>
        <a:p>
          <a:endParaRPr lang="en-US"/>
        </a:p>
      </dgm:t>
    </dgm:pt>
    <dgm:pt modelId="{DBC3A493-847D-456D-A106-1126EA2DB932}">
      <dgm:prSet/>
      <dgm:spPr/>
      <dgm:t>
        <a:bodyPr/>
        <a:lstStyle/>
        <a:p>
          <a:r>
            <a:rPr lang="en-GB" dirty="0"/>
            <a:t>Understanding of absence management and capability approaches</a:t>
          </a:r>
          <a:endParaRPr lang="en-US" dirty="0"/>
        </a:p>
      </dgm:t>
    </dgm:pt>
    <dgm:pt modelId="{D4CBBA39-DE4A-4750-9C08-F7E24437678A}" type="parTrans" cxnId="{8E5FB563-5168-4C7F-8C5A-FAC542D49FC8}">
      <dgm:prSet/>
      <dgm:spPr/>
      <dgm:t>
        <a:bodyPr/>
        <a:lstStyle/>
        <a:p>
          <a:endParaRPr lang="en-US"/>
        </a:p>
      </dgm:t>
    </dgm:pt>
    <dgm:pt modelId="{E2BD9622-EC44-43C6-84E2-A2B9082FE53F}" type="sibTrans" cxnId="{8E5FB563-5168-4C7F-8C5A-FAC542D49FC8}">
      <dgm:prSet/>
      <dgm:spPr/>
      <dgm:t>
        <a:bodyPr/>
        <a:lstStyle/>
        <a:p>
          <a:endParaRPr lang="en-US"/>
        </a:p>
      </dgm:t>
    </dgm:pt>
    <dgm:pt modelId="{6E858D3B-1F6B-43D7-828F-3209BD671D8A}">
      <dgm:prSet/>
      <dgm:spPr/>
      <dgm:t>
        <a:bodyPr/>
        <a:lstStyle/>
        <a:p>
          <a:r>
            <a:rPr lang="en-GB" dirty="0"/>
            <a:t>Awareness of strategies to retain employees</a:t>
          </a:r>
          <a:endParaRPr lang="en-US" dirty="0"/>
        </a:p>
      </dgm:t>
    </dgm:pt>
    <dgm:pt modelId="{4DAD31E6-4639-4FA1-A773-A21D034B20C4}" type="parTrans" cxnId="{81DA7239-556D-4442-BACF-711B26BC22FD}">
      <dgm:prSet/>
      <dgm:spPr/>
      <dgm:t>
        <a:bodyPr/>
        <a:lstStyle/>
        <a:p>
          <a:endParaRPr lang="en-US"/>
        </a:p>
      </dgm:t>
    </dgm:pt>
    <dgm:pt modelId="{401DB7EF-A971-4AE2-8FCF-F76D61770AF5}" type="sibTrans" cxnId="{81DA7239-556D-4442-BACF-711B26BC22FD}">
      <dgm:prSet/>
      <dgm:spPr/>
      <dgm:t>
        <a:bodyPr/>
        <a:lstStyle/>
        <a:p>
          <a:endParaRPr lang="en-US"/>
        </a:p>
      </dgm:t>
    </dgm:pt>
    <dgm:pt modelId="{B72CFD1A-D0F6-42A0-918A-3FFD54A08029}">
      <dgm:prSet/>
      <dgm:spPr/>
      <dgm:t>
        <a:bodyPr/>
        <a:lstStyle/>
        <a:p>
          <a:r>
            <a:rPr lang="en-GB" dirty="0"/>
            <a:t>How to apply and adapt different models of coaching and mentoring </a:t>
          </a:r>
          <a:endParaRPr lang="en-US" dirty="0"/>
        </a:p>
      </dgm:t>
    </dgm:pt>
    <dgm:pt modelId="{AEF3756A-4833-40FC-9B9D-C770E5295BA2}" type="parTrans" cxnId="{E282BCD0-3419-4D87-AB89-64A370516DA3}">
      <dgm:prSet/>
      <dgm:spPr/>
      <dgm:t>
        <a:bodyPr/>
        <a:lstStyle/>
        <a:p>
          <a:endParaRPr lang="en-US"/>
        </a:p>
      </dgm:t>
    </dgm:pt>
    <dgm:pt modelId="{6465C8BA-24CA-4442-AE0C-C782B518AB06}" type="sibTrans" cxnId="{E282BCD0-3419-4D87-AB89-64A370516DA3}">
      <dgm:prSet/>
      <dgm:spPr/>
      <dgm:t>
        <a:bodyPr/>
        <a:lstStyle/>
        <a:p>
          <a:endParaRPr lang="en-US"/>
        </a:p>
      </dgm:t>
    </dgm:pt>
    <dgm:pt modelId="{981D40BB-4D40-4B4D-9591-2123F399B7B8}" type="pres">
      <dgm:prSet presAssocID="{94B42744-9FD4-4B1E-BDEF-62E1305C96A8}" presName="linear" presStyleCnt="0">
        <dgm:presLayoutVars>
          <dgm:animLvl val="lvl"/>
          <dgm:resizeHandles val="exact"/>
        </dgm:presLayoutVars>
      </dgm:prSet>
      <dgm:spPr/>
    </dgm:pt>
    <dgm:pt modelId="{BC5628E3-DB58-44A7-974C-AEF4CC7A5D1F}" type="pres">
      <dgm:prSet presAssocID="{EC1C64AF-BD65-4795-80E9-1F6D167AEDF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9B0189C-7379-4BBD-84FE-01204C7A3A46}" type="pres">
      <dgm:prSet presAssocID="{D969A6DF-DD1C-43B8-A69C-10E0A0A0D8F9}" presName="spacer" presStyleCnt="0"/>
      <dgm:spPr/>
    </dgm:pt>
    <dgm:pt modelId="{DA548833-2765-4A1E-A9E2-E920BEB234FD}" type="pres">
      <dgm:prSet presAssocID="{DBC3A493-847D-456D-A106-1126EA2DB93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057E1E5-7501-4811-A541-52E6E8671D5B}" type="pres">
      <dgm:prSet presAssocID="{E2BD9622-EC44-43C6-84E2-A2B9082FE53F}" presName="spacer" presStyleCnt="0"/>
      <dgm:spPr/>
    </dgm:pt>
    <dgm:pt modelId="{85697769-6B4F-4C9C-A2B9-7247F4ED56A7}" type="pres">
      <dgm:prSet presAssocID="{6E858D3B-1F6B-43D7-828F-3209BD671D8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F9582D7-38D5-415B-AEA7-3B8143B964F9}" type="pres">
      <dgm:prSet presAssocID="{401DB7EF-A971-4AE2-8FCF-F76D61770AF5}" presName="spacer" presStyleCnt="0"/>
      <dgm:spPr/>
    </dgm:pt>
    <dgm:pt modelId="{B18AC0CE-58CA-448B-B42D-8252BD30FB5A}" type="pres">
      <dgm:prSet presAssocID="{B72CFD1A-D0F6-42A0-918A-3FFD54A0802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D56702E-B9C3-40B3-A60B-A0DCF67C64E9}" type="presOf" srcId="{EC1C64AF-BD65-4795-80E9-1F6D167AEDFA}" destId="{BC5628E3-DB58-44A7-974C-AEF4CC7A5D1F}" srcOrd="0" destOrd="0" presId="urn:microsoft.com/office/officeart/2005/8/layout/vList2"/>
    <dgm:cxn modelId="{E86B1738-B65C-4D3C-B516-DEDC7D8D7D91}" type="presOf" srcId="{6E858D3B-1F6B-43D7-828F-3209BD671D8A}" destId="{85697769-6B4F-4C9C-A2B9-7247F4ED56A7}" srcOrd="0" destOrd="0" presId="urn:microsoft.com/office/officeart/2005/8/layout/vList2"/>
    <dgm:cxn modelId="{81DA7239-556D-4442-BACF-711B26BC22FD}" srcId="{94B42744-9FD4-4B1E-BDEF-62E1305C96A8}" destId="{6E858D3B-1F6B-43D7-828F-3209BD671D8A}" srcOrd="2" destOrd="0" parTransId="{4DAD31E6-4639-4FA1-A773-A21D034B20C4}" sibTransId="{401DB7EF-A971-4AE2-8FCF-F76D61770AF5}"/>
    <dgm:cxn modelId="{8E5FB563-5168-4C7F-8C5A-FAC542D49FC8}" srcId="{94B42744-9FD4-4B1E-BDEF-62E1305C96A8}" destId="{DBC3A493-847D-456D-A106-1126EA2DB932}" srcOrd="1" destOrd="0" parTransId="{D4CBBA39-DE4A-4750-9C08-F7E24437678A}" sibTransId="{E2BD9622-EC44-43C6-84E2-A2B9082FE53F}"/>
    <dgm:cxn modelId="{9591C768-0B46-4C67-B38B-DCC5C5D1CEEF}" type="presOf" srcId="{DBC3A493-847D-456D-A106-1126EA2DB932}" destId="{DA548833-2765-4A1E-A9E2-E920BEB234FD}" srcOrd="0" destOrd="0" presId="urn:microsoft.com/office/officeart/2005/8/layout/vList2"/>
    <dgm:cxn modelId="{9C17816F-BDE0-4E15-BB4A-B09C8CB21FDC}" type="presOf" srcId="{94B42744-9FD4-4B1E-BDEF-62E1305C96A8}" destId="{981D40BB-4D40-4B4D-9591-2123F399B7B8}" srcOrd="0" destOrd="0" presId="urn:microsoft.com/office/officeart/2005/8/layout/vList2"/>
    <dgm:cxn modelId="{CA8A3A58-3147-496B-8A16-AFCE8D4E73BA}" type="presOf" srcId="{B72CFD1A-D0F6-42A0-918A-3FFD54A08029}" destId="{B18AC0CE-58CA-448B-B42D-8252BD30FB5A}" srcOrd="0" destOrd="0" presId="urn:microsoft.com/office/officeart/2005/8/layout/vList2"/>
    <dgm:cxn modelId="{E282BCD0-3419-4D87-AB89-64A370516DA3}" srcId="{94B42744-9FD4-4B1E-BDEF-62E1305C96A8}" destId="{B72CFD1A-D0F6-42A0-918A-3FFD54A08029}" srcOrd="3" destOrd="0" parTransId="{AEF3756A-4833-40FC-9B9D-C770E5295BA2}" sibTransId="{6465C8BA-24CA-4442-AE0C-C782B518AB06}"/>
    <dgm:cxn modelId="{99BE8EF7-5F3E-4A16-B585-4C4D5FC41F7C}" srcId="{94B42744-9FD4-4B1E-BDEF-62E1305C96A8}" destId="{EC1C64AF-BD65-4795-80E9-1F6D167AEDFA}" srcOrd="0" destOrd="0" parTransId="{E9DFE4CF-B464-42C3-8487-D3AEB19B9326}" sibTransId="{D969A6DF-DD1C-43B8-A69C-10E0A0A0D8F9}"/>
    <dgm:cxn modelId="{D1FC79B9-E60D-4B2A-8750-002E85572A43}" type="presParOf" srcId="{981D40BB-4D40-4B4D-9591-2123F399B7B8}" destId="{BC5628E3-DB58-44A7-974C-AEF4CC7A5D1F}" srcOrd="0" destOrd="0" presId="urn:microsoft.com/office/officeart/2005/8/layout/vList2"/>
    <dgm:cxn modelId="{0F9244D7-8C3B-4D78-8736-BF900E6F49D8}" type="presParOf" srcId="{981D40BB-4D40-4B4D-9591-2123F399B7B8}" destId="{39B0189C-7379-4BBD-84FE-01204C7A3A46}" srcOrd="1" destOrd="0" presId="urn:microsoft.com/office/officeart/2005/8/layout/vList2"/>
    <dgm:cxn modelId="{46B95C5B-4754-46AE-BE12-BE45F3B4FE2F}" type="presParOf" srcId="{981D40BB-4D40-4B4D-9591-2123F399B7B8}" destId="{DA548833-2765-4A1E-A9E2-E920BEB234FD}" srcOrd="2" destOrd="0" presId="urn:microsoft.com/office/officeart/2005/8/layout/vList2"/>
    <dgm:cxn modelId="{560EB572-D971-4C9E-B147-70F0C86BC895}" type="presParOf" srcId="{981D40BB-4D40-4B4D-9591-2123F399B7B8}" destId="{E057E1E5-7501-4811-A541-52E6E8671D5B}" srcOrd="3" destOrd="0" presId="urn:microsoft.com/office/officeart/2005/8/layout/vList2"/>
    <dgm:cxn modelId="{57FFD6A0-3116-4369-8577-9E951FD69024}" type="presParOf" srcId="{981D40BB-4D40-4B4D-9591-2123F399B7B8}" destId="{85697769-6B4F-4C9C-A2B9-7247F4ED56A7}" srcOrd="4" destOrd="0" presId="urn:microsoft.com/office/officeart/2005/8/layout/vList2"/>
    <dgm:cxn modelId="{5CBCABE6-3C4B-4D3B-98D5-08DA9A5C2C8B}" type="presParOf" srcId="{981D40BB-4D40-4B4D-9591-2123F399B7B8}" destId="{EF9582D7-38D5-415B-AEA7-3B8143B964F9}" srcOrd="5" destOrd="0" presId="urn:microsoft.com/office/officeart/2005/8/layout/vList2"/>
    <dgm:cxn modelId="{947EC88E-3AC4-47A4-B979-5EC0100C8194}" type="presParOf" srcId="{981D40BB-4D40-4B4D-9591-2123F399B7B8}" destId="{B18AC0CE-58CA-448B-B42D-8252BD30FB5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5628E3-DB58-44A7-974C-AEF4CC7A5D1F}">
      <dsp:nvSpPr>
        <dsp:cNvPr id="0" name=""/>
        <dsp:cNvSpPr/>
      </dsp:nvSpPr>
      <dsp:spPr>
        <a:xfrm>
          <a:off x="0" y="446033"/>
          <a:ext cx="6245265" cy="11138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Understanding the role of Line Managers in influencing performance</a:t>
          </a:r>
          <a:endParaRPr lang="en-US" sz="2800" kern="1200" dirty="0"/>
        </a:p>
      </dsp:txBody>
      <dsp:txXfrm>
        <a:off x="54373" y="500406"/>
        <a:ext cx="6136519" cy="1005094"/>
      </dsp:txXfrm>
    </dsp:sp>
    <dsp:sp modelId="{DA548833-2765-4A1E-A9E2-E920BEB234FD}">
      <dsp:nvSpPr>
        <dsp:cNvPr id="0" name=""/>
        <dsp:cNvSpPr/>
      </dsp:nvSpPr>
      <dsp:spPr>
        <a:xfrm>
          <a:off x="0" y="1640513"/>
          <a:ext cx="6245265" cy="1113840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Understanding of absence management and capability approaches</a:t>
          </a:r>
          <a:endParaRPr lang="en-US" sz="2800" kern="1200" dirty="0"/>
        </a:p>
      </dsp:txBody>
      <dsp:txXfrm>
        <a:off x="54373" y="1694886"/>
        <a:ext cx="6136519" cy="1005094"/>
      </dsp:txXfrm>
    </dsp:sp>
    <dsp:sp modelId="{85697769-6B4F-4C9C-A2B9-7247F4ED56A7}">
      <dsp:nvSpPr>
        <dsp:cNvPr id="0" name=""/>
        <dsp:cNvSpPr/>
      </dsp:nvSpPr>
      <dsp:spPr>
        <a:xfrm>
          <a:off x="0" y="2834993"/>
          <a:ext cx="6245265" cy="1113840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Awareness of strategies to retain employees</a:t>
          </a:r>
          <a:endParaRPr lang="en-US" sz="2800" kern="1200" dirty="0"/>
        </a:p>
      </dsp:txBody>
      <dsp:txXfrm>
        <a:off x="54373" y="2889366"/>
        <a:ext cx="6136519" cy="1005094"/>
      </dsp:txXfrm>
    </dsp:sp>
    <dsp:sp modelId="{B18AC0CE-58CA-448B-B42D-8252BD30FB5A}">
      <dsp:nvSpPr>
        <dsp:cNvPr id="0" name=""/>
        <dsp:cNvSpPr/>
      </dsp:nvSpPr>
      <dsp:spPr>
        <a:xfrm>
          <a:off x="0" y="4029473"/>
          <a:ext cx="6245265" cy="111384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How to apply and adapt different models of coaching and mentoring </a:t>
          </a:r>
          <a:endParaRPr lang="en-US" sz="2800" kern="1200" dirty="0"/>
        </a:p>
      </dsp:txBody>
      <dsp:txXfrm>
        <a:off x="54373" y="4083846"/>
        <a:ext cx="6136519" cy="10050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9620A7-F3B7-4157-B240-2F195FB979B9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775BE3-ACA1-425C-A10B-DB826AD9FF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390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775BE3-ACA1-425C-A10B-DB826AD9FFA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2843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775BE3-ACA1-425C-A10B-DB826AD9FFA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8487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775BE3-ACA1-425C-A10B-DB826AD9FFA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1007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775BE3-ACA1-425C-A10B-DB826AD9FFA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3020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47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775BE3-ACA1-425C-A10B-DB826AD9FFA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8787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775BE3-ACA1-425C-A10B-DB826AD9FFA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2820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775BE3-ACA1-425C-A10B-DB826AD9FFA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0903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775BE3-ACA1-425C-A10B-DB826AD9FFA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87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775BE3-ACA1-425C-A10B-DB826AD9FFA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5058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775BE3-ACA1-425C-A10B-DB826AD9FFA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1998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E5B1C-8454-8D1F-7A0B-CB016AED33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74D359-36E8-9947-DED5-1B91DB7C65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5D5A2A-468B-F35B-83D4-2BD760444A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8A21F-FA88-4973-9B02-976CA6F80A6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208D7-66BC-D91B-DE8B-8E03A371E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285F11-C7BC-5D9A-190E-8BA5C56C93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92397-7617-4CBA-905F-58FA9E68B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232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66DDB-A051-90C0-C003-ABFBDB7D65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7120F-05F2-B061-00A9-6649F5787A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8E1E57-F54E-FE68-46AA-5FE0203A6B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8A21F-FA88-4973-9B02-976CA6F80A6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0546DD-90C0-E2CD-E95E-66CC0F56D9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D91FB9-7A64-D8FE-8F78-384F4E3DE8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92397-7617-4CBA-905F-58FA9E68B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71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7DA7D-FEDD-4EA4-B936-CAF2592F90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C38B59-46AC-8484-1EB1-F3ECB00F27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77C88D-E8B0-264B-CD44-6D1CA664A8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8A21F-FA88-4973-9B02-976CA6F80A6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0BF0E2-355F-D814-FEF7-003592752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1E79E2-55E0-1927-32C3-634EF26BA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92397-7617-4CBA-905F-58FA9E68B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1804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DFAE9-6A40-06F0-8E14-6F258F69D9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944322-7FDF-ED5B-A893-E49D64133E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8112E-689D-75FE-0F87-472D554BF5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ED2668-63B8-7D1F-4AD7-6D336D3B55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8A21F-FA88-4973-9B02-976CA6F80A6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B83D08-A274-B2DC-CD24-1E12A098D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5C64C0-4CFF-E737-1AA9-241B332AF8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92397-7617-4CBA-905F-58FA9E68B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2761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E0534-32E4-58CC-8CEC-2E5A37DBB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47CA60-3551-8D8E-F84E-7A4FEBA8C9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B5C19C-279C-A18C-E045-8C73EABE48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5532EE-D5EB-36B7-D1FB-FA225BCD7B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B11173F-078E-04F5-3237-3EBB07C7FA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C0F35D-B532-C6FB-106E-3F1E23139B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8A21F-FA88-4973-9B02-976CA6F80A6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B54FF7-4147-8EE5-DA8A-E68B595EE3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29AADC6-A7B6-83CD-8C7D-91C656A8D8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92397-7617-4CBA-905F-58FA9E68B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377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A7337-BBCC-1E51-0281-1686827681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F01F35B-0371-7287-B272-B7B1B8D882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8A21F-FA88-4973-9B02-976CA6F80A6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2921A7-5AD4-922F-2819-815602E629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BD09BB-2B6C-6072-D7E0-D6DADD58AF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92397-7617-4CBA-905F-58FA9E68B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9785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4ED127-65C9-B097-2CDA-E8A62AAE0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8A21F-FA88-4973-9B02-976CA6F80A6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1BCEB0-1545-CF0E-3111-053F32DFAA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05A907-80DD-99F2-EF5F-8DE4190A2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92397-7617-4CBA-905F-58FA9E68B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8395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D556D-2EE6-92E4-798C-AF4E62F44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A1EEF6-F8A3-9B44-45F6-E31CB5836A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9166C-132A-5185-FC89-23FE967E34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2648C9-4966-8E83-52E5-6E204482CC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8A21F-FA88-4973-9B02-976CA6F80A6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40AE9-E2D1-9942-FD02-7F360AAFD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B03CE2-8ADA-2014-50A5-D64C82CDC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92397-7617-4CBA-905F-58FA9E68B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2770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DFFA3-D25B-D851-C627-6353EA68F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9F51DA3-F244-308E-16B2-52CBDBDBD9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0D7492-D398-0497-E98F-72919C1D6F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AA817D-A607-003B-F21A-88EF76B3F3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8A21F-FA88-4973-9B02-976CA6F80A6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6E2EC8-EE5C-D38F-2795-609F7CB004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C7DF06-AC5D-141B-CA6E-0BBC3E04C9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92397-7617-4CBA-905F-58FA9E68B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5258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65374D-6BFF-D310-09AE-7753579CAC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755C9C-6B4E-F3AC-412A-58B764C215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9B5C74-E372-B680-1717-BDF006531B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8A21F-FA88-4973-9B02-976CA6F80A6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1BAC3D-1364-86E2-9EAA-DE3E2C9C66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CF3DEC-2A39-C675-63B0-D2099E45A4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92397-7617-4CBA-905F-58FA9E68B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8808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E4DCB69-A0D6-2FB6-245D-53299ED5E70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7E4969-F1CE-4B67-D801-DED8F2B1AD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55F1D6-7625-8666-CABC-8A46B52A76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8A21F-FA88-4973-9B02-976CA6F80A6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7B0DBD-0C4F-F6F4-2647-576AB22989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0D4EB9-5C6E-73BC-44F5-3FEF57ABD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92397-7617-4CBA-905F-58FA9E68B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4426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1B5DD7-2352-BE9D-10FB-5DEEEA971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E08A8C-CC61-5CE1-01B8-6906483F3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D0D37-10F9-E28E-6838-8B174FD14BD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18A21F-FA88-4973-9B02-976CA6F80A6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F54879-F7B6-5E8A-360A-93B718DDCF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53477E-8784-4EF4-3BC0-E120061E84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B92397-7617-4CBA-905F-58FA9E68B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078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councils.forbes.com/blog/best-executive-coaching-models#:~:text=Out%20of%20all%20the%20executive,on%20solutions%20rather%20than%20problems" TargetMode="External"/><Relationship Id="rId13" Type="http://schemas.openxmlformats.org/officeDocument/2006/relationships/hyperlink" Target="https://www.ons.gov.uk/employmentandlabourmarket/peopleinwork/employmentandemployeetypes/articles/ishybridworkingheretostay/2022-05-23#:~:text=Since%20then%2C%20the%20proportion%20of,14%25%20in%20the%20same%20period" TargetMode="External"/><Relationship Id="rId3" Type="http://schemas.openxmlformats.org/officeDocument/2006/relationships/hyperlink" Target="https://www.cipd.org/uk/knowledge/factsheets/turnover-retention-factsheet/" TargetMode="External"/><Relationship Id="rId7" Type="http://schemas.openxmlformats.org/officeDocument/2006/relationships/hyperlink" Target="https://www.linkedin.com/pulse/belbins-team-roles-ayla-erhan" TargetMode="External"/><Relationship Id="rId12" Type="http://schemas.openxmlformats.org/officeDocument/2006/relationships/hyperlink" Target="https://www.mindtools.com/an0fzpz/the-grow-model-of-coaching-and-mentoring" TargetMode="External"/><Relationship Id="rId2" Type="http://schemas.openxmlformats.org/officeDocument/2006/relationships/hyperlink" Target="https://corporatefinanceinstitute.com/resources/management/hersey-blanchard-model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ritannica.com/biography/Martin-Luther-King-Jr#/media/1/318311/12356" TargetMode="External"/><Relationship Id="rId11" Type="http://schemas.openxmlformats.org/officeDocument/2006/relationships/hyperlink" Target="https://www.hrmagazine.co.uk/content/features/the-importance-of-psychological-safety/" TargetMode="External"/><Relationship Id="rId5" Type="http://schemas.openxmlformats.org/officeDocument/2006/relationships/hyperlink" Target="https://www.cipd.org/uk/knowledge/factsheets/coaching-mentoring-factsheet/" TargetMode="External"/><Relationship Id="rId10" Type="http://schemas.openxmlformats.org/officeDocument/2006/relationships/hyperlink" Target="https://www.gov.uk/monitoring-work-workers-rights" TargetMode="External"/><Relationship Id="rId4" Type="http://schemas.openxmlformats.org/officeDocument/2006/relationships/hyperlink" Target="https://www.cipd.org/uk/knowledge/factsheets/management-factsheet/?_gl=1*lwu35c*_ga*MTQxMjAwMjk4MC4xNjU1MjgxMTY2*_ga_D9HN5GYHYY*MTY4NTA0MTE3MC40MS4wLjE2ODUwNDExNzAuNjAuMC4w#Identifying" TargetMode="External"/><Relationship Id="rId9" Type="http://schemas.openxmlformats.org/officeDocument/2006/relationships/hyperlink" Target="https://www.gov.uk/government/history/past-prime-ministers/winston-churchill" TargetMode="External"/><Relationship Id="rId14" Type="http://schemas.openxmlformats.org/officeDocument/2006/relationships/hyperlink" Target="https://www.cityam.com/exclusive-barclays-installs-big-brother-style-spyware-on-employees-computer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CCA5F87-1D1E-45CB-8D83-FC7EEFAD9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87FBDF27-7AAF-9F29-2FBC-31577226CA4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628" r="-1" b="-1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CCFC2C6-6238-4A2F-93DE-2ADF74AF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11652" y="0"/>
            <a:ext cx="8480347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DD23E5-E68C-ECD7-6BFC-58EB2143B5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8600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/>
              <a:t>Managing Performance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06A0ED-AEAA-3E60-A144-99C0836855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8600" y="4872922"/>
            <a:ext cx="4023360" cy="1208141"/>
          </a:xfrm>
        </p:spPr>
        <p:txBody>
          <a:bodyPr>
            <a:normAutofit/>
          </a:bodyPr>
          <a:lstStyle/>
          <a:p>
            <a:pPr algn="l"/>
            <a:r>
              <a:rPr lang="en-GB" sz="2000"/>
              <a:t>Rhian Rowlands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13509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6B39FD-CA2F-117E-63B5-9C01232F8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6800" dirty="0"/>
              <a:t>Learning Objectives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17CC4D3D-5257-685D-4636-477502DAB6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479070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516580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3B475F8-50AE-46A0-9943-B2B63183D5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F87379-4C8F-3E19-4F9A-8E06A601F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5125"/>
            <a:ext cx="6986015" cy="177648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GB" sz="5400" dirty="0"/>
              <a:t>Management Situational Leadership Theory Organization Model </a:t>
            </a:r>
            <a:endParaRPr lang="en-US" sz="5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D93202D-D477-8D1C-B940-97A0B1F868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7133" y="4945684"/>
            <a:ext cx="4981511" cy="1183108"/>
          </a:xfrm>
          <a:prstGeom prst="rect">
            <a:avLst/>
          </a:prstGeom>
        </p:spPr>
      </p:pic>
      <p:sp>
        <p:nvSpPr>
          <p:cNvPr id="17" name="sketch line">
            <a:extLst>
              <a:ext uri="{FF2B5EF4-FFF2-40B4-BE49-F238E27FC236}">
                <a16:creationId xmlns:a16="http://schemas.microsoft.com/office/drawing/2014/main" id="{75F6FDB4-2351-48C2-A863-2364A0234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315691"/>
            <a:ext cx="4343400" cy="18288"/>
          </a:xfrm>
          <a:custGeom>
            <a:avLst/>
            <a:gdLst>
              <a:gd name="connsiteX0" fmla="*/ 0 w 4343400"/>
              <a:gd name="connsiteY0" fmla="*/ 0 h 18288"/>
              <a:gd name="connsiteX1" fmla="*/ 577052 w 4343400"/>
              <a:gd name="connsiteY1" fmla="*/ 0 h 18288"/>
              <a:gd name="connsiteX2" fmla="*/ 1067235 w 4343400"/>
              <a:gd name="connsiteY2" fmla="*/ 0 h 18288"/>
              <a:gd name="connsiteX3" fmla="*/ 1600853 w 4343400"/>
              <a:gd name="connsiteY3" fmla="*/ 0 h 18288"/>
              <a:gd name="connsiteX4" fmla="*/ 2264773 w 4343400"/>
              <a:gd name="connsiteY4" fmla="*/ 0 h 18288"/>
              <a:gd name="connsiteX5" fmla="*/ 2841825 w 4343400"/>
              <a:gd name="connsiteY5" fmla="*/ 0 h 18288"/>
              <a:gd name="connsiteX6" fmla="*/ 3375442 w 4343400"/>
              <a:gd name="connsiteY6" fmla="*/ 0 h 18288"/>
              <a:gd name="connsiteX7" fmla="*/ 4343400 w 4343400"/>
              <a:gd name="connsiteY7" fmla="*/ 0 h 18288"/>
              <a:gd name="connsiteX8" fmla="*/ 4343400 w 4343400"/>
              <a:gd name="connsiteY8" fmla="*/ 18288 h 18288"/>
              <a:gd name="connsiteX9" fmla="*/ 3722914 w 4343400"/>
              <a:gd name="connsiteY9" fmla="*/ 18288 h 18288"/>
              <a:gd name="connsiteX10" fmla="*/ 3189297 w 4343400"/>
              <a:gd name="connsiteY10" fmla="*/ 18288 h 18288"/>
              <a:gd name="connsiteX11" fmla="*/ 2481943 w 4343400"/>
              <a:gd name="connsiteY11" fmla="*/ 18288 h 18288"/>
              <a:gd name="connsiteX12" fmla="*/ 1904891 w 4343400"/>
              <a:gd name="connsiteY12" fmla="*/ 18288 h 18288"/>
              <a:gd name="connsiteX13" fmla="*/ 1414707 w 4343400"/>
              <a:gd name="connsiteY13" fmla="*/ 18288 h 18288"/>
              <a:gd name="connsiteX14" fmla="*/ 750788 w 4343400"/>
              <a:gd name="connsiteY14" fmla="*/ 18288 h 18288"/>
              <a:gd name="connsiteX15" fmla="*/ 0 w 4343400"/>
              <a:gd name="connsiteY15" fmla="*/ 18288 h 18288"/>
              <a:gd name="connsiteX16" fmla="*/ 0 w 43434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567C65-BA21-0304-5F88-D23FD1115030}"/>
              </a:ext>
            </a:extLst>
          </p:cNvPr>
          <p:cNvSpPr txBox="1"/>
          <p:nvPr/>
        </p:nvSpPr>
        <p:spPr>
          <a:xfrm>
            <a:off x="9126104" y="6129733"/>
            <a:ext cx="2106489" cy="5274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(CFI, 2022)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B3D3A40-4916-ACAD-DAA9-701DE12F59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010402" y="200851"/>
            <a:ext cx="5175281" cy="4787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43830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B10EF-DF37-C266-F386-5028E502A6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7528"/>
            <a:ext cx="10515600" cy="1325563"/>
          </a:xfrm>
        </p:spPr>
        <p:txBody>
          <a:bodyPr/>
          <a:lstStyle/>
          <a:p>
            <a:r>
              <a:rPr lang="en-GB" dirty="0"/>
              <a:t>Leadership styles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B15FE0C-9677-91D7-6E2A-73F6406D8220}"/>
              </a:ext>
            </a:extLst>
          </p:cNvPr>
          <p:cNvSpPr/>
          <p:nvPr/>
        </p:nvSpPr>
        <p:spPr>
          <a:xfrm>
            <a:off x="1151109" y="3429000"/>
            <a:ext cx="1864760" cy="98833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Transformational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0D2975BC-E3A8-8276-908B-B96D65CFFD88}"/>
              </a:ext>
            </a:extLst>
          </p:cNvPr>
          <p:cNvSpPr/>
          <p:nvPr/>
        </p:nvSpPr>
        <p:spPr>
          <a:xfrm>
            <a:off x="344181" y="5117140"/>
            <a:ext cx="2722651" cy="1140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Compassionate/Servant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5251ED3-686E-6947-27F7-0693DBDEED85}"/>
              </a:ext>
            </a:extLst>
          </p:cNvPr>
          <p:cNvSpPr/>
          <p:nvPr/>
        </p:nvSpPr>
        <p:spPr>
          <a:xfrm>
            <a:off x="3307737" y="1957941"/>
            <a:ext cx="1962364" cy="9389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Distributive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07274E1E-FFDC-6E12-C717-518AB036483C}"/>
              </a:ext>
            </a:extLst>
          </p:cNvPr>
          <p:cNvSpPr/>
          <p:nvPr/>
        </p:nvSpPr>
        <p:spPr>
          <a:xfrm>
            <a:off x="344181" y="1788997"/>
            <a:ext cx="2208944" cy="142409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Command and Control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01287F9F-DE39-9825-6BB5-CD781EAA8440}"/>
              </a:ext>
            </a:extLst>
          </p:cNvPr>
          <p:cNvSpPr/>
          <p:nvPr/>
        </p:nvSpPr>
        <p:spPr>
          <a:xfrm>
            <a:off x="3533768" y="4128807"/>
            <a:ext cx="1510301" cy="98833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Authentic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66B77DB-6984-6B56-1A1D-F2AEF25068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4713" y="105141"/>
            <a:ext cx="3447919" cy="233165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FAF666E-319A-99FD-9514-ACF13514E1D4}"/>
              </a:ext>
            </a:extLst>
          </p:cNvPr>
          <p:cNvSpPr txBox="1"/>
          <p:nvPr/>
        </p:nvSpPr>
        <p:spPr>
          <a:xfrm>
            <a:off x="9721516" y="247528"/>
            <a:ext cx="22138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(Encyclopaedia Britannica, no date)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ABFA9138-0BEC-798C-0F16-11A2B374B0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60300" y="2172956"/>
            <a:ext cx="3675026" cy="2450017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8CB645EE-5515-5A66-A938-B4EF40A60926}"/>
              </a:ext>
            </a:extLst>
          </p:cNvPr>
          <p:cNvSpPr txBox="1"/>
          <p:nvPr/>
        </p:nvSpPr>
        <p:spPr>
          <a:xfrm>
            <a:off x="6395540" y="4253641"/>
            <a:ext cx="1864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(Gov.uk, no date)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0E38106-4E0E-DD5F-1BD8-9877888C625D}"/>
              </a:ext>
            </a:extLst>
          </p:cNvPr>
          <p:cNvCxnSpPr/>
          <p:nvPr/>
        </p:nvCxnSpPr>
        <p:spPr>
          <a:xfrm>
            <a:off x="5630779" y="493295"/>
            <a:ext cx="0" cy="5764277"/>
          </a:xfrm>
          <a:prstGeom prst="line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163C21EB-9C80-D973-4B86-8F7F1E2B6459}"/>
              </a:ext>
            </a:extLst>
          </p:cNvPr>
          <p:cNvSpPr txBox="1"/>
          <p:nvPr/>
        </p:nvSpPr>
        <p:spPr>
          <a:xfrm>
            <a:off x="6300555" y="5502690"/>
            <a:ext cx="50532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+mj-lt"/>
              </a:rPr>
              <a:t>Characteristics and </a:t>
            </a:r>
            <a:r>
              <a:rPr lang="en-GB" sz="3200" dirty="0" err="1">
                <a:latin typeface="+mj-lt"/>
              </a:rPr>
              <a:t>Behviours</a:t>
            </a:r>
            <a:endParaRPr lang="en-GB" sz="3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507957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307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1" name="Rectangle 308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4C66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312605-100F-5994-1E80-D1ABB30A0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Psychological </a:t>
            </a:r>
            <a:r>
              <a:rPr lang="en-US" sz="2600" dirty="0">
                <a:solidFill>
                  <a:srgbClr val="FFFFFF"/>
                </a:solidFill>
              </a:rPr>
              <a:t>Safety</a:t>
            </a:r>
            <a:endParaRPr lang="en-US" sz="2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63F4E3-C041-DCC7-C4BF-7FE6D005CF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8676" y="689851"/>
            <a:ext cx="7933244" cy="527921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8DA6376-126D-835A-4358-A9071F8AC31A}"/>
              </a:ext>
            </a:extLst>
          </p:cNvPr>
          <p:cNvSpPr txBox="1"/>
          <p:nvPr/>
        </p:nvSpPr>
        <p:spPr>
          <a:xfrm>
            <a:off x="9396663" y="6160168"/>
            <a:ext cx="22378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(HR Magazine, 2018)</a:t>
            </a:r>
          </a:p>
        </p:txBody>
      </p:sp>
    </p:spTree>
    <p:extLst>
      <p:ext uri="{BB962C8B-B14F-4D97-AF65-F5344CB8AC3E}">
        <p14:creationId xmlns:p14="http://schemas.microsoft.com/office/powerpoint/2010/main" val="3854004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012E9A-59F1-DE00-3A26-D3F73A6F1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5" y="639520"/>
            <a:ext cx="3748559" cy="171907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Effective teams: Belbin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CC8DE7-4CF2-1EF8-98FE-3959F1704D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200" dirty="0"/>
              <a:t>Belbin (1981) presented 5 requirements of high performing teams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8100FBEA-BC92-1923-6659-5EE4E5EF88B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1271" r="1271"/>
          <a:stretch>
            <a:fillRect/>
          </a:stretch>
        </p:blipFill>
        <p:spPr>
          <a:xfrm>
            <a:off x="4654296" y="703400"/>
            <a:ext cx="6903720" cy="54511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66B5DD1-58F5-B722-E814-90BD4F8D3462}"/>
              </a:ext>
            </a:extLst>
          </p:cNvPr>
          <p:cNvSpPr txBox="1"/>
          <p:nvPr/>
        </p:nvSpPr>
        <p:spPr>
          <a:xfrm>
            <a:off x="7964905" y="6217920"/>
            <a:ext cx="30439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(Erhan, 2018)</a:t>
            </a:r>
          </a:p>
        </p:txBody>
      </p:sp>
    </p:spTree>
    <p:extLst>
      <p:ext uri="{BB962C8B-B14F-4D97-AF65-F5344CB8AC3E}">
        <p14:creationId xmlns:p14="http://schemas.microsoft.com/office/powerpoint/2010/main" val="31859002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People working on computers">
            <a:extLst>
              <a:ext uri="{FF2B5EF4-FFF2-40B4-BE49-F238E27FC236}">
                <a16:creationId xmlns:a16="http://schemas.microsoft.com/office/drawing/2014/main" id="{DE9EBA0E-5898-B6CF-7EE8-9EEBC013BC2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1" r="23289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2AFC9C-A90C-4163-3549-88D989E18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932688"/>
            <a:ext cx="3438144" cy="11082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dirty="0"/>
              <a:t>Managing hybrid teams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A3B58F-0040-F30A-0A2D-66547553C0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that 24% of people were working in a hybrid manner in May 22 (ONS, 2022)</a:t>
            </a:r>
          </a:p>
          <a:p>
            <a:r>
              <a:rPr lang="en-GB" sz="2000" dirty="0"/>
              <a:t>65% of our Corporate workforce work in a hybrid manner, (Establishment report, 2023)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2732626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AB8EDC3-1C0D-4505-A2C7-839A5161F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069E294-3813-4588-9E9C-AEA08F9C4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 descr="Aerial view of roiling sea">
            <a:extLst>
              <a:ext uri="{FF2B5EF4-FFF2-40B4-BE49-F238E27FC236}">
                <a16:creationId xmlns:a16="http://schemas.microsoft.com/office/drawing/2014/main" id="{23757DEE-41A3-93ED-3F59-24E883C91FA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ABF32B-3513-03B7-6A22-8197B2B19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343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Turnover and Retention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667C7563-2779-2E2A-F651-5188988296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344" y="2013625"/>
            <a:ext cx="4614759" cy="416333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</a:rPr>
              <a:t>T</a:t>
            </a:r>
            <a:r>
              <a:rPr lang="en-US" sz="1800" dirty="0">
                <a:solidFill>
                  <a:srgbClr val="FFFFFF"/>
                </a:solidFill>
              </a:rPr>
              <a:t>otal number of leavers over a period x 100</a:t>
            </a:r>
          </a:p>
          <a:p>
            <a:pPr marL="0" indent="0">
              <a:buNone/>
            </a:pPr>
            <a:r>
              <a:rPr lang="en-US" sz="1800" dirty="0">
                <a:solidFill>
                  <a:srgbClr val="FFFFFF"/>
                </a:solidFill>
              </a:rPr>
              <a:t>Average number employed over a period</a:t>
            </a:r>
          </a:p>
          <a:p>
            <a:pPr marL="0" indent="0">
              <a:buNone/>
            </a:pPr>
            <a:endParaRPr lang="en-US" sz="18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sz="1800" dirty="0">
                <a:solidFill>
                  <a:srgbClr val="FFFFFF"/>
                </a:solidFill>
              </a:rPr>
              <a:t>Average cost of replacing each leaver with a new starter in each category x turnover rate for said staff group = Total annual cost of turnover</a:t>
            </a:r>
          </a:p>
          <a:p>
            <a:pPr marL="0" indent="0">
              <a:buNone/>
            </a:pPr>
            <a:r>
              <a:rPr lang="en-US" sz="1800" dirty="0">
                <a:solidFill>
                  <a:srgbClr val="FFFFFF"/>
                </a:solidFill>
              </a:rPr>
              <a:t>                                                        </a:t>
            </a:r>
          </a:p>
          <a:p>
            <a:pPr marL="0" indent="0">
              <a:buNone/>
            </a:pPr>
            <a:r>
              <a:rPr lang="en-US" sz="1800" dirty="0">
                <a:solidFill>
                  <a:srgbClr val="FFFFFF"/>
                </a:solidFill>
              </a:rPr>
              <a:t>                                                          (CIPD, 2021a) </a:t>
            </a:r>
          </a:p>
        </p:txBody>
      </p:sp>
      <p:pic>
        <p:nvPicPr>
          <p:cNvPr id="6" name="Content Placeholder 5" descr="Empty orange chairs forming a circle">
            <a:extLst>
              <a:ext uri="{FF2B5EF4-FFF2-40B4-BE49-F238E27FC236}">
                <a16:creationId xmlns:a16="http://schemas.microsoft.com/office/drawing/2014/main" id="{32C964CD-4412-20F7-594B-B76B2E34185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760" b="-2"/>
          <a:stretch/>
        </p:blipFill>
        <p:spPr>
          <a:xfrm>
            <a:off x="6101338" y="2015168"/>
            <a:ext cx="5283866" cy="4210442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15C55BD-8F9B-2C0A-825B-ED8AF75A9B74}"/>
              </a:ext>
            </a:extLst>
          </p:cNvPr>
          <p:cNvCxnSpPr/>
          <p:nvPr/>
        </p:nvCxnSpPr>
        <p:spPr>
          <a:xfrm>
            <a:off x="938463" y="2346158"/>
            <a:ext cx="418699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81223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129F4FEF-3F4E-4042-8E6D-C24E201FB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E6E08E-607D-C247-87A1-B0134EB41B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8400" y="365125"/>
            <a:ext cx="5105400" cy="257969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Reasons for turnover and how to respond</a:t>
            </a:r>
          </a:p>
        </p:txBody>
      </p:sp>
      <p:pic>
        <p:nvPicPr>
          <p:cNvPr id="8" name="Content Placeholder 7" descr="Person leaving room concept">
            <a:extLst>
              <a:ext uri="{FF2B5EF4-FFF2-40B4-BE49-F238E27FC236}">
                <a16:creationId xmlns:a16="http://schemas.microsoft.com/office/drawing/2014/main" id="{78CA91A9-8373-6DFF-3FB5-2767BC6C4A4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2" r="2407" b="-2"/>
          <a:stretch/>
        </p:blipFill>
        <p:spPr>
          <a:xfrm>
            <a:off x="20" y="10"/>
            <a:ext cx="6105116" cy="4191736"/>
          </a:xfrm>
          <a:custGeom>
            <a:avLst/>
            <a:gdLst/>
            <a:ahLst/>
            <a:cxnLst/>
            <a:rect l="l" t="t" r="r" b="b"/>
            <a:pathLst>
              <a:path w="6105136" h="4191746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007468" y="4190779"/>
                  <a:pt x="1790648" y="4201115"/>
                  <a:pt x="1535079" y="4190306"/>
                </a:cubicBez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</p:spPr>
      </p:pic>
      <p:pic>
        <p:nvPicPr>
          <p:cNvPr id="6" name="Content Placeholder 5" descr="A hand lever">
            <a:extLst>
              <a:ext uri="{FF2B5EF4-FFF2-40B4-BE49-F238E27FC236}">
                <a16:creationId xmlns:a16="http://schemas.microsoft.com/office/drawing/2014/main" id="{8C5CA9DE-97F1-7AC4-8AC2-5C9D2E5CB31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810" r="-2" b="9793"/>
          <a:stretch/>
        </p:blipFill>
        <p:spPr>
          <a:xfrm>
            <a:off x="462420" y="4304418"/>
            <a:ext cx="5414116" cy="2553582"/>
          </a:xfrm>
          <a:custGeom>
            <a:avLst/>
            <a:gdLst/>
            <a:ahLst/>
            <a:cxnLst/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</p:pic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9857FA16-661D-56E9-B904-87C83F07AB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48399" y="3124205"/>
            <a:ext cx="5105400" cy="305275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/>
              <a:t>Pull factors</a:t>
            </a:r>
          </a:p>
          <a:p>
            <a:r>
              <a:rPr lang="en-US" sz="2000" dirty="0"/>
              <a:t>Push factors</a:t>
            </a:r>
          </a:p>
          <a:p>
            <a:r>
              <a:rPr lang="en-US" sz="2000" dirty="0"/>
              <a:t>Exit/stayers interviews</a:t>
            </a:r>
          </a:p>
          <a:p>
            <a:r>
              <a:rPr lang="en-US" sz="2000" dirty="0"/>
              <a:t>Rewards</a:t>
            </a:r>
          </a:p>
        </p:txBody>
      </p:sp>
    </p:spTree>
    <p:extLst>
      <p:ext uri="{BB962C8B-B14F-4D97-AF65-F5344CB8AC3E}">
        <p14:creationId xmlns:p14="http://schemas.microsoft.com/office/powerpoint/2010/main" val="28131425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Row of colorful waiting chairs">
            <a:extLst>
              <a:ext uri="{FF2B5EF4-FFF2-40B4-BE49-F238E27FC236}">
                <a16:creationId xmlns:a16="http://schemas.microsoft.com/office/drawing/2014/main" id="{D45E1607-E5F9-1418-0677-9365E2EE9FC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161574-B9AE-9684-B38F-AE2CAE0089DA}"/>
              </a:ext>
            </a:extLst>
          </p:cNvPr>
          <p:cNvSpPr txBox="1"/>
          <p:nvPr/>
        </p:nvSpPr>
        <p:spPr>
          <a:xfrm>
            <a:off x="523875" y="5317240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Five Generation workforce</a:t>
            </a:r>
          </a:p>
        </p:txBody>
      </p:sp>
      <p:cxnSp>
        <p:nvCxnSpPr>
          <p:cNvPr id="16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96860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61DED4-7541-447F-5EE2-58A3E9186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/>
              <a:t>Managing Underperformance</a:t>
            </a:r>
          </a:p>
        </p:txBody>
      </p:sp>
      <p:sp>
        <p:nvSpPr>
          <p:cNvPr id="2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DA761-7DF1-22E9-D7A7-955F433991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900" dirty="0"/>
              <a:t>Section 98 of the Employment Rights Act</a:t>
            </a:r>
          </a:p>
          <a:p>
            <a:r>
              <a:rPr lang="en-US" sz="1900" dirty="0"/>
              <a:t>Act defines competence, health and qualifications</a:t>
            </a:r>
          </a:p>
          <a:p>
            <a:r>
              <a:rPr lang="en-US" sz="1900" dirty="0"/>
              <a:t>Is the employee able to carry out their duties to the required level?</a:t>
            </a:r>
          </a:p>
          <a:p>
            <a:r>
              <a:rPr lang="en-US" sz="1900" dirty="0"/>
              <a:t>Has the employee been adequately supported? </a:t>
            </a:r>
          </a:p>
        </p:txBody>
      </p:sp>
      <p:pic>
        <p:nvPicPr>
          <p:cNvPr id="6" name="Content Placeholder 5" descr="Red panda sleeping on tree">
            <a:extLst>
              <a:ext uri="{FF2B5EF4-FFF2-40B4-BE49-F238E27FC236}">
                <a16:creationId xmlns:a16="http://schemas.microsoft.com/office/drawing/2014/main" id="{52A72F0C-E117-53D2-0F09-94D872C5AC5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52" r="19895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887384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86ABEC-9F66-E0A5-6510-B4EDA7BE42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/>
              <a:t>Managing Absence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69B6733-2D83-032F-9C2C-1D7E47E00E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2200" dirty="0"/>
              <a:t>Disability</a:t>
            </a:r>
          </a:p>
          <a:p>
            <a:r>
              <a:rPr lang="en-US" sz="2200" dirty="0"/>
              <a:t>Trigger points</a:t>
            </a:r>
          </a:p>
          <a:p>
            <a:r>
              <a:rPr lang="en-US" sz="2200" dirty="0"/>
              <a:t>Absence reviews</a:t>
            </a:r>
          </a:p>
          <a:p>
            <a:r>
              <a:rPr lang="en-US" sz="2200" dirty="0"/>
              <a:t>Occupational Health referrals</a:t>
            </a:r>
          </a:p>
          <a:p>
            <a:r>
              <a:rPr lang="en-US" sz="2200" dirty="0"/>
              <a:t>Manager input</a:t>
            </a:r>
          </a:p>
        </p:txBody>
      </p:sp>
      <p:pic>
        <p:nvPicPr>
          <p:cNvPr id="5" name="Content Placeholder 4" descr="Empty classroom">
            <a:extLst>
              <a:ext uri="{FF2B5EF4-FFF2-40B4-BE49-F238E27FC236}">
                <a16:creationId xmlns:a16="http://schemas.microsoft.com/office/drawing/2014/main" id="{128C0DB7-63AA-AD20-E8B1-B490371481F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93" r="18653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929430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25166D1-1B21-4128-AC42-61745528E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CFB11E-6FDA-65A8-0777-2909AB290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1825" y="359597"/>
            <a:ext cx="4391024" cy="1479478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Surveillance in the workplace</a:t>
            </a:r>
          </a:p>
        </p:txBody>
      </p:sp>
      <p:pic>
        <p:nvPicPr>
          <p:cNvPr id="5" name="Content Placeholder 4" descr="Camera lens">
            <a:extLst>
              <a:ext uri="{FF2B5EF4-FFF2-40B4-BE49-F238E27FC236}">
                <a16:creationId xmlns:a16="http://schemas.microsoft.com/office/drawing/2014/main" id="{AB26FA84-9A56-E3D0-B54D-DE8BF3E8A4B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44" r="31736" b="-2"/>
          <a:stretch/>
        </p:blipFill>
        <p:spPr>
          <a:xfrm>
            <a:off x="20" y="2"/>
            <a:ext cx="6186992" cy="6857998"/>
          </a:xfrm>
          <a:custGeom>
            <a:avLst/>
            <a:gdLst/>
            <a:ahLst/>
            <a:cxnLst/>
            <a:rect l="l" t="t" r="r" b="b"/>
            <a:pathLst>
              <a:path w="6187012" h="6857998">
                <a:moveTo>
                  <a:pt x="5434855" y="6118149"/>
                </a:moveTo>
                <a:cubicBezTo>
                  <a:pt x="5441404" y="6124102"/>
                  <a:pt x="5449025" y="6129341"/>
                  <a:pt x="5456075" y="6133723"/>
                </a:cubicBezTo>
                <a:cubicBezTo>
                  <a:pt x="5463218" y="6138152"/>
                  <a:pt x="5468564" y="6143474"/>
                  <a:pt x="5472234" y="6149380"/>
                </a:cubicBezTo>
                <a:lnTo>
                  <a:pt x="5477710" y="6166562"/>
                </a:lnTo>
                <a:lnTo>
                  <a:pt x="5472234" y="6149379"/>
                </a:lnTo>
                <a:cubicBezTo>
                  <a:pt x="5468564" y="6143474"/>
                  <a:pt x="5463218" y="6138152"/>
                  <a:pt x="5456075" y="6133722"/>
                </a:cubicBezTo>
                <a:cubicBezTo>
                  <a:pt x="5449025" y="6129341"/>
                  <a:pt x="5441404" y="6124102"/>
                  <a:pt x="5434855" y="6118149"/>
                </a:cubicBezTo>
                <a:close/>
                <a:moveTo>
                  <a:pt x="5343013" y="4941372"/>
                </a:moveTo>
                <a:lnTo>
                  <a:pt x="5346342" y="4950869"/>
                </a:lnTo>
                <a:lnTo>
                  <a:pt x="5356027" y="4991382"/>
                </a:lnTo>
                <a:lnTo>
                  <a:pt x="5346342" y="4950868"/>
                </a:lnTo>
                <a:close/>
                <a:moveTo>
                  <a:pt x="5346951" y="4749807"/>
                </a:moveTo>
                <a:cubicBezTo>
                  <a:pt x="5334815" y="4762826"/>
                  <a:pt x="5333958" y="4781365"/>
                  <a:pt x="5332244" y="4799797"/>
                </a:cubicBezTo>
                <a:cubicBezTo>
                  <a:pt x="5333958" y="4781365"/>
                  <a:pt x="5334815" y="4762827"/>
                  <a:pt x="5346951" y="4749807"/>
                </a:cubicBezTo>
                <a:close/>
                <a:moveTo>
                  <a:pt x="5364750" y="4543185"/>
                </a:moveTo>
                <a:cubicBezTo>
                  <a:pt x="5365727" y="4548281"/>
                  <a:pt x="5367775" y="4553662"/>
                  <a:pt x="5370156" y="4557092"/>
                </a:cubicBezTo>
                <a:cubicBezTo>
                  <a:pt x="5381776" y="4573618"/>
                  <a:pt x="5390563" y="4588275"/>
                  <a:pt x="5396519" y="4602021"/>
                </a:cubicBezTo>
                <a:cubicBezTo>
                  <a:pt x="5390563" y="4588275"/>
                  <a:pt x="5381776" y="4573618"/>
                  <a:pt x="5370156" y="4557091"/>
                </a:cubicBezTo>
                <a:close/>
                <a:moveTo>
                  <a:pt x="5830968" y="2819253"/>
                </a:moveTo>
                <a:lnTo>
                  <a:pt x="5842611" y="2827484"/>
                </a:lnTo>
                <a:lnTo>
                  <a:pt x="5842613" y="2827486"/>
                </a:lnTo>
                <a:lnTo>
                  <a:pt x="5871116" y="2861156"/>
                </a:lnTo>
                <a:lnTo>
                  <a:pt x="5861462" y="2842392"/>
                </a:lnTo>
                <a:lnTo>
                  <a:pt x="5842613" y="2827486"/>
                </a:lnTo>
                <a:lnTo>
                  <a:pt x="5842611" y="2827483"/>
                </a:lnTo>
                <a:close/>
                <a:moveTo>
                  <a:pt x="5761313" y="1974015"/>
                </a:moveTo>
                <a:lnTo>
                  <a:pt x="5754799" y="1999763"/>
                </a:lnTo>
                <a:cubicBezTo>
                  <a:pt x="5750990" y="2008056"/>
                  <a:pt x="5745310" y="2016020"/>
                  <a:pt x="5737071" y="2023547"/>
                </a:cubicBezTo>
                <a:cubicBezTo>
                  <a:pt x="5753550" y="2008497"/>
                  <a:pt x="5759789" y="1991685"/>
                  <a:pt x="5761313" y="1974015"/>
                </a:cubicBezTo>
                <a:close/>
                <a:moveTo>
                  <a:pt x="5744119" y="1768838"/>
                </a:moveTo>
                <a:cubicBezTo>
                  <a:pt x="5739738" y="1774411"/>
                  <a:pt x="5736975" y="1779948"/>
                  <a:pt x="5735518" y="1785412"/>
                </a:cubicBezTo>
                <a:lnTo>
                  <a:pt x="5734738" y="1801558"/>
                </a:lnTo>
                <a:cubicBezTo>
                  <a:pt x="5733070" y="1790986"/>
                  <a:pt x="5735356" y="1779981"/>
                  <a:pt x="5744119" y="1768838"/>
                </a:cubicBezTo>
                <a:close/>
                <a:moveTo>
                  <a:pt x="5853708" y="520953"/>
                </a:moveTo>
                <a:lnTo>
                  <a:pt x="5846981" y="549926"/>
                </a:lnTo>
                <a:lnTo>
                  <a:pt x="5840726" y="566616"/>
                </a:lnTo>
                <a:lnTo>
                  <a:pt x="5834776" y="581804"/>
                </a:lnTo>
                <a:lnTo>
                  <a:pt x="5834358" y="583595"/>
                </a:lnTo>
                <a:lnTo>
                  <a:pt x="5832183" y="589388"/>
                </a:lnTo>
                <a:cubicBezTo>
                  <a:pt x="5829783" y="597005"/>
                  <a:pt x="5828025" y="604728"/>
                  <a:pt x="5827560" y="612658"/>
                </a:cubicBezTo>
                <a:lnTo>
                  <a:pt x="5834358" y="583595"/>
                </a:lnTo>
                <a:lnTo>
                  <a:pt x="5840674" y="566754"/>
                </a:lnTo>
                <a:lnTo>
                  <a:pt x="5840726" y="566616"/>
                </a:lnTo>
                <a:lnTo>
                  <a:pt x="5846564" y="551717"/>
                </a:lnTo>
                <a:lnTo>
                  <a:pt x="5846981" y="549926"/>
                </a:lnTo>
                <a:lnTo>
                  <a:pt x="5849145" y="544146"/>
                </a:lnTo>
                <a:cubicBezTo>
                  <a:pt x="5851532" y="536547"/>
                  <a:pt x="5853271" y="528850"/>
                  <a:pt x="5853708" y="520953"/>
                </a:cubicBezTo>
                <a:close/>
                <a:moveTo>
                  <a:pt x="5802605" y="268794"/>
                </a:moveTo>
                <a:cubicBezTo>
                  <a:pt x="5800080" y="279176"/>
                  <a:pt x="5798377" y="289296"/>
                  <a:pt x="5797729" y="299164"/>
                </a:cubicBezTo>
                <a:cubicBezTo>
                  <a:pt x="5797080" y="309031"/>
                  <a:pt x="5797485" y="318646"/>
                  <a:pt x="5799176" y="328017"/>
                </a:cubicBezTo>
                <a:close/>
                <a:moveTo>
                  <a:pt x="0" y="0"/>
                </a:moveTo>
                <a:lnTo>
                  <a:pt x="6120021" y="0"/>
                </a:lnTo>
                <a:lnTo>
                  <a:pt x="6115806" y="24480"/>
                </a:lnTo>
                <a:cubicBezTo>
                  <a:pt x="6113321" y="32636"/>
                  <a:pt x="6109559" y="40471"/>
                  <a:pt x="6103795" y="47806"/>
                </a:cubicBezTo>
                <a:cubicBezTo>
                  <a:pt x="6088935" y="66857"/>
                  <a:pt x="6092364" y="85336"/>
                  <a:pt x="6094651" y="105718"/>
                </a:cubicBezTo>
                <a:cubicBezTo>
                  <a:pt x="6096365" y="121150"/>
                  <a:pt x="6095794" y="136963"/>
                  <a:pt x="6095986" y="152584"/>
                </a:cubicBezTo>
                <a:cubicBezTo>
                  <a:pt x="6096555" y="180017"/>
                  <a:pt x="6096746" y="207450"/>
                  <a:pt x="6097699" y="234883"/>
                </a:cubicBezTo>
                <a:cubicBezTo>
                  <a:pt x="6098079" y="243648"/>
                  <a:pt x="6102844" y="252600"/>
                  <a:pt x="6102082" y="261173"/>
                </a:cubicBezTo>
                <a:cubicBezTo>
                  <a:pt x="6098461" y="300800"/>
                  <a:pt x="6092746" y="340425"/>
                  <a:pt x="6089507" y="380050"/>
                </a:cubicBezTo>
                <a:cubicBezTo>
                  <a:pt x="6087603" y="402529"/>
                  <a:pt x="6091220" y="425581"/>
                  <a:pt x="6088555" y="447870"/>
                </a:cubicBezTo>
                <a:cubicBezTo>
                  <a:pt x="6085507" y="473587"/>
                  <a:pt x="6077697" y="498733"/>
                  <a:pt x="6072932" y="524262"/>
                </a:cubicBezTo>
                <a:cubicBezTo>
                  <a:pt x="6071600" y="531310"/>
                  <a:pt x="6073315" y="539121"/>
                  <a:pt x="6073694" y="546552"/>
                </a:cubicBezTo>
                <a:cubicBezTo>
                  <a:pt x="6074076" y="554933"/>
                  <a:pt x="6074838" y="563125"/>
                  <a:pt x="6075029" y="571508"/>
                </a:cubicBezTo>
                <a:cubicBezTo>
                  <a:pt x="6075411" y="597037"/>
                  <a:pt x="6074838" y="622564"/>
                  <a:pt x="6076173" y="648092"/>
                </a:cubicBezTo>
                <a:cubicBezTo>
                  <a:pt x="6076934" y="663713"/>
                  <a:pt x="6084744" y="680096"/>
                  <a:pt x="6081886" y="694576"/>
                </a:cubicBezTo>
                <a:cubicBezTo>
                  <a:pt x="6076363" y="724104"/>
                  <a:pt x="6088745" y="753633"/>
                  <a:pt x="6078459" y="783158"/>
                </a:cubicBezTo>
                <a:cubicBezTo>
                  <a:pt x="6075411" y="792306"/>
                  <a:pt x="6083031" y="804877"/>
                  <a:pt x="6083411" y="815929"/>
                </a:cubicBezTo>
                <a:cubicBezTo>
                  <a:pt x="6084363" y="843552"/>
                  <a:pt x="6084173" y="871173"/>
                  <a:pt x="6083983" y="898797"/>
                </a:cubicBezTo>
                <a:cubicBezTo>
                  <a:pt x="6083793" y="923562"/>
                  <a:pt x="6086459" y="949281"/>
                  <a:pt x="6081125" y="973095"/>
                </a:cubicBezTo>
                <a:cubicBezTo>
                  <a:pt x="6075411" y="998052"/>
                  <a:pt x="6076173" y="1020529"/>
                  <a:pt x="6082649" y="1044725"/>
                </a:cubicBezTo>
                <a:cubicBezTo>
                  <a:pt x="6087031" y="1061298"/>
                  <a:pt x="6087603" y="1078826"/>
                  <a:pt x="6088935" y="1095972"/>
                </a:cubicBezTo>
                <a:cubicBezTo>
                  <a:pt x="6090459" y="1114449"/>
                  <a:pt x="6086459" y="1134834"/>
                  <a:pt x="6092746" y="1151600"/>
                </a:cubicBezTo>
                <a:cubicBezTo>
                  <a:pt x="6111415" y="1201512"/>
                  <a:pt x="6115415" y="1252757"/>
                  <a:pt x="6115415" y="1304955"/>
                </a:cubicBezTo>
                <a:cubicBezTo>
                  <a:pt x="6115415" y="1314483"/>
                  <a:pt x="6112750" y="1324198"/>
                  <a:pt x="6109892" y="1333341"/>
                </a:cubicBezTo>
                <a:cubicBezTo>
                  <a:pt x="6092746" y="1386684"/>
                  <a:pt x="6094269" y="1440216"/>
                  <a:pt x="6104748" y="1494509"/>
                </a:cubicBezTo>
                <a:cubicBezTo>
                  <a:pt x="6107034" y="1505751"/>
                  <a:pt x="6107415" y="1518324"/>
                  <a:pt x="6105130" y="1529563"/>
                </a:cubicBezTo>
                <a:cubicBezTo>
                  <a:pt x="6098461" y="1561189"/>
                  <a:pt x="6087411" y="1591859"/>
                  <a:pt x="6082649" y="1623675"/>
                </a:cubicBezTo>
                <a:cubicBezTo>
                  <a:pt x="6074838" y="1676253"/>
                  <a:pt x="6101126" y="1721785"/>
                  <a:pt x="6118274" y="1768838"/>
                </a:cubicBezTo>
                <a:cubicBezTo>
                  <a:pt x="6134467" y="1813610"/>
                  <a:pt x="6171044" y="1851709"/>
                  <a:pt x="6162851" y="1904673"/>
                </a:cubicBezTo>
                <a:cubicBezTo>
                  <a:pt x="6162090" y="1910004"/>
                  <a:pt x="6167233" y="1915912"/>
                  <a:pt x="6168567" y="1921817"/>
                </a:cubicBezTo>
                <a:cubicBezTo>
                  <a:pt x="6172188" y="1938009"/>
                  <a:pt x="6176566" y="1954202"/>
                  <a:pt x="6178283" y="1970586"/>
                </a:cubicBezTo>
                <a:cubicBezTo>
                  <a:pt x="6180570" y="1990589"/>
                  <a:pt x="6179809" y="2010974"/>
                  <a:pt x="6181713" y="2030977"/>
                </a:cubicBezTo>
                <a:cubicBezTo>
                  <a:pt x="6182856" y="2043835"/>
                  <a:pt x="6184951" y="2056600"/>
                  <a:pt x="6186761" y="2069340"/>
                </a:cubicBezTo>
                <a:lnTo>
                  <a:pt x="6187012" y="2072225"/>
                </a:lnTo>
                <a:lnTo>
                  <a:pt x="6187012" y="2131532"/>
                </a:lnTo>
                <a:lnTo>
                  <a:pt x="6186141" y="2138304"/>
                </a:lnTo>
                <a:cubicBezTo>
                  <a:pt x="6183950" y="2148519"/>
                  <a:pt x="6181332" y="2158712"/>
                  <a:pt x="6179617" y="2168903"/>
                </a:cubicBezTo>
                <a:cubicBezTo>
                  <a:pt x="6174854" y="2197670"/>
                  <a:pt x="6176188" y="2229296"/>
                  <a:pt x="6163995" y="2254633"/>
                </a:cubicBezTo>
                <a:cubicBezTo>
                  <a:pt x="6151041" y="2281683"/>
                  <a:pt x="6145135" y="2307402"/>
                  <a:pt x="6149135" y="2335405"/>
                </a:cubicBezTo>
                <a:cubicBezTo>
                  <a:pt x="6150469" y="2344741"/>
                  <a:pt x="6158471" y="2356744"/>
                  <a:pt x="6166661" y="2360933"/>
                </a:cubicBezTo>
                <a:cubicBezTo>
                  <a:pt x="6184950" y="2370270"/>
                  <a:pt x="6188190" y="2383032"/>
                  <a:pt x="6181902" y="2400369"/>
                </a:cubicBezTo>
                <a:cubicBezTo>
                  <a:pt x="6176566" y="2415420"/>
                  <a:pt x="6173901" y="2433897"/>
                  <a:pt x="6163613" y="2444184"/>
                </a:cubicBezTo>
                <a:cubicBezTo>
                  <a:pt x="6134467" y="2473333"/>
                  <a:pt x="6133515" y="2510483"/>
                  <a:pt x="6125705" y="2546678"/>
                </a:cubicBezTo>
                <a:cubicBezTo>
                  <a:pt x="6120940" y="2568774"/>
                  <a:pt x="6120750" y="2589352"/>
                  <a:pt x="6123988" y="2611450"/>
                </a:cubicBezTo>
                <a:cubicBezTo>
                  <a:pt x="6131227" y="2659455"/>
                  <a:pt x="6120940" y="2706131"/>
                  <a:pt x="6107796" y="2752235"/>
                </a:cubicBezTo>
                <a:cubicBezTo>
                  <a:pt x="6099034" y="2782716"/>
                  <a:pt x="6093699" y="2813958"/>
                  <a:pt x="6084744" y="2844248"/>
                </a:cubicBezTo>
                <a:cubicBezTo>
                  <a:pt x="6077886" y="2866918"/>
                  <a:pt x="6069694" y="2889587"/>
                  <a:pt x="6058646" y="2910353"/>
                </a:cubicBezTo>
                <a:cubicBezTo>
                  <a:pt x="6042452" y="2940455"/>
                  <a:pt x="6018067" y="2966742"/>
                  <a:pt x="6024544" y="3005035"/>
                </a:cubicBezTo>
                <a:cubicBezTo>
                  <a:pt x="6030260" y="3038756"/>
                  <a:pt x="6018259" y="3069235"/>
                  <a:pt x="6006828" y="3100099"/>
                </a:cubicBezTo>
                <a:cubicBezTo>
                  <a:pt x="5998446" y="3122770"/>
                  <a:pt x="5989871" y="3145436"/>
                  <a:pt x="5984537" y="3168870"/>
                </a:cubicBezTo>
                <a:cubicBezTo>
                  <a:pt x="5978251" y="3196686"/>
                  <a:pt x="5980920" y="3228119"/>
                  <a:pt x="5969297" y="3252885"/>
                </a:cubicBezTo>
                <a:cubicBezTo>
                  <a:pt x="5957105" y="3278795"/>
                  <a:pt x="5965297" y="3300319"/>
                  <a:pt x="5968726" y="3323372"/>
                </a:cubicBezTo>
                <a:cubicBezTo>
                  <a:pt x="5974061" y="3360139"/>
                  <a:pt x="5983967" y="3396719"/>
                  <a:pt x="5971395" y="3433866"/>
                </a:cubicBezTo>
                <a:cubicBezTo>
                  <a:pt x="5956153" y="3479015"/>
                  <a:pt x="5939769" y="3523785"/>
                  <a:pt x="5925292" y="3569124"/>
                </a:cubicBezTo>
                <a:cubicBezTo>
                  <a:pt x="5919765" y="3586653"/>
                  <a:pt x="5917479" y="3605509"/>
                  <a:pt x="5915003" y="3623799"/>
                </a:cubicBezTo>
                <a:cubicBezTo>
                  <a:pt x="5912906" y="3641134"/>
                  <a:pt x="5918242" y="3661899"/>
                  <a:pt x="5910241" y="3675238"/>
                </a:cubicBezTo>
                <a:cubicBezTo>
                  <a:pt x="5889667" y="3709529"/>
                  <a:pt x="5879569" y="3744770"/>
                  <a:pt x="5879569" y="3784397"/>
                </a:cubicBezTo>
                <a:cubicBezTo>
                  <a:pt x="5879569" y="3799258"/>
                  <a:pt x="5870996" y="3813737"/>
                  <a:pt x="5869471" y="3828785"/>
                </a:cubicBezTo>
                <a:cubicBezTo>
                  <a:pt x="5867567" y="3849362"/>
                  <a:pt x="5862423" y="3872985"/>
                  <a:pt x="5869664" y="3890891"/>
                </a:cubicBezTo>
                <a:cubicBezTo>
                  <a:pt x="5886809" y="3932993"/>
                  <a:pt x="5872519" y="3967091"/>
                  <a:pt x="5855566" y="4003861"/>
                </a:cubicBezTo>
                <a:cubicBezTo>
                  <a:pt x="5838801" y="4040058"/>
                  <a:pt x="5825466" y="4078159"/>
                  <a:pt x="5814416" y="4116641"/>
                </a:cubicBezTo>
                <a:cubicBezTo>
                  <a:pt x="5810415" y="4131119"/>
                  <a:pt x="5817085" y="4148453"/>
                  <a:pt x="5818417" y="4164458"/>
                </a:cubicBezTo>
                <a:cubicBezTo>
                  <a:pt x="5818798" y="4170174"/>
                  <a:pt x="5819370" y="4176461"/>
                  <a:pt x="5817466" y="4181603"/>
                </a:cubicBezTo>
                <a:cubicBezTo>
                  <a:pt x="5799176" y="4231324"/>
                  <a:pt x="5785269" y="4281810"/>
                  <a:pt x="5794794" y="4335722"/>
                </a:cubicBezTo>
                <a:cubicBezTo>
                  <a:pt x="5795747" y="4340674"/>
                  <a:pt x="5793650" y="4346201"/>
                  <a:pt x="5792317" y="4351154"/>
                </a:cubicBezTo>
                <a:cubicBezTo>
                  <a:pt x="5785461" y="4375349"/>
                  <a:pt x="5774601" y="4398972"/>
                  <a:pt x="5772124" y="4423545"/>
                </a:cubicBezTo>
                <a:cubicBezTo>
                  <a:pt x="5766028" y="4484127"/>
                  <a:pt x="5763550" y="4545086"/>
                  <a:pt x="5759550" y="4606053"/>
                </a:cubicBezTo>
                <a:cubicBezTo>
                  <a:pt x="5759361" y="4609863"/>
                  <a:pt x="5759361" y="4613864"/>
                  <a:pt x="5758027" y="4617291"/>
                </a:cubicBezTo>
                <a:cubicBezTo>
                  <a:pt x="5749834" y="4639772"/>
                  <a:pt x="5752502" y="4659393"/>
                  <a:pt x="5768123" y="4678445"/>
                </a:cubicBezTo>
                <a:cubicBezTo>
                  <a:pt x="5774982" y="4686828"/>
                  <a:pt x="5778601" y="4698258"/>
                  <a:pt x="5782412" y="4708734"/>
                </a:cubicBezTo>
                <a:cubicBezTo>
                  <a:pt x="5788127" y="4724167"/>
                  <a:pt x="5793650" y="4739978"/>
                  <a:pt x="5797271" y="4755980"/>
                </a:cubicBezTo>
                <a:cubicBezTo>
                  <a:pt x="5800700" y="4771793"/>
                  <a:pt x="5805462" y="4788747"/>
                  <a:pt x="5802796" y="4803988"/>
                </a:cubicBezTo>
                <a:cubicBezTo>
                  <a:pt x="5798035" y="4831420"/>
                  <a:pt x="5787366" y="4857522"/>
                  <a:pt x="5780315" y="4884572"/>
                </a:cubicBezTo>
                <a:cubicBezTo>
                  <a:pt x="5777837" y="4893907"/>
                  <a:pt x="5778221" y="4904195"/>
                  <a:pt x="5778030" y="4913909"/>
                </a:cubicBezTo>
                <a:cubicBezTo>
                  <a:pt x="5777459" y="4936201"/>
                  <a:pt x="5782984" y="4959061"/>
                  <a:pt x="5767171" y="4979253"/>
                </a:cubicBezTo>
                <a:cubicBezTo>
                  <a:pt x="5752311" y="4997922"/>
                  <a:pt x="5756692" y="5016785"/>
                  <a:pt x="5767932" y="5036405"/>
                </a:cubicBezTo>
                <a:cubicBezTo>
                  <a:pt x="5775934" y="5050504"/>
                  <a:pt x="5782221" y="5066505"/>
                  <a:pt x="5785269" y="5082317"/>
                </a:cubicBezTo>
                <a:cubicBezTo>
                  <a:pt x="5789460" y="5104036"/>
                  <a:pt x="5791175" y="5125562"/>
                  <a:pt x="5788697" y="5148995"/>
                </a:cubicBezTo>
                <a:cubicBezTo>
                  <a:pt x="5786983" y="5165570"/>
                  <a:pt x="5786221" y="5179097"/>
                  <a:pt x="5776125" y="5192051"/>
                </a:cubicBezTo>
                <a:cubicBezTo>
                  <a:pt x="5774601" y="5194145"/>
                  <a:pt x="5774219" y="5197955"/>
                  <a:pt x="5774412" y="5200813"/>
                </a:cubicBezTo>
                <a:cubicBezTo>
                  <a:pt x="5777649" y="5238343"/>
                  <a:pt x="5775934" y="5275491"/>
                  <a:pt x="5773646" y="5313403"/>
                </a:cubicBezTo>
                <a:cubicBezTo>
                  <a:pt x="5770601" y="5361598"/>
                  <a:pt x="5779553" y="5412276"/>
                  <a:pt x="5811559" y="5453995"/>
                </a:cubicBezTo>
                <a:cubicBezTo>
                  <a:pt x="5816322" y="5460092"/>
                  <a:pt x="5818417" y="5469236"/>
                  <a:pt x="5819562" y="5477239"/>
                </a:cubicBezTo>
                <a:cubicBezTo>
                  <a:pt x="5824514" y="5514957"/>
                  <a:pt x="5827942" y="5552869"/>
                  <a:pt x="5833467" y="5590590"/>
                </a:cubicBezTo>
                <a:cubicBezTo>
                  <a:pt x="5836516" y="5611164"/>
                  <a:pt x="5839182" y="5632691"/>
                  <a:pt x="5847565" y="5651360"/>
                </a:cubicBezTo>
                <a:cubicBezTo>
                  <a:pt x="5855756" y="5669647"/>
                  <a:pt x="5865471" y="5684320"/>
                  <a:pt x="5848327" y="5695178"/>
                </a:cubicBezTo>
                <a:cubicBezTo>
                  <a:pt x="5857471" y="5714607"/>
                  <a:pt x="5865092" y="5731564"/>
                  <a:pt x="5873282" y="5748136"/>
                </a:cubicBezTo>
                <a:cubicBezTo>
                  <a:pt x="5876329" y="5754234"/>
                  <a:pt x="5881284" y="5759378"/>
                  <a:pt x="5884142" y="5765474"/>
                </a:cubicBezTo>
                <a:cubicBezTo>
                  <a:pt x="5887190" y="5771953"/>
                  <a:pt x="5889094" y="5779191"/>
                  <a:pt x="5890620" y="5786239"/>
                </a:cubicBezTo>
                <a:cubicBezTo>
                  <a:pt x="5897477" y="5817674"/>
                  <a:pt x="5903763" y="5849107"/>
                  <a:pt x="5911194" y="5880348"/>
                </a:cubicBezTo>
                <a:cubicBezTo>
                  <a:pt x="5912717" y="5886447"/>
                  <a:pt x="5918813" y="5891590"/>
                  <a:pt x="5922813" y="5897114"/>
                </a:cubicBezTo>
                <a:cubicBezTo>
                  <a:pt x="5925481" y="5900735"/>
                  <a:pt x="5929482" y="5904353"/>
                  <a:pt x="5930054" y="5908355"/>
                </a:cubicBezTo>
                <a:cubicBezTo>
                  <a:pt x="5934626" y="5938836"/>
                  <a:pt x="5939961" y="5969124"/>
                  <a:pt x="5942246" y="5999796"/>
                </a:cubicBezTo>
                <a:cubicBezTo>
                  <a:pt x="5944149" y="6025515"/>
                  <a:pt x="5943580" y="6050282"/>
                  <a:pt x="5976728" y="6056948"/>
                </a:cubicBezTo>
                <a:cubicBezTo>
                  <a:pt x="5982443" y="6058092"/>
                  <a:pt x="5988540" y="6066284"/>
                  <a:pt x="5991396" y="6072569"/>
                </a:cubicBezTo>
                <a:cubicBezTo>
                  <a:pt x="5999589" y="6090477"/>
                  <a:pt x="6005113" y="6109530"/>
                  <a:pt x="6013494" y="6127247"/>
                </a:cubicBezTo>
                <a:cubicBezTo>
                  <a:pt x="6041500" y="6185351"/>
                  <a:pt x="6059217" y="6246121"/>
                  <a:pt x="6055978" y="6311084"/>
                </a:cubicBezTo>
                <a:cubicBezTo>
                  <a:pt x="6055026" y="6331277"/>
                  <a:pt x="6044737" y="6350899"/>
                  <a:pt x="6040926" y="6363664"/>
                </a:cubicBezTo>
                <a:cubicBezTo>
                  <a:pt x="6055978" y="6400429"/>
                  <a:pt x="6070456" y="6431292"/>
                  <a:pt x="6081315" y="6463490"/>
                </a:cubicBezTo>
                <a:cubicBezTo>
                  <a:pt x="6091031" y="6491874"/>
                  <a:pt x="6097127" y="6521593"/>
                  <a:pt x="6104175" y="6550742"/>
                </a:cubicBezTo>
                <a:cubicBezTo>
                  <a:pt x="6106844" y="6561411"/>
                  <a:pt x="6108367" y="6572269"/>
                  <a:pt x="6109702" y="6583128"/>
                </a:cubicBezTo>
                <a:cubicBezTo>
                  <a:pt x="6113892" y="6617036"/>
                  <a:pt x="6103795" y="6652472"/>
                  <a:pt x="6119798" y="6685617"/>
                </a:cubicBezTo>
                <a:cubicBezTo>
                  <a:pt x="6128180" y="6702955"/>
                  <a:pt x="6138276" y="6720103"/>
                  <a:pt x="6142658" y="6738388"/>
                </a:cubicBezTo>
                <a:cubicBezTo>
                  <a:pt x="6147421" y="6758011"/>
                  <a:pt x="6154851" y="6777207"/>
                  <a:pt x="6160162" y="6796804"/>
                </a:cubicBezTo>
                <a:lnTo>
                  <a:pt x="6164933" y="6857457"/>
                </a:lnTo>
                <a:lnTo>
                  <a:pt x="6037694" y="6857457"/>
                </a:lnTo>
                <a:lnTo>
                  <a:pt x="6037694" y="6857998"/>
                </a:lnTo>
                <a:lnTo>
                  <a:pt x="0" y="6857998"/>
                </a:lnTo>
                <a:close/>
              </a:path>
            </a:pathLst>
          </a:custGeom>
          <a:effectLst>
            <a:outerShdw blurRad="381000" dist="152400" algn="tl" rotWithShape="0">
              <a:prstClr val="black">
                <a:alpha val="10000"/>
              </a:prstClr>
            </a:outerShdw>
          </a:effectLst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6517BAC-C80F-4065-90D8-703493E0B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95368" y="0"/>
            <a:ext cx="874718" cy="6857455"/>
            <a:chOff x="5395368" y="0"/>
            <a:chExt cx="874718" cy="6857455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84DCDA5-A261-4103-B44C-068DCEA033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2404000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E59A2A1-1352-47AA-80C2-0FF537594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2403998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4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CF52FAD-0F32-F6B1-E6C2-10B2C4F6D4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1826" y="1839075"/>
            <a:ext cx="4391024" cy="4500080"/>
          </a:xfrm>
        </p:spPr>
        <p:txBody>
          <a:bodyPr>
            <a:normAutofit lnSpcReduction="10000"/>
          </a:bodyPr>
          <a:lstStyle/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Employers can monitor workers in numerous ways, including: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CCTV, drug testing, bag searches, checking a worker’s emails or websites visited 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Data protection regulates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The intention to monitor staff should be in the handbook, if not, worker may be able to resign and claim constructive dismissal (Gov.uk, no date1) 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Barclays Case Study (Silvester, 2020)</a:t>
            </a:r>
          </a:p>
          <a:p>
            <a:endParaRPr lang="en-US" sz="2400" dirty="0">
              <a:solidFill>
                <a:schemeClr val="bg1">
                  <a:alpha val="80000"/>
                </a:schemeClr>
              </a:solidFill>
            </a:endParaRPr>
          </a:p>
          <a:p>
            <a:endParaRPr lang="en-US" sz="2400" dirty="0">
              <a:solidFill>
                <a:schemeClr val="bg1">
                  <a:alpha val="80000"/>
                </a:schemeClr>
              </a:solidFill>
            </a:endParaRPr>
          </a:p>
          <a:p>
            <a:endParaRPr lang="en-US" sz="2400" dirty="0">
              <a:solidFill>
                <a:schemeClr val="bg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56561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A7C5F937-FDA4-49FD-A135-03738460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515E37C-522A-423F-B958-36BF66141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4FE866-D2E1-E779-A99A-532717A4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562856"/>
            <a:ext cx="3419856" cy="1600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Coaching and mentoring</a:t>
            </a:r>
          </a:p>
        </p:txBody>
      </p:sp>
      <p:pic>
        <p:nvPicPr>
          <p:cNvPr id="6" name="Content Placeholder 5" descr="Person holding a soccer ball">
            <a:extLst>
              <a:ext uri="{FF2B5EF4-FFF2-40B4-BE49-F238E27FC236}">
                <a16:creationId xmlns:a16="http://schemas.microsoft.com/office/drawing/2014/main" id="{20963119-C07D-374C-6ED4-8152662ECD4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1" r="-2" b="-2"/>
          <a:stretch/>
        </p:blipFill>
        <p:spPr>
          <a:xfrm>
            <a:off x="20" y="10"/>
            <a:ext cx="6095980" cy="4196271"/>
          </a:xfrm>
          <a:custGeom>
            <a:avLst/>
            <a:gdLst/>
            <a:ahLst/>
            <a:cxnLst/>
            <a:rect l="l" t="t" r="r" b="b"/>
            <a:pathLst>
              <a:path w="6005375" h="4196281">
                <a:moveTo>
                  <a:pt x="0" y="0"/>
                </a:moveTo>
                <a:lnTo>
                  <a:pt x="6000673" y="0"/>
                </a:lnTo>
                <a:lnTo>
                  <a:pt x="5998730" y="19709"/>
                </a:lnTo>
                <a:cubicBezTo>
                  <a:pt x="6001245" y="280059"/>
                  <a:pt x="5986414" y="540409"/>
                  <a:pt x="5999656" y="800631"/>
                </a:cubicBezTo>
                <a:cubicBezTo>
                  <a:pt x="6009854" y="1001996"/>
                  <a:pt x="6003364" y="1203233"/>
                  <a:pt x="5999656" y="1404471"/>
                </a:cubicBezTo>
                <a:cubicBezTo>
                  <a:pt x="5992506" y="1790420"/>
                  <a:pt x="6003364" y="2175860"/>
                  <a:pt x="5998730" y="2561300"/>
                </a:cubicBezTo>
                <a:cubicBezTo>
                  <a:pt x="5996744" y="2732154"/>
                  <a:pt x="5998994" y="2902754"/>
                  <a:pt x="6003364" y="3073609"/>
                </a:cubicBezTo>
                <a:cubicBezTo>
                  <a:pt x="6009720" y="3317560"/>
                  <a:pt x="5999922" y="3561638"/>
                  <a:pt x="5989196" y="3805463"/>
                </a:cubicBezTo>
                <a:cubicBezTo>
                  <a:pt x="5985594" y="3872508"/>
                  <a:pt x="5984647" y="3939633"/>
                  <a:pt x="5986348" y="4006695"/>
                </a:cubicBezTo>
                <a:lnTo>
                  <a:pt x="5997254" y="4174633"/>
                </a:lnTo>
                <a:lnTo>
                  <a:pt x="5951600" y="4176620"/>
                </a:lnTo>
                <a:cubicBezTo>
                  <a:pt x="5886701" y="4176651"/>
                  <a:pt x="5821787" y="4174749"/>
                  <a:pt x="5756904" y="4173480"/>
                </a:cubicBezTo>
                <a:cubicBezTo>
                  <a:pt x="5518558" y="4169040"/>
                  <a:pt x="5280085" y="4173480"/>
                  <a:pt x="5042246" y="4150774"/>
                </a:cubicBezTo>
                <a:cubicBezTo>
                  <a:pt x="4977617" y="4144622"/>
                  <a:pt x="4912545" y="4140690"/>
                  <a:pt x="4847599" y="4141467"/>
                </a:cubicBezTo>
                <a:cubicBezTo>
                  <a:pt x="4782654" y="4142244"/>
                  <a:pt x="4717834" y="4147730"/>
                  <a:pt x="4653712" y="4160414"/>
                </a:cubicBezTo>
                <a:cubicBezTo>
                  <a:pt x="4446570" y="4200625"/>
                  <a:pt x="4238795" y="4203162"/>
                  <a:pt x="4029496" y="4186925"/>
                </a:cubicBezTo>
                <a:cubicBezTo>
                  <a:pt x="3943620" y="4180203"/>
                  <a:pt x="3857745" y="4169040"/>
                  <a:pt x="3771488" y="4171196"/>
                </a:cubicBezTo>
                <a:cubicBezTo>
                  <a:pt x="3623584" y="4175129"/>
                  <a:pt x="3475553" y="4167137"/>
                  <a:pt x="3327522" y="4169167"/>
                </a:cubicBezTo>
                <a:cubicBezTo>
                  <a:pt x="3323527" y="4169738"/>
                  <a:pt x="3319442" y="4169205"/>
                  <a:pt x="3315726" y="4167645"/>
                </a:cubicBezTo>
                <a:cubicBezTo>
                  <a:pt x="3278940" y="4142402"/>
                  <a:pt x="3238602" y="4152169"/>
                  <a:pt x="3200548" y="4158765"/>
                </a:cubicBezTo>
                <a:cubicBezTo>
                  <a:pt x="3074081" y="4180710"/>
                  <a:pt x="2947741" y="4191492"/>
                  <a:pt x="2819245" y="4174494"/>
                </a:cubicBezTo>
                <a:cubicBezTo>
                  <a:pt x="2696545" y="4156698"/>
                  <a:pt x="2572095" y="4154478"/>
                  <a:pt x="2448850" y="4167898"/>
                </a:cubicBezTo>
                <a:cubicBezTo>
                  <a:pt x="2279382" y="4187687"/>
                  <a:pt x="2110548" y="4183501"/>
                  <a:pt x="1941461" y="4167898"/>
                </a:cubicBezTo>
                <a:cubicBezTo>
                  <a:pt x="1872836" y="4161556"/>
                  <a:pt x="1803197" y="4150774"/>
                  <a:pt x="1735207" y="4166630"/>
                </a:cubicBezTo>
                <a:cubicBezTo>
                  <a:pt x="1651488" y="4186038"/>
                  <a:pt x="1568022" y="4179695"/>
                  <a:pt x="1484049" y="4175382"/>
                </a:cubicBezTo>
                <a:cubicBezTo>
                  <a:pt x="1377751" y="4169801"/>
                  <a:pt x="1271707" y="4153692"/>
                  <a:pt x="1165028" y="4166376"/>
                </a:cubicBezTo>
                <a:cubicBezTo>
                  <a:pt x="1115684" y="4172211"/>
                  <a:pt x="1066721" y="4181471"/>
                  <a:pt x="1016743" y="4179061"/>
                </a:cubicBezTo>
                <a:cubicBezTo>
                  <a:pt x="878480" y="4172719"/>
                  <a:pt x="740343" y="4165235"/>
                  <a:pt x="601825" y="4166376"/>
                </a:cubicBezTo>
                <a:cubicBezTo>
                  <a:pt x="543856" y="4166757"/>
                  <a:pt x="486267" y="4168659"/>
                  <a:pt x="428552" y="4172845"/>
                </a:cubicBezTo>
                <a:cubicBezTo>
                  <a:pt x="320858" y="4180710"/>
                  <a:pt x="213545" y="4170055"/>
                  <a:pt x="106233" y="4166249"/>
                </a:cubicBezTo>
                <a:lnTo>
                  <a:pt x="0" y="4171008"/>
                </a:lnTo>
                <a:close/>
              </a:path>
            </a:pathLst>
          </a:custGeom>
        </p:spPr>
      </p:pic>
      <p:pic>
        <p:nvPicPr>
          <p:cNvPr id="8" name="Content Placeholder 7" descr="Young man reading book with woman">
            <a:extLst>
              <a:ext uri="{FF2B5EF4-FFF2-40B4-BE49-F238E27FC236}">
                <a16:creationId xmlns:a16="http://schemas.microsoft.com/office/drawing/2014/main" id="{69B9E66B-7AA4-958C-9234-DF52B6080FB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7" r="-1" b="-1"/>
          <a:stretch/>
        </p:blipFill>
        <p:spPr>
          <a:xfrm>
            <a:off x="6019800" y="-1"/>
            <a:ext cx="6172193" cy="4187672"/>
          </a:xfrm>
          <a:custGeom>
            <a:avLst/>
            <a:gdLst/>
            <a:ahLst/>
            <a:cxnLst/>
            <a:rect l="l" t="t" r="r" b="b"/>
            <a:pathLst>
              <a:path w="6006950" h="4187672">
                <a:moveTo>
                  <a:pt x="9223" y="0"/>
                </a:moveTo>
                <a:lnTo>
                  <a:pt x="6006950" y="0"/>
                </a:lnTo>
                <a:lnTo>
                  <a:pt x="6006950" y="4169490"/>
                </a:lnTo>
                <a:lnTo>
                  <a:pt x="5787907" y="4174448"/>
                </a:lnTo>
                <a:cubicBezTo>
                  <a:pt x="5713866" y="4173475"/>
                  <a:pt x="5639861" y="4169853"/>
                  <a:pt x="5566029" y="4163587"/>
                </a:cubicBezTo>
                <a:cubicBezTo>
                  <a:pt x="5458843" y="4155595"/>
                  <a:pt x="5350768" y="4144559"/>
                  <a:pt x="5244343" y="4164855"/>
                </a:cubicBezTo>
                <a:cubicBezTo>
                  <a:pt x="5127517" y="4187307"/>
                  <a:pt x="5010817" y="4187434"/>
                  <a:pt x="4892977" y="4181726"/>
                </a:cubicBezTo>
                <a:cubicBezTo>
                  <a:pt x="4792260" y="4176906"/>
                  <a:pt x="4691923" y="4151536"/>
                  <a:pt x="4590445" y="4178301"/>
                </a:cubicBezTo>
                <a:cubicBezTo>
                  <a:pt x="4580348" y="4179772"/>
                  <a:pt x="4570061" y="4179341"/>
                  <a:pt x="4560128" y="4177032"/>
                </a:cubicBezTo>
                <a:cubicBezTo>
                  <a:pt x="4449137" y="4161684"/>
                  <a:pt x="4337384" y="4174242"/>
                  <a:pt x="4226013" y="4169929"/>
                </a:cubicBezTo>
                <a:cubicBezTo>
                  <a:pt x="4174640" y="4167899"/>
                  <a:pt x="4122252" y="4169041"/>
                  <a:pt x="4071513" y="4163587"/>
                </a:cubicBezTo>
                <a:cubicBezTo>
                  <a:pt x="3955067" y="4151156"/>
                  <a:pt x="3838874" y="4144559"/>
                  <a:pt x="3723697" y="4173861"/>
                </a:cubicBezTo>
                <a:cubicBezTo>
                  <a:pt x="3690082" y="4181764"/>
                  <a:pt x="3655732" y="4186013"/>
                  <a:pt x="3621204" y="4186546"/>
                </a:cubicBezTo>
                <a:cubicBezTo>
                  <a:pt x="3508437" y="4190605"/>
                  <a:pt x="3396050" y="4182867"/>
                  <a:pt x="3283664" y="4176525"/>
                </a:cubicBezTo>
                <a:cubicBezTo>
                  <a:pt x="3205652" y="4172085"/>
                  <a:pt x="3127768" y="4162445"/>
                  <a:pt x="3049630" y="4170563"/>
                </a:cubicBezTo>
                <a:cubicBezTo>
                  <a:pt x="3004218" y="4175257"/>
                  <a:pt x="2958427" y="4175257"/>
                  <a:pt x="2913015" y="4170563"/>
                </a:cubicBezTo>
                <a:cubicBezTo>
                  <a:pt x="2829321" y="4160758"/>
                  <a:pt x="2744879" y="4158931"/>
                  <a:pt x="2660842" y="4165109"/>
                </a:cubicBezTo>
                <a:cubicBezTo>
                  <a:pt x="2535390" y="4175891"/>
                  <a:pt x="2410065" y="4184897"/>
                  <a:pt x="2284232" y="4167773"/>
                </a:cubicBezTo>
                <a:cubicBezTo>
                  <a:pt x="2212868" y="4156559"/>
                  <a:pt x="2140312" y="4155240"/>
                  <a:pt x="2068592" y="4163840"/>
                </a:cubicBezTo>
                <a:cubicBezTo>
                  <a:pt x="1897729" y="4187814"/>
                  <a:pt x="1726485" y="4180077"/>
                  <a:pt x="1555241" y="4170183"/>
                </a:cubicBezTo>
                <a:cubicBezTo>
                  <a:pt x="1440824" y="4163460"/>
                  <a:pt x="1325901" y="4151156"/>
                  <a:pt x="1211738" y="4167392"/>
                </a:cubicBezTo>
                <a:cubicBezTo>
                  <a:pt x="1066118" y="4187688"/>
                  <a:pt x="920370" y="4180965"/>
                  <a:pt x="774368" y="4175003"/>
                </a:cubicBezTo>
                <a:cubicBezTo>
                  <a:pt x="667182" y="4170563"/>
                  <a:pt x="559869" y="4157117"/>
                  <a:pt x="452430" y="4173734"/>
                </a:cubicBezTo>
                <a:cubicBezTo>
                  <a:pt x="441369" y="4175244"/>
                  <a:pt x="430117" y="4174115"/>
                  <a:pt x="419576" y="4170436"/>
                </a:cubicBezTo>
                <a:cubicBezTo>
                  <a:pt x="378807" y="4157016"/>
                  <a:pt x="335096" y="4155215"/>
                  <a:pt x="293363" y="4165236"/>
                </a:cubicBezTo>
                <a:cubicBezTo>
                  <a:pt x="216367" y="4182106"/>
                  <a:pt x="139497" y="4189463"/>
                  <a:pt x="61105" y="4174115"/>
                </a:cubicBezTo>
                <a:lnTo>
                  <a:pt x="13323" y="4171265"/>
                </a:lnTo>
                <a:lnTo>
                  <a:pt x="28554" y="3843045"/>
                </a:lnTo>
                <a:cubicBezTo>
                  <a:pt x="30457" y="3722610"/>
                  <a:pt x="27412" y="3602256"/>
                  <a:pt x="15626" y="3482187"/>
                </a:cubicBezTo>
                <a:cubicBezTo>
                  <a:pt x="-847" y="3335690"/>
                  <a:pt x="-4304" y="3188124"/>
                  <a:pt x="5296" y="3041068"/>
                </a:cubicBezTo>
                <a:cubicBezTo>
                  <a:pt x="11786" y="2956911"/>
                  <a:pt x="18539" y="2872754"/>
                  <a:pt x="22776" y="2788472"/>
                </a:cubicBezTo>
                <a:cubicBezTo>
                  <a:pt x="28180" y="2668580"/>
                  <a:pt x="25173" y="2548474"/>
                  <a:pt x="13771" y="2428964"/>
                </a:cubicBezTo>
                <a:cubicBezTo>
                  <a:pt x="4237" y="2337829"/>
                  <a:pt x="3177" y="2246070"/>
                  <a:pt x="10593" y="2154757"/>
                </a:cubicBezTo>
                <a:cubicBezTo>
                  <a:pt x="25690" y="1999286"/>
                  <a:pt x="9931" y="1843813"/>
                  <a:pt x="5032" y="1688466"/>
                </a:cubicBezTo>
                <a:cubicBezTo>
                  <a:pt x="-3577" y="1402691"/>
                  <a:pt x="20393" y="1117045"/>
                  <a:pt x="9666" y="831270"/>
                </a:cubicBezTo>
                <a:cubicBezTo>
                  <a:pt x="3841" y="689908"/>
                  <a:pt x="16420" y="548673"/>
                  <a:pt x="9666" y="407311"/>
                </a:cubicBezTo>
                <a:cubicBezTo>
                  <a:pt x="4105" y="306755"/>
                  <a:pt x="397" y="206200"/>
                  <a:pt x="4105" y="105518"/>
                </a:cubicBezTo>
                <a:cubicBezTo>
                  <a:pt x="5164" y="78059"/>
                  <a:pt x="5826" y="50473"/>
                  <a:pt x="9534" y="23396"/>
                </a:cubicBezTo>
                <a:close/>
              </a:path>
            </a:pathLst>
          </a:custGeom>
        </p:spPr>
      </p:pic>
      <p:sp>
        <p:nvSpPr>
          <p:cNvPr id="27" name="sketch line">
            <a:extLst>
              <a:ext uri="{FF2B5EF4-FFF2-40B4-BE49-F238E27FC236}">
                <a16:creationId xmlns:a16="http://schemas.microsoft.com/office/drawing/2014/main" id="{C125E75E-F290-415E-9397-4DAC206C5A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57015" y="5330952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E0DE6F-F1B4-F9F8-75B8-049EB2E85F91}"/>
              </a:ext>
            </a:extLst>
          </p:cNvPr>
          <p:cNvSpPr txBox="1"/>
          <p:nvPr/>
        </p:nvSpPr>
        <p:spPr>
          <a:xfrm>
            <a:off x="4654294" y="4562856"/>
            <a:ext cx="6894576" cy="1600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FF"/>
                </a:solidFill>
              </a:rPr>
              <a:t>Coaching and mentoring are skills that managers need to master themselves to be effective in leading their teams.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FF"/>
                </a:solidFill>
              </a:rPr>
              <a:t>                                                                                                                                                                                       CIPD, 2022a</a:t>
            </a:r>
          </a:p>
        </p:txBody>
      </p:sp>
    </p:spTree>
    <p:extLst>
      <p:ext uri="{BB962C8B-B14F-4D97-AF65-F5344CB8AC3E}">
        <p14:creationId xmlns:p14="http://schemas.microsoft.com/office/powerpoint/2010/main" val="11720551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463B99A-73EE-4FBB-B7C4-F9F9BCC25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A6B319F-86FE-4754-878E-06F0804D8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8692" y="228600"/>
            <a:ext cx="601167" cy="4953000"/>
          </a:xfrm>
          <a:prstGeom prst="rect">
            <a:avLst/>
          </a:prstGeom>
          <a:solidFill>
            <a:schemeClr val="accent5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CF7D1B5-3477-499F-ACC5-2C8B07F4E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29859" y="228600"/>
            <a:ext cx="2324771" cy="4953000"/>
          </a:xfrm>
          <a:prstGeom prst="rect">
            <a:avLst/>
          </a:prstGeom>
          <a:solidFill>
            <a:schemeClr val="accent5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7983FE-AD49-51C0-D93E-9F58D78094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5285" y="1390415"/>
            <a:ext cx="2039032" cy="3250814"/>
          </a:xfrm>
        </p:spPr>
        <p:txBody>
          <a:bodyPr anchor="t">
            <a:normAutofit/>
          </a:bodyPr>
          <a:lstStyle/>
          <a:p>
            <a:pPr algn="r" defTabSz="658368"/>
            <a:r>
              <a:rPr lang="en-GB" sz="2304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Models of Coaching</a:t>
            </a:r>
            <a:endParaRPr lang="en-GB" sz="32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A070F6-2D5F-DD49-7533-58830CDC95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13141" y="481264"/>
            <a:ext cx="2471414" cy="4700336"/>
          </a:xfrm>
        </p:spPr>
        <p:txBody>
          <a:bodyPr>
            <a:normAutofit/>
          </a:bodyPr>
          <a:lstStyle/>
          <a:p>
            <a:pPr marL="0" indent="0" defTabSz="658368">
              <a:spcBef>
                <a:spcPts val="720"/>
              </a:spcBef>
              <a:buNone/>
            </a:pPr>
            <a:r>
              <a:rPr lang="en-GB" sz="16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GROW Model</a:t>
            </a:r>
          </a:p>
          <a:p>
            <a:pPr marL="164592" indent="-164592" defTabSz="658368">
              <a:spcBef>
                <a:spcPts val="720"/>
              </a:spcBef>
            </a:pPr>
            <a:endParaRPr lang="en-GB" sz="16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164592" indent="-164592" defTabSz="658368">
              <a:spcBef>
                <a:spcPts val="720"/>
              </a:spcBef>
            </a:pPr>
            <a:r>
              <a:rPr lang="en-GB" sz="16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Goal: Establish a SMART goal.</a:t>
            </a:r>
          </a:p>
          <a:p>
            <a:pPr marL="164592" indent="-164592" defTabSz="658368">
              <a:spcBef>
                <a:spcPts val="720"/>
              </a:spcBef>
            </a:pPr>
            <a:r>
              <a:rPr lang="en-GB" sz="16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Current Reality: Describe current situation, ask open questions and the solution will start forming</a:t>
            </a:r>
          </a:p>
          <a:p>
            <a:pPr marL="164592" indent="-164592" defTabSz="658368">
              <a:spcBef>
                <a:spcPts val="720"/>
              </a:spcBef>
            </a:pPr>
            <a:r>
              <a:rPr lang="en-GB" sz="16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Options/Obstacles): Brainstorm all options, with the coach being careful to guide not decide. </a:t>
            </a:r>
          </a:p>
          <a:p>
            <a:pPr marL="164592" indent="-164592" defTabSz="658368">
              <a:spcBef>
                <a:spcPts val="720"/>
              </a:spcBef>
            </a:pPr>
            <a:r>
              <a:rPr lang="en-GB" sz="16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Will/Way Forward:  Plan and commit to definite actions to</a:t>
            </a:r>
            <a:r>
              <a:rPr lang="en-GB" sz="1224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ensure (Mind Tools, no date)</a:t>
            </a:r>
            <a:endParaRPr lang="en-GB" sz="17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A433EA-1C26-0AB4-B38D-0368AD8FC9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815695" y="481264"/>
            <a:ext cx="3842905" cy="4159965"/>
          </a:xfrm>
        </p:spPr>
        <p:txBody>
          <a:bodyPr>
            <a:noAutofit/>
          </a:bodyPr>
          <a:lstStyle/>
          <a:p>
            <a:pPr marL="0" indent="0" defTabSz="658368">
              <a:spcBef>
                <a:spcPts val="720"/>
              </a:spcBef>
              <a:buNone/>
            </a:pPr>
            <a:r>
              <a:rPr lang="en-GB" sz="15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OSKAR Model</a:t>
            </a:r>
          </a:p>
          <a:p>
            <a:pPr marL="164592" indent="-164592" defTabSz="658368">
              <a:spcBef>
                <a:spcPts val="720"/>
              </a:spcBef>
            </a:pPr>
            <a:endParaRPr lang="en-GB" sz="15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164592" indent="-164592" defTabSz="658368">
              <a:spcBef>
                <a:spcPts val="720"/>
              </a:spcBef>
            </a:pPr>
            <a:r>
              <a:rPr lang="en-GB" sz="15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Outcome: The client expresses the outcome they want to achieve when solving a specific problem.</a:t>
            </a:r>
          </a:p>
          <a:p>
            <a:pPr marL="164592" indent="-164592" defTabSz="658368">
              <a:spcBef>
                <a:spcPts val="720"/>
              </a:spcBef>
            </a:pPr>
            <a:r>
              <a:rPr lang="en-GB" sz="15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Scale: The client outlines how close they feel they may be to the desired result. </a:t>
            </a:r>
            <a:r>
              <a:rPr lang="en-GB" sz="1500" dirty="0"/>
              <a:t>Many</a:t>
            </a:r>
            <a:r>
              <a:rPr lang="en-GB" sz="15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executive coaches use this step as a scale of </a:t>
            </a:r>
            <a:r>
              <a:rPr lang="en-GB" sz="1500" dirty="0"/>
              <a:t>1-10</a:t>
            </a:r>
            <a:r>
              <a:rPr lang="en-GB" sz="15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</a:t>
            </a:r>
          </a:p>
          <a:p>
            <a:pPr marL="164592" indent="-164592" defTabSz="658368">
              <a:spcBef>
                <a:spcPts val="720"/>
              </a:spcBef>
            </a:pPr>
            <a:r>
              <a:rPr lang="en-GB" sz="15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Know-how: Coach and client discuss how the client will bridge the gap between where they are with the problem and where they want to be with the solution. </a:t>
            </a:r>
          </a:p>
          <a:p>
            <a:pPr marL="164592" indent="-164592" defTabSz="658368">
              <a:spcBef>
                <a:spcPts val="720"/>
              </a:spcBef>
            </a:pPr>
            <a:r>
              <a:rPr lang="en-GB" sz="15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Affirm/Action: The coach examines the positive aspects of the client’s current situation and lifts them up by showing them the hard work they’ve accomplished to get there.</a:t>
            </a:r>
          </a:p>
          <a:p>
            <a:pPr marL="164592" indent="-164592" defTabSz="658368">
              <a:spcBef>
                <a:spcPts val="720"/>
              </a:spcBef>
            </a:pPr>
            <a:r>
              <a:rPr lang="en-GB" sz="15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Review: Coach and client </a:t>
            </a:r>
            <a:r>
              <a:rPr lang="en-GB" sz="15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analyze</a:t>
            </a:r>
            <a:r>
              <a:rPr lang="en-GB" sz="15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the outcome's past, present, and future              (Forbes, 2022)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38201383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Question mark on green pastel background">
            <a:extLst>
              <a:ext uri="{FF2B5EF4-FFF2-40B4-BE49-F238E27FC236}">
                <a16:creationId xmlns:a16="http://schemas.microsoft.com/office/drawing/2014/main" id="{F618A112-6F07-F73C-FAB5-BB00243094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18" b="9091"/>
          <a:stretch/>
        </p:blipFill>
        <p:spPr>
          <a:xfrm>
            <a:off x="2339631" y="457200"/>
            <a:ext cx="7512737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5272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48743-3C27-3527-6B7A-062CF4F54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3754"/>
            <a:ext cx="10515600" cy="1325563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842560-D49F-2C61-6B59-45A8A97DA6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27221"/>
            <a:ext cx="10515600" cy="494974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100" dirty="0"/>
              <a:t>Ceredigion County Council (2023) ‘Establishment report’ Ceredigion County Council. Unpublished</a:t>
            </a:r>
          </a:p>
          <a:p>
            <a:pPr marL="0" indent="0">
              <a:buNone/>
            </a:pPr>
            <a:r>
              <a:rPr lang="en-GB" sz="1100" dirty="0"/>
              <a:t>CFI (2022) Hersey Blanchard Model Available at: </a:t>
            </a:r>
            <a:r>
              <a:rPr lang="en-GB" sz="1100" dirty="0">
                <a:hlinkClick r:id="rId2"/>
              </a:rPr>
              <a:t>https://corporatefinanceinstitute.com/resources/management/hersey-blanchard-model/</a:t>
            </a:r>
            <a:r>
              <a:rPr lang="en-GB" sz="1100" dirty="0"/>
              <a:t> (Accessed: 27 May 2023)</a:t>
            </a:r>
          </a:p>
          <a:p>
            <a:pPr marL="0" indent="0">
              <a:buNone/>
            </a:pPr>
            <a:r>
              <a:rPr lang="en-GB" sz="1100" dirty="0"/>
              <a:t>CIPD. (2021a) Employee turnover and retention. Available at: </a:t>
            </a:r>
            <a:r>
              <a:rPr lang="en-GB" sz="1100" dirty="0">
                <a:hlinkClick r:id="rId3"/>
              </a:rPr>
              <a:t>https://www.cipd.org/uk/knowledge/factsheets/turnover-retention-factsheet/</a:t>
            </a:r>
            <a:r>
              <a:rPr lang="en-GB" sz="1100" dirty="0"/>
              <a:t>  (Accessed: 25 May 2023)</a:t>
            </a:r>
          </a:p>
          <a:p>
            <a:pPr marL="0" indent="0">
              <a:buNone/>
            </a:pPr>
            <a:r>
              <a:rPr lang="en-GB" sz="1100" dirty="0"/>
              <a:t>CIPD. (2022) Management Development Available at: </a:t>
            </a:r>
            <a:r>
              <a:rPr lang="en-GB" sz="1100" dirty="0">
                <a:hlinkClick r:id="rId4"/>
              </a:rPr>
              <a:t>https://www.cipd.org/uk/knowledge/factsheets/management-factsheet/?_gl=1*lwu35c*_ga*MTQxMjAwMjk4MC4xNjU1MjgxMTY2*_ga_D9HN5GYHYY*MTY4NTA0MTE3MC40MS4wLjE2ODUwNDExNzAuNjAuMC4w#Identifying</a:t>
            </a:r>
            <a:r>
              <a:rPr lang="en-GB" sz="1100" dirty="0"/>
              <a:t> (Accessed: 28 May 2023)</a:t>
            </a:r>
          </a:p>
          <a:p>
            <a:pPr marL="0" indent="0">
              <a:buNone/>
            </a:pPr>
            <a:r>
              <a:rPr lang="en-GB" sz="1100" dirty="0"/>
              <a:t>CIPD. (2022a) Coaching and Mentoring. Available at: </a:t>
            </a:r>
            <a:r>
              <a:rPr lang="en-GB" sz="1100" dirty="0">
                <a:hlinkClick r:id="rId5"/>
              </a:rPr>
              <a:t>https://www.cipd.org/uk/knowledge/factsheets/coaching-mentoring-factsheet/</a:t>
            </a:r>
            <a:r>
              <a:rPr lang="en-GB" sz="1100" dirty="0"/>
              <a:t> (Accessed: 28 May 2023)</a:t>
            </a:r>
          </a:p>
          <a:p>
            <a:pPr marL="0" indent="0">
              <a:buNone/>
            </a:pPr>
            <a:r>
              <a:rPr lang="en-GB" sz="1100" dirty="0"/>
              <a:t>Encyclopaedia Britannica (no date) Martin Luther King, Jr. Available at: </a:t>
            </a:r>
            <a:r>
              <a:rPr lang="en-GB" sz="1100" dirty="0">
                <a:hlinkClick r:id="rId6"/>
              </a:rPr>
              <a:t>https://www.britannica.com/biography/Martin-Luther-King-Jr#/media/1/318311/12356</a:t>
            </a:r>
            <a:r>
              <a:rPr lang="en-GB" sz="1100" dirty="0"/>
              <a:t> (Accessed: 27 May 2023)</a:t>
            </a:r>
          </a:p>
          <a:p>
            <a:pPr marL="0" indent="0">
              <a:buNone/>
            </a:pPr>
            <a:r>
              <a:rPr lang="en-GB" sz="1100" dirty="0"/>
              <a:t>Erhan, A. (2018) Belb</a:t>
            </a:r>
            <a:r>
              <a:rPr lang="en-GB" sz="1100" i="1" dirty="0"/>
              <a:t>in’s Team Roles</a:t>
            </a:r>
            <a:r>
              <a:rPr lang="en-GB" sz="1100" dirty="0"/>
              <a:t>. Available at: </a:t>
            </a:r>
            <a:r>
              <a:rPr lang="en-GB" sz="1100" dirty="0">
                <a:hlinkClick r:id="rId7"/>
              </a:rPr>
              <a:t>https://www.linkedin.com/pulse/belbins-team-roles-ayla-erhan</a:t>
            </a:r>
            <a:r>
              <a:rPr lang="en-GB" sz="1100" dirty="0"/>
              <a:t> (Accessed: 28 May 2023)</a:t>
            </a:r>
          </a:p>
          <a:p>
            <a:pPr marL="0" indent="0">
              <a:buNone/>
            </a:pPr>
            <a:r>
              <a:rPr lang="en-GB" sz="1100" dirty="0"/>
              <a:t>Forbes (2022) 5 Executive Coaching Models Used by the Best Coaches Available at: </a:t>
            </a:r>
            <a:r>
              <a:rPr lang="en-GB" sz="1100" dirty="0">
                <a:hlinkClick r:id="rId8"/>
              </a:rPr>
              <a:t>https://councils.forbes.com/blog/best-executive-coaching-models#:~:text=Out%20of%20all%20the%20executive,on%20solutions%20rather%20than%20problems</a:t>
            </a:r>
            <a:r>
              <a:rPr lang="en-GB" sz="1100" dirty="0"/>
              <a:t>. (Accessed: 28 May 2023)</a:t>
            </a:r>
          </a:p>
          <a:p>
            <a:pPr marL="0" indent="0">
              <a:buNone/>
            </a:pPr>
            <a:r>
              <a:rPr lang="en-GB" sz="1100" dirty="0"/>
              <a:t>Gov.uk (no date) Sir Winston Churchill Available at: </a:t>
            </a:r>
            <a:r>
              <a:rPr lang="en-GB" sz="1100" dirty="0">
                <a:hlinkClick r:id="rId9"/>
              </a:rPr>
              <a:t>https://www.gov.uk/government/history/past-prime-ministers/winston-churchill</a:t>
            </a:r>
            <a:r>
              <a:rPr lang="en-GB" sz="1100" dirty="0"/>
              <a:t> (Accessed: 27 May 2023)</a:t>
            </a:r>
          </a:p>
          <a:p>
            <a:pPr marL="0" indent="0">
              <a:buNone/>
            </a:pPr>
            <a:r>
              <a:rPr lang="en-GB" sz="1100" dirty="0"/>
              <a:t>Gov.uk (no date1) Monitoring workers rights Available at: </a:t>
            </a:r>
            <a:r>
              <a:rPr lang="en-GB" sz="1100" dirty="0">
                <a:hlinkClick r:id="rId10"/>
              </a:rPr>
              <a:t>https://www.gov.uk/monitoring-work-workers-rights</a:t>
            </a:r>
            <a:r>
              <a:rPr lang="en-GB" sz="1100" dirty="0"/>
              <a:t> (Accessed: 26 May 2023)</a:t>
            </a:r>
          </a:p>
          <a:p>
            <a:pPr marL="0" indent="0">
              <a:buNone/>
            </a:pPr>
            <a:r>
              <a:rPr lang="en-GB" sz="1100" dirty="0"/>
              <a:t>HR Magazine (2018) The importance of psychological safety. Available at: </a:t>
            </a:r>
            <a:r>
              <a:rPr lang="en-GB" sz="1100" dirty="0">
                <a:hlinkClick r:id="rId11"/>
              </a:rPr>
              <a:t>https://www.hrmagazine.co.uk/content/features/the-importance-of-psychological-safety/</a:t>
            </a:r>
            <a:r>
              <a:rPr lang="en-GB" sz="1100" dirty="0"/>
              <a:t> (Accessed: 28 May 2023)</a:t>
            </a:r>
          </a:p>
          <a:p>
            <a:pPr marL="0" indent="0">
              <a:buNone/>
            </a:pPr>
            <a:r>
              <a:rPr lang="en-GB" sz="1100" dirty="0"/>
              <a:t>Mind Tools (no date) The Grow Model of Coaching and Mentoring Available at: </a:t>
            </a:r>
            <a:r>
              <a:rPr lang="en-GB" sz="1100" dirty="0">
                <a:hlinkClick r:id="rId12"/>
              </a:rPr>
              <a:t>https://www.mindtools.com/an0fzpz/the-grow-model-of-coaching-and-mentoring</a:t>
            </a:r>
            <a:r>
              <a:rPr lang="en-GB" sz="1100" dirty="0"/>
              <a:t> (Accessed: 28 May 2023)</a:t>
            </a:r>
          </a:p>
          <a:p>
            <a:pPr marL="0" indent="0">
              <a:buNone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ONS (2022)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 hybrid working here to stay?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3"/>
              </a:rPr>
              <a:t>https://www.ons.gov.uk/employmentandlabourmarket/peopleinwork/employmentandemployeetypes/articles/ishybridworkingheretostay/2022-05-23#:~:text=Since%20then%2C%20the%20proportion%20of,14%25%20in%20the%20same%20period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17 May 2023)</a:t>
            </a:r>
            <a:endParaRPr lang="en-GB" sz="1100" dirty="0"/>
          </a:p>
          <a:p>
            <a:pPr marL="0" indent="0">
              <a:buNone/>
            </a:pPr>
            <a:r>
              <a:rPr lang="en-GB" sz="1100" dirty="0"/>
              <a:t>Silvester, A. (2020) Exclusive: Barclays installs Big Brother-style spyware on employees’ computers Available at: </a:t>
            </a:r>
            <a:r>
              <a:rPr lang="en-GB" sz="1100" dirty="0">
                <a:hlinkClick r:id="rId14"/>
              </a:rPr>
              <a:t>https://www.cityam.com/exclusive-barclays-installs-big-brother-style-spyware-on-employees-computers/</a:t>
            </a:r>
            <a:r>
              <a:rPr lang="en-GB" sz="1100" dirty="0"/>
              <a:t> (Accessed: 27 May 2023)</a:t>
            </a:r>
          </a:p>
        </p:txBody>
      </p:sp>
    </p:spTree>
    <p:extLst>
      <p:ext uri="{BB962C8B-B14F-4D97-AF65-F5344CB8AC3E}">
        <p14:creationId xmlns:p14="http://schemas.microsoft.com/office/powerpoint/2010/main" val="11977972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8619</TotalTime>
  <Words>1098</Words>
  <Application>Microsoft Office PowerPoint</Application>
  <PresentationFormat>Widescreen</PresentationFormat>
  <Paragraphs>100</Paragraphs>
  <Slides>17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Managing Performance</vt:lpstr>
      <vt:lpstr>Learning Objectives</vt:lpstr>
      <vt:lpstr>Management Situational Leadership Theory Organization Model </vt:lpstr>
      <vt:lpstr>Leadership styles</vt:lpstr>
      <vt:lpstr>Psychological Safety</vt:lpstr>
      <vt:lpstr>Effective teams: Belbin</vt:lpstr>
      <vt:lpstr>Managing hybrid teams</vt:lpstr>
      <vt:lpstr>Turnover and Retention</vt:lpstr>
      <vt:lpstr>Reasons for turnover and how to respond</vt:lpstr>
      <vt:lpstr>PowerPoint Presentation</vt:lpstr>
      <vt:lpstr>Managing Underperformance</vt:lpstr>
      <vt:lpstr>Managing Absence</vt:lpstr>
      <vt:lpstr>Surveillance in the workplace</vt:lpstr>
      <vt:lpstr>Coaching and mentoring</vt:lpstr>
      <vt:lpstr>Models of Coaching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Performance</dc:title>
  <dc:creator>Rhian Rowlands</dc:creator>
  <cp:lastModifiedBy>Rhian Rowlands</cp:lastModifiedBy>
  <cp:revision>7</cp:revision>
  <dcterms:created xsi:type="dcterms:W3CDTF">2023-05-15T10:03:24Z</dcterms:created>
  <dcterms:modified xsi:type="dcterms:W3CDTF">2023-05-28T17:18:56Z</dcterms:modified>
</cp:coreProperties>
</file>