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_rels/item1.xml.rels" ContentType="application/vnd.openxmlformats-package.relationships+xml"/>
  <Override PartName="/customXml/_rels/item2.xml.rels" ContentType="application/vnd.openxmlformats-package.relationships+xml"/>
  <Override PartName="/customXml/_rels/item3.xml.rels" ContentType="application/vnd.openxmlformats-package.relationships+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4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media/image1.jpeg" ContentType="image/jpeg"/>
  <Override PartName="/ppt/media/image2.jpeg" ContentType="image/jpeg"/>
  <Override PartName="/ppt/media/image6.tif" ContentType="image/tiff"/>
  <Override PartName="/ppt/media/image8.png" ContentType="image/png"/>
  <Override PartName="/ppt/media/image3.jpeg" ContentType="image/jpeg"/>
  <Override PartName="/ppt/media/image4.jpeg" ContentType="image/jpeg"/>
  <Override PartName="/ppt/media/image5.tif" ContentType="image/tiff"/>
  <Override PartName="/ppt/media/image7.png" ContentType="image/png"/>
  <Override PartName="/ppt/media/image9.png" ContentType="image/png"/>
  <Override PartName="/ppt/media/image10.png" ContentType="image/png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8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customXml" Target="../customXml/item1.xml"/><Relationship Id="rId5" Type="http://schemas.openxmlformats.org/officeDocument/2006/relationships/customXml" Target="../customXml/item2.xml"/><Relationship Id="rId6" Type="http://schemas.openxmlformats.org/officeDocument/2006/relationships/customXml" Target="../customXml/item3.xml"/><Relationship Id="rId7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4.jpeg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8880" cy="1144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5.tif"/><Relationship Id="rId2" Type="http://schemas.openxmlformats.org/officeDocument/2006/relationships/slideLayout" Target="../slideLayouts/slideLayout40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6.tif"/><Relationship Id="rId2" Type="http://schemas.openxmlformats.org/officeDocument/2006/relationships/slideLayout" Target="../slideLayouts/slideLayout40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hyperlink" Target="https://uwtsd.ac.uk/library/student-essentials/referencing-handbooks/" TargetMode="External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hyperlink" Target="http://www.phrasebank.manchester.ac.uk/" TargetMode="External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1"/>
          <p:cNvSpPr/>
          <p:nvPr/>
        </p:nvSpPr>
        <p:spPr>
          <a:xfrm>
            <a:off x="2195640" y="1268640"/>
            <a:ext cx="6693480" cy="230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91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Myths &amp; Mythology: </a:t>
            </a:r>
            <a:br/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How Stories Shape the World</a:t>
            </a:r>
            <a:br/>
            <a:endParaRPr b="0" lang="en-GB" sz="4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1_2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5" name="Content Placeholder 2_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5000"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Questions: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1.           With reference to one text, discuss the ways in which an engagement with critical debate has shaped your understanding of that text.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2.           “Myths are a product of a specific time and place.” Discuss the extent to which this statement is valid in relation to your own reading of one of the texts you have studied on this module.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Title 1_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7" name="Content Placeholder 2_1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3.           Carry out a close critical analysis of any of the following texts. Different subjects will call this type of assignment different things: </a:t>
            </a:r>
            <a:r>
              <a:rPr b="0" i="1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gobbet (Classics, medieval), object analysis (archaeology)…</a:t>
            </a: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242424"/>
                </a:solidFill>
                <a:latin typeface="Palatino Linotype"/>
                <a:ea typeface="DejaVu Sans"/>
              </a:rPr>
              <a:t>Regardless of name, it starts with a primary source from your chosen culture</a:t>
            </a:r>
            <a:endParaRPr b="0" lang="en-GB" sz="20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can be a bit of text, an inscription, a painting, a sculpture or an object</a:t>
            </a: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itle 1"/>
          <p:cNvSpPr/>
          <p:nvPr/>
        </p:nvSpPr>
        <p:spPr>
          <a:xfrm>
            <a:off x="457200" y="274680"/>
            <a:ext cx="8226360" cy="106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Describe</a:t>
            </a:r>
            <a:r>
              <a:rPr b="0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the source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59" name="Content Placeholder 2"/>
          <p:cNvSpPr/>
          <p:nvPr/>
        </p:nvSpPr>
        <p:spPr>
          <a:xfrm>
            <a:off x="457200" y="1628640"/>
            <a:ext cx="8226360" cy="3885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the content/motif? 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that you unpick all references to places, characters, areas…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Where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When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Who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created it?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4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how it works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1" name="Content Placeholder 3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8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 is the aim of this source? How does it achieve it?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it relate to its historical context and the norms of contemporary society? What other sources from the same period does it connect to?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your source do this: what in the text/image triggers a certain reaction in the reader/viewer?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is it shaped by surrounding society, and how does it express its values and traditions? Does it try to change or challenge it?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have others interpreted this source? Do you agree or disagree with their comments? What is the evidence you base your agreement/disagreement on?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Title 4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 work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3" name="Content Placeholder 4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To tackle the text/object itself and assess what it is about, you need to be comfortable that you can deal with both the text/object and the work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means researching the text/author or object/type of object before you start your detailed work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methodology introductions under the Preparation tile will come in handy here!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Examples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5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5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If you want to work on Scylla and Charybdis in the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work through the New Pauly entries on both characters, and on the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and do any follow-up reading.</a:t>
            </a:r>
            <a:endParaRPr b="0" lang="en-GB" sz="3200" spc="-1" strike="noStrike">
              <a:latin typeface="Times New Roman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If you want to work on a vase painting of Herakles, take the time to read both the iconography section in the Herakles entry in the New Pauly, and use the Blackwell Companion to Greek Art (e-book) to get an overview of the development of vase painting and art</a:t>
            </a:r>
            <a:endParaRPr b="0" lang="en-GB" sz="3200" spc="-1" strike="noStrike">
              <a:latin typeface="Times New Roman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Follow-up by reading more specific scholarship on your area: a library search with clear keywords (“Scylla” but with the subject (in the left hand sidebar on the catalogue search screen) limited to “Classical mythology” will help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Criticism of scholarship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7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4000"/>
          </a:bodyPr>
          <a:p>
            <a:pPr marL="343080" indent="-33984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to include scholarly opinions and arguments in your discussion.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disagree with a scholar’s argument/opinions, mention it and provide the evidence that makes you disagree.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agree with a scholar’s argument / opinions / interpretations, mention that as well.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itle 3"/>
          <p:cNvSpPr/>
          <p:nvPr/>
        </p:nvSpPr>
        <p:spPr>
          <a:xfrm>
            <a:off x="107640" y="274680"/>
            <a:ext cx="892584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Sample structure of a source-based assignment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169" name="Content Placeholder 5"/>
          <p:cNvSpPr/>
          <p:nvPr/>
        </p:nvSpPr>
        <p:spPr>
          <a:xfrm>
            <a:off x="457200" y="1772640"/>
            <a:ext cx="8226360" cy="374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0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Introduction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Set out your aims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Introduce your source briefly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Main part: assessment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Divide in sections if necessary, e.g: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Interpretations by others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Your own interpretation and the evidence for it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Conclusion</a:t>
            </a: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Title 1"/>
          <p:cNvSpPr/>
          <p:nvPr/>
        </p:nvSpPr>
        <p:spPr>
          <a:xfrm>
            <a:off x="683640" y="3993120"/>
            <a:ext cx="7769160" cy="135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Acknowledging sources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71" name="Text Placeholder 2"/>
          <p:cNvSpPr/>
          <p:nvPr/>
        </p:nvSpPr>
        <p:spPr>
          <a:xfrm>
            <a:off x="683640" y="2493000"/>
            <a:ext cx="7769160" cy="149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References and tools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itle 3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Referencing generally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3" name="Content Placeholder 4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in academic texts are there to: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Acknowledge work and ideas by others that you have used 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your reader find and follow-up information that you have used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Formatting of references vary between fields but the aim is always the same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background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5" name="Content Placeholder 2"/>
          <p:cNvSpPr/>
          <p:nvPr/>
        </p:nvSpPr>
        <p:spPr>
          <a:xfrm>
            <a:off x="457200" y="1417680"/>
            <a:ext cx="8226360" cy="4312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0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frieze surrounding the temple of Minerva in the Forum Transitorium, conceived under the emperor Domitian in the late 1</a:t>
            </a:r>
            <a:r>
              <a:rPr b="0" lang="en-GB" sz="3200" spc="-1" strike="noStrike" baseline="30000">
                <a:solidFill>
                  <a:srgbClr val="000000"/>
                </a:solidFill>
                <a:latin typeface="Times New Roman"/>
                <a:ea typeface="DejaVu Sans"/>
              </a:rPr>
              <a:t>st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century CE, features an elaborate sequence of textile working scenes, detailing spinning, weaving, and inspection of finished cloth (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 2007, 113).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” [we have sections of Arachne myth, for which see Ov.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6]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 rely on information about commissioning and dating from others: I have used one of the main handbooks to archaeology in Rome.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in-text reference (or footnote) is as short as possible: surname, year, pages, while the the bibliography at the end of the article gives the full information: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Be careful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7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particularly easy to slip up with references to background information: be as generous as you can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relevant back-up references also shows your reader that you have located and worked through the most important reading around your topic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Leaving background info without references is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unfair practice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itle 3"/>
          <p:cNvSpPr/>
          <p:nvPr/>
        </p:nvSpPr>
        <p:spPr>
          <a:xfrm>
            <a:off x="457200" y="274680"/>
            <a:ext cx="403524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9" name="Content Placeholder 2"/>
          <p:cNvSpPr/>
          <p:nvPr/>
        </p:nvSpPr>
        <p:spPr>
          <a:xfrm>
            <a:off x="457200" y="1600200"/>
            <a:ext cx="4035240" cy="3985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Let’s check…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0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0760" cy="57351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Title 3"/>
          <p:cNvSpPr/>
          <p:nvPr/>
        </p:nvSpPr>
        <p:spPr>
          <a:xfrm>
            <a:off x="457200" y="274680"/>
            <a:ext cx="403524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2" name="Content Placeholder 2"/>
          <p:cNvSpPr/>
          <p:nvPr/>
        </p:nvSpPr>
        <p:spPr>
          <a:xfrm>
            <a:off x="457200" y="1600200"/>
            <a:ext cx="4035240" cy="3985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1000"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 put: “The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1993: 52 says: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 an allegorical figure, the old woman, the matron, and the girl portrays stages of life or the course of a lifetime.”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3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0760" cy="5735160"/>
          </a:xfrm>
          <a:prstGeom prst="rect">
            <a:avLst/>
          </a:prstGeom>
          <a:ln w="0">
            <a:noFill/>
          </a:ln>
        </p:spPr>
      </p:pic>
      <p:sp>
        <p:nvSpPr>
          <p:cNvPr id="184" name="TextBox 1"/>
          <p:cNvSpPr/>
          <p:nvPr/>
        </p:nvSpPr>
        <p:spPr>
          <a:xfrm>
            <a:off x="5148000" y="908640"/>
            <a:ext cx="3525120" cy="392904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Without a reference, I am failing to acknowledge D’Ambra’s previous work and claim the ideas as my own. 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That is unfair practice. 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other interpretations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6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5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While Ovid makes evident Arachne’s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hubris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(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Ov. </a:t>
            </a:r>
            <a:r>
              <a:rPr b="0" i="1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. 6.24-25; 50-51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), Minerva’s revenge on her appears not so much as justified vengeance on the impious but rather as an unflattering example of wounded despotic pride (</a:t>
            </a:r>
            <a:r>
              <a:rPr b="0" lang="en-US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Oliensis 2004, 287-290; D'Ambra 1993, 49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.”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 of where to find Oliensis and D’Ambra’s work.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direct use of someone else’s words: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direct quotation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8" name="Content Placeholder 2"/>
          <p:cNvSpPr/>
          <p:nvPr/>
        </p:nvSpPr>
        <p:spPr>
          <a:xfrm>
            <a:off x="457200" y="1917000"/>
            <a:ext cx="8226360" cy="3597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1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suggests that “Arachne kneels before her and extends her left arm in a gesture of supplication” (D’Ambra 1993: 48).”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Since I quote D’Ambra word-for-word, I have to use quotation marks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Use direct quotations sparingly: paraphrasing shows better control of your material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details. 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Direct quotation: note taking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0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I use someone else’s text word-for-word without quotation marks, I commit unfair practice, so saying: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ff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D’Ambra argues that Arachne kneels before her and extends her left arm in a gesture of supplication (D’Ambra 1993, 18)”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even with a reference is insufficient.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2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8000"/>
          </a:bodyPr>
          <a:p>
            <a:pPr marL="343080" indent="-33984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reference:</a:t>
            </a:r>
            <a:endParaRPr b="0" lang="en-GB" sz="36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primary sources you use/discuss</a:t>
            </a:r>
            <a:endParaRPr b="0" lang="en-GB" sz="36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parallel reading that you bring in</a:t>
            </a:r>
            <a:endParaRPr b="0" lang="en-GB" sz="36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modern scholarship that you are using</a:t>
            </a:r>
            <a:endParaRPr b="0" lang="en-GB" sz="36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76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every time you use it</a:t>
            </a:r>
            <a:endParaRPr b="0" lang="en-GB" sz="3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UWTSD Library guides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4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Library website has excellent guides to referencing in different formats: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https://uwtsd.ac.uk/library/student-essentials/referencing-handbooks/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YES: different subjects have slightly different formats!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always the same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6" name="Content Placeholder 2"/>
          <p:cNvSpPr/>
          <p:nvPr/>
        </p:nvSpPr>
        <p:spPr>
          <a:xfrm>
            <a:off x="457200" y="1600200"/>
            <a:ext cx="835992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0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primary and secondary sources used must be listed at the end of your paper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Some academic disciplines (e.g. Classics) divide the bibliography in two parts: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sources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still to be as helpful to the reader as possible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Within each section, items should be in alphabetical order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and secondary literature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8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5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Primary” sources are sources directly from the period you are working on – they ARE the object of study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Homer’s </a:t>
            </a: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Iliad 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etc… </a:t>
            </a:r>
            <a:endParaRPr b="0" lang="en-GB" sz="28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Art and iconography, or archaeological remains can also be primary sources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sources” are sources not from the period, not the object of study themselves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Academic articles, textbooks and academic books, encyclopedia articles…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itle 3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0" name="Content Placeholder 4"/>
          <p:cNvSpPr/>
          <p:nvPr/>
        </p:nvSpPr>
        <p:spPr>
          <a:xfrm>
            <a:off x="457200" y="1600200"/>
            <a:ext cx="8226360" cy="41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4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Ancient sources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Ovid: Ovidius Metamorphoses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ed. William S. Anderson (Leipzig and Stuttgart, 1977).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Modern sources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D'Ambra, E. (1993).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Private lives, imperial virtues. The frieze of the Forum Transitorium in Rome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Princeton, N.J: Princeton University Press.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Oliensis, E. (2004). The Power of Image-Makers: Representation and Revenge in Ovid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Metamorphoses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6 and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Tristia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4.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Classical Antiquity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23, 285-321. </a:t>
            </a:r>
            <a:endParaRPr b="0" lang="en-GB" sz="3200" spc="-1" strike="noStrike">
              <a:latin typeface="Times New Roman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Times New Roman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to get it right: TurnitIn draft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2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formal assignments are submitted via TurnitIn rather than simple file upload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text-matching software that checks submissions against publications and submissions in an online repository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covers both published works and student assignments (e.g. your own assignments for other modules)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Turnitin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4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5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TIN does NOT detect unfair practice, but it is a very useful tool to start double-checking that no unfair practice has taken place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Each piece of work is individually considered by the marker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can see their TIN reports in advance of the deadline (if you submit your work early enough) – this means that you can identify any inadvertent unfair practice and correct it (if you do it by the deadline).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read the TIN report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6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read the TIN report carefully.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blunt tool.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will identify as “text-matching” anything it can find, including your name (from another essay), or a bibliographical item.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learn to ignore these, and concentrate on what is important.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Title 1"/>
          <p:cNvSpPr/>
          <p:nvPr/>
        </p:nvSpPr>
        <p:spPr>
          <a:xfrm>
            <a:off x="521280" y="12780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ignore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08" name="Content Placeholder 6" descr=""/>
          <p:cNvPicPr/>
          <p:nvPr/>
        </p:nvPicPr>
        <p:blipFill>
          <a:blip r:embed="rId1"/>
          <a:srcRect l="10929" t="41184" r="35063" b="36756"/>
          <a:stretch/>
        </p:blipFill>
        <p:spPr>
          <a:xfrm>
            <a:off x="3960" y="1270800"/>
            <a:ext cx="8743680" cy="2230200"/>
          </a:xfrm>
          <a:prstGeom prst="rect">
            <a:avLst/>
          </a:prstGeom>
          <a:ln w="0">
            <a:noFill/>
          </a:ln>
        </p:spPr>
      </p:pic>
      <p:pic>
        <p:nvPicPr>
          <p:cNvPr id="209" name="Picture 7" descr=""/>
          <p:cNvPicPr/>
          <p:nvPr/>
        </p:nvPicPr>
        <p:blipFill>
          <a:blip r:embed="rId2"/>
          <a:srcRect l="11665" t="48888" r="35874" b="40775"/>
          <a:stretch/>
        </p:blipFill>
        <p:spPr>
          <a:xfrm>
            <a:off x="179640" y="4221000"/>
            <a:ext cx="8709840" cy="1070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deal with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11" name="Content Placeholder 3" descr=""/>
          <p:cNvPicPr/>
          <p:nvPr/>
        </p:nvPicPr>
        <p:blipFill>
          <a:blip r:embed="rId1"/>
          <a:srcRect l="37362" t="50381" r="29315" b="23887"/>
          <a:stretch/>
        </p:blipFill>
        <p:spPr>
          <a:xfrm>
            <a:off x="16200" y="1417680"/>
            <a:ext cx="8936280" cy="4312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Fixing problems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3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TIN report has picked up a long passage identical with the Wikipedia entry for Diodorus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needs to be re-written and references added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Assessment tile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5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0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formal 2,000 word assignment needs to be submitted via the Assessment tile on Moodle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Turnitin links on this page</a:t>
            </a:r>
            <a:endParaRPr b="0" lang="en-GB" sz="3200" spc="-1" strike="noStrike">
              <a:latin typeface="Arial"/>
            </a:endParaRPr>
          </a:p>
          <a:p>
            <a:pPr lvl="1" marL="914400" indent="-511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Draft submission – for you to check your own TIN score and fix mistakes</a:t>
            </a:r>
            <a:endParaRPr b="0" lang="en-GB" sz="2800" spc="-1" strike="noStrike">
              <a:latin typeface="Arial"/>
            </a:endParaRPr>
          </a:p>
          <a:p>
            <a:pPr lvl="1" marL="914400" indent="-511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Final submission regular deadline</a:t>
            </a:r>
            <a:endParaRPr b="0" lang="en-GB" sz="28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final submission is 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due Friday 14th March 2025, 23.59 pm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NB there will be a link for DD submissions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find appropriate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7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0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Moodle and recommended reading connected to your topic: 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Leganto list, prep and follow-up reading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Basics concepts, authors, artists: reference databases via the UWTSD library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e.g. Oxford Reference, Brill Reference New Pauly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Library catalogue search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Try different search terms: one search is not enough!</a:t>
            </a:r>
            <a:endParaRPr b="0" lang="en-GB" sz="3200" spc="-1" strike="noStrike">
              <a:latin typeface="Arial"/>
            </a:endParaRPr>
          </a:p>
          <a:p>
            <a:pPr lvl="1" marL="743040" indent="-2826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Delimit your search using the left-hand sidebar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JSTOR database for academic articles in electronic journals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Databases for academics: academia.edu and researchgate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Manchester Phrasebank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9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http://www.phrasebank.manchester.ac.uk/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itle 3"/>
          <p:cNvSpPr/>
          <p:nvPr/>
        </p:nvSpPr>
        <p:spPr>
          <a:xfrm>
            <a:off x="683640" y="3993120"/>
            <a:ext cx="7769160" cy="135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The final quiz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221" name="Text Placeholder 4"/>
          <p:cNvSpPr/>
          <p:nvPr/>
        </p:nvSpPr>
        <p:spPr>
          <a:xfrm>
            <a:off x="683640" y="2493000"/>
            <a:ext cx="7769160" cy="149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Looking ahead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Title 3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Time of quiz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3" name="Content Placeholder 4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49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 30 minute online quiz on Monday 10th March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 (to be done remotely, during the time class would be), 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worth 25% of your total module mark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will take this quiz via Moodle (Assessment tile)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quiz will be open between 2 pm and 5 pm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can start it at any point during that time, and will have 30 minutes from clicking “start”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with extra time need to use the quiz link that says “EXTRA TIME”: the time allowance is 38 minutes (25%)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Content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5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3000"/>
          </a:bodyPr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survey quiz tests your knowledge of all the different myths studied, your ability to recognize mythological characters and motifs from different cultures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also tests your awareness of tools for studying myths and mythology, and for comparing different evidence for myths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based primarily on class material and preparation reading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Question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7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Multiple choice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True/false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Match answer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Short answer [write one or two words, e.g. a name, place, source name…)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no essay-like questions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9" name="Content Placeholder 3" descr=""/>
          <p:cNvPicPr/>
          <p:nvPr/>
        </p:nvPicPr>
        <p:blipFill>
          <a:blip r:embed="rId1"/>
          <a:srcRect l="9138" t="12372" r="14650" b="12283"/>
          <a:stretch/>
        </p:blipFill>
        <p:spPr>
          <a:xfrm>
            <a:off x="-42480" y="0"/>
            <a:ext cx="9177120" cy="5669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itle 1"/>
          <p:cNvSpPr/>
          <p:nvPr/>
        </p:nvSpPr>
        <p:spPr>
          <a:xfrm>
            <a:off x="457200" y="274680"/>
            <a:ext cx="8226360" cy="113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31" name="Content Placeholder 2"/>
          <p:cNvSpPr/>
          <p:nvPr/>
        </p:nvSpPr>
        <p:spPr>
          <a:xfrm>
            <a:off x="457200" y="1600200"/>
            <a:ext cx="8226360" cy="3913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4000"/>
          </a:bodyPr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an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open book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quiz: you may use any tools at your disposal (notes, books, moodle…)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timed quiz: you have only 30 minutes for c. 20-25 questions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chose carefully what you take time to double-check </a:t>
            </a:r>
            <a:endParaRPr b="0" lang="en-GB" sz="3200" spc="-1" strike="noStrike">
              <a:latin typeface="Arial"/>
            </a:endParaRPr>
          </a:p>
          <a:p>
            <a:pPr marL="343080" indent="-3398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revise all material covered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?>
<Relationships xmlns="http://schemas.openxmlformats.org/package/2006/relationships"><Relationship Id="rId1" Type="http://schemas.openxmlformats.org/officeDocument/2006/relationships/customXmlProps" Target="itemProps1.xml"/>
</Relationships>
</file>

<file path=customXml/_rels/item2.xml.rels><?xml version="1.0" encoding="UTF-8"?>
<Relationships xmlns="http://schemas.openxmlformats.org/package/2006/relationships"><Relationship Id="rId1" Type="http://schemas.openxmlformats.org/officeDocument/2006/relationships/customXmlProps" Target="itemProps2.xml"/>
</Relationships>
</file>

<file path=customXml/_rels/item3.xml.rels><?xml version="1.0" encoding="UTF-8"?>
<Relationships xmlns="http://schemas.openxmlformats.org/package/2006/relationships"><Relationship Id="rId1" Type="http://schemas.openxmlformats.org/officeDocument/2006/relationships/customXmlProps" Target="itemProps3.xml"/>
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218</TotalTime>
  <Application>LibreOffice/7.1.0.3$Windows_X86_64 LibreOffice_project/f6099ecf3d29644b5008cc8f48f42f4a40986e4c</Application>
  <AppVersion>15.0000</AppVersion>
  <Words>2103</Words>
  <Paragraphs>179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2020-09-28T09:17:41Z</dcterms:created>
  <dc:creator>Magdalena Ohrman</dc:creator>
  <dc:description/>
  <dc:language>en-GB</dc:language>
  <cp:lastModifiedBy/>
  <dcterms:modified xsi:type="dcterms:W3CDTF">2025-03-04T15:12:53Z</dcterms:modified>
  <cp:revision>26</cp:revision>
  <dc:subject/>
  <dc:title>Myths &amp; Mythology: How Stories Shape the World Feed forward W3 Monday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PresentationFormat">
    <vt:lpwstr>On-screen Show (4:3)</vt:lpwstr>
  </property>
  <property fmtid="{D5CDD505-2E9C-101B-9397-08002B2CF9AE}" pid="4" name="Slides">
    <vt:i4>37</vt:i4>
  </property>
</Properties>
</file>