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9" r:id="rId8"/>
    <p:sldId id="262" r:id="rId9"/>
    <p:sldId id="267" r:id="rId10"/>
    <p:sldId id="263" r:id="rId11"/>
    <p:sldId id="264" r:id="rId12"/>
    <p:sldId id="265" r:id="rId13"/>
    <p:sldId id="266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260"/>
    <p:restoredTop sz="96405"/>
  </p:normalViewPr>
  <p:slideViewPr>
    <p:cSldViewPr snapToGrid="0">
      <p:cViewPr varScale="1">
        <p:scale>
          <a:sx n="60" d="100"/>
          <a:sy n="60" d="100"/>
        </p:scale>
        <p:origin x="-90" y="-3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23619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0823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5599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3787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23781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18866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2624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38976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smtClean="0"/>
              <a:t>3/17/2026</a:t>
            </a:fld>
            <a:endParaRPr lang="en-US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66151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256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6516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664C608-40B1-4030-A28D-5B74BC98ADCE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7551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1D10535-BEED-0289-720C-323CDC0FDE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601" y="590973"/>
            <a:ext cx="11896797" cy="653625"/>
          </a:xfrm>
        </p:spPr>
        <p:txBody>
          <a:bodyPr/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Certificate in higher education, Business skill for the workplace 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(certhebswpch-li)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9500C9E5-01ED-8C27-0942-CB51C1427E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5931" y="2559518"/>
            <a:ext cx="9976205" cy="567268"/>
          </a:xfrm>
        </p:spPr>
        <p:txBody>
          <a:bodyPr/>
          <a:lstStyle/>
          <a:p>
            <a:r>
              <a:rPr lang="en-US" dirty="0"/>
              <a:t> </a:t>
            </a:r>
            <a:r>
              <a:rPr lang="en-US" sz="2400" dirty="0">
                <a:solidFill>
                  <a:srgbClr val="FF0000"/>
                </a:solidFill>
              </a:rPr>
              <a:t>Recruitment and Selection as an H.R of Lazand s.a.r.l company</a:t>
            </a:r>
          </a:p>
          <a:p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="" xmlns:a16="http://schemas.microsoft.com/office/drawing/2014/main" id="{54D410AA-3A7E-75EA-A242-C1717B22517B}"/>
              </a:ext>
            </a:extLst>
          </p:cNvPr>
          <p:cNvSpPr txBox="1">
            <a:spLocks/>
          </p:cNvSpPr>
          <p:nvPr/>
        </p:nvSpPr>
        <p:spPr>
          <a:xfrm>
            <a:off x="1576552" y="1507061"/>
            <a:ext cx="9065171" cy="3996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9600" kern="1200" cap="all" baseline="0">
                <a:blipFill dpi="0" rotWithShape="1">
                  <a:blip r:embed="rId2"/>
                  <a:srcRect/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800" dirty="0">
                <a:solidFill>
                  <a:srgbClr val="0070C0"/>
                </a:solidFill>
              </a:rPr>
              <a:t>Developing and managing individuals and teams (Lclm5002_lon)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="" xmlns:a16="http://schemas.microsoft.com/office/drawing/2014/main" id="{32FE62CE-A640-94F5-DBEC-BE7328A6F6BA}"/>
              </a:ext>
            </a:extLst>
          </p:cNvPr>
          <p:cNvSpPr txBox="1">
            <a:spLocks/>
          </p:cNvSpPr>
          <p:nvPr/>
        </p:nvSpPr>
        <p:spPr>
          <a:xfrm>
            <a:off x="788276" y="4430115"/>
            <a:ext cx="8734095" cy="504495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              Eric Diambuana, Student number : 2333784  Lecture: Kareem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411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E2FBEF8-FD31-AAD3-9BF7-28C8085C9E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8186" y="551358"/>
            <a:ext cx="3995627" cy="856488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A657F663-367F-896F-E271-A81058374B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38" y="1248032"/>
            <a:ext cx="10050162" cy="505861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Introduction of the company.</a:t>
            </a:r>
          </a:p>
          <a:p>
            <a:r>
              <a:rPr lang="en-US" dirty="0"/>
              <a:t>H.R role in the company.</a:t>
            </a:r>
          </a:p>
          <a:p>
            <a:r>
              <a:rPr lang="en-US" dirty="0"/>
              <a:t>Recruitment process.</a:t>
            </a:r>
          </a:p>
          <a:p>
            <a:r>
              <a:rPr lang="en-US" dirty="0"/>
              <a:t>Job analysis.</a:t>
            </a:r>
          </a:p>
          <a:p>
            <a:r>
              <a:rPr lang="en-US" dirty="0"/>
              <a:t>Job description.</a:t>
            </a:r>
          </a:p>
          <a:p>
            <a:r>
              <a:rPr lang="en-US" dirty="0"/>
              <a:t>Person specification.</a:t>
            </a:r>
          </a:p>
          <a:p>
            <a:r>
              <a:rPr lang="en-US" dirty="0"/>
              <a:t>Job announcement Lazand s.a.r.l.</a:t>
            </a:r>
          </a:p>
          <a:p>
            <a:r>
              <a:rPr lang="en-US" dirty="0"/>
              <a:t>Learning and Development.</a:t>
            </a:r>
          </a:p>
          <a:p>
            <a:r>
              <a:rPr lang="en-US" dirty="0"/>
              <a:t>Learning theories.</a:t>
            </a:r>
          </a:p>
          <a:p>
            <a:r>
              <a:rPr lang="en-US" dirty="0"/>
              <a:t>Benefits of training.</a:t>
            </a:r>
          </a:p>
          <a:p>
            <a:r>
              <a:rPr lang="en-US" dirty="0"/>
              <a:t>Conclusion.</a:t>
            </a:r>
          </a:p>
          <a:p>
            <a:r>
              <a:rPr lang="en-US" dirty="0"/>
              <a:t>References.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4651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9C2B951-77A4-4FE1-01BB-32589C5E2B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4102" y="589740"/>
            <a:ext cx="7364361" cy="1258724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of the company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2BB5A633-2A5A-5240-848E-F04EA83EC4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121408"/>
            <a:ext cx="10058400" cy="2586516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Lazand S.A.R.L. is a commercial enterprise based in agriculture and industrial fishing. </a:t>
            </a:r>
          </a:p>
          <a:p>
            <a:endParaRPr lang="en-GB" dirty="0"/>
          </a:p>
          <a:p>
            <a:r>
              <a:rPr lang="en-GB" dirty="0"/>
              <a:t>We distribute our products to various restaurant chains and supermarkets in major cities. </a:t>
            </a:r>
          </a:p>
          <a:p>
            <a:endParaRPr lang="en-GB" dirty="0"/>
          </a:p>
          <a:p>
            <a:r>
              <a:rPr lang="en-GB" dirty="0"/>
              <a:t>We also organize local markets for farmers in the villages. </a:t>
            </a:r>
          </a:p>
          <a:p>
            <a:endParaRPr lang="en-GB" dirty="0"/>
          </a:p>
          <a:p>
            <a:r>
              <a:rPr lang="en-GB" dirty="0"/>
              <a:t>Our farms are located outside major cities, and our company also processes agricultural products and fruits.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5110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46280E6-685F-23E6-F2AD-D6466A15EC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7762" y="583486"/>
            <a:ext cx="5071460" cy="726330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H.R role in the company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2FDCF741-EBF5-36C2-3E30-6BB8D191C0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70C0"/>
                </a:solidFill>
                <a:effectLst/>
              </a:rPr>
              <a:t>Recruitment and Staffing: </a:t>
            </a:r>
          </a:p>
          <a:p>
            <a:endParaRPr lang="en-GB" b="0" i="0" u="none" strike="noStrike" dirty="0">
              <a:solidFill>
                <a:srgbClr val="0070C0"/>
              </a:solidFill>
              <a:effectLst/>
              <a:latin typeface="-webkit-standard"/>
            </a:endParaRPr>
          </a:p>
          <a:p>
            <a:pPr marL="0" indent="0">
              <a:buNone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My role as a HR in </a:t>
            </a:r>
            <a:r>
              <a:rPr lang="en-GB" b="0" i="0" u="none" strike="noStrike" dirty="0">
                <a:solidFill>
                  <a:srgbClr val="FF0000"/>
                </a:solidFill>
                <a:effectLst/>
              </a:rPr>
              <a:t>Lazand s.a.r.l 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is responsible for attracting, recruiting, and hiring qualified employees for various roles, from farmworkers and equipment operators to agronomists, scientists, and management positions. </a:t>
            </a:r>
          </a:p>
          <a:p>
            <a:pPr marL="0" indent="0">
              <a:buNone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This includes job postings, screening resumes, conducting interviews, and managing the onboarding process.</a:t>
            </a:r>
            <a:endParaRPr lang="en-US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6666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064D285-2D82-AC79-134C-93AA9DB379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84606" y="373421"/>
            <a:ext cx="4683212" cy="1010536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C33E5C3-8E75-DF76-0958-85F2726739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Needs Assessment and Job Description.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Recruitment Strategy.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Application Screening.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Initial Screening (Phone/Video Interview).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In-Person Interview(s).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Skills Assessment/Testing (If Applicable).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Background Checks and References.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Job Offer.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Onboarding.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1986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4306C1A-1893-C7DB-D7C2-8AD16EDD0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6875" y="472275"/>
            <a:ext cx="2711320" cy="886968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7C4608C9-6988-CF8B-98EF-C1E4107A2F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403603"/>
            <a:ext cx="10058400" cy="4982122"/>
          </a:xfrm>
        </p:spPr>
        <p:txBody>
          <a:bodyPr>
            <a:normAutofit/>
          </a:bodyPr>
          <a:lstStyle/>
          <a:p>
            <a:r>
              <a:rPr lang="en-GB" b="0" i="0" u="none" strike="noStrike" dirty="0">
                <a:solidFill>
                  <a:srgbClr val="0070C0"/>
                </a:solidFill>
                <a:effectLst/>
              </a:rPr>
              <a:t>Defining Diverse Roles: </a:t>
            </a:r>
          </a:p>
          <a:p>
            <a:pPr marL="0" indent="0">
              <a:buNone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Agriculture encompasses a wide spectrum of jobs.</a:t>
            </a:r>
          </a:p>
          <a:p>
            <a:pPr marL="0" indent="0">
              <a:buNone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Job analysis helps to clearly differentiate </a:t>
            </a:r>
            <a:r>
              <a:rPr lang="en-GB" b="0" i="0" u="none" strike="noStrike" dirty="0">
                <a:solidFill>
                  <a:srgbClr val="FF0000"/>
                </a:solidFill>
                <a:effectLst/>
              </a:rPr>
              <a:t>between roles like: </a:t>
            </a:r>
            <a:r>
              <a:rPr lang="en-GB" sz="1800" dirty="0">
                <a:solidFill>
                  <a:srgbClr val="000000"/>
                </a:solidFill>
              </a:rPr>
              <a:t>f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ield Operations, technical and scientific </a:t>
            </a:r>
            <a:r>
              <a:rPr lang="en-GB" sz="1800" dirty="0">
                <a:solidFill>
                  <a:srgbClr val="000000"/>
                </a:solidFill>
              </a:rPr>
              <a:t>r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oles, management and administration, </a:t>
            </a:r>
            <a:r>
              <a:rPr lang="en-GB" sz="1800" dirty="0">
                <a:solidFill>
                  <a:srgbClr val="000000"/>
                </a:solidFill>
              </a:rPr>
              <a:t>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pecialized </a:t>
            </a:r>
            <a:r>
              <a:rPr lang="en-GB" dirty="0">
                <a:solidFill>
                  <a:srgbClr val="000000"/>
                </a:solidFill>
              </a:rPr>
              <a:t>a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reas.</a:t>
            </a:r>
          </a:p>
          <a:p>
            <a:r>
              <a:rPr lang="en-GB" b="0" i="0" u="none" strike="noStrike" dirty="0">
                <a:solidFill>
                  <a:srgbClr val="0070C0"/>
                </a:solidFill>
                <a:effectLst/>
              </a:rPr>
              <a:t>Identifying Essential Skills and Competencies: 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For each role, job analysis identifies the precise skills needed. </a:t>
            </a:r>
            <a:r>
              <a:rPr lang="en-GB" b="0" i="0" u="none" strike="noStrike" dirty="0">
                <a:solidFill>
                  <a:srgbClr val="FF0000"/>
                </a:solidFill>
                <a:effectLst/>
              </a:rPr>
              <a:t>This could include: </a:t>
            </a:r>
            <a:r>
              <a:rPr lang="en-GB" dirty="0">
                <a:solidFill>
                  <a:srgbClr val="000000"/>
                </a:solidFill>
              </a:rPr>
              <a:t>t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echnical </a:t>
            </a:r>
            <a:r>
              <a:rPr lang="en-GB" dirty="0">
                <a:solidFill>
                  <a:srgbClr val="000000"/>
                </a:solidFill>
              </a:rPr>
              <a:t>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kills, soft </a:t>
            </a:r>
            <a:r>
              <a:rPr lang="en-GB" dirty="0">
                <a:solidFill>
                  <a:srgbClr val="000000"/>
                </a:solidFill>
              </a:rPr>
              <a:t>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kills, knowledge.</a:t>
            </a:r>
          </a:p>
          <a:p>
            <a:r>
              <a:rPr lang="en-GB" b="0" i="0" u="none" strike="noStrike" dirty="0">
                <a:solidFill>
                  <a:srgbClr val="0070C0"/>
                </a:solidFill>
                <a:effectLst/>
              </a:rPr>
              <a:t>Determining Working Conditions: 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Agriculture often involves unique working environments. </a:t>
            </a:r>
            <a:r>
              <a:rPr lang="en-GB" b="0" i="0" u="none" strike="noStrike" dirty="0">
                <a:solidFill>
                  <a:srgbClr val="FF0000"/>
                </a:solidFill>
                <a:effectLst/>
              </a:rPr>
              <a:t>Job analysis documents these, such as:  </a:t>
            </a:r>
            <a:r>
              <a:rPr lang="en-GB" dirty="0"/>
              <a:t>p</a:t>
            </a:r>
            <a:r>
              <a:rPr lang="en-GB" b="0" i="0" u="none" strike="noStrike" dirty="0">
                <a:effectLst/>
              </a:rPr>
              <a:t>hysical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dirty="0">
                <a:solidFill>
                  <a:srgbClr val="000000"/>
                </a:solidFill>
              </a:rPr>
              <a:t>d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emands, environmental </a:t>
            </a:r>
            <a:r>
              <a:rPr lang="en-GB" dirty="0">
                <a:solidFill>
                  <a:srgbClr val="000000"/>
                </a:solidFill>
              </a:rPr>
              <a:t>f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actors, location.</a:t>
            </a:r>
          </a:p>
          <a:p>
            <a:r>
              <a:rPr lang="en-GB" i="0" u="none" strike="noStrike" dirty="0">
                <a:solidFill>
                  <a:srgbClr val="0070C0"/>
                </a:solidFill>
                <a:effectLst/>
              </a:rPr>
              <a:t>Foundation for HR Functions: 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The outputs of job analysis are crucial.</a:t>
            </a:r>
          </a:p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</a:rPr>
              <a:t> </a:t>
            </a:r>
            <a:r>
              <a:rPr lang="en-GB" b="0" i="0" u="none" strike="noStrike" dirty="0">
                <a:solidFill>
                  <a:srgbClr val="FF0000"/>
                </a:solidFill>
                <a:effectLst/>
              </a:rPr>
              <a:t>For:</a:t>
            </a:r>
            <a:r>
              <a:rPr lang="en-GB" dirty="0">
                <a:solidFill>
                  <a:srgbClr val="000000"/>
                </a:solidFill>
              </a:rPr>
              <a:t> r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ecruitment and Selection, Training and Development, Performance management, compensation, safety </a:t>
            </a:r>
            <a:r>
              <a:rPr lang="en-GB" dirty="0">
                <a:solidFill>
                  <a:srgbClr val="000000"/>
                </a:solidFill>
              </a:rPr>
              <a:t>p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rograms.</a:t>
            </a:r>
            <a:endParaRPr lang="en-GB" b="0" i="0" u="none" strike="noStrike" dirty="0">
              <a:solidFill>
                <a:srgbClr val="FF0000"/>
              </a:solidFill>
              <a:effectLst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9224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3F58DC7-F072-F12D-11AB-B73912047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4436" y="547694"/>
            <a:ext cx="9062693" cy="689260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Job Announcement Lazand s.a.r.l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="" xmlns:a16="http://schemas.microsoft.com/office/drawing/2014/main" id="{8152C8C5-946B-B47B-AFE3-52868DED8FBE}"/>
              </a:ext>
            </a:extLst>
          </p:cNvPr>
          <p:cNvSpPr txBox="1">
            <a:spLocks/>
          </p:cNvSpPr>
          <p:nvPr/>
        </p:nvSpPr>
        <p:spPr>
          <a:xfrm>
            <a:off x="1428194" y="1915297"/>
            <a:ext cx="10058400" cy="43372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>
                <a:solidFill>
                  <a:srgbClr val="1C1F23"/>
                </a:solidFill>
                <a:latin typeface="ui-sans-serif"/>
              </a:rPr>
              <a:t>                                              </a:t>
            </a:r>
            <a:r>
              <a:rPr lang="en-GB" sz="2800" b="1" dirty="0" smtClean="0">
                <a:solidFill>
                  <a:srgbClr val="0070C0"/>
                </a:solidFill>
              </a:rPr>
              <a:t>JOB </a:t>
            </a:r>
            <a:r>
              <a:rPr lang="en-GB" sz="2800" b="1" dirty="0">
                <a:solidFill>
                  <a:srgbClr val="0070C0"/>
                </a:solidFill>
              </a:rPr>
              <a:t>VACANCY</a:t>
            </a:r>
          </a:p>
          <a:p>
            <a:pPr marL="0" indent="0">
              <a:buNone/>
            </a:pPr>
            <a:r>
              <a:rPr lang="en-GB" sz="2800" b="1" dirty="0">
                <a:solidFill>
                  <a:srgbClr val="1C1F23"/>
                </a:solidFill>
              </a:rPr>
              <a:t> </a:t>
            </a:r>
            <a:endParaRPr lang="en-GB" sz="2800" dirty="0">
              <a:solidFill>
                <a:srgbClr val="1C1F23"/>
              </a:solidFill>
            </a:endParaRPr>
          </a:p>
          <a:p>
            <a:pPr marL="0" indent="0">
              <a:buNone/>
            </a:pPr>
            <a:r>
              <a:rPr lang="en-GB" sz="2800" dirty="0" smtClean="0">
                <a:solidFill>
                  <a:srgbClr val="1C1F23"/>
                </a:solidFill>
              </a:rPr>
              <a:t> We’re </a:t>
            </a:r>
            <a:r>
              <a:rPr lang="en-GB" sz="2800" dirty="0">
                <a:solidFill>
                  <a:srgbClr val="1C1F23"/>
                </a:solidFill>
              </a:rPr>
              <a:t>hiring </a:t>
            </a:r>
            <a:r>
              <a:rPr lang="en-GB" sz="2800" b="1" dirty="0">
                <a:solidFill>
                  <a:srgbClr val="1C1F23"/>
                </a:solidFill>
                <a:latin typeface="ui-sans-serif"/>
              </a:rPr>
              <a:t>:</a:t>
            </a:r>
          </a:p>
          <a:p>
            <a:pPr marL="0" indent="0">
              <a:buNone/>
            </a:pPr>
            <a:endParaRPr lang="en-GB" b="1" dirty="0">
              <a:solidFill>
                <a:srgbClr val="1C1F23"/>
              </a:solidFill>
              <a:latin typeface="ui-sans-serif"/>
            </a:endParaRPr>
          </a:p>
          <a:p>
            <a:r>
              <a:rPr lang="en-GB" b="1" dirty="0">
                <a:solidFill>
                  <a:srgbClr val="1C1F23"/>
                </a:solidFill>
              </a:rPr>
              <a:t>Job Title: </a:t>
            </a:r>
            <a:r>
              <a:rPr lang="en-GB" dirty="0">
                <a:solidFill>
                  <a:srgbClr val="1C1F23"/>
                </a:solidFill>
              </a:rPr>
              <a:t>Farm Manager</a:t>
            </a:r>
          </a:p>
          <a:p>
            <a:r>
              <a:rPr lang="en-GB" dirty="0">
                <a:solidFill>
                  <a:srgbClr val="1C1F23"/>
                </a:solidFill>
              </a:rPr>
              <a:t>Full time job, 5 days In and 4 days off </a:t>
            </a:r>
          </a:p>
          <a:p>
            <a:r>
              <a:rPr lang="en-GB" b="1" dirty="0">
                <a:solidFill>
                  <a:srgbClr val="1C1F23"/>
                </a:solidFill>
              </a:rPr>
              <a:t>Qualification: </a:t>
            </a:r>
            <a:r>
              <a:rPr lang="en-GB" dirty="0"/>
              <a:t>agronomy, business management</a:t>
            </a:r>
          </a:p>
          <a:p>
            <a:r>
              <a:rPr lang="en-GB" dirty="0"/>
              <a:t> The candidate must have 3 years of work experience in agriculture.</a:t>
            </a:r>
          </a:p>
          <a:p>
            <a:r>
              <a:rPr lang="en-GB" dirty="0"/>
              <a:t>Please send your C.V in this email:  lazand@gmail.com</a:t>
            </a:r>
          </a:p>
          <a:p>
            <a:pPr marL="0" indent="0">
              <a:buNone/>
            </a:pPr>
            <a:endParaRPr lang="en-GB" b="1" dirty="0">
              <a:solidFill>
                <a:srgbClr val="1C1F23"/>
              </a:solidFill>
              <a:latin typeface="ui-sans-serif"/>
            </a:endParaRPr>
          </a:p>
          <a:p>
            <a:endParaRPr lang="en-GB" dirty="0">
              <a:solidFill>
                <a:srgbClr val="1C1F23"/>
              </a:solidFill>
              <a:latin typeface="ui-sans-serif"/>
            </a:endParaRPr>
          </a:p>
          <a:p>
            <a:pPr marL="0" indent="0">
              <a:buNone/>
            </a:pPr>
            <a:endParaRPr lang="en-GB" dirty="0">
              <a:solidFill>
                <a:srgbClr val="1C1F23"/>
              </a:solidFill>
              <a:latin typeface="ui-sans-serif"/>
            </a:endParaRPr>
          </a:p>
          <a:p>
            <a:pPr marL="0" indent="0">
              <a:buNone/>
            </a:pPr>
            <a:endParaRPr lang="en-GB" dirty="0">
              <a:solidFill>
                <a:srgbClr val="1C1F23"/>
              </a:solidFill>
              <a:latin typeface="ui-sans-serif"/>
            </a:endParaRP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8648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A6587FC-D932-A26A-78FD-A6D249A9A0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3060" y="385778"/>
            <a:ext cx="3805880" cy="825184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5962C437-F58D-FE0F-1E6C-2C8CBA6E9B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70C0"/>
                </a:solidFill>
                <a:effectLst/>
              </a:rPr>
              <a:t>The Farm Manager: </a:t>
            </a:r>
          </a:p>
          <a:p>
            <a:pPr marL="0" indent="0">
              <a:buNone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is responsible for the overall planning, execution, and supervision of all farming operations on a designated farm or set of farms. This includes crop production, livestock management, resource allocation, team leadership, and ensuring compliance with company policies, safety standards, and environmental regulations. </a:t>
            </a:r>
          </a:p>
          <a:p>
            <a:pPr marL="0" indent="0">
              <a:buNone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The Farm Manager plays a critical role in optimizing yield, quality, and profitability while managing costs and ensuring sustainable agricultural practices.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6631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759EDED-3CF9-E542-8460-0522CE6E9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0" y="385777"/>
            <a:ext cx="4988011" cy="1068949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 specification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C1E3A0E-C447-A5CB-A704-E166D8AC94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1662546"/>
            <a:ext cx="10058400" cy="3532910"/>
          </a:xfrm>
        </p:spPr>
        <p:txBody>
          <a:bodyPr/>
          <a:lstStyle/>
          <a:p>
            <a:r>
              <a:rPr lang="en-GB" b="1" i="0" u="none" strike="noStrike" dirty="0">
                <a:solidFill>
                  <a:srgbClr val="0070C0"/>
                </a:solidFill>
                <a:effectLst/>
              </a:rPr>
              <a:t>Person Specification: 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the qualities, skills, knowledge, and experience an ideal candidate should possess to successfully perform the duties of a Farm Manager.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Qualifications &amp; Education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Experience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Skills &amp; Competencies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Ability to work effectively in diverse weather conditions.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Willingness to work long hours, including evenings, weekends, and holidays, particularly during planting, growing, and harvest seasons.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4295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3E3E953-A6C9-B52D-3011-4286A0D20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0401" y="422848"/>
            <a:ext cx="5301048" cy="837916"/>
          </a:xfrm>
        </p:spPr>
        <p:txBody>
          <a:bodyPr>
            <a:normAutofit fontScale="90000"/>
          </a:bodyPr>
          <a:lstStyle/>
          <a:p>
            <a:r>
              <a:rPr lang="en-US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and development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9DF3ED72-DCCA-F4C6-C8C8-AC0066D4D6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3583" y="1819812"/>
            <a:ext cx="10058400" cy="4109934"/>
          </a:xfrm>
        </p:spPr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Learning and development for Farm Managers is crucial for keeping pace with the rapidly evolving agricultural industry, which is increasingly driven by technology, sustainability, and market demands.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A robust L&amp;D program ensures that managers are equipped with the latest knowledge, skills, and strategies to lead their operations effectively.</a:t>
            </a:r>
          </a:p>
          <a:p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1" i="0" u="none" strike="noStrike" dirty="0">
                <a:solidFill>
                  <a:srgbClr val="0070C0"/>
                </a:solidFill>
                <a:effectLst/>
                <a:latin typeface="ui-sans-serif"/>
              </a:rPr>
              <a:t> Key Areas for Development:</a:t>
            </a:r>
            <a:endParaRPr lang="en-GB" dirty="0">
              <a:solidFill>
                <a:srgbClr val="0070C0"/>
              </a:solidFill>
              <a:latin typeface="ui-sans-serif"/>
            </a:endParaRP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Methods for Learning and Development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Creating a Development Plan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036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C83815E-32F7-7DBD-5E11-C2741FCE4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9319" y="559050"/>
            <a:ext cx="4497859" cy="618586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theories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1E761BF-0AE0-1A0E-2588-94CC0F4A78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3723" y="1309390"/>
            <a:ext cx="10058400" cy="5186003"/>
          </a:xfrm>
        </p:spPr>
        <p:txBody>
          <a:bodyPr>
            <a:normAutofit/>
          </a:bodyPr>
          <a:lstStyle/>
          <a:p>
            <a:r>
              <a:rPr lang="en-GB" b="0" i="0" u="none" strike="noStrike" dirty="0">
                <a:solidFill>
                  <a:srgbClr val="0070C0"/>
                </a:solidFill>
                <a:effectLst/>
              </a:rPr>
              <a:t>Learning theories: 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provide frameworks for understanding how individuals acquire knowledge and skills.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For Farm Managers, whose roles demand continuous adaptation to new technologies, sustainable practices, and market dynamics, understanding these theories can inform more effective learning and development strategies.</a:t>
            </a:r>
          </a:p>
          <a:p>
            <a:pPr marL="0" indent="0">
              <a:buNone/>
            </a:pP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r>
              <a:rPr lang="en-GB" b="0" i="0" u="none" strike="noStrike" dirty="0">
                <a:solidFill>
                  <a:srgbClr val="0070C0"/>
                </a:solidFill>
                <a:effectLst/>
              </a:rPr>
              <a:t>Here are several key learning theories and their application to Farm Managers: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Experiential Learning Theory (David Kolb).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Social Learning Theory (Albert Bandura).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Andragogy (Malcolm Knowles).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Constructivism.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Cognitive Load Theory.</a:t>
            </a:r>
            <a:endParaRPr lang="en-US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8195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12AEC2A-E00F-2A46-5115-F6554076E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7535" y="361681"/>
            <a:ext cx="4312508" cy="870657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 of training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BBEBAED-37DF-E7BB-6DD5-AFFD34CD11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9229" y="1502657"/>
            <a:ext cx="10058400" cy="4738816"/>
          </a:xfrm>
        </p:spPr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Training for Farm Managers offers a multitude of benefits that extend beyond individual skill enhancement, positively impacting the farm's productivity, profitability, sustainability, and overall success.</a:t>
            </a:r>
          </a:p>
          <a:p>
            <a:r>
              <a:rPr lang="en-GB" b="0" i="0" u="none" strike="noStrike" dirty="0">
                <a:solidFill>
                  <a:srgbClr val="0070C0"/>
                </a:solidFill>
                <a:effectLst/>
              </a:rPr>
              <a:t>Here are the key benefits: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Enhanced Operational Efficiency and Productivity.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Increased Profitability and Financial Management.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Improved Sustainability and Environmental Stewardship.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Enhanced Leadership and Team Management.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Risk Mitigation and Resilience.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Personal and Professional Growth.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Innovation and Future-Readiness.</a:t>
            </a:r>
            <a:endParaRPr lang="en-US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0195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DF252D8-D78C-4ED0-8581-F61ECAF3E4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7146" y="606971"/>
            <a:ext cx="3010363" cy="1111469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AC867B1-6CEC-E2E0-8EB3-EA58AA8604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8175" y="2523190"/>
            <a:ext cx="10058400" cy="2064576"/>
          </a:xfrm>
        </p:spPr>
        <p:txBody>
          <a:bodyPr/>
          <a:lstStyle/>
          <a:p>
            <a:pPr algn="l"/>
            <a:r>
              <a:rPr lang="en-GB" b="0" i="0" u="none" strike="noStrike" dirty="0">
                <a:solidFill>
                  <a:srgbClr val="1C1F23"/>
                </a:solidFill>
                <a:effectLst/>
              </a:rPr>
              <a:t>In conclusion, the recruitment of a Farm Manager is an investment in the future of the agricultural operation. By adopting a systematic, strategic, and thorough approach, companies can attract and secure the calibre of leadership necessary to optimize performance, drive innovation, and ensure long-term prosperity in the dynamic agricultural landscape.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224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F1EB574-DB1F-B7C6-C9DE-087D3CD6D1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8873" y="306077"/>
            <a:ext cx="2748067" cy="759446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655B0CB9-79B3-23E7-F717-E3079B6EEF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6182" y="1413164"/>
            <a:ext cx="10072255" cy="5001490"/>
          </a:xfrm>
        </p:spPr>
        <p:txBody>
          <a:bodyPr>
            <a:noAutofit/>
          </a:bodyPr>
          <a:lstStyle/>
          <a:p>
            <a:r>
              <a:rPr lang="en-GB" sz="1800" dirty="0"/>
              <a:t>Eisenhardt, K. M. (1989). Building theories from case study research. </a:t>
            </a:r>
            <a:r>
              <a:rPr lang="en-GB" sz="1800" b="0" i="1" dirty="0">
                <a:solidFill>
                  <a:srgbClr val="1C1F23"/>
                </a:solidFill>
                <a:effectLst/>
              </a:rPr>
              <a:t>Academy of Management Review</a:t>
            </a:r>
            <a:r>
              <a:rPr lang="en-GB" sz="1800" dirty="0"/>
              <a:t>, </a:t>
            </a:r>
            <a:r>
              <a:rPr lang="en-GB" sz="1800" b="0" i="1" dirty="0">
                <a:solidFill>
                  <a:srgbClr val="1C1F23"/>
                </a:solidFill>
                <a:effectLst/>
              </a:rPr>
              <a:t>14</a:t>
            </a:r>
            <a:r>
              <a:rPr lang="en-GB" sz="1800" dirty="0"/>
              <a:t>(4), 532-550.</a:t>
            </a:r>
          </a:p>
          <a:p>
            <a:r>
              <a:rPr lang="en-GB" sz="1800" dirty="0"/>
              <a:t>Fonseca, D. R. da, Camões, M. R. de S., Cavalcante, P. L. C., </a:t>
            </a:r>
            <a:r>
              <a:rPr lang="en-GB" sz="1800" dirty="0" err="1"/>
              <a:t>Lemos</a:t>
            </a:r>
            <a:r>
              <a:rPr lang="en-GB" sz="1800" dirty="0"/>
              <a:t>, J., &amp; </a:t>
            </a:r>
            <a:r>
              <a:rPr lang="en-GB" sz="1800" dirty="0" err="1"/>
              <a:t>Palotti</a:t>
            </a:r>
            <a:r>
              <a:rPr lang="en-GB" sz="1800" dirty="0"/>
              <a:t>, P. L. de M. (2019). Schools of Government’s roles and challenges for institutionalization: a comparative study in the Brazilian Federal Public Sector. </a:t>
            </a:r>
            <a:r>
              <a:rPr lang="en-GB" sz="1800" b="0" i="1" dirty="0" err="1">
                <a:solidFill>
                  <a:srgbClr val="1C1F23"/>
                </a:solidFill>
                <a:effectLst/>
              </a:rPr>
              <a:t>Revista</a:t>
            </a:r>
            <a:r>
              <a:rPr lang="en-GB" sz="1800" b="0" i="1" dirty="0">
                <a:solidFill>
                  <a:srgbClr val="1C1F23"/>
                </a:solidFill>
                <a:effectLst/>
              </a:rPr>
              <a:t> Do </a:t>
            </a:r>
            <a:r>
              <a:rPr lang="en-GB" sz="1800" b="0" i="1" dirty="0" err="1">
                <a:solidFill>
                  <a:srgbClr val="1C1F23"/>
                </a:solidFill>
                <a:effectLst/>
              </a:rPr>
              <a:t>Serviço</a:t>
            </a:r>
            <a:r>
              <a:rPr lang="en-GB" sz="1800" b="0" i="1" dirty="0">
                <a:solidFill>
                  <a:srgbClr val="1C1F23"/>
                </a:solidFill>
                <a:effectLst/>
              </a:rPr>
              <a:t> </a:t>
            </a:r>
            <a:r>
              <a:rPr lang="en-GB" sz="1800" b="0" i="1" dirty="0" err="1">
                <a:solidFill>
                  <a:srgbClr val="1C1F23"/>
                </a:solidFill>
                <a:effectLst/>
              </a:rPr>
              <a:t>Público</a:t>
            </a:r>
            <a:r>
              <a:rPr lang="en-GB" sz="1800" dirty="0"/>
              <a:t>, </a:t>
            </a:r>
            <a:r>
              <a:rPr lang="en-GB" sz="1800" b="0" i="1" dirty="0">
                <a:solidFill>
                  <a:srgbClr val="1C1F23"/>
                </a:solidFill>
                <a:effectLst/>
              </a:rPr>
              <a:t>70</a:t>
            </a:r>
            <a:r>
              <a:rPr lang="en-GB" sz="1800" dirty="0"/>
              <a:t>, 71-106.</a:t>
            </a:r>
          </a:p>
          <a:p>
            <a:r>
              <a:rPr lang="en-GB" sz="1800" dirty="0" err="1"/>
              <a:t>Marquetty</a:t>
            </a:r>
            <a:r>
              <a:rPr lang="en-GB" sz="1800" dirty="0"/>
              <a:t>, S., &amp; Collet, </a:t>
            </a:r>
            <a:r>
              <a:rPr lang="en-GB" sz="1800" dirty="0" err="1"/>
              <a:t>É</a:t>
            </a:r>
            <a:r>
              <a:rPr lang="en-GB" sz="1800" dirty="0"/>
              <a:t>. (2011). La </a:t>
            </a:r>
            <a:r>
              <a:rPr lang="en-GB" sz="1800" dirty="0" err="1"/>
              <a:t>modélisation</a:t>
            </a:r>
            <a:r>
              <a:rPr lang="en-GB" sz="1800" dirty="0"/>
              <a:t> des </a:t>
            </a:r>
            <a:r>
              <a:rPr lang="en-GB" sz="1800" dirty="0" err="1"/>
              <a:t>avantages</a:t>
            </a:r>
            <a:r>
              <a:rPr lang="en-GB" sz="1800" dirty="0"/>
              <a:t> au personnel : </a:t>
            </a:r>
            <a:r>
              <a:rPr lang="en-GB" sz="1800" dirty="0" err="1"/>
              <a:t>complexité</a:t>
            </a:r>
            <a:r>
              <a:rPr lang="en-GB" sz="1800" dirty="0"/>
              <a:t> et </a:t>
            </a:r>
            <a:r>
              <a:rPr lang="en-GB" sz="1800" dirty="0" err="1"/>
              <a:t>limites</a:t>
            </a:r>
            <a:r>
              <a:rPr lang="en-GB" sz="1800" dirty="0"/>
              <a:t> du </a:t>
            </a:r>
            <a:r>
              <a:rPr lang="en-GB" sz="1800" dirty="0" err="1"/>
              <a:t>modèle</a:t>
            </a:r>
            <a:r>
              <a:rPr lang="en-GB" sz="1800" dirty="0"/>
              <a:t> </a:t>
            </a:r>
            <a:r>
              <a:rPr lang="en-GB" sz="1800" dirty="0" err="1"/>
              <a:t>actuariel</a:t>
            </a:r>
            <a:r>
              <a:rPr lang="en-GB" sz="1800" dirty="0"/>
              <a:t>, le </a:t>
            </a:r>
            <a:r>
              <a:rPr lang="en-GB" sz="1800" dirty="0" err="1"/>
              <a:t>rôle</a:t>
            </a:r>
            <a:r>
              <a:rPr lang="en-GB" sz="1800" dirty="0"/>
              <a:t> </a:t>
            </a:r>
            <a:r>
              <a:rPr lang="en-GB" sz="1800" dirty="0" err="1"/>
              <a:t>majeur</a:t>
            </a:r>
            <a:r>
              <a:rPr lang="en-GB" sz="1800" dirty="0"/>
              <a:t> des </a:t>
            </a:r>
            <a:r>
              <a:rPr lang="en-GB" sz="1800" dirty="0" err="1"/>
              <a:t>comportements</a:t>
            </a:r>
            <a:r>
              <a:rPr lang="en-GB" sz="1800" dirty="0"/>
              <a:t> </a:t>
            </a:r>
            <a:r>
              <a:rPr lang="en-GB" sz="1800" dirty="0" err="1"/>
              <a:t>humains</a:t>
            </a:r>
            <a:r>
              <a:rPr lang="en-GB" sz="1800" dirty="0"/>
              <a:t>. </a:t>
            </a:r>
            <a:r>
              <a:rPr lang="en-GB" sz="1800" b="0" i="1" dirty="0">
                <a:solidFill>
                  <a:srgbClr val="1C1F23"/>
                </a:solidFill>
                <a:effectLst/>
              </a:rPr>
              <a:t>Assurances et gestion des </a:t>
            </a:r>
            <a:r>
              <a:rPr lang="en-GB" sz="1800" b="0" i="1" dirty="0" err="1">
                <a:solidFill>
                  <a:srgbClr val="1C1F23"/>
                </a:solidFill>
                <a:effectLst/>
              </a:rPr>
              <a:t>risques</a:t>
            </a:r>
            <a:r>
              <a:rPr lang="en-GB" sz="1800" dirty="0"/>
              <a:t>, </a:t>
            </a:r>
            <a:r>
              <a:rPr lang="en-GB" sz="1800" b="0" i="1" dirty="0">
                <a:solidFill>
                  <a:srgbClr val="1C1F23"/>
                </a:solidFill>
                <a:effectLst/>
              </a:rPr>
              <a:t>79</a:t>
            </a:r>
            <a:r>
              <a:rPr lang="en-GB" sz="1800" dirty="0"/>
              <a:t>(1-2), 125.</a:t>
            </a:r>
          </a:p>
          <a:p>
            <a:r>
              <a:rPr lang="en-GB" sz="1800" dirty="0" err="1"/>
              <a:t>Palthe</a:t>
            </a:r>
            <a:r>
              <a:rPr lang="en-GB" sz="1800" dirty="0"/>
              <a:t>, J. (2014). Regulative, normative, and cognitive elements of organizations: Implications for managing change. </a:t>
            </a:r>
            <a:r>
              <a:rPr lang="en-GB" sz="1800" b="0" i="1" dirty="0">
                <a:solidFill>
                  <a:srgbClr val="1C1F23"/>
                </a:solidFill>
                <a:effectLst/>
              </a:rPr>
              <a:t>Management and Organizational Studies</a:t>
            </a:r>
            <a:r>
              <a:rPr lang="en-GB" sz="1800" dirty="0"/>
              <a:t>, </a:t>
            </a:r>
            <a:r>
              <a:rPr lang="en-GB" sz="1800" b="0" i="1" dirty="0">
                <a:solidFill>
                  <a:srgbClr val="1C1F23"/>
                </a:solidFill>
                <a:effectLst/>
              </a:rPr>
              <a:t>1</a:t>
            </a:r>
            <a:r>
              <a:rPr lang="en-GB" sz="1800" dirty="0"/>
              <a:t>(2), 59-66.</a:t>
            </a:r>
          </a:p>
          <a:p>
            <a:r>
              <a:rPr lang="en-GB" sz="1800" dirty="0"/>
              <a:t>Rees, G., &amp; Smith, P. (2017). </a:t>
            </a:r>
            <a:r>
              <a:rPr lang="en-GB" sz="1800" b="0" i="1" dirty="0">
                <a:solidFill>
                  <a:srgbClr val="1C1F23"/>
                </a:solidFill>
                <a:effectLst/>
              </a:rPr>
              <a:t>Strategic Human Resource Management: An International Perspective</a:t>
            </a:r>
            <a:r>
              <a:rPr lang="en-GB" sz="1800" dirty="0"/>
              <a:t> (2nd ed.).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SAGE Publications Ltd.</a:t>
            </a:r>
            <a:endParaRPr lang="en-GB" sz="1800" dirty="0"/>
          </a:p>
          <a:p>
            <a:r>
              <a:rPr lang="en-GB" sz="1800" dirty="0"/>
              <a:t>SAGE Publications </a:t>
            </a:r>
            <a:r>
              <a:rPr lang="en-GB" sz="1800" dirty="0" err="1"/>
              <a:t>Ltd.Rodríguez</a:t>
            </a:r>
            <a:r>
              <a:rPr lang="en-GB" sz="1800" dirty="0"/>
              <a:t>-Sánchez, J.-L., Montero-Navarro, A., &amp; Gallego-</a:t>
            </a:r>
            <a:r>
              <a:rPr lang="en-GB" sz="1800" dirty="0" err="1"/>
              <a:t>Losada</a:t>
            </a:r>
            <a:r>
              <a:rPr lang="en-GB" sz="1800" dirty="0"/>
              <a:t>, R. (2019). The Opportunity Presented by Technological Innovation to Attract Valuable Human Resources. </a:t>
            </a:r>
            <a:r>
              <a:rPr lang="en-GB" sz="1800" b="0" i="1" dirty="0">
                <a:solidFill>
                  <a:srgbClr val="1C1F23"/>
                </a:solidFill>
                <a:effectLst/>
              </a:rPr>
              <a:t>Sustainability</a:t>
            </a:r>
            <a:r>
              <a:rPr lang="en-GB" sz="1800" dirty="0"/>
              <a:t>, </a:t>
            </a:r>
            <a:r>
              <a:rPr lang="en-GB" sz="1800" b="0" i="1" dirty="0">
                <a:solidFill>
                  <a:srgbClr val="1C1F23"/>
                </a:solidFill>
                <a:effectLst/>
              </a:rPr>
              <a:t>11</a:t>
            </a:r>
            <a:r>
              <a:rPr lang="en-GB" sz="1800" dirty="0"/>
              <a:t>(20), 5785.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442963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480</TotalTime>
  <Words>904</Words>
  <Application>Microsoft Office PowerPoint</Application>
  <PresentationFormat>Custom</PresentationFormat>
  <Paragraphs>110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Wood Type</vt:lpstr>
      <vt:lpstr>Certificate in higher education, Business skill for the workplace                                               (certhebswpch-li)</vt:lpstr>
      <vt:lpstr>Table of contents</vt:lpstr>
      <vt:lpstr>Introduction of the company</vt:lpstr>
      <vt:lpstr>H.R role in the company</vt:lpstr>
      <vt:lpstr>Recruitment process</vt:lpstr>
      <vt:lpstr>Job analysis</vt:lpstr>
      <vt:lpstr>           Job Announcement Lazand s.a.r.l </vt:lpstr>
      <vt:lpstr>Job description</vt:lpstr>
      <vt:lpstr>Person specification</vt:lpstr>
      <vt:lpstr>Learning and development </vt:lpstr>
      <vt:lpstr>Learning theories</vt:lpstr>
      <vt:lpstr>Benefits of training</vt:lpstr>
      <vt:lpstr>conclusion</vt:lpstr>
      <vt:lpstr>References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in higher education, Business skill for the workplace                                               (certhebswpch-li)</dc:title>
  <dc:creator>Team Admin DRCinUK</dc:creator>
  <cp:lastModifiedBy>PMK</cp:lastModifiedBy>
  <cp:revision>5</cp:revision>
  <dcterms:created xsi:type="dcterms:W3CDTF">2026-03-16T11:23:36Z</dcterms:created>
  <dcterms:modified xsi:type="dcterms:W3CDTF">2026-03-17T21:48:43Z</dcterms:modified>
</cp:coreProperties>
</file>