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37"/>
  </p:notesMasterIdLst>
  <p:sldIdLst>
    <p:sldId id="266" r:id="rId26"/>
    <p:sldId id="285" r:id="rId27"/>
    <p:sldId id="270" r:id="rId28"/>
    <p:sldId id="284" r:id="rId29"/>
    <p:sldId id="286" r:id="rId30"/>
    <p:sldId id="287" r:id="rId31"/>
    <p:sldId id="281" r:id="rId32"/>
    <p:sldId id="275" r:id="rId33"/>
    <p:sldId id="288" r:id="rId34"/>
    <p:sldId id="289" r:id="rId35"/>
    <p:sldId id="29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564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95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3158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139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72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makes the central assumption that P(Y |X ) can be approximated as a sigmoid function applied to a linear combination of input features.</a:t>
            </a:r>
          </a:p>
          <a:p>
            <a:r>
              <a:rPr lang="en-US" dirty="0"/>
              <a:t>It is particularly important to learn because logistic regression is the basic building block of artificial neural networks.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809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logistic regression, σ(z) turns an arbitrary “score” z into a number between 0 and 1 that is interpreted as a probability.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943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operation </a:t>
            </a:r>
            <a:r>
              <a:rPr lang="en-US" dirty="0" err="1"/>
              <a:t>θT</a:t>
            </a:r>
            <a:r>
              <a:rPr lang="en-US" dirty="0"/>
              <a:t> x is equivalent to taking the dot product of the vectors θ and x,</a:t>
            </a:r>
          </a:p>
          <a:p>
            <a:r>
              <a:rPr lang="en-US" dirty="0"/>
              <a:t>or simply a weighted sum of the components of x (with θ containing the weights)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841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5307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95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dirty="0"/>
              <a:t>Classification - </a:t>
            </a:r>
          </a:p>
          <a:p>
            <a:r>
              <a:rPr lang="en-GB" sz="6000" dirty="0"/>
              <a:t>Logistic</a:t>
            </a:r>
          </a:p>
          <a:p>
            <a:r>
              <a:rPr lang="en-GB" sz="6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Regression</a:t>
            </a:r>
            <a:endParaRPr lang="en-GB" sz="4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– A Reminder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46158"/>
            <a:ext cx="11481847" cy="30554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kumimoji="0" lang="en-US" sz="40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“Regression statistically estimates variable relationships, as a method to predict for an outcome.”</a:t>
            </a:r>
          </a:p>
        </p:txBody>
      </p:sp>
    </p:spTree>
    <p:extLst>
      <p:ext uri="{BB962C8B-B14F-4D97-AF65-F5344CB8AC3E}">
        <p14:creationId xmlns:p14="http://schemas.microsoft.com/office/powerpoint/2010/main" val="3521185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– A Reminder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11481847" cy="36449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linear function can be used for classification</a:t>
            </a:r>
          </a:p>
          <a:p>
            <a:pPr marL="0" indent="0">
              <a:buNone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	(as well as regression).</a:t>
            </a:r>
          </a:p>
          <a:p>
            <a:pPr marL="0" indent="0">
              <a:buNone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line that separates two groups of data can be drawn.</a:t>
            </a:r>
          </a:p>
          <a:p>
            <a:pPr marL="0" indent="0">
              <a:buNone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If a line can be found that does this, then the problem is said to be “linearly separable.”</a:t>
            </a:r>
          </a:p>
        </p:txBody>
      </p:sp>
    </p:spTree>
    <p:extLst>
      <p:ext uri="{BB962C8B-B14F-4D97-AF65-F5344CB8AC3E}">
        <p14:creationId xmlns:p14="http://schemas.microsoft.com/office/powerpoint/2010/main" val="3897954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– A Reminder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B2B6718-8F64-378C-7068-B7164EC4FB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2053" y="1690688"/>
            <a:ext cx="4333266" cy="40243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12830B-0A17-3A53-BDB0-F4E7EDB98623}"/>
              </a:ext>
            </a:extLst>
          </p:cNvPr>
          <p:cNvSpPr txBox="1"/>
          <p:nvPr/>
        </p:nvSpPr>
        <p:spPr>
          <a:xfrm>
            <a:off x="5115319" y="1351508"/>
            <a:ext cx="6861568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If we had a line, x2=2.0x1-5.0 or, equivalently, -x2 +2.0x1 -5.0 = 0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A point (x2,x1) on the line will give a result of 0;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A point below and to the right will give a result &gt; 0;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A point above and to the left will give a result that is &lt; 0.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This threshold can be used to classify the red and blue points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&gt;0 a point is part of the blue set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&lt;=0 then part  of the red set.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We can put the result through a threshold function:-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100" dirty="0"/>
          </a:p>
          <a:p>
            <a:pPr algn="ctr"/>
            <a:r>
              <a:rPr lang="en-US" sz="2000" b="1" dirty="0"/>
              <a:t>thresh(x2,x1) = 1 if (-x2 +2.0x1 -5.0) &gt;0;  0 otherwise.</a:t>
            </a:r>
          </a:p>
        </p:txBody>
      </p:sp>
    </p:spTree>
    <p:extLst>
      <p:ext uri="{BB962C8B-B14F-4D97-AF65-F5344CB8AC3E}">
        <p14:creationId xmlns:p14="http://schemas.microsoft.com/office/powerpoint/2010/main" val="2248428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– A Reminder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46158"/>
            <a:ext cx="11481847" cy="30554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kumimoji="0" lang="en-US" sz="40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“Regression statistically estimates variable relationships, as a method to predict for an outcome.”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309676D-DC1A-33E3-892D-BA169DE57288}"/>
                  </a:ext>
                </a:extLst>
              </p:cNvPr>
              <p:cNvSpPr txBox="1"/>
              <p:nvPr/>
            </p:nvSpPr>
            <p:spPr>
              <a:xfrm>
                <a:off x="3049003" y="4375302"/>
                <a:ext cx="6093994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acc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sz="3200" b="1" dirty="0"/>
                  <a:t>…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dirty="0" smtClean="0"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𝒏</m:t>
                        </m:r>
                      </m:sub>
                    </m:sSub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</m:sub>
                    </m:sSub>
                  </m:oMath>
                </a14:m>
                <a:endParaRPr lang="en-GB" sz="3200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309676D-DC1A-33E3-892D-BA169DE572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9003" y="4375302"/>
                <a:ext cx="6093994" cy="584775"/>
              </a:xfrm>
              <a:prstGeom prst="rect">
                <a:avLst/>
              </a:prstGeom>
              <a:blipFill>
                <a:blip r:embed="rId3"/>
                <a:stretch>
                  <a:fillRect t="-12500" b="-343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26231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– A Reminder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03947"/>
                <a:ext cx="11481847" cy="421105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sz="3200" dirty="0"/>
                  <a:t>Linear regression predicts the coefficients,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sz="3200" dirty="0"/>
                  <a:t> to best fit a model.</a:t>
                </a:r>
              </a:p>
              <a:p>
                <a:endParaRPr lang="en-GB" sz="4000" dirty="0"/>
              </a:p>
              <a:p>
                <a:r>
                  <a:rPr lang="en-GB" sz="3200" dirty="0"/>
                  <a:t>This is shown easier as a matrix equation</a:t>
                </a:r>
              </a:p>
              <a:p>
                <a:endParaRPr lang="en-GB" sz="3200" dirty="0"/>
              </a:p>
              <a:p>
                <a:endParaRPr lang="en-GB" sz="4000" dirty="0"/>
              </a:p>
              <a:p>
                <a:endParaRPr lang="en-GB" sz="4000" dirty="0"/>
              </a:p>
              <a:p>
                <a:r>
                  <a:rPr lang="en-US" sz="3200" dirty="0"/>
                  <a:t>This is the equivalent of a vector dot product "ϴ"·X</a:t>
                </a:r>
              </a:p>
              <a:p>
                <a:endParaRPr lang="en-GB" sz="3200" dirty="0"/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03947"/>
                <a:ext cx="11481847" cy="4211053"/>
              </a:xfrm>
              <a:blipFill>
                <a:blip r:embed="rId3"/>
                <a:stretch>
                  <a:fillRect l="-1221" t="-39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309676D-DC1A-33E3-892D-BA169DE57288}"/>
                  </a:ext>
                </a:extLst>
              </p:cNvPr>
              <p:cNvSpPr txBox="1"/>
              <p:nvPr/>
            </p:nvSpPr>
            <p:spPr>
              <a:xfrm>
                <a:off x="3049003" y="2031286"/>
                <a:ext cx="6093994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acc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sz="3200" b="1" dirty="0"/>
                  <a:t>…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sz="3200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sz="3200" b="1" i="1" dirty="0" smtClean="0"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𝒏</m:t>
                        </m:r>
                      </m:sub>
                    </m:sSub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</m:sub>
                    </m:sSub>
                  </m:oMath>
                </a14:m>
                <a:endParaRPr lang="en-GB" sz="3200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D309676D-DC1A-33E3-892D-BA169DE572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9003" y="2031286"/>
                <a:ext cx="6093994" cy="584775"/>
              </a:xfrm>
              <a:prstGeom prst="rect">
                <a:avLst/>
              </a:prstGeom>
              <a:blipFill>
                <a:blip r:embed="rId4"/>
                <a:stretch>
                  <a:fillRect l="-2500" t="-12500" b="-343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C1FD508-F289-AA78-C059-AAD5C97E4380}"/>
                  </a:ext>
                </a:extLst>
              </p:cNvPr>
              <p:cNvSpPr txBox="1"/>
              <p:nvPr/>
            </p:nvSpPr>
            <p:spPr>
              <a:xfrm>
                <a:off x="3049003" y="3105868"/>
                <a:ext cx="6093994" cy="18775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acc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m:rPr>
                              <m:nor/>
                            </m:rPr>
                            <a:rPr lang="en-GB" sz="2400" b="1" dirty="0" smtClean="0">
                              <a:latin typeface="Cambria Math" panose="02040503050406030204" pitchFamily="18" charset="0"/>
                            </a:rPr>
                            <m:t>ϴ</m:t>
                          </m:r>
                        </m:e>
                        <m:sup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sup>
                      </m:sSup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𝑿</m:t>
                      </m:r>
                    </m:oMath>
                  </m:oMathPara>
                </a14:m>
                <a:endParaRPr lang="en-GB" sz="2400" b="1" dirty="0"/>
              </a:p>
              <a:p>
                <a:pPr marL="0" indent="0">
                  <a:buNone/>
                </a:pPr>
                <a:endParaRPr lang="en-GB" sz="2400" b="1" dirty="0"/>
              </a:p>
              <a:p>
                <a:pPr marL="0" indent="0">
                  <a:buNone/>
                </a:pPr>
                <a:r>
                  <a:rPr lang="en-GB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where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sz="2400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m:t>ϴ</m:t>
                    </m:r>
                    <m:r>
                      <a:rPr lang="en-GB" sz="2400" b="1" i="0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sz="2400" b="1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GB" sz="2400" b="1" i="1" dirty="0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sz="2400" b="1" dirty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ϴ</m:t>
                                  </m:r>
                                </m:e>
                                <m:sub>
                                  <m:r>
                                    <a:rPr lang="en-GB" sz="2400" b="1" i="1" dirty="0" smtClean="0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r>
                                <a:rPr lang="en-GB" sz="2400" b="1" i="1" dirty="0" smtClean="0">
                                  <a:latin typeface="Cambria Math" panose="02040503050406030204" pitchFamily="18" charset="0"/>
                                </a:rPr>
                                <m:t>⋮</m:t>
                              </m:r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sz="2400" b="1" dirty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ϴ</m:t>
                                  </m:r>
                                </m:e>
                                <m:sub>
                                  <m:r>
                                    <a:rPr lang="en-GB" sz="2400" b="1" i="1" dirty="0" smtClean="0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</m:oMath>
                </a14:m>
                <a:r>
                  <a:rPr lang="en-GB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and X </a:t>
                </a:r>
                <a14:m>
                  <m:oMath xmlns:m="http://schemas.openxmlformats.org/officeDocument/2006/math">
                    <m:r>
                      <a:rPr lang="en-GB" sz="2400" b="1" i="0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sz="2400" b="1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GB" sz="2400" b="1" i="1" dirty="0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sz="2400" b="1" i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x</m:t>
                                  </m:r>
                                </m:e>
                                <m:sub>
                                  <m:r>
                                    <a:rPr lang="en-GB" sz="2400" b="1" i="1" dirty="0" smtClean="0">
                                      <a:latin typeface="Cambria Math" panose="02040503050406030204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r>
                                <a:rPr lang="en-GB" sz="2400" b="1" i="1" dirty="0" smtClean="0">
                                  <a:latin typeface="Cambria Math" panose="02040503050406030204" pitchFamily="18" charset="0"/>
                                </a:rPr>
                                <m:t>⋮</m:t>
                              </m:r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sz="2400" b="1" i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x</m:t>
                                  </m:r>
                                </m:e>
                                <m:sub>
                                  <m:r>
                                    <a:rPr lang="en-GB" sz="2400" b="1" i="1" dirty="0" smtClean="0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C1FD508-F289-AA78-C059-AAD5C97E438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9003" y="3105868"/>
                <a:ext cx="6093994" cy="1877502"/>
              </a:xfrm>
              <a:prstGeom prst="rect">
                <a:avLst/>
              </a:prstGeom>
              <a:blipFill>
                <a:blip r:embed="rId5"/>
                <a:stretch>
                  <a:fillRect l="-1500" t="-9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1691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Logistic Regression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15979"/>
            <a:ext cx="11481847" cy="4168573"/>
          </a:xfrm>
        </p:spPr>
        <p:txBody>
          <a:bodyPr>
            <a:normAutofit/>
          </a:bodyPr>
          <a:lstStyle/>
          <a:p>
            <a:r>
              <a:rPr lang="en-US" sz="3200" dirty="0"/>
              <a:t>Used for </a:t>
            </a:r>
            <a:r>
              <a:rPr lang="en-US" sz="3200" b="1" dirty="0"/>
              <a:t>classification.</a:t>
            </a:r>
          </a:p>
          <a:p>
            <a:r>
              <a:rPr lang="en-US" sz="3200" dirty="0"/>
              <a:t>It calculates the estimated probability, 𝑝 ̂ of an instance, X, belonging to a class.</a:t>
            </a:r>
            <a:endParaRPr lang="en-US" sz="4000" b="1" dirty="0"/>
          </a:p>
          <a:p>
            <a:pPr lvl="1"/>
            <a:r>
              <a:rPr lang="en-US" sz="2800" dirty="0"/>
              <a:t>If probability, 𝑝 ̂ &gt;= 50%  (0.5) then it decides that is does belong, else it does not belong to that class.</a:t>
            </a:r>
          </a:p>
          <a:p>
            <a:pPr lvl="1"/>
            <a:r>
              <a:rPr lang="en-US" sz="2800" dirty="0"/>
              <a:t>It uses the same ideas linear regression (</a:t>
            </a:r>
            <a:r>
              <a:rPr lang="en-US" sz="2800" dirty="0" err="1"/>
              <a:t>minimising</a:t>
            </a:r>
            <a:r>
              <a:rPr lang="en-US" sz="2800" dirty="0"/>
              <a:t> a loss function derived from a linear function)  but adds one extra step.</a:t>
            </a:r>
          </a:p>
          <a:p>
            <a:pPr lvl="1"/>
            <a:r>
              <a:rPr lang="en-US" sz="2800" dirty="0"/>
              <a:t>It calculates the logistic of the linear regression model.  This is then used as the estimated probability, 𝑝 ̂.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88472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The logistic function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CBF38B3D-0012-E2C4-C068-71DBF41E862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2" y="1227221"/>
                <a:ext cx="11481847" cy="402995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l-GR" sz="3200" b="1" i="1" smtClean="0">
                          <a:latin typeface="Cambria Math" panose="02040503050406030204" pitchFamily="18" charset="0"/>
                        </a:rPr>
                        <m:t>𝝈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)</m:t>
                      </m:r>
                      <m:r>
                        <a:rPr lang="en-GB" sz="3200" b="1" i="0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32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sz="32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32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3200" b="1" i="1" smtClean="0">
                                  <a:latin typeface="Cambria Math" panose="02040503050406030204" pitchFamily="18" charset="0"/>
                                </a:rPr>
                                <m:t>𝒆</m:t>
                              </m:r>
                            </m:e>
                            <m:sup>
                              <m:r>
                                <a:rPr lang="en-GB" sz="3200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3200" b="1" i="1" smtClean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sz="3200" b="1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CBF38B3D-0012-E2C4-C068-71DBF41E862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2" y="1227221"/>
                <a:ext cx="11481847" cy="4029959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256860A5-6CE0-F3F0-4F54-42AA345A01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1415" y="2196723"/>
            <a:ext cx="4602879" cy="30604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315D53-D4E6-179C-DB51-D8A9A548E1AB}"/>
              </a:ext>
            </a:extLst>
          </p:cNvPr>
          <p:cNvSpPr txBox="1"/>
          <p:nvPr/>
        </p:nvSpPr>
        <p:spPr>
          <a:xfrm>
            <a:off x="3620863" y="5257180"/>
            <a:ext cx="4943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*Also known as the Sigmoid Function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40967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Logistic Regression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9E7326-F292-AF79-1087-3345B284BE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323474"/>
                <a:ext cx="11481847" cy="4355431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500" dirty="0"/>
                  <a:t>We calculate dot product of the vectors and X,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35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sz="3500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p>
                        <m:r>
                          <a:rPr lang="en-GB" sz="3500" b="1" i="1">
                            <a:latin typeface="Cambria Math" panose="02040503050406030204" pitchFamily="18" charset="0"/>
                          </a:rPr>
                          <m:t>𝑻</m:t>
                        </m:r>
                      </m:sup>
                    </m:sSup>
                    <m:r>
                      <a:rPr lang="en-GB" sz="3500" b="1" i="1">
                        <a:latin typeface="Cambria Math" panose="02040503050406030204" pitchFamily="18" charset="0"/>
                      </a:rPr>
                      <m:t>𝑿</m:t>
                    </m:r>
                  </m:oMath>
                </a14:m>
                <a:r>
                  <a:rPr lang="en-GB" sz="3500" b="1" dirty="0"/>
                  <a:t>, </a:t>
                </a:r>
                <a:r>
                  <a:rPr lang="en-GB" sz="3500" dirty="0"/>
                  <a:t>and</a:t>
                </a:r>
                <a:r>
                  <a:rPr lang="en-GB" sz="3500" b="1" dirty="0"/>
                  <a:t>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𝒑</m:t>
                        </m:r>
                      </m:e>
                    </m:acc>
                  </m:oMath>
                </a14:m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l-GR" sz="3200" b="1" i="1" smtClean="0">
                        <a:latin typeface="Cambria Math" panose="02040503050406030204" pitchFamily="18" charset="0"/>
                      </a:rPr>
                      <m:t>𝝈</m:t>
                    </m:r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sz="3200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p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𝑻</m:t>
                        </m:r>
                      </m:sup>
                    </m:sSup>
                    <m:r>
                      <a:rPr lang="en-GB" sz="3200" b="1" i="1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3200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1" i="1" smtClean="0">
                                <a:latin typeface="Cambria Math" panose="02040503050406030204" pitchFamily="18" charset="0"/>
                              </a:rPr>
                              <m:t>𝒆</m:t>
                            </m:r>
                          </m:e>
                          <m:sup>
                            <m:r>
                              <a:rPr lang="en-GB" sz="3200" b="1" i="1" smtClean="0">
                                <a:latin typeface="Cambria Math" panose="02040503050406030204" pitchFamily="18" charset="0"/>
                              </a:rPr>
                              <m:t>−(</m:t>
                            </m:r>
                            <m:sSup>
                              <m:sSupPr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l-GR" sz="3200" b="1" i="1">
                                    <a:latin typeface="Cambria Math" panose="02040503050406030204" pitchFamily="18" charset="0"/>
                                  </a:rPr>
                                  <m:t>𝜭</m:t>
                                </m:r>
                              </m:e>
                              <m:sup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𝑻</m:t>
                                </m:r>
                              </m:sup>
                            </m:sSup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sz="3200" b="1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sup>
                        </m:sSup>
                      </m:den>
                    </m:f>
                  </m:oMath>
                </a14:m>
                <a:endParaRPr lang="en-GB" sz="3200" b="1" dirty="0"/>
              </a:p>
              <a:p>
                <a:pPr marL="0" indent="0" algn="ctr">
                  <a:buNone/>
                </a:pPr>
                <a:endParaRPr lang="en-GB" sz="1500" b="1" dirty="0"/>
              </a:p>
              <a:p>
                <a:pPr marL="0" indent="0" algn="ctr">
                  <a:buNone/>
                </a:pPr>
                <a:endParaRPr lang="en-GB" sz="1500" b="1" dirty="0"/>
              </a:p>
              <a:p>
                <a:r>
                  <a:rPr lang="en-US" sz="3200" dirty="0"/>
                  <a:t>The output of the logistic function represents our  estimated probability,   𝑝 ̂.  Its range is always from 0.0 to 1.0</a:t>
                </a:r>
              </a:p>
              <a:p>
                <a:r>
                  <a:rPr lang="en-US" sz="3200" dirty="0"/>
                  <a:t>If 𝑝 ̂ &gt;= 0.5 then then we say the instance belongs to the class (</a:t>
                </a:r>
                <a:r>
                  <a:rPr lang="en-US" sz="3200" dirty="0" err="1"/>
                  <a:t>i.e</a:t>
                </a:r>
                <a:r>
                  <a:rPr lang="en-US" sz="3200" dirty="0"/>
                  <a:t> class membership is TRUE and we set this to 1),</a:t>
                </a:r>
              </a:p>
              <a:p>
                <a:r>
                  <a:rPr lang="en-US" sz="3200" dirty="0"/>
                  <a:t>Else the class membership is FALSE or = 0 (not a member of the class).  Let’s call the class 𝑦.</a:t>
                </a:r>
              </a:p>
              <a:p>
                <a:pPr marL="0" indent="0">
                  <a:buNone/>
                </a:pPr>
                <a:endParaRPr lang="en-GB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9E7326-F292-AF79-1087-3345B284BE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323474"/>
                <a:ext cx="11481847" cy="4355431"/>
              </a:xfrm>
              <a:blipFill>
                <a:blip r:embed="rId3"/>
                <a:stretch>
                  <a:fillRect l="-1381" t="-3636" r="-478" b="-43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4671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Logistic Regression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9E7326-F292-AF79-1087-3345B284BE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323474"/>
                <a:ext cx="11481847" cy="435543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500" b="1" dirty="0"/>
                  <a:t>Finding the Coefficients (Training the model)</a:t>
                </a:r>
              </a:p>
              <a:p>
                <a:pPr marL="0" indent="0">
                  <a:buNone/>
                </a:pPr>
                <a:endParaRPr lang="en-GB" sz="3500" b="1" dirty="0"/>
              </a:p>
              <a:p>
                <a:r>
                  <a:rPr lang="en-US" sz="3200" dirty="0"/>
                  <a:t> We need a cost function – Using a formula:-</a:t>
                </a:r>
                <a:endParaRPr lang="en-GB" sz="3200" b="1" dirty="0"/>
              </a:p>
              <a:p>
                <a:r>
                  <a:rPr lang="en-US" sz="3200" dirty="0"/>
                  <a:t>For one instance the cost function, J is;</a:t>
                </a:r>
              </a:p>
              <a:p>
                <a:endParaRPr lang="en-US" sz="1200" dirty="0"/>
              </a:p>
              <a:p>
                <a:pPr marL="0" indent="0" algn="ctr">
                  <a:buNone/>
                </a:pPr>
                <a:r>
                  <a:rPr lang="en-GB" b="0" dirty="0"/>
                  <a:t>J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{"/>
                        <m:endChr m:val="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eqArr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unc>
                              <m:func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</m:d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   </m:t>
                                </m:r>
                              </m:e>
                            </m:fun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𝑖𝑓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 − </m:t>
                                    </m:r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</m:fun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𝑖𝑓𝑦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e>
                        </m:eqArr>
                      </m:e>
                    </m:d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US" sz="32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9E7326-F292-AF79-1087-3345B284BE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323474"/>
                <a:ext cx="11481847" cy="4355431"/>
              </a:xfrm>
              <a:blipFill>
                <a:blip r:embed="rId3"/>
                <a:stretch>
                  <a:fillRect l="-1593" t="-32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6860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4229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Logistic Regression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9E7326-F292-AF79-1087-3345B284BE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3" y="1287379"/>
                <a:ext cx="11481847" cy="504123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500" dirty="0"/>
                  <a:t>We can represent it in one equation as:</a:t>
                </a:r>
                <a:endParaRPr lang="en-GB" sz="3500" dirty="0"/>
              </a:p>
              <a:p>
                <a:pPr marL="0" indent="0" algn="ctr">
                  <a:buNone/>
                </a:pPr>
                <a:r>
                  <a:rPr lang="en-GB" sz="3200" b="1" dirty="0"/>
                  <a:t>J= [</a:t>
                </a:r>
                <a14:m>
                  <m:oMath xmlns:m="http://schemas.openxmlformats.org/officeDocument/2006/math"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−</m:t>
                    </m:r>
                    <m:func>
                      <m:func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p>
                            <m:d>
                              <m:dPr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𝒊</m:t>
                                </m:r>
                              </m:e>
                            </m:d>
                          </m:sup>
                        </m:sSup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𝒍𝒐𝒈</m:t>
                        </m:r>
                      </m:fName>
                      <m:e>
                        <m:d>
                          <m:d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̂"/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𝒑</m:t>
                                </m:r>
                              </m:e>
                            </m:acc>
                          </m:e>
                        </m:d>
                      </m:e>
                    </m:func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−(</m:t>
                    </m:r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p>
                        <m:d>
                          <m:d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𝒊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sz="3200" b="1" dirty="0"/>
                  <a:t>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𝒍𝒐𝒈</m:t>
                        </m:r>
                      </m:fName>
                      <m:e>
                        <m:d>
                          <m:d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3200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sz="3200" b="1" i="1" smtClean="0">
                                <a:latin typeface="Cambria Math" panose="02040503050406030204" pitchFamily="18" charset="0"/>
                              </a:rPr>
                              <m:t> −</m:t>
                            </m:r>
                            <m:acc>
                              <m:accPr>
                                <m:chr m:val="̂"/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𝒑</m:t>
                                </m:r>
                              </m:e>
                            </m:acc>
                          </m:e>
                        </m:d>
                      </m:e>
                    </m:func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endParaRPr lang="en-GB" sz="3200" b="1" dirty="0"/>
              </a:p>
              <a:p>
                <a:pPr marL="0" indent="0">
                  <a:buNone/>
                </a:pPr>
                <a:endParaRPr lang="en-US" sz="3200" dirty="0"/>
              </a:p>
              <a:p>
                <a:pPr marL="0" indent="0">
                  <a:buNone/>
                </a:pPr>
                <a:r>
                  <a:rPr lang="en-US" sz="3200" dirty="0"/>
                  <a:t>For all instances together we have:</a:t>
                </a:r>
              </a:p>
              <a:p>
                <a:pPr marL="0" indent="0" algn="ctr">
                  <a:buNone/>
                </a:pPr>
                <a:r>
                  <a:rPr lang="en-GB" sz="3200" b="1" dirty="0"/>
                  <a:t>J(</a:t>
                </a:r>
                <a:r>
                  <a:rPr lang="el-GR" sz="32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sz="3200" b="1" dirty="0"/>
                  <a:t>) 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den>
                    </m:f>
                    <m:nary>
                      <m:naryPr>
                        <m:chr m:val="∑"/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𝒊</m:t>
                        </m:r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m:rPr>
                            <m:brk m:alnAt="23"/>
                          </m:rP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  <m:sup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p>
                      <m:e>
                        <m:r>
                          <m:rPr>
                            <m:nor/>
                          </m:rPr>
                          <a:rPr lang="en-GB" sz="3200" b="1" dirty="0"/>
                          <m:t>[</m:t>
                        </m:r>
                        <m:sSup>
                          <m:sSup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p>
                            <m:d>
                              <m:dPr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𝒊</m:t>
                                </m:r>
                              </m:e>
                            </m:d>
                          </m:sup>
                        </m:sSup>
                        <m:func>
                          <m:func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𝒍𝒐𝒈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en-GB" sz="3200" b="1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  <m:t>𝒑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  <m:t>𝒊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+(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m:rPr>
                            <m:nor/>
                          </m:rPr>
                          <a:rPr lang="en-GB" sz="3200" b="1" dirty="0"/>
                          <m:t> </m:t>
                        </m:r>
                        <m:sSup>
                          <m:sSup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p>
                            <m:d>
                              <m:dPr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𝒊</m:t>
                                </m:r>
                              </m:e>
                            </m:d>
                          </m:sup>
                        </m:sSup>
                        <m:r>
                          <m:rPr>
                            <m:nor/>
                          </m:rPr>
                          <a:rPr lang="en-GB" sz="3200" b="1" dirty="0"/>
                          <m:t>) </m:t>
                        </m:r>
                        <m:func>
                          <m:funcPr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𝒍𝒐𝒈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  <m:r>
                                  <a:rPr lang="en-GB" sz="3200" b="1" i="1">
                                    <a:latin typeface="Cambria Math" panose="02040503050406030204" pitchFamily="18" charset="0"/>
                                  </a:rPr>
                                  <m:t> − </m:t>
                                </m:r>
                                <m:sSup>
                                  <m:sSupPr>
                                    <m:ctrlPr>
                                      <a:rPr lang="en-GB" sz="3200" b="1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  <m:t>𝒑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sz="3200" b="1" i="1">
                                            <a:latin typeface="Cambria Math" panose="02040503050406030204" pitchFamily="18" charset="0"/>
                                          </a:rPr>
                                          <m:t>𝒊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]</m:t>
                        </m:r>
                        <m:r>
                          <m:rPr>
                            <m:nor/>
                          </m:rPr>
                          <a:rPr lang="en-GB" sz="3200" b="1" dirty="0"/>
                          <m:t>   </m:t>
                        </m:r>
                      </m:e>
                    </m:nary>
                  </m:oMath>
                </a14:m>
                <a:endParaRPr lang="en-GB" sz="3200" b="1" dirty="0"/>
              </a:p>
              <a:p>
                <a:pPr marL="0" indent="0">
                  <a:buNone/>
                </a:pPr>
                <a:r>
                  <a:rPr lang="el-GR" sz="24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sz="24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 is used to calculate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d>
                          <m:d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sz="2400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acc>
                          <m:accPr>
                            <m:chr m:val="̂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</m:acc>
                      </m:e>
                      <m:sup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sz="2400" dirty="0"/>
                  <a:t> as shown earlier</a:t>
                </a:r>
              </a:p>
              <a:p>
                <a:pPr marL="0" indent="0">
                  <a:buNone/>
                </a:pPr>
                <a:endParaRPr lang="en-GB" sz="1200" dirty="0"/>
              </a:p>
              <a:p>
                <a:pPr marL="0" indent="0">
                  <a:buNone/>
                </a:pPr>
                <a:r>
                  <a:rPr lang="en-US" sz="2400" dirty="0"/>
                  <a:t>Gradient descent is used to solve this by finding  the minimum of the cost function J(ϴ).  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9E7326-F292-AF79-1087-3345B284BE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3" y="1287379"/>
                <a:ext cx="11481847" cy="5041231"/>
              </a:xfrm>
              <a:blipFill>
                <a:blip r:embed="rId3"/>
                <a:stretch>
                  <a:fillRect l="-1593" t="-27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15947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746</Words>
  <Application>Microsoft Office PowerPoint</Application>
  <PresentationFormat>Widescreen</PresentationFormat>
  <Paragraphs>85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11</vt:i4>
      </vt:variant>
    </vt:vector>
  </HeadingPairs>
  <TitlesOfParts>
    <vt:vector size="38" baseType="lpstr">
      <vt:lpstr>Arial</vt:lpstr>
      <vt:lpstr>Calibri</vt:lpstr>
      <vt:lpstr>Calibri Light</vt:lpstr>
      <vt:lpstr>Cambria Math</vt:lpstr>
      <vt:lpstr>Times New Roman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Linear Regression – A Reminder</vt:lpstr>
      <vt:lpstr>Linear Regression – A Reminder</vt:lpstr>
      <vt:lpstr>Linear Regression – A Reminder</vt:lpstr>
      <vt:lpstr>Linear Regression – A Reminder</vt:lpstr>
      <vt:lpstr>Linear Regression – A Reminder</vt:lpstr>
      <vt:lpstr>Logistic Regression</vt:lpstr>
      <vt:lpstr>The logistic function</vt:lpstr>
      <vt:lpstr>Logistic Regression</vt:lpstr>
      <vt:lpstr>Logistic Regression</vt:lpstr>
      <vt:lpstr>Logistic Regression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46</cp:revision>
  <dcterms:created xsi:type="dcterms:W3CDTF">2021-03-09T15:35:42Z</dcterms:created>
  <dcterms:modified xsi:type="dcterms:W3CDTF">2023-05-15T16:43:40Z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