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13" d="100"/>
          <a:sy n="113" d="100"/>
        </p:scale>
        <p:origin x="58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99745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1B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411480" cy="5143500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411480" y="4114800"/>
            <a:ext cx="8732520" cy="1028700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658368" y="2331720"/>
            <a:ext cx="2560320" cy="36576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658368" y="2450592"/>
            <a:ext cx="7772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dirty="0">
                <a:solidFill>
                  <a:srgbClr val="AECBD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&amp; Digital Forensics  |  ACFA7004</a:t>
            </a:r>
            <a:endParaRPr lang="en-US" sz="1150" dirty="0"/>
          </a:p>
          <a:p>
            <a:pPr marL="0" indent="0" algn="l">
              <a:buNone/>
            </a:pPr>
            <a:r>
              <a:rPr lang="en-US" sz="1150" dirty="0">
                <a:solidFill>
                  <a:srgbClr val="AECBD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Dr. Suresh Shanmugasundaram  |  10-Minute Presentation</a:t>
            </a:r>
            <a:endParaRPr lang="en-US" sz="115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5ACF983-A6A6-6EA9-B3EB-5B7A51BEAD97}"/>
              </a:ext>
            </a:extLst>
          </p:cNvPr>
          <p:cNvSpPr txBox="1"/>
          <p:nvPr/>
        </p:nvSpPr>
        <p:spPr>
          <a:xfrm>
            <a:off x="658368" y="1603093"/>
            <a:ext cx="457877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Data Protection In Hybrid cloud with a case study of amazon </a:t>
            </a:r>
            <a:r>
              <a:rPr lang="en-IN" dirty="0" err="1">
                <a:solidFill>
                  <a:schemeClr val="bg1"/>
                </a:solidFill>
              </a:rPr>
              <a:t>aws</a:t>
            </a:r>
            <a:endParaRPr lang="en-IN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4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" cy="5143500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91440" y="0"/>
            <a:ext cx="9052560" cy="54864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256032" y="0"/>
            <a:ext cx="8732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Context &amp; Background</a:t>
            </a:r>
            <a:endParaRPr lang="en-US" sz="1900" dirty="0"/>
          </a:p>
        </p:txBody>
      </p:sp>
      <p:sp>
        <p:nvSpPr>
          <p:cNvPr id="5" name="Shape 3"/>
          <p:cNvSpPr/>
          <p:nvPr/>
        </p:nvSpPr>
        <p:spPr>
          <a:xfrm>
            <a:off x="228600" y="676656"/>
            <a:ext cx="8686800" cy="658368"/>
          </a:xfrm>
          <a:prstGeom prst="rect">
            <a:avLst/>
          </a:prstGeom>
          <a:solidFill>
            <a:srgbClr val="0D1B3E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6" name="Text 4"/>
          <p:cNvSpPr/>
          <p:nvPr/>
        </p:nvSpPr>
        <p:spPr>
          <a:xfrm>
            <a:off x="347472" y="694944"/>
            <a:ext cx="841248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083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is hybrid cloud security difficult?</a:t>
            </a:r>
            <a:endParaRPr lang="en-US" sz="1800" dirty="0"/>
          </a:p>
        </p:txBody>
      </p:sp>
      <p:sp>
        <p:nvSpPr>
          <p:cNvPr id="7" name="Shape 5"/>
          <p:cNvSpPr/>
          <p:nvPr/>
        </p:nvSpPr>
        <p:spPr>
          <a:xfrm>
            <a:off x="228600" y="1444752"/>
            <a:ext cx="4160520" cy="192024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8" name="Shape 6"/>
          <p:cNvSpPr/>
          <p:nvPr/>
        </p:nvSpPr>
        <p:spPr>
          <a:xfrm>
            <a:off x="228600" y="1444752"/>
            <a:ext cx="64008" cy="1920240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374904" y="1536192"/>
            <a:ext cx="394106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Hybrid Cloud?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374904" y="1865376"/>
            <a:ext cx="3941064" cy="140817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On-premises + public cloud (AWS, Azure)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Benefits: scalability, cost, flexibility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Challenge: data across two environments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Different rules, different teams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4572000" y="1444752"/>
            <a:ext cx="4343400" cy="192024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12" name="Shape 10"/>
          <p:cNvSpPr/>
          <p:nvPr/>
        </p:nvSpPr>
        <p:spPr>
          <a:xfrm>
            <a:off x="4572000" y="1444752"/>
            <a:ext cx="64008" cy="1920240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4718304" y="1536192"/>
            <a:ext cx="412394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Security Problem (Literature)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4718304" y="1865376"/>
            <a:ext cx="4123944" cy="140817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30%+ of 2024 breaches from misconfiguration [18]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Governance failures — not technology [20],[22]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Hybrid security is under-researched [22]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Frameworks exist — few are tested [17]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228600" y="3474720"/>
            <a:ext cx="8686800" cy="475488"/>
          </a:xfrm>
          <a:prstGeom prst="rect">
            <a:avLst/>
          </a:prstGeom>
          <a:solidFill>
            <a:srgbClr val="0D1B3E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16" name="Text 14"/>
          <p:cNvSpPr/>
          <p:nvPr/>
        </p:nvSpPr>
        <p:spPr>
          <a:xfrm>
            <a:off x="347472" y="3493008"/>
            <a:ext cx="84124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study investigates whether a structured security framework may suggest risk reduction in hybrid cloud.</a:t>
            </a:r>
            <a:endParaRPr lang="en-US" sz="11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4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" cy="5143500"/>
          </a:xfrm>
          <a:prstGeom prst="rect">
            <a:avLst/>
          </a:prstGeom>
          <a:solidFill>
            <a:srgbClr val="C62828"/>
          </a:solidFill>
          <a:ln w="12700">
            <a:solidFill>
              <a:srgbClr val="C62828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91440" y="0"/>
            <a:ext cx="9052560" cy="54864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256032" y="0"/>
            <a:ext cx="8732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Problem</a:t>
            </a:r>
            <a:endParaRPr lang="en-US" sz="1900" dirty="0"/>
          </a:p>
        </p:txBody>
      </p:sp>
      <p:sp>
        <p:nvSpPr>
          <p:cNvPr id="5" name="Shape 3"/>
          <p:cNvSpPr/>
          <p:nvPr/>
        </p:nvSpPr>
        <p:spPr>
          <a:xfrm>
            <a:off x="228600" y="676656"/>
            <a:ext cx="4069080" cy="182880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228600" y="676656"/>
            <a:ext cx="64008" cy="1828800"/>
          </a:xfrm>
          <a:prstGeom prst="rect">
            <a:avLst/>
          </a:prstGeom>
          <a:solidFill>
            <a:srgbClr val="C62828"/>
          </a:solidFill>
          <a:ln w="12700">
            <a:solidFill>
              <a:srgbClr val="C62828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374904" y="768096"/>
            <a:ext cx="384962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Unclear Responsibility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374904" y="1097280"/>
            <a:ext cx="3849624" cy="131673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Shared model creates ownership gaps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Neither side fully enforces controls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Gaps = exploitable by attackers [3],[5]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4681728" y="676656"/>
            <a:ext cx="4069080" cy="182880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10" name="Shape 8"/>
          <p:cNvSpPr/>
          <p:nvPr/>
        </p:nvSpPr>
        <p:spPr>
          <a:xfrm>
            <a:off x="4681728" y="676656"/>
            <a:ext cx="64008" cy="1828800"/>
          </a:xfrm>
          <a:prstGeom prst="rect">
            <a:avLst/>
          </a:prstGeom>
          <a:solidFill>
            <a:srgbClr val="E65100"/>
          </a:solidFill>
          <a:ln w="12700">
            <a:solidFill>
              <a:srgbClr val="E65100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828032" y="768096"/>
            <a:ext cx="384962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Misconfiguration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4828032" y="1097280"/>
            <a:ext cx="3849624" cy="131673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common breach cause in 2024 [5]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bad template → whole environment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Public buckets, open ports, excess IAM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228600" y="2633472"/>
            <a:ext cx="4069080" cy="182880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14" name="Shape 12"/>
          <p:cNvSpPr/>
          <p:nvPr/>
        </p:nvSpPr>
        <p:spPr>
          <a:xfrm>
            <a:off x="228600" y="2633472"/>
            <a:ext cx="64008" cy="1828800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374904" y="2724912"/>
            <a:ext cx="384962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Weak Identity Controls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374904" y="3054096"/>
            <a:ext cx="3849624" cy="131673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Absent MFA = credential theft risk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Stolen creds enable lateral movement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Over-privileged accounts persist [3],[6]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4681728" y="2633472"/>
            <a:ext cx="4069080" cy="182880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18" name="Shape 16"/>
          <p:cNvSpPr/>
          <p:nvPr/>
        </p:nvSpPr>
        <p:spPr>
          <a:xfrm>
            <a:off x="4681728" y="2633472"/>
            <a:ext cx="64008" cy="1828800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4828032" y="2724912"/>
            <a:ext cx="384962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Fragmented Monitoring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4828032" y="3054096"/>
            <a:ext cx="3849624" cy="131673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Cloud tools miss on-prem events [22]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unified view across environments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Threats go undetected for longer [17]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228600" y="4572000"/>
            <a:ext cx="8686800" cy="347472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347472" y="4590288"/>
            <a:ext cx="84124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can a security configuration framework suggest improved protection in hybrid cloud?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4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" cy="5143500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91440" y="0"/>
            <a:ext cx="9052560" cy="54864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256032" y="0"/>
            <a:ext cx="8732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Aim &amp; Objectives</a:t>
            </a:r>
            <a:endParaRPr lang="en-US" sz="1900" dirty="0"/>
          </a:p>
        </p:txBody>
      </p:sp>
      <p:sp>
        <p:nvSpPr>
          <p:cNvPr id="5" name="Shape 3"/>
          <p:cNvSpPr/>
          <p:nvPr/>
        </p:nvSpPr>
        <p:spPr>
          <a:xfrm>
            <a:off x="228600" y="658368"/>
            <a:ext cx="8686800" cy="566928"/>
          </a:xfrm>
          <a:prstGeom prst="rect">
            <a:avLst/>
          </a:prstGeom>
          <a:solidFill>
            <a:srgbClr val="0D1B3E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6" name="Text 4"/>
          <p:cNvSpPr/>
          <p:nvPr/>
        </p:nvSpPr>
        <p:spPr>
          <a:xfrm>
            <a:off x="347472" y="676656"/>
            <a:ext cx="841248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Aim: Evaluate security configuration practices in hybrid cloud — develop an evidence-based framework through empirical testing.</a:t>
            </a:r>
            <a:endParaRPr lang="en-US" sz="1150" dirty="0"/>
          </a:p>
        </p:txBody>
      </p:sp>
      <p:sp>
        <p:nvSpPr>
          <p:cNvPr id="7" name="Shape 5"/>
          <p:cNvSpPr/>
          <p:nvPr/>
        </p:nvSpPr>
        <p:spPr>
          <a:xfrm>
            <a:off x="228600" y="1335024"/>
            <a:ext cx="4069080" cy="1517904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8" name="Shape 6"/>
          <p:cNvSpPr/>
          <p:nvPr/>
        </p:nvSpPr>
        <p:spPr>
          <a:xfrm>
            <a:off x="228600" y="1335024"/>
            <a:ext cx="64008" cy="1517904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356616" y="1444752"/>
            <a:ext cx="310896" cy="237744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356616" y="1444752"/>
            <a:ext cx="310896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O1</a:t>
            </a: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722376" y="1444752"/>
            <a:ext cx="13716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b="1" dirty="0">
                <a:solidFill>
                  <a:srgbClr val="0083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2</a:t>
            </a:r>
            <a:endParaRPr lang="en-US" sz="950" dirty="0"/>
          </a:p>
        </p:txBody>
      </p:sp>
      <p:sp>
        <p:nvSpPr>
          <p:cNvPr id="12" name="Text 10"/>
          <p:cNvSpPr/>
          <p:nvPr/>
        </p:nvSpPr>
        <p:spPr>
          <a:xfrm>
            <a:off x="356616" y="1755648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≥10 threat categories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356616" y="2084832"/>
            <a:ext cx="38404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Storage, IAM, compute, logging domains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4681728" y="1335024"/>
            <a:ext cx="4069080" cy="1517904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15" name="Shape 13"/>
          <p:cNvSpPr/>
          <p:nvPr/>
        </p:nvSpPr>
        <p:spPr>
          <a:xfrm>
            <a:off x="4681728" y="1335024"/>
            <a:ext cx="64008" cy="1517904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4809744" y="1444752"/>
            <a:ext cx="310896" cy="237744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4809744" y="1444752"/>
            <a:ext cx="310896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O2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5175504" y="1444752"/>
            <a:ext cx="13716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b="1" dirty="0">
                <a:solidFill>
                  <a:srgbClr val="1565C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8</a:t>
            </a:r>
            <a:endParaRPr lang="en-US" sz="950" dirty="0"/>
          </a:p>
        </p:txBody>
      </p:sp>
      <p:sp>
        <p:nvSpPr>
          <p:cNvPr id="19" name="Text 17"/>
          <p:cNvSpPr/>
          <p:nvPr/>
        </p:nvSpPr>
        <p:spPr>
          <a:xfrm>
            <a:off x="4809744" y="1755648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 MFA + IAM + SSE-KMS controls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4809744" y="2084832"/>
            <a:ext cx="38404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Target: ≥20pt compliance, ≥50% attack reduction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228600" y="2980944"/>
            <a:ext cx="4069080" cy="1517904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22" name="Shape 20"/>
          <p:cNvSpPr/>
          <p:nvPr/>
        </p:nvSpPr>
        <p:spPr>
          <a:xfrm>
            <a:off x="228600" y="2980944"/>
            <a:ext cx="64008" cy="1517904"/>
          </a:xfrm>
          <a:prstGeom prst="rect">
            <a:avLst/>
          </a:prstGeom>
          <a:solidFill>
            <a:srgbClr val="E65100"/>
          </a:solidFill>
          <a:ln w="12700">
            <a:solidFill>
              <a:srgbClr val="E65100"/>
            </a:solidFill>
            <a:prstDash val="solid"/>
          </a:ln>
        </p:spPr>
      </p:sp>
      <p:sp>
        <p:nvSpPr>
          <p:cNvPr id="23" name="Shape 21"/>
          <p:cNvSpPr/>
          <p:nvPr/>
        </p:nvSpPr>
        <p:spPr>
          <a:xfrm>
            <a:off x="356616" y="3090672"/>
            <a:ext cx="310896" cy="237744"/>
          </a:xfrm>
          <a:prstGeom prst="rect">
            <a:avLst/>
          </a:prstGeom>
          <a:solidFill>
            <a:srgbClr val="E65100"/>
          </a:solidFill>
          <a:ln w="12700">
            <a:solidFill>
              <a:srgbClr val="E65100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356616" y="3090672"/>
            <a:ext cx="310896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O3</a:t>
            </a:r>
            <a:endParaRPr lang="en-US" sz="900" dirty="0"/>
          </a:p>
        </p:txBody>
      </p:sp>
      <p:sp>
        <p:nvSpPr>
          <p:cNvPr id="25" name="Text 23"/>
          <p:cNvSpPr/>
          <p:nvPr/>
        </p:nvSpPr>
        <p:spPr>
          <a:xfrm>
            <a:off x="722376" y="3090672"/>
            <a:ext cx="13716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b="1" dirty="0">
                <a:solidFill>
                  <a:srgbClr val="E651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8</a:t>
            </a:r>
            <a:endParaRPr lang="en-US" sz="950" dirty="0"/>
          </a:p>
        </p:txBody>
      </p:sp>
      <p:sp>
        <p:nvSpPr>
          <p:cNvPr id="26" name="Text 24"/>
          <p:cNvSpPr/>
          <p:nvPr/>
        </p:nvSpPr>
        <p:spPr>
          <a:xfrm>
            <a:off x="356616" y="3401568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Quantify 5 misconfiguration types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356616" y="3730752"/>
            <a:ext cx="38404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Data Exposure Risk Score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4681728" y="2980944"/>
            <a:ext cx="4069080" cy="1517904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29" name="Shape 27"/>
          <p:cNvSpPr/>
          <p:nvPr/>
        </p:nvSpPr>
        <p:spPr>
          <a:xfrm>
            <a:off x="4681728" y="2980944"/>
            <a:ext cx="64008" cy="1517904"/>
          </a:xfrm>
          <a:prstGeom prst="rect">
            <a:avLst/>
          </a:prstGeom>
          <a:solidFill>
            <a:srgbClr val="6A1B9A"/>
          </a:solidFill>
          <a:ln w="12700">
            <a:solidFill>
              <a:srgbClr val="6A1B9A"/>
            </a:solidFill>
            <a:prstDash val="solid"/>
          </a:ln>
        </p:spPr>
      </p:sp>
      <p:sp>
        <p:nvSpPr>
          <p:cNvPr id="30" name="Shape 28"/>
          <p:cNvSpPr/>
          <p:nvPr/>
        </p:nvSpPr>
        <p:spPr>
          <a:xfrm>
            <a:off x="4809744" y="3090672"/>
            <a:ext cx="310896" cy="237744"/>
          </a:xfrm>
          <a:prstGeom prst="rect">
            <a:avLst/>
          </a:prstGeom>
          <a:solidFill>
            <a:srgbClr val="6A1B9A"/>
          </a:solidFill>
          <a:ln w="12700">
            <a:solidFill>
              <a:srgbClr val="6A1B9A"/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4809744" y="3090672"/>
            <a:ext cx="310896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O4</a:t>
            </a:r>
            <a:endParaRPr lang="en-US" sz="900" dirty="0"/>
          </a:p>
        </p:txBody>
      </p:sp>
      <p:sp>
        <p:nvSpPr>
          <p:cNvPr id="32" name="Text 30"/>
          <p:cNvSpPr/>
          <p:nvPr/>
        </p:nvSpPr>
        <p:spPr>
          <a:xfrm>
            <a:off x="5175504" y="3090672"/>
            <a:ext cx="13716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b="1" dirty="0">
                <a:solidFill>
                  <a:srgbClr val="6A1B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10</a:t>
            </a:r>
            <a:endParaRPr lang="en-US" sz="950" dirty="0"/>
          </a:p>
        </p:txBody>
      </p:sp>
      <p:sp>
        <p:nvSpPr>
          <p:cNvPr id="33" name="Text 31"/>
          <p:cNvSpPr/>
          <p:nvPr/>
        </p:nvSpPr>
        <p:spPr>
          <a:xfrm>
            <a:off x="4809744" y="3401568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 proposed &amp; evaluated framework</a:t>
            </a:r>
            <a:endParaRPr lang="en-US" sz="1200" dirty="0"/>
          </a:p>
        </p:txBody>
      </p:sp>
      <p:sp>
        <p:nvSpPr>
          <p:cNvPr id="34" name="Text 32"/>
          <p:cNvSpPr/>
          <p:nvPr/>
        </p:nvSpPr>
        <p:spPr>
          <a:xfrm>
            <a:off x="4809744" y="3730752"/>
            <a:ext cx="38404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Benchmarked: ISO 27017, NIST 800-53, CSA</a:t>
            </a:r>
            <a:endParaRPr lang="en-US" sz="1100" dirty="0"/>
          </a:p>
        </p:txBody>
      </p:sp>
      <p:sp>
        <p:nvSpPr>
          <p:cNvPr id="35" name="Shape 33"/>
          <p:cNvSpPr/>
          <p:nvPr/>
        </p:nvSpPr>
        <p:spPr>
          <a:xfrm>
            <a:off x="228600" y="4572000"/>
            <a:ext cx="8686800" cy="347472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347472" y="4590288"/>
            <a:ext cx="84124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Targets: ≥20pt compliance gain  |  ≥50% attack reduction  |  Proposed framework by Week 10</a:t>
            </a:r>
            <a:endParaRPr lang="en-US" sz="11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4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" cy="5143500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91440" y="0"/>
            <a:ext cx="9052560" cy="54864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256032" y="0"/>
            <a:ext cx="8732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— PRISMA Process</a:t>
            </a:r>
            <a:endParaRPr lang="en-US" sz="1900" dirty="0"/>
          </a:p>
        </p:txBody>
      </p:sp>
      <p:sp>
        <p:nvSpPr>
          <p:cNvPr id="5" name="Text 3"/>
          <p:cNvSpPr/>
          <p:nvPr/>
        </p:nvSpPr>
        <p:spPr>
          <a:xfrm>
            <a:off x="228600" y="658368"/>
            <a:ext cx="4663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33 studies were selected: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228600" y="1005840"/>
            <a:ext cx="4480560" cy="603504"/>
          </a:xfrm>
          <a:prstGeom prst="rect">
            <a:avLst/>
          </a:prstGeom>
          <a:solidFill>
            <a:srgbClr val="ECEFF1"/>
          </a:solidFill>
          <a:ln w="12700">
            <a:solidFill>
              <a:srgbClr val="ECEFF1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228600" y="1005840"/>
            <a:ext cx="45720" cy="603504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310896" y="1188720"/>
            <a:ext cx="237744" cy="237744"/>
          </a:xfrm>
          <a:prstGeom prst="ellipse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310896" y="1188720"/>
            <a:ext cx="23774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900" dirty="0"/>
          </a:p>
        </p:txBody>
      </p:sp>
      <p:sp>
        <p:nvSpPr>
          <p:cNvPr id="10" name="Text 8"/>
          <p:cNvSpPr/>
          <p:nvPr/>
        </p:nvSpPr>
        <p:spPr>
          <a:xfrm>
            <a:off x="621792" y="1069848"/>
            <a:ext cx="13716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Identification</a:t>
            </a:r>
            <a:endParaRPr lang="en-US" sz="1050" dirty="0"/>
          </a:p>
        </p:txBody>
      </p:sp>
      <p:sp>
        <p:nvSpPr>
          <p:cNvPr id="11" name="Text 9"/>
          <p:cNvSpPr/>
          <p:nvPr/>
        </p:nvSpPr>
        <p:spPr>
          <a:xfrm>
            <a:off x="621792" y="1298448"/>
            <a:ext cx="1645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IEEE, Scopus, ACM, Google Scholar</a:t>
            </a:r>
            <a:endParaRPr lang="en-US" sz="900" dirty="0"/>
          </a:p>
        </p:txBody>
      </p:sp>
      <p:sp>
        <p:nvSpPr>
          <p:cNvPr id="12" name="Shape 10"/>
          <p:cNvSpPr/>
          <p:nvPr/>
        </p:nvSpPr>
        <p:spPr>
          <a:xfrm>
            <a:off x="2377440" y="1143000"/>
            <a:ext cx="2194560" cy="237744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2377440" y="1143000"/>
            <a:ext cx="21945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180 records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228600" y="1719072"/>
            <a:ext cx="4480560" cy="603504"/>
          </a:xfrm>
          <a:prstGeom prst="rect">
            <a:avLst/>
          </a:prstGeom>
          <a:solidFill>
            <a:srgbClr val="ECEFF1"/>
          </a:solidFill>
          <a:ln w="12700">
            <a:solidFill>
              <a:srgbClr val="ECEFF1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228600" y="1719072"/>
            <a:ext cx="45720" cy="603504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310896" y="1901952"/>
            <a:ext cx="237744" cy="237744"/>
          </a:xfrm>
          <a:prstGeom prst="ellipse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310896" y="1901952"/>
            <a:ext cx="23774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621792" y="1783080"/>
            <a:ext cx="13716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Deduplication</a:t>
            </a:r>
            <a:endParaRPr lang="en-US" sz="1050" dirty="0"/>
          </a:p>
        </p:txBody>
      </p:sp>
      <p:sp>
        <p:nvSpPr>
          <p:cNvPr id="19" name="Text 17"/>
          <p:cNvSpPr/>
          <p:nvPr/>
        </p:nvSpPr>
        <p:spPr>
          <a:xfrm>
            <a:off x="621792" y="2011680"/>
            <a:ext cx="1645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Cross-referenced DOIs manually</a:t>
            </a:r>
            <a:endParaRPr lang="en-US" sz="900" dirty="0"/>
          </a:p>
        </p:txBody>
      </p:sp>
      <p:sp>
        <p:nvSpPr>
          <p:cNvPr id="20" name="Shape 18"/>
          <p:cNvSpPr/>
          <p:nvPr/>
        </p:nvSpPr>
        <p:spPr>
          <a:xfrm>
            <a:off x="2377440" y="1856232"/>
            <a:ext cx="2194560" cy="237744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2377440" y="1856232"/>
            <a:ext cx="21945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−23 → 157</a:t>
            </a:r>
            <a:endParaRPr lang="en-US" sz="1000" dirty="0"/>
          </a:p>
        </p:txBody>
      </p:sp>
      <p:sp>
        <p:nvSpPr>
          <p:cNvPr id="22" name="Shape 20"/>
          <p:cNvSpPr/>
          <p:nvPr/>
        </p:nvSpPr>
        <p:spPr>
          <a:xfrm>
            <a:off x="228600" y="2432304"/>
            <a:ext cx="4480560" cy="603504"/>
          </a:xfrm>
          <a:prstGeom prst="rect">
            <a:avLst/>
          </a:prstGeom>
          <a:solidFill>
            <a:srgbClr val="ECEFF1"/>
          </a:solidFill>
          <a:ln w="12700">
            <a:solidFill>
              <a:srgbClr val="ECEFF1"/>
            </a:solidFill>
            <a:prstDash val="solid"/>
          </a:ln>
        </p:spPr>
      </p:sp>
      <p:sp>
        <p:nvSpPr>
          <p:cNvPr id="23" name="Shape 21"/>
          <p:cNvSpPr/>
          <p:nvPr/>
        </p:nvSpPr>
        <p:spPr>
          <a:xfrm>
            <a:off x="228600" y="2432304"/>
            <a:ext cx="45720" cy="603504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24" name="Shape 22"/>
          <p:cNvSpPr/>
          <p:nvPr/>
        </p:nvSpPr>
        <p:spPr>
          <a:xfrm>
            <a:off x="310896" y="2615184"/>
            <a:ext cx="237744" cy="237744"/>
          </a:xfrm>
          <a:prstGeom prst="ellipse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310896" y="2615184"/>
            <a:ext cx="23774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  <p:sp>
        <p:nvSpPr>
          <p:cNvPr id="26" name="Text 24"/>
          <p:cNvSpPr/>
          <p:nvPr/>
        </p:nvSpPr>
        <p:spPr>
          <a:xfrm>
            <a:off x="621792" y="2496312"/>
            <a:ext cx="13716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Screening</a:t>
            </a:r>
            <a:endParaRPr lang="en-US" sz="1050" dirty="0"/>
          </a:p>
        </p:txBody>
      </p:sp>
      <p:sp>
        <p:nvSpPr>
          <p:cNvPr id="27" name="Text 25"/>
          <p:cNvSpPr/>
          <p:nvPr/>
        </p:nvSpPr>
        <p:spPr>
          <a:xfrm>
            <a:off x="621792" y="2724912"/>
            <a:ext cx="1645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Title/abstract + inclusion criteria</a:t>
            </a:r>
            <a:endParaRPr lang="en-US" sz="900" dirty="0"/>
          </a:p>
        </p:txBody>
      </p:sp>
      <p:sp>
        <p:nvSpPr>
          <p:cNvPr id="28" name="Shape 26"/>
          <p:cNvSpPr/>
          <p:nvPr/>
        </p:nvSpPr>
        <p:spPr>
          <a:xfrm>
            <a:off x="2377440" y="2569464"/>
            <a:ext cx="2194560" cy="237744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2377440" y="2569464"/>
            <a:ext cx="21945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−63 → 94</a:t>
            </a:r>
            <a:endParaRPr lang="en-US" sz="1000" dirty="0"/>
          </a:p>
        </p:txBody>
      </p:sp>
      <p:sp>
        <p:nvSpPr>
          <p:cNvPr id="30" name="Shape 28"/>
          <p:cNvSpPr/>
          <p:nvPr/>
        </p:nvSpPr>
        <p:spPr>
          <a:xfrm>
            <a:off x="228600" y="3145536"/>
            <a:ext cx="4480560" cy="603504"/>
          </a:xfrm>
          <a:prstGeom prst="rect">
            <a:avLst/>
          </a:prstGeom>
          <a:solidFill>
            <a:srgbClr val="ECEFF1"/>
          </a:solidFill>
          <a:ln w="12700">
            <a:solidFill>
              <a:srgbClr val="ECEFF1"/>
            </a:solidFill>
            <a:prstDash val="solid"/>
          </a:ln>
        </p:spPr>
      </p:sp>
      <p:sp>
        <p:nvSpPr>
          <p:cNvPr id="31" name="Shape 29"/>
          <p:cNvSpPr/>
          <p:nvPr/>
        </p:nvSpPr>
        <p:spPr>
          <a:xfrm>
            <a:off x="228600" y="3145536"/>
            <a:ext cx="45720" cy="603504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32" name="Shape 30"/>
          <p:cNvSpPr/>
          <p:nvPr/>
        </p:nvSpPr>
        <p:spPr>
          <a:xfrm>
            <a:off x="310896" y="3328416"/>
            <a:ext cx="237744" cy="237744"/>
          </a:xfrm>
          <a:prstGeom prst="ellipse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33" name="Text 31"/>
          <p:cNvSpPr/>
          <p:nvPr/>
        </p:nvSpPr>
        <p:spPr>
          <a:xfrm>
            <a:off x="310896" y="3328416"/>
            <a:ext cx="23774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  <p:sp>
        <p:nvSpPr>
          <p:cNvPr id="34" name="Text 32"/>
          <p:cNvSpPr/>
          <p:nvPr/>
        </p:nvSpPr>
        <p:spPr>
          <a:xfrm>
            <a:off x="621792" y="3209544"/>
            <a:ext cx="13716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Eligibility</a:t>
            </a:r>
            <a:endParaRPr lang="en-US" sz="1050" dirty="0"/>
          </a:p>
        </p:txBody>
      </p:sp>
      <p:sp>
        <p:nvSpPr>
          <p:cNvPr id="35" name="Text 33"/>
          <p:cNvSpPr/>
          <p:nvPr/>
        </p:nvSpPr>
        <p:spPr>
          <a:xfrm>
            <a:off x="621792" y="3438144"/>
            <a:ext cx="1645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Full-text quality check</a:t>
            </a:r>
            <a:endParaRPr lang="en-US" sz="900" dirty="0"/>
          </a:p>
        </p:txBody>
      </p:sp>
      <p:sp>
        <p:nvSpPr>
          <p:cNvPr id="36" name="Shape 34"/>
          <p:cNvSpPr/>
          <p:nvPr/>
        </p:nvSpPr>
        <p:spPr>
          <a:xfrm>
            <a:off x="2377440" y="3282696"/>
            <a:ext cx="2194560" cy="237744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37" name="Text 35"/>
          <p:cNvSpPr/>
          <p:nvPr/>
        </p:nvSpPr>
        <p:spPr>
          <a:xfrm>
            <a:off x="2377440" y="3282696"/>
            <a:ext cx="21945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−32 → 62</a:t>
            </a:r>
            <a:endParaRPr lang="en-US" sz="1000" dirty="0"/>
          </a:p>
        </p:txBody>
      </p:sp>
      <p:sp>
        <p:nvSpPr>
          <p:cNvPr id="38" name="Shape 36"/>
          <p:cNvSpPr/>
          <p:nvPr/>
        </p:nvSpPr>
        <p:spPr>
          <a:xfrm>
            <a:off x="228600" y="3858768"/>
            <a:ext cx="4480560" cy="603504"/>
          </a:xfrm>
          <a:prstGeom prst="rect">
            <a:avLst/>
          </a:prstGeom>
          <a:solidFill>
            <a:srgbClr val="0D2137"/>
          </a:solidFill>
          <a:ln w="12700">
            <a:solidFill>
              <a:srgbClr val="0D2137"/>
            </a:solidFill>
            <a:prstDash val="solid"/>
          </a:ln>
        </p:spPr>
      </p:sp>
      <p:sp>
        <p:nvSpPr>
          <p:cNvPr id="39" name="Shape 37"/>
          <p:cNvSpPr/>
          <p:nvPr/>
        </p:nvSpPr>
        <p:spPr>
          <a:xfrm>
            <a:off x="228600" y="3858768"/>
            <a:ext cx="45720" cy="603504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40" name="Shape 38"/>
          <p:cNvSpPr/>
          <p:nvPr/>
        </p:nvSpPr>
        <p:spPr>
          <a:xfrm>
            <a:off x="310896" y="4041648"/>
            <a:ext cx="237744" cy="237744"/>
          </a:xfrm>
          <a:prstGeom prst="ellipse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41" name="Text 39"/>
          <p:cNvSpPr/>
          <p:nvPr/>
        </p:nvSpPr>
        <p:spPr>
          <a:xfrm>
            <a:off x="310896" y="4041648"/>
            <a:ext cx="23774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  <p:sp>
        <p:nvSpPr>
          <p:cNvPr id="42" name="Text 40"/>
          <p:cNvSpPr/>
          <p:nvPr/>
        </p:nvSpPr>
        <p:spPr>
          <a:xfrm>
            <a:off x="621792" y="3922776"/>
            <a:ext cx="13716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Inclusion</a:t>
            </a:r>
            <a:endParaRPr lang="en-US" sz="1050" dirty="0"/>
          </a:p>
        </p:txBody>
      </p:sp>
      <p:sp>
        <p:nvSpPr>
          <p:cNvPr id="43" name="Text 41"/>
          <p:cNvSpPr/>
          <p:nvPr/>
        </p:nvSpPr>
        <p:spPr>
          <a:xfrm>
            <a:off x="621792" y="4151376"/>
            <a:ext cx="1645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90CAF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Relevant, rigorous, recent studies</a:t>
            </a:r>
            <a:endParaRPr lang="en-US" sz="900" dirty="0"/>
          </a:p>
        </p:txBody>
      </p:sp>
      <p:sp>
        <p:nvSpPr>
          <p:cNvPr id="44" name="Shape 42"/>
          <p:cNvSpPr/>
          <p:nvPr/>
        </p:nvSpPr>
        <p:spPr>
          <a:xfrm>
            <a:off x="2377440" y="3995928"/>
            <a:ext cx="2194560" cy="237744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45" name="Text 43"/>
          <p:cNvSpPr/>
          <p:nvPr/>
        </p:nvSpPr>
        <p:spPr>
          <a:xfrm>
            <a:off x="2377440" y="3995928"/>
            <a:ext cx="21945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33 cited</a:t>
            </a:r>
            <a:endParaRPr lang="en-US" sz="1000" dirty="0"/>
          </a:p>
        </p:txBody>
      </p:sp>
      <p:sp>
        <p:nvSpPr>
          <p:cNvPr id="46" name="Text 44"/>
          <p:cNvSpPr/>
          <p:nvPr/>
        </p:nvSpPr>
        <p:spPr>
          <a:xfrm>
            <a:off x="228600" y="4572000"/>
            <a:ext cx="44805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i="1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(Full PRISMA diagram — Figure 1 in report)</a:t>
            </a:r>
            <a:endParaRPr lang="en-US" sz="850" dirty="0"/>
          </a:p>
        </p:txBody>
      </p:sp>
      <p:sp>
        <p:nvSpPr>
          <p:cNvPr id="47" name="Text 45"/>
          <p:cNvSpPr/>
          <p:nvPr/>
        </p:nvSpPr>
        <p:spPr>
          <a:xfrm>
            <a:off x="4919472" y="658368"/>
            <a:ext cx="399592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Central Scholarly Debate</a:t>
            </a:r>
            <a:endParaRPr lang="en-US" sz="1200" dirty="0"/>
          </a:p>
        </p:txBody>
      </p:sp>
      <p:sp>
        <p:nvSpPr>
          <p:cNvPr id="48" name="Shape 46"/>
          <p:cNvSpPr/>
          <p:nvPr/>
        </p:nvSpPr>
        <p:spPr>
          <a:xfrm>
            <a:off x="4919472" y="1005840"/>
            <a:ext cx="3995928" cy="114300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49" name="Shape 47"/>
          <p:cNvSpPr/>
          <p:nvPr/>
        </p:nvSpPr>
        <p:spPr>
          <a:xfrm>
            <a:off x="4919472" y="1005840"/>
            <a:ext cx="64008" cy="1143000"/>
          </a:xfrm>
          <a:prstGeom prst="rect">
            <a:avLst/>
          </a:prstGeom>
          <a:solidFill>
            <a:srgbClr val="C62828"/>
          </a:solidFill>
          <a:ln w="12700">
            <a:solidFill>
              <a:srgbClr val="C62828"/>
            </a:solidFill>
            <a:prstDash val="solid"/>
          </a:ln>
        </p:spPr>
      </p:sp>
      <p:sp>
        <p:nvSpPr>
          <p:cNvPr id="50" name="Text 48"/>
          <p:cNvSpPr/>
          <p:nvPr/>
        </p:nvSpPr>
        <p:spPr>
          <a:xfrm>
            <a:off x="5065776" y="1097280"/>
            <a:ext cx="377647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Technical View [8],[5]</a:t>
            </a:r>
            <a:endParaRPr lang="en-US" sz="1200" dirty="0"/>
          </a:p>
        </p:txBody>
      </p:sp>
      <p:sp>
        <p:nvSpPr>
          <p:cNvPr id="51" name="Text 49"/>
          <p:cNvSpPr/>
          <p:nvPr/>
        </p:nvSpPr>
        <p:spPr>
          <a:xfrm>
            <a:off x="5065776" y="1426464"/>
            <a:ext cx="3776472" cy="63093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Insecure APIs + misconfigured storage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Technical deficiency = primary cause</a:t>
            </a:r>
            <a:endParaRPr lang="en-US" sz="1100" dirty="0"/>
          </a:p>
        </p:txBody>
      </p:sp>
      <p:sp>
        <p:nvSpPr>
          <p:cNvPr id="52" name="Shape 50"/>
          <p:cNvSpPr/>
          <p:nvPr/>
        </p:nvSpPr>
        <p:spPr>
          <a:xfrm>
            <a:off x="4919472" y="2231136"/>
            <a:ext cx="3995928" cy="114300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53" name="Shape 51"/>
          <p:cNvSpPr/>
          <p:nvPr/>
        </p:nvSpPr>
        <p:spPr>
          <a:xfrm>
            <a:off x="4919472" y="2231136"/>
            <a:ext cx="64008" cy="1143000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54" name="Text 52"/>
          <p:cNvSpPr/>
          <p:nvPr/>
        </p:nvSpPr>
        <p:spPr>
          <a:xfrm>
            <a:off x="5065776" y="2322576"/>
            <a:ext cx="377647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Governance View [12],[7]</a:t>
            </a:r>
            <a:endParaRPr lang="en-US" sz="1200" dirty="0"/>
          </a:p>
        </p:txBody>
      </p:sp>
      <p:sp>
        <p:nvSpPr>
          <p:cNvPr id="55" name="Text 53"/>
          <p:cNvSpPr/>
          <p:nvPr/>
        </p:nvSpPr>
        <p:spPr>
          <a:xfrm>
            <a:off x="5065776" y="2651760"/>
            <a:ext cx="3776472" cy="63093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Unclear ownership = primary cause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Absent policy enforcement = failures</a:t>
            </a:r>
            <a:endParaRPr lang="en-US" sz="1100" dirty="0"/>
          </a:p>
        </p:txBody>
      </p:sp>
      <p:sp>
        <p:nvSpPr>
          <p:cNvPr id="56" name="Shape 54"/>
          <p:cNvSpPr/>
          <p:nvPr/>
        </p:nvSpPr>
        <p:spPr>
          <a:xfrm>
            <a:off x="4919472" y="3456432"/>
            <a:ext cx="3995928" cy="621792"/>
          </a:xfrm>
          <a:prstGeom prst="rect">
            <a:avLst/>
          </a:prstGeom>
          <a:solidFill>
            <a:srgbClr val="0D1B3E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57" name="Text 55"/>
          <p:cNvSpPr/>
          <p:nvPr/>
        </p:nvSpPr>
        <p:spPr>
          <a:xfrm>
            <a:off x="5047488" y="3474720"/>
            <a:ext cx="3822192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Synthesis [13]: Worst incidents arise where BOTH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technical and governance failures coincide.</a:t>
            </a:r>
            <a:endParaRPr lang="en-US" sz="1050" dirty="0"/>
          </a:p>
        </p:txBody>
      </p:sp>
      <p:sp>
        <p:nvSpPr>
          <p:cNvPr id="58" name="Text 56"/>
          <p:cNvSpPr/>
          <p:nvPr/>
        </p:nvSpPr>
        <p:spPr>
          <a:xfrm>
            <a:off x="4919472" y="4169664"/>
            <a:ext cx="399592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gaps this study addresses:</a:t>
            </a:r>
            <a:endParaRPr lang="en-US" sz="1000" dirty="0"/>
          </a:p>
        </p:txBody>
      </p:sp>
      <p:sp>
        <p:nvSpPr>
          <p:cNvPr id="59" name="Text 57"/>
          <p:cNvSpPr/>
          <p:nvPr/>
        </p:nvSpPr>
        <p:spPr>
          <a:xfrm>
            <a:off x="4919472" y="4425696"/>
            <a:ext cx="399592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Hybrid cloud under-researched [22]</a:t>
            </a:r>
            <a:endParaRPr lang="en-US" sz="1000" dirty="0"/>
          </a:p>
        </p:txBody>
      </p:sp>
      <p:sp>
        <p:nvSpPr>
          <p:cNvPr id="60" name="Text 58"/>
          <p:cNvSpPr/>
          <p:nvPr/>
        </p:nvSpPr>
        <p:spPr>
          <a:xfrm>
            <a:off x="4919472" y="4645152"/>
            <a:ext cx="399592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 Frameworks not empirically tested [17]</a:t>
            </a:r>
            <a:endParaRPr lang="en-US" sz="1000" dirty="0"/>
          </a:p>
        </p:txBody>
      </p:sp>
      <p:sp>
        <p:nvSpPr>
          <p:cNvPr id="61" name="Text 59"/>
          <p:cNvSpPr/>
          <p:nvPr/>
        </p:nvSpPr>
        <p:spPr>
          <a:xfrm>
            <a:off x="4919472" y="4864608"/>
            <a:ext cx="399592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 Controls studied in isolation [8]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4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" cy="5143500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91440" y="0"/>
            <a:ext cx="9052560" cy="54864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256032" y="0"/>
            <a:ext cx="8732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Threats &amp; Evaluation of Controls</a:t>
            </a:r>
            <a:endParaRPr lang="en-US" sz="1900" dirty="0"/>
          </a:p>
        </p:txBody>
      </p:sp>
      <p:sp>
        <p:nvSpPr>
          <p:cNvPr id="5" name="Text 3"/>
          <p:cNvSpPr/>
          <p:nvPr/>
        </p:nvSpPr>
        <p:spPr>
          <a:xfrm>
            <a:off x="228600" y="658368"/>
            <a:ext cx="41605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Threats (from literature)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228600" y="969264"/>
            <a:ext cx="4160520" cy="82296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7" name="Shape 5"/>
          <p:cNvSpPr/>
          <p:nvPr/>
        </p:nvSpPr>
        <p:spPr>
          <a:xfrm>
            <a:off x="228600" y="969264"/>
            <a:ext cx="64008" cy="822960"/>
          </a:xfrm>
          <a:prstGeom prst="rect">
            <a:avLst/>
          </a:prstGeom>
          <a:solidFill>
            <a:srgbClr val="C62828"/>
          </a:solidFill>
          <a:ln w="12700">
            <a:solidFill>
              <a:srgbClr val="C62828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365760" y="1033272"/>
            <a:ext cx="39319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Misconfiguration [5],[18]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365760" y="1335024"/>
            <a:ext cx="39319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common 2024 cause: buckets, ports, IAM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228600" y="1938528"/>
            <a:ext cx="4160520" cy="82296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11" name="Shape 9"/>
          <p:cNvSpPr/>
          <p:nvPr/>
        </p:nvSpPr>
        <p:spPr>
          <a:xfrm>
            <a:off x="228600" y="1938528"/>
            <a:ext cx="64008" cy="822960"/>
          </a:xfrm>
          <a:prstGeom prst="rect">
            <a:avLst/>
          </a:prstGeom>
          <a:solidFill>
            <a:srgbClr val="E65100"/>
          </a:solidFill>
          <a:ln w="12700">
            <a:solidFill>
              <a:srgbClr val="E65100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365760" y="2002536"/>
            <a:ext cx="39319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Credential Theft [5],[13]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365760" y="2304288"/>
            <a:ext cx="39319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Token hijacking bypasses MFA entirely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228600" y="2907792"/>
            <a:ext cx="4160520" cy="82296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15" name="Shape 13"/>
          <p:cNvSpPr/>
          <p:nvPr/>
        </p:nvSpPr>
        <p:spPr>
          <a:xfrm>
            <a:off x="228600" y="2907792"/>
            <a:ext cx="64008" cy="822960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365760" y="2971800"/>
            <a:ext cx="39319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Governance Gaps [20],[22]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365760" y="3273552"/>
            <a:ext cx="39319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Controls deployed but never verified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228600" y="3877056"/>
            <a:ext cx="4160520" cy="82296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19" name="Shape 17"/>
          <p:cNvSpPr/>
          <p:nvPr/>
        </p:nvSpPr>
        <p:spPr>
          <a:xfrm>
            <a:off x="228600" y="3877056"/>
            <a:ext cx="64008" cy="822960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365760" y="3941064"/>
            <a:ext cx="39319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Monitoring Gaps [17],[22]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365760" y="4242816"/>
            <a:ext cx="39319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On-prem events missed — blind spots persist</a:t>
            </a:r>
            <a:endParaRPr lang="en-US" sz="1050" dirty="0"/>
          </a:p>
        </p:txBody>
      </p:sp>
      <p:sp>
        <p:nvSpPr>
          <p:cNvPr id="22" name="Text 20"/>
          <p:cNvSpPr/>
          <p:nvPr/>
        </p:nvSpPr>
        <p:spPr>
          <a:xfrm>
            <a:off x="4617720" y="658368"/>
            <a:ext cx="42519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 Controls Work? Evidence:</a:t>
            </a:r>
            <a:endParaRPr lang="en-US" sz="1200" dirty="0"/>
          </a:p>
        </p:txBody>
      </p:sp>
      <p:sp>
        <p:nvSpPr>
          <p:cNvPr id="23" name="Shape 21"/>
          <p:cNvSpPr/>
          <p:nvPr/>
        </p:nvSpPr>
        <p:spPr>
          <a:xfrm>
            <a:off x="4617720" y="969264"/>
            <a:ext cx="4251960" cy="82296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24" name="Shape 22"/>
          <p:cNvSpPr/>
          <p:nvPr/>
        </p:nvSpPr>
        <p:spPr>
          <a:xfrm>
            <a:off x="4617720" y="969264"/>
            <a:ext cx="64008" cy="822960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4754880" y="1033272"/>
            <a:ext cx="40233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MFA</a:t>
            </a:r>
            <a:endParaRPr lang="en-US" sz="1150" dirty="0"/>
          </a:p>
        </p:txBody>
      </p:sp>
      <p:sp>
        <p:nvSpPr>
          <p:cNvPr id="26" name="Text 24"/>
          <p:cNvSpPr/>
          <p:nvPr/>
        </p:nvSpPr>
        <p:spPr>
          <a:xfrm>
            <a:off x="4754880" y="1316736"/>
            <a:ext cx="40233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2E7D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vs. phishing [3]</a:t>
            </a:r>
            <a:endParaRPr lang="en-US" sz="1000" dirty="0"/>
          </a:p>
        </p:txBody>
      </p:sp>
      <p:sp>
        <p:nvSpPr>
          <p:cNvPr id="27" name="Text 25"/>
          <p:cNvSpPr/>
          <p:nvPr/>
        </p:nvSpPr>
        <p:spPr>
          <a:xfrm>
            <a:off x="4754880" y="1536192"/>
            <a:ext cx="40233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C6282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✗ token theft bypasses it [8]</a:t>
            </a:r>
            <a:endParaRPr lang="en-US" sz="1000" dirty="0"/>
          </a:p>
        </p:txBody>
      </p:sp>
      <p:sp>
        <p:nvSpPr>
          <p:cNvPr id="28" name="Shape 26"/>
          <p:cNvSpPr/>
          <p:nvPr/>
        </p:nvSpPr>
        <p:spPr>
          <a:xfrm>
            <a:off x="4617720" y="1938528"/>
            <a:ext cx="4251960" cy="82296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29" name="Shape 27"/>
          <p:cNvSpPr/>
          <p:nvPr/>
        </p:nvSpPr>
        <p:spPr>
          <a:xfrm>
            <a:off x="4617720" y="1938528"/>
            <a:ext cx="64008" cy="822960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4754880" y="2002536"/>
            <a:ext cx="40233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Least-Privilege IAM</a:t>
            </a:r>
            <a:endParaRPr lang="en-US" sz="1150" dirty="0"/>
          </a:p>
        </p:txBody>
      </p:sp>
      <p:sp>
        <p:nvSpPr>
          <p:cNvPr id="31" name="Text 29"/>
          <p:cNvSpPr/>
          <p:nvPr/>
        </p:nvSpPr>
        <p:spPr>
          <a:xfrm>
            <a:off x="4754880" y="2286000"/>
            <a:ext cx="40233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2E7D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NIST-endorsed [3]</a:t>
            </a:r>
            <a:endParaRPr lang="en-US" sz="1000" dirty="0"/>
          </a:p>
        </p:txBody>
      </p:sp>
      <p:sp>
        <p:nvSpPr>
          <p:cNvPr id="32" name="Text 30"/>
          <p:cNvSpPr/>
          <p:nvPr/>
        </p:nvSpPr>
        <p:spPr>
          <a:xfrm>
            <a:off x="4754880" y="2505456"/>
            <a:ext cx="40233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C6282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✗ over-permissioned accounts persist [20]</a:t>
            </a:r>
            <a:endParaRPr lang="en-US" sz="1000" dirty="0"/>
          </a:p>
        </p:txBody>
      </p:sp>
      <p:sp>
        <p:nvSpPr>
          <p:cNvPr id="33" name="Shape 31"/>
          <p:cNvSpPr/>
          <p:nvPr/>
        </p:nvSpPr>
        <p:spPr>
          <a:xfrm>
            <a:off x="4617720" y="2907792"/>
            <a:ext cx="4251960" cy="82296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34" name="Shape 32"/>
          <p:cNvSpPr/>
          <p:nvPr/>
        </p:nvSpPr>
        <p:spPr>
          <a:xfrm>
            <a:off x="4617720" y="2907792"/>
            <a:ext cx="64008" cy="822960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35" name="Text 33"/>
          <p:cNvSpPr/>
          <p:nvPr/>
        </p:nvSpPr>
        <p:spPr>
          <a:xfrm>
            <a:off x="4754880" y="2971800"/>
            <a:ext cx="40233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SSE-KMS Encryption</a:t>
            </a:r>
            <a:endParaRPr lang="en-US" sz="1150" dirty="0"/>
          </a:p>
        </p:txBody>
      </p:sp>
      <p:sp>
        <p:nvSpPr>
          <p:cNvPr id="36" name="Text 34"/>
          <p:cNvSpPr/>
          <p:nvPr/>
        </p:nvSpPr>
        <p:spPr>
          <a:xfrm>
            <a:off x="4754880" y="3255264"/>
            <a:ext cx="40233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2E7D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supports data protection [3]</a:t>
            </a:r>
            <a:endParaRPr lang="en-US" sz="1000" dirty="0"/>
          </a:p>
        </p:txBody>
      </p:sp>
      <p:sp>
        <p:nvSpPr>
          <p:cNvPr id="37" name="Text 35"/>
          <p:cNvSpPr/>
          <p:nvPr/>
        </p:nvSpPr>
        <p:spPr>
          <a:xfrm>
            <a:off x="4754880" y="3474720"/>
            <a:ext cx="40233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C6282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✗ poor key governance undermines it [8]</a:t>
            </a:r>
            <a:endParaRPr lang="en-US" sz="1000" dirty="0"/>
          </a:p>
        </p:txBody>
      </p:sp>
      <p:sp>
        <p:nvSpPr>
          <p:cNvPr id="38" name="Shape 36"/>
          <p:cNvSpPr/>
          <p:nvPr/>
        </p:nvSpPr>
        <p:spPr>
          <a:xfrm>
            <a:off x="4617720" y="3877056"/>
            <a:ext cx="4251960" cy="82296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39" name="Shape 37"/>
          <p:cNvSpPr/>
          <p:nvPr/>
        </p:nvSpPr>
        <p:spPr>
          <a:xfrm>
            <a:off x="4617720" y="3877056"/>
            <a:ext cx="64008" cy="822960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40" name="Text 38"/>
          <p:cNvSpPr/>
          <p:nvPr/>
        </p:nvSpPr>
        <p:spPr>
          <a:xfrm>
            <a:off x="4754880" y="3941064"/>
            <a:ext cx="40233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CloudTrail Monitoring</a:t>
            </a:r>
            <a:endParaRPr lang="en-US" sz="1150" dirty="0"/>
          </a:p>
        </p:txBody>
      </p:sp>
      <p:sp>
        <p:nvSpPr>
          <p:cNvPr id="41" name="Text 39"/>
          <p:cNvSpPr/>
          <p:nvPr/>
        </p:nvSpPr>
        <p:spPr>
          <a:xfrm>
            <a:off x="4754880" y="4224528"/>
            <a:ext cx="40233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2E7D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may reduce detection time [17]</a:t>
            </a:r>
            <a:endParaRPr lang="en-US" sz="1000" dirty="0"/>
          </a:p>
        </p:txBody>
      </p:sp>
      <p:sp>
        <p:nvSpPr>
          <p:cNvPr id="42" name="Text 40"/>
          <p:cNvSpPr/>
          <p:nvPr/>
        </p:nvSpPr>
        <p:spPr>
          <a:xfrm>
            <a:off x="4754880" y="4443984"/>
            <a:ext cx="40233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C6282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✗ misses on-prem by default [22]</a:t>
            </a:r>
            <a:endParaRPr lang="en-US" sz="1000" dirty="0"/>
          </a:p>
        </p:txBody>
      </p:sp>
      <p:sp>
        <p:nvSpPr>
          <p:cNvPr id="43" name="Shape 41"/>
          <p:cNvSpPr/>
          <p:nvPr/>
        </p:nvSpPr>
        <p:spPr>
          <a:xfrm>
            <a:off x="228600" y="4828032"/>
            <a:ext cx="8686800" cy="256032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44" name="Text 42"/>
          <p:cNvSpPr/>
          <p:nvPr/>
        </p:nvSpPr>
        <p:spPr>
          <a:xfrm>
            <a:off x="347472" y="4846320"/>
            <a:ext cx="841248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finding: deployment rate exceeds implementation rate — the gap is governance, not technology [22]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4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" cy="5143500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91440" y="0"/>
            <a:ext cx="9052560" cy="54864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256032" y="0"/>
            <a:ext cx="8732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Methodology</a:t>
            </a:r>
            <a:endParaRPr lang="en-US" sz="1900" dirty="0"/>
          </a:p>
        </p:txBody>
      </p:sp>
      <p:sp>
        <p:nvSpPr>
          <p:cNvPr id="5" name="Shape 3"/>
          <p:cNvSpPr/>
          <p:nvPr/>
        </p:nvSpPr>
        <p:spPr>
          <a:xfrm>
            <a:off x="228600" y="658368"/>
            <a:ext cx="4160520" cy="192024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228600" y="658368"/>
            <a:ext cx="64008" cy="1920240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374904" y="749808"/>
            <a:ext cx="394106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Design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374904" y="1078992"/>
            <a:ext cx="3941064" cy="140817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Science Research (DSR) [28]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Positivist — objective, measurable outcomes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Controlled pre/post experiment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AWS Free Tier + VirtualBox VMs + VPN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4617720" y="658368"/>
            <a:ext cx="42519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Three-Stage Experiment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4617720" y="969264"/>
            <a:ext cx="4251960" cy="1207008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11" name="Shape 9"/>
          <p:cNvSpPr/>
          <p:nvPr/>
        </p:nvSpPr>
        <p:spPr>
          <a:xfrm>
            <a:off x="4617720" y="969264"/>
            <a:ext cx="64008" cy="1207008"/>
          </a:xfrm>
          <a:prstGeom prst="rect">
            <a:avLst/>
          </a:prstGeom>
          <a:solidFill>
            <a:srgbClr val="C62828"/>
          </a:solidFill>
          <a:ln w="12700">
            <a:solidFill>
              <a:srgbClr val="C62828"/>
            </a:solidFill>
            <a:prstDash val="solid"/>
          </a:ln>
        </p:spPr>
      </p:sp>
      <p:sp>
        <p:nvSpPr>
          <p:cNvPr id="12" name="Shape 10"/>
          <p:cNvSpPr/>
          <p:nvPr/>
        </p:nvSpPr>
        <p:spPr>
          <a:xfrm>
            <a:off x="4754880" y="1042416"/>
            <a:ext cx="274320" cy="256032"/>
          </a:xfrm>
          <a:prstGeom prst="rect">
            <a:avLst/>
          </a:prstGeom>
          <a:solidFill>
            <a:srgbClr val="C62828"/>
          </a:solidFill>
          <a:ln w="12700">
            <a:solidFill>
              <a:srgbClr val="C62828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4754880" y="1042416"/>
            <a:ext cx="2743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5084064" y="1042416"/>
            <a:ext cx="3657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Introduce Misconfigs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4754880" y="1389888"/>
            <a:ext cx="4023360" cy="71323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Public S3, open ports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Over-privileged IAM, no logging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4617720" y="2304288"/>
            <a:ext cx="4251960" cy="1207008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17" name="Shape 15"/>
          <p:cNvSpPr/>
          <p:nvPr/>
        </p:nvSpPr>
        <p:spPr>
          <a:xfrm>
            <a:off x="4617720" y="2304288"/>
            <a:ext cx="64008" cy="1207008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4754880" y="2377440"/>
            <a:ext cx="274320" cy="256032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4754880" y="2377440"/>
            <a:ext cx="2743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5084064" y="2377440"/>
            <a:ext cx="3657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 Controls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4754880" y="2724912"/>
            <a:ext cx="4023360" cy="71323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MFA + IAM policies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SSE-KMS + CloudTrail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4617720" y="3639312"/>
            <a:ext cx="4251960" cy="1207008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23" name="Shape 21"/>
          <p:cNvSpPr/>
          <p:nvPr/>
        </p:nvSpPr>
        <p:spPr>
          <a:xfrm>
            <a:off x="4617720" y="3639312"/>
            <a:ext cx="64008" cy="1207008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24" name="Shape 22"/>
          <p:cNvSpPr/>
          <p:nvPr/>
        </p:nvSpPr>
        <p:spPr>
          <a:xfrm>
            <a:off x="4754880" y="3712464"/>
            <a:ext cx="274320" cy="256032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4754880" y="3712464"/>
            <a:ext cx="2743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5084064" y="3712464"/>
            <a:ext cx="3657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Measure &amp; Attack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4754880" y="4059936"/>
            <a:ext cx="4023360" cy="71323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Prowler + S3Scanner rescan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Pacu adversarial simulation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228600" y="2688336"/>
            <a:ext cx="4160520" cy="658368"/>
          </a:xfrm>
          <a:prstGeom prst="rect">
            <a:avLst/>
          </a:prstGeom>
          <a:solidFill>
            <a:srgbClr val="ECEFF1"/>
          </a:solidFill>
          <a:ln w="12700">
            <a:solidFill>
              <a:srgbClr val="ECEFF1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347472" y="2706624"/>
            <a:ext cx="393192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Ethics: isolated simulation environment</a:t>
            </a:r>
            <a:endParaRPr lang="en-US" sz="1100" dirty="0"/>
          </a:p>
          <a:p>
            <a:pPr marL="0" indent="0" algn="l">
              <a:buNone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real systems, no personal data involved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4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" cy="5143500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91440" y="0"/>
            <a:ext cx="9052560" cy="54864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256032" y="0"/>
            <a:ext cx="8732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Tools &amp; Technologies</a:t>
            </a:r>
            <a:endParaRPr lang="en-US" sz="1900" dirty="0"/>
          </a:p>
        </p:txBody>
      </p:sp>
      <p:sp>
        <p:nvSpPr>
          <p:cNvPr id="5" name="Text 3"/>
          <p:cNvSpPr/>
          <p:nvPr/>
        </p:nvSpPr>
        <p:spPr>
          <a:xfrm>
            <a:off x="228600" y="658368"/>
            <a:ext cx="86868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i="1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tools — each covers a different assessment dimension: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228600" y="969264"/>
            <a:ext cx="2788920" cy="400507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7" name="Shape 5"/>
          <p:cNvSpPr/>
          <p:nvPr/>
        </p:nvSpPr>
        <p:spPr>
          <a:xfrm>
            <a:off x="228600" y="969264"/>
            <a:ext cx="2788920" cy="310896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320040" y="1005840"/>
            <a:ext cx="26060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S3Scanner [29]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320040" y="1335024"/>
            <a:ext cx="2606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1565C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Configuration Scanner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320040" y="1609344"/>
            <a:ext cx="2606040" cy="113385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Scans S3 bucket access settings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Targeted: most common misconfiguration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Clean pre/post comparable output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228600" y="2834640"/>
            <a:ext cx="2788920" cy="27432"/>
          </a:xfrm>
          <a:prstGeom prst="rect">
            <a:avLst/>
          </a:prstGeom>
          <a:solidFill>
            <a:srgbClr val="ECEFF1"/>
          </a:solidFill>
          <a:ln w="12700">
            <a:solidFill>
              <a:srgbClr val="ECEFF1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320040" y="2889504"/>
            <a:ext cx="2606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b="1" dirty="0">
                <a:solidFill>
                  <a:srgbClr val="C6282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Alternative rejected:</a:t>
            </a:r>
            <a:endParaRPr lang="en-US" sz="950" dirty="0"/>
          </a:p>
        </p:txBody>
      </p:sp>
      <p:sp>
        <p:nvSpPr>
          <p:cNvPr id="13" name="Text 11"/>
          <p:cNvSpPr/>
          <p:nvPr/>
        </p:nvSpPr>
        <p:spPr>
          <a:xfrm>
            <a:off x="320040" y="3108960"/>
            <a:ext cx="26060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Broader scanners: less targeted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3154680" y="969264"/>
            <a:ext cx="2788920" cy="400507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15" name="Shape 13"/>
          <p:cNvSpPr/>
          <p:nvPr/>
        </p:nvSpPr>
        <p:spPr>
          <a:xfrm>
            <a:off x="3154680" y="969264"/>
            <a:ext cx="2788920" cy="310896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3246120" y="1005840"/>
            <a:ext cx="26060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Prowler [30]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3246120" y="1335024"/>
            <a:ext cx="2606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0083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Compliance Assessor</a:t>
            </a:r>
            <a:endParaRPr lang="en-US" sz="1050" dirty="0"/>
          </a:p>
        </p:txBody>
      </p:sp>
      <p:sp>
        <p:nvSpPr>
          <p:cNvPr id="18" name="Text 16"/>
          <p:cNvSpPr/>
          <p:nvPr/>
        </p:nvSpPr>
        <p:spPr>
          <a:xfrm>
            <a:off x="3246120" y="1609344"/>
            <a:ext cx="2606040" cy="113385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CIS, NIST 800-53, CSA CCM benchmarks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Multi-domain: IAM, logging, encryption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Direct compliance scores [3],[4]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3154680" y="2834640"/>
            <a:ext cx="2788920" cy="27432"/>
          </a:xfrm>
          <a:prstGeom prst="rect">
            <a:avLst/>
          </a:prstGeom>
          <a:solidFill>
            <a:srgbClr val="ECEFF1"/>
          </a:solidFill>
          <a:ln w="12700">
            <a:solidFill>
              <a:srgbClr val="ECEFF1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3246120" y="2889504"/>
            <a:ext cx="2606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b="1" dirty="0">
                <a:solidFill>
                  <a:srgbClr val="C6282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Alternative rejected:</a:t>
            </a:r>
            <a:endParaRPr lang="en-US" sz="950" dirty="0"/>
          </a:p>
        </p:txBody>
      </p:sp>
      <p:sp>
        <p:nvSpPr>
          <p:cNvPr id="21" name="Text 19"/>
          <p:cNvSpPr/>
          <p:nvPr/>
        </p:nvSpPr>
        <p:spPr>
          <a:xfrm>
            <a:off x="3246120" y="3108960"/>
            <a:ext cx="26060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CloudSploit: drift focus, not compliance</a:t>
            </a:r>
            <a:endParaRPr lang="en-US" sz="1000" dirty="0"/>
          </a:p>
        </p:txBody>
      </p:sp>
      <p:sp>
        <p:nvSpPr>
          <p:cNvPr id="22" name="Shape 20"/>
          <p:cNvSpPr/>
          <p:nvPr/>
        </p:nvSpPr>
        <p:spPr>
          <a:xfrm>
            <a:off x="6080760" y="969264"/>
            <a:ext cx="2788920" cy="400507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23" name="Shape 21"/>
          <p:cNvSpPr/>
          <p:nvPr/>
        </p:nvSpPr>
        <p:spPr>
          <a:xfrm>
            <a:off x="6080760" y="969264"/>
            <a:ext cx="2788920" cy="310896"/>
          </a:xfrm>
          <a:prstGeom prst="rect">
            <a:avLst/>
          </a:prstGeom>
          <a:solidFill>
            <a:srgbClr val="6A1B9A"/>
          </a:solidFill>
          <a:ln w="12700">
            <a:solidFill>
              <a:srgbClr val="6A1B9A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6172200" y="1005840"/>
            <a:ext cx="26060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Pacu [31]</a:t>
            </a:r>
            <a:endParaRPr lang="en-US" sz="1200" dirty="0"/>
          </a:p>
        </p:txBody>
      </p:sp>
      <p:sp>
        <p:nvSpPr>
          <p:cNvPr id="25" name="Text 23"/>
          <p:cNvSpPr/>
          <p:nvPr/>
        </p:nvSpPr>
        <p:spPr>
          <a:xfrm>
            <a:off x="6172200" y="1335024"/>
            <a:ext cx="2606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6A1B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Adversarial Simulator</a:t>
            </a:r>
            <a:endParaRPr lang="en-US" sz="1050" dirty="0"/>
          </a:p>
        </p:txBody>
      </p:sp>
      <p:sp>
        <p:nvSpPr>
          <p:cNvPr id="26" name="Text 24"/>
          <p:cNvSpPr/>
          <p:nvPr/>
        </p:nvSpPr>
        <p:spPr>
          <a:xfrm>
            <a:off x="6172200" y="1609344"/>
            <a:ext cx="2606040" cy="113385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AWS-specific attack simulation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Tests if controls hold under attack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Privilege escalation, credential abuse</a:t>
            </a:r>
            <a:endParaRPr lang="en-US" sz="1100" dirty="0"/>
          </a:p>
        </p:txBody>
      </p:sp>
      <p:sp>
        <p:nvSpPr>
          <p:cNvPr id="27" name="Shape 25"/>
          <p:cNvSpPr/>
          <p:nvPr/>
        </p:nvSpPr>
        <p:spPr>
          <a:xfrm>
            <a:off x="6080760" y="2834640"/>
            <a:ext cx="2788920" cy="27432"/>
          </a:xfrm>
          <a:prstGeom prst="rect">
            <a:avLst/>
          </a:prstGeom>
          <a:solidFill>
            <a:srgbClr val="ECEFF1"/>
          </a:solidFill>
          <a:ln w="12700">
            <a:solidFill>
              <a:srgbClr val="ECEFF1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6172200" y="2889504"/>
            <a:ext cx="2606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b="1" dirty="0">
                <a:solidFill>
                  <a:srgbClr val="C6282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Alternative rejected:</a:t>
            </a:r>
            <a:endParaRPr lang="en-US" sz="950" dirty="0"/>
          </a:p>
        </p:txBody>
      </p:sp>
      <p:sp>
        <p:nvSpPr>
          <p:cNvPr id="29" name="Text 27"/>
          <p:cNvSpPr/>
          <p:nvPr/>
        </p:nvSpPr>
        <p:spPr>
          <a:xfrm>
            <a:off x="6172200" y="3108960"/>
            <a:ext cx="26060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Metasploit: not AWS-specific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4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" cy="5143500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91440" y="0"/>
            <a:ext cx="9052560" cy="54864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256032" y="0"/>
            <a:ext cx="8732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Analysis — Five Metrics</a:t>
            </a:r>
            <a:endParaRPr lang="en-US" sz="1900" dirty="0"/>
          </a:p>
        </p:txBody>
      </p:sp>
      <p:sp>
        <p:nvSpPr>
          <p:cNvPr id="5" name="Shape 3"/>
          <p:cNvSpPr/>
          <p:nvPr/>
        </p:nvSpPr>
        <p:spPr>
          <a:xfrm>
            <a:off x="228600" y="713232"/>
            <a:ext cx="8686800" cy="694944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228600" y="713232"/>
            <a:ext cx="64008" cy="694944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8321040" y="941832"/>
            <a:ext cx="502920" cy="237744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8321040" y="941832"/>
            <a:ext cx="5029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O2</a:t>
            </a:r>
            <a:endParaRPr lang="en-US" sz="950" dirty="0"/>
          </a:p>
        </p:txBody>
      </p:sp>
      <p:sp>
        <p:nvSpPr>
          <p:cNvPr id="9" name="Text 7"/>
          <p:cNvSpPr/>
          <p:nvPr/>
        </p:nvSpPr>
        <p:spPr>
          <a:xfrm>
            <a:off x="365760" y="777240"/>
            <a:ext cx="3200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Compliance Rate (%)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365760" y="1060704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Tool: Prowler benchmark</a:t>
            </a:r>
            <a:endParaRPr lang="en-US" sz="1000" dirty="0"/>
          </a:p>
        </p:txBody>
      </p:sp>
      <p:sp>
        <p:nvSpPr>
          <p:cNvPr id="11" name="Shape 9"/>
          <p:cNvSpPr/>
          <p:nvPr/>
        </p:nvSpPr>
        <p:spPr>
          <a:xfrm>
            <a:off x="3749040" y="822960"/>
            <a:ext cx="18288" cy="475488"/>
          </a:xfrm>
          <a:prstGeom prst="rect">
            <a:avLst/>
          </a:prstGeom>
          <a:solidFill>
            <a:srgbClr val="ECEFF1"/>
          </a:solidFill>
          <a:ln w="12700">
            <a:solidFill>
              <a:srgbClr val="ECEFF1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3886200" y="932688"/>
            <a:ext cx="42519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Target: ≥20pt improvement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228600" y="1536192"/>
            <a:ext cx="8686800" cy="694944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14" name="Shape 12"/>
          <p:cNvSpPr/>
          <p:nvPr/>
        </p:nvSpPr>
        <p:spPr>
          <a:xfrm>
            <a:off x="228600" y="1536192"/>
            <a:ext cx="64008" cy="694944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8321040" y="1764792"/>
            <a:ext cx="502920" cy="237744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8321040" y="1764792"/>
            <a:ext cx="5029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O3</a:t>
            </a:r>
            <a:endParaRPr lang="en-US" sz="950" dirty="0"/>
          </a:p>
        </p:txBody>
      </p:sp>
      <p:sp>
        <p:nvSpPr>
          <p:cNvPr id="17" name="Text 15"/>
          <p:cNvSpPr/>
          <p:nvPr/>
        </p:nvSpPr>
        <p:spPr>
          <a:xfrm>
            <a:off x="365760" y="1600200"/>
            <a:ext cx="3200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Misconfiguration Count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365760" y="1883664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Tool: S3Scanner + Prowler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3749040" y="1645920"/>
            <a:ext cx="18288" cy="475488"/>
          </a:xfrm>
          <a:prstGeom prst="rect">
            <a:avLst/>
          </a:prstGeom>
          <a:solidFill>
            <a:srgbClr val="ECEFF1"/>
          </a:solidFill>
          <a:ln w="12700">
            <a:solidFill>
              <a:srgbClr val="ECEFF1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3886200" y="1755648"/>
            <a:ext cx="42519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Target: Significant reduction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228600" y="2359152"/>
            <a:ext cx="8686800" cy="694944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22" name="Shape 20"/>
          <p:cNvSpPr/>
          <p:nvPr/>
        </p:nvSpPr>
        <p:spPr>
          <a:xfrm>
            <a:off x="228600" y="2359152"/>
            <a:ext cx="64008" cy="694944"/>
          </a:xfrm>
          <a:prstGeom prst="rect">
            <a:avLst/>
          </a:prstGeom>
          <a:solidFill>
            <a:srgbClr val="C62828"/>
          </a:solidFill>
          <a:ln w="12700">
            <a:solidFill>
              <a:srgbClr val="C62828"/>
            </a:solidFill>
            <a:prstDash val="solid"/>
          </a:ln>
        </p:spPr>
      </p:sp>
      <p:sp>
        <p:nvSpPr>
          <p:cNvPr id="23" name="Shape 21"/>
          <p:cNvSpPr/>
          <p:nvPr/>
        </p:nvSpPr>
        <p:spPr>
          <a:xfrm>
            <a:off x="8321040" y="2587752"/>
            <a:ext cx="502920" cy="237744"/>
          </a:xfrm>
          <a:prstGeom prst="rect">
            <a:avLst/>
          </a:prstGeom>
          <a:solidFill>
            <a:srgbClr val="C62828"/>
          </a:solidFill>
          <a:ln w="12700">
            <a:solidFill>
              <a:srgbClr val="C62828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8321040" y="2587752"/>
            <a:ext cx="5029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O2</a:t>
            </a:r>
            <a:endParaRPr lang="en-US" sz="950" dirty="0"/>
          </a:p>
        </p:txBody>
      </p:sp>
      <p:sp>
        <p:nvSpPr>
          <p:cNvPr id="25" name="Text 23"/>
          <p:cNvSpPr/>
          <p:nvPr/>
        </p:nvSpPr>
        <p:spPr>
          <a:xfrm>
            <a:off x="365760" y="2423160"/>
            <a:ext cx="3200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Attack Success Rate (%)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365760" y="2706624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Tool: Pacu simulation</a:t>
            </a:r>
            <a:endParaRPr lang="en-US" sz="1000" dirty="0"/>
          </a:p>
        </p:txBody>
      </p:sp>
      <p:sp>
        <p:nvSpPr>
          <p:cNvPr id="27" name="Shape 25"/>
          <p:cNvSpPr/>
          <p:nvPr/>
        </p:nvSpPr>
        <p:spPr>
          <a:xfrm>
            <a:off x="3749040" y="2468880"/>
            <a:ext cx="18288" cy="475488"/>
          </a:xfrm>
          <a:prstGeom prst="rect">
            <a:avLst/>
          </a:prstGeom>
          <a:solidFill>
            <a:srgbClr val="ECEFF1"/>
          </a:solidFill>
          <a:ln w="12700">
            <a:solidFill>
              <a:srgbClr val="ECEFF1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3886200" y="2578608"/>
            <a:ext cx="42519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Target: ≥50% reduction vs baseline</a:t>
            </a:r>
            <a:endParaRPr lang="en-US" sz="1100" dirty="0"/>
          </a:p>
        </p:txBody>
      </p:sp>
      <p:sp>
        <p:nvSpPr>
          <p:cNvPr id="29" name="Shape 27"/>
          <p:cNvSpPr/>
          <p:nvPr/>
        </p:nvSpPr>
        <p:spPr>
          <a:xfrm>
            <a:off x="228600" y="3182112"/>
            <a:ext cx="8686800" cy="694944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30" name="Shape 28"/>
          <p:cNvSpPr/>
          <p:nvPr/>
        </p:nvSpPr>
        <p:spPr>
          <a:xfrm>
            <a:off x="228600" y="3182112"/>
            <a:ext cx="64008" cy="694944"/>
          </a:xfrm>
          <a:prstGeom prst="rect">
            <a:avLst/>
          </a:prstGeom>
          <a:solidFill>
            <a:srgbClr val="E65100"/>
          </a:solidFill>
          <a:ln w="12700">
            <a:solidFill>
              <a:srgbClr val="E65100"/>
            </a:solidFill>
            <a:prstDash val="solid"/>
          </a:ln>
        </p:spPr>
      </p:sp>
      <p:sp>
        <p:nvSpPr>
          <p:cNvPr id="31" name="Shape 29"/>
          <p:cNvSpPr/>
          <p:nvPr/>
        </p:nvSpPr>
        <p:spPr>
          <a:xfrm>
            <a:off x="8321040" y="3410712"/>
            <a:ext cx="502920" cy="237744"/>
          </a:xfrm>
          <a:prstGeom prst="rect">
            <a:avLst/>
          </a:prstGeom>
          <a:solidFill>
            <a:srgbClr val="E65100"/>
          </a:solidFill>
          <a:ln w="12700">
            <a:solidFill>
              <a:srgbClr val="E65100"/>
            </a:solidFill>
            <a:prstDash val="solid"/>
          </a:ln>
        </p:spPr>
      </p:sp>
      <p:sp>
        <p:nvSpPr>
          <p:cNvPr id="32" name="Text 30"/>
          <p:cNvSpPr/>
          <p:nvPr/>
        </p:nvSpPr>
        <p:spPr>
          <a:xfrm>
            <a:off x="8321040" y="3410712"/>
            <a:ext cx="5029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O3</a:t>
            </a:r>
            <a:endParaRPr lang="en-US" sz="950" dirty="0"/>
          </a:p>
        </p:txBody>
      </p:sp>
      <p:sp>
        <p:nvSpPr>
          <p:cNvPr id="33" name="Text 31"/>
          <p:cNvSpPr/>
          <p:nvPr/>
        </p:nvSpPr>
        <p:spPr>
          <a:xfrm>
            <a:off x="365760" y="3246120"/>
            <a:ext cx="3200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Exposure Risk Score</a:t>
            </a:r>
            <a:endParaRPr lang="en-US" sz="1200" dirty="0"/>
          </a:p>
        </p:txBody>
      </p:sp>
      <p:sp>
        <p:nvSpPr>
          <p:cNvPr id="34" name="Text 32"/>
          <p:cNvSpPr/>
          <p:nvPr/>
        </p:nvSpPr>
        <p:spPr>
          <a:xfrm>
            <a:off x="365760" y="3529584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Tool: Σ (Resources × Severity)</a:t>
            </a:r>
            <a:endParaRPr lang="en-US" sz="1000" dirty="0"/>
          </a:p>
        </p:txBody>
      </p:sp>
      <p:sp>
        <p:nvSpPr>
          <p:cNvPr id="35" name="Shape 33"/>
          <p:cNvSpPr/>
          <p:nvPr/>
        </p:nvSpPr>
        <p:spPr>
          <a:xfrm>
            <a:off x="3749040" y="3291840"/>
            <a:ext cx="18288" cy="475488"/>
          </a:xfrm>
          <a:prstGeom prst="rect">
            <a:avLst/>
          </a:prstGeom>
          <a:solidFill>
            <a:srgbClr val="ECEFF1"/>
          </a:solidFill>
          <a:ln w="12700">
            <a:solidFill>
              <a:srgbClr val="ECEFF1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3886200" y="3401568"/>
            <a:ext cx="42519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Target: Aggregate posture pre/post</a:t>
            </a:r>
            <a:endParaRPr lang="en-US" sz="1100" dirty="0"/>
          </a:p>
        </p:txBody>
      </p:sp>
      <p:sp>
        <p:nvSpPr>
          <p:cNvPr id="37" name="Shape 35"/>
          <p:cNvSpPr/>
          <p:nvPr/>
        </p:nvSpPr>
        <p:spPr>
          <a:xfrm>
            <a:off x="228600" y="4005072"/>
            <a:ext cx="8686800" cy="694944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38" name="Shape 36"/>
          <p:cNvSpPr/>
          <p:nvPr/>
        </p:nvSpPr>
        <p:spPr>
          <a:xfrm>
            <a:off x="228600" y="4005072"/>
            <a:ext cx="64008" cy="694944"/>
          </a:xfrm>
          <a:prstGeom prst="rect">
            <a:avLst/>
          </a:prstGeom>
          <a:solidFill>
            <a:srgbClr val="6A1B9A"/>
          </a:solidFill>
          <a:ln w="12700">
            <a:solidFill>
              <a:srgbClr val="6A1B9A"/>
            </a:solidFill>
            <a:prstDash val="solid"/>
          </a:ln>
        </p:spPr>
      </p:sp>
      <p:sp>
        <p:nvSpPr>
          <p:cNvPr id="39" name="Shape 37"/>
          <p:cNvSpPr/>
          <p:nvPr/>
        </p:nvSpPr>
        <p:spPr>
          <a:xfrm>
            <a:off x="8321040" y="4233672"/>
            <a:ext cx="502920" cy="237744"/>
          </a:xfrm>
          <a:prstGeom prst="rect">
            <a:avLst/>
          </a:prstGeom>
          <a:solidFill>
            <a:srgbClr val="6A1B9A"/>
          </a:solidFill>
          <a:ln w="12700">
            <a:solidFill>
              <a:srgbClr val="6A1B9A"/>
            </a:solidFill>
            <a:prstDash val="solid"/>
          </a:ln>
        </p:spPr>
      </p:sp>
      <p:sp>
        <p:nvSpPr>
          <p:cNvPr id="40" name="Text 38"/>
          <p:cNvSpPr/>
          <p:nvPr/>
        </p:nvSpPr>
        <p:spPr>
          <a:xfrm>
            <a:off x="8321040" y="4233672"/>
            <a:ext cx="5029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O4</a:t>
            </a:r>
            <a:endParaRPr lang="en-US" sz="950" dirty="0"/>
          </a:p>
        </p:txBody>
      </p:sp>
      <p:sp>
        <p:nvSpPr>
          <p:cNvPr id="41" name="Text 39"/>
          <p:cNvSpPr/>
          <p:nvPr/>
        </p:nvSpPr>
        <p:spPr>
          <a:xfrm>
            <a:off x="365760" y="4069080"/>
            <a:ext cx="3200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Monitoring Coverage (%)</a:t>
            </a:r>
            <a:endParaRPr lang="en-US" sz="1200" dirty="0"/>
          </a:p>
        </p:txBody>
      </p:sp>
      <p:sp>
        <p:nvSpPr>
          <p:cNvPr id="42" name="Text 40"/>
          <p:cNvSpPr/>
          <p:nvPr/>
        </p:nvSpPr>
        <p:spPr>
          <a:xfrm>
            <a:off x="365760" y="4352544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Tool: CloudTrail log analysis</a:t>
            </a:r>
            <a:endParaRPr lang="en-US" sz="1000" dirty="0"/>
          </a:p>
        </p:txBody>
      </p:sp>
      <p:sp>
        <p:nvSpPr>
          <p:cNvPr id="43" name="Shape 41"/>
          <p:cNvSpPr/>
          <p:nvPr/>
        </p:nvSpPr>
        <p:spPr>
          <a:xfrm>
            <a:off x="3749040" y="4114800"/>
            <a:ext cx="18288" cy="475488"/>
          </a:xfrm>
          <a:prstGeom prst="rect">
            <a:avLst/>
          </a:prstGeom>
          <a:solidFill>
            <a:srgbClr val="ECEFF1"/>
          </a:solidFill>
          <a:ln w="12700">
            <a:solidFill>
              <a:srgbClr val="ECEFF1"/>
            </a:solidFill>
            <a:prstDash val="solid"/>
          </a:ln>
        </p:spPr>
      </p:sp>
      <p:sp>
        <p:nvSpPr>
          <p:cNvPr id="44" name="Text 42"/>
          <p:cNvSpPr/>
          <p:nvPr/>
        </p:nvSpPr>
        <p:spPr>
          <a:xfrm>
            <a:off x="3886200" y="4224528"/>
            <a:ext cx="42519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Target: Unified: AWS + VirtualBox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4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" cy="5143500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91440" y="0"/>
            <a:ext cx="9052560" cy="54864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256032" y="0"/>
            <a:ext cx="8732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Plan — 10 Weeks</a:t>
            </a:r>
            <a:endParaRPr lang="en-US" sz="1900" dirty="0"/>
          </a:p>
        </p:txBody>
      </p:sp>
      <p:sp>
        <p:nvSpPr>
          <p:cNvPr id="5" name="Shape 3"/>
          <p:cNvSpPr/>
          <p:nvPr/>
        </p:nvSpPr>
        <p:spPr>
          <a:xfrm>
            <a:off x="228600" y="694944"/>
            <a:ext cx="8686800" cy="566928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228600" y="694944"/>
            <a:ext cx="658368" cy="566928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228600" y="694944"/>
            <a:ext cx="65836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 1-2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941832" y="822960"/>
            <a:ext cx="647395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→ threat inventory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7516368" y="859536"/>
            <a:ext cx="960120" cy="237744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7516368" y="859536"/>
            <a:ext cx="9601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O1</a:t>
            </a:r>
            <a:endParaRPr lang="en-US" sz="1000" dirty="0"/>
          </a:p>
        </p:txBody>
      </p:sp>
      <p:sp>
        <p:nvSpPr>
          <p:cNvPr id="11" name="Shape 9"/>
          <p:cNvSpPr/>
          <p:nvPr/>
        </p:nvSpPr>
        <p:spPr>
          <a:xfrm>
            <a:off x="228600" y="1335024"/>
            <a:ext cx="8686800" cy="566928"/>
          </a:xfrm>
          <a:prstGeom prst="rect">
            <a:avLst/>
          </a:prstGeom>
          <a:solidFill>
            <a:srgbClr val="ECEFF1"/>
          </a:solidFill>
          <a:ln w="12700">
            <a:solidFill>
              <a:srgbClr val="ECEFF1"/>
            </a:solidFill>
            <a:prstDash val="solid"/>
          </a:ln>
        </p:spPr>
      </p:sp>
      <p:sp>
        <p:nvSpPr>
          <p:cNvPr id="12" name="Shape 10"/>
          <p:cNvSpPr/>
          <p:nvPr/>
        </p:nvSpPr>
        <p:spPr>
          <a:xfrm>
            <a:off x="228600" y="1335024"/>
            <a:ext cx="658368" cy="566928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228600" y="1335024"/>
            <a:ext cx="65836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 3-4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941832" y="1463040"/>
            <a:ext cx="647395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Setup environment → introduce misconfigs → baseline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7516368" y="1499616"/>
            <a:ext cx="960120" cy="237744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7516368" y="1499616"/>
            <a:ext cx="9601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O3</a:t>
            </a:r>
            <a:endParaRPr lang="en-US" sz="1000" dirty="0"/>
          </a:p>
        </p:txBody>
      </p:sp>
      <p:sp>
        <p:nvSpPr>
          <p:cNvPr id="17" name="Shape 15"/>
          <p:cNvSpPr/>
          <p:nvPr/>
        </p:nvSpPr>
        <p:spPr>
          <a:xfrm>
            <a:off x="228600" y="1975104"/>
            <a:ext cx="8686800" cy="566928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228600" y="1975104"/>
            <a:ext cx="658368" cy="566928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228600" y="1975104"/>
            <a:ext cx="65836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 5-6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941832" y="2103120"/>
            <a:ext cx="647395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 controls: MFA, IAM, encryption, monitoring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7516368" y="2139696"/>
            <a:ext cx="960120" cy="237744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7516368" y="2139696"/>
            <a:ext cx="9601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O2,O4</a:t>
            </a:r>
            <a:endParaRPr lang="en-US" sz="1000" dirty="0"/>
          </a:p>
        </p:txBody>
      </p:sp>
      <p:sp>
        <p:nvSpPr>
          <p:cNvPr id="23" name="Shape 21"/>
          <p:cNvSpPr/>
          <p:nvPr/>
        </p:nvSpPr>
        <p:spPr>
          <a:xfrm>
            <a:off x="228600" y="2615184"/>
            <a:ext cx="8686800" cy="566928"/>
          </a:xfrm>
          <a:prstGeom prst="rect">
            <a:avLst/>
          </a:prstGeom>
          <a:solidFill>
            <a:srgbClr val="ECEFF1"/>
          </a:solidFill>
          <a:ln w="12700">
            <a:solidFill>
              <a:srgbClr val="ECEFF1"/>
            </a:solidFill>
            <a:prstDash val="solid"/>
          </a:ln>
        </p:spPr>
      </p:sp>
      <p:sp>
        <p:nvSpPr>
          <p:cNvPr id="24" name="Shape 22"/>
          <p:cNvSpPr/>
          <p:nvPr/>
        </p:nvSpPr>
        <p:spPr>
          <a:xfrm>
            <a:off x="228600" y="2615184"/>
            <a:ext cx="658368" cy="566928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228600" y="2615184"/>
            <a:ext cx="65836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 7-8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941832" y="2743200"/>
            <a:ext cx="647395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Test: Prowler, S3Scanner, Pacu simulations</a:t>
            </a:r>
            <a:endParaRPr lang="en-US" sz="1100" dirty="0"/>
          </a:p>
        </p:txBody>
      </p:sp>
      <p:sp>
        <p:nvSpPr>
          <p:cNvPr id="27" name="Shape 25"/>
          <p:cNvSpPr/>
          <p:nvPr/>
        </p:nvSpPr>
        <p:spPr>
          <a:xfrm>
            <a:off x="7516368" y="2779776"/>
            <a:ext cx="960120" cy="237744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7516368" y="2779776"/>
            <a:ext cx="9601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O2,O3</a:t>
            </a:r>
            <a:endParaRPr lang="en-US" sz="1000" dirty="0"/>
          </a:p>
        </p:txBody>
      </p:sp>
      <p:sp>
        <p:nvSpPr>
          <p:cNvPr id="29" name="Shape 27"/>
          <p:cNvSpPr/>
          <p:nvPr/>
        </p:nvSpPr>
        <p:spPr>
          <a:xfrm>
            <a:off x="228600" y="3255264"/>
            <a:ext cx="8686800" cy="566928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30" name="Shape 28"/>
          <p:cNvSpPr/>
          <p:nvPr/>
        </p:nvSpPr>
        <p:spPr>
          <a:xfrm>
            <a:off x="228600" y="3255264"/>
            <a:ext cx="658368" cy="566928"/>
          </a:xfrm>
          <a:prstGeom prst="rect">
            <a:avLst/>
          </a:prstGeom>
          <a:solidFill>
            <a:srgbClr val="6A1B9A"/>
          </a:solidFill>
          <a:ln w="12700">
            <a:solidFill>
              <a:srgbClr val="6A1B9A"/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228600" y="3255264"/>
            <a:ext cx="65836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 9</a:t>
            </a:r>
            <a:endParaRPr lang="en-US" sz="1100" dirty="0"/>
          </a:p>
        </p:txBody>
      </p:sp>
      <p:sp>
        <p:nvSpPr>
          <p:cNvPr id="32" name="Text 30"/>
          <p:cNvSpPr/>
          <p:nvPr/>
        </p:nvSpPr>
        <p:spPr>
          <a:xfrm>
            <a:off x="941832" y="3383280"/>
            <a:ext cx="647395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analysis: pre/post comparison, risk scores</a:t>
            </a:r>
            <a:endParaRPr lang="en-US" sz="1100" dirty="0"/>
          </a:p>
        </p:txBody>
      </p:sp>
      <p:sp>
        <p:nvSpPr>
          <p:cNvPr id="33" name="Shape 31"/>
          <p:cNvSpPr/>
          <p:nvPr/>
        </p:nvSpPr>
        <p:spPr>
          <a:xfrm>
            <a:off x="7516368" y="3419856"/>
            <a:ext cx="960120" cy="237744"/>
          </a:xfrm>
          <a:prstGeom prst="rect">
            <a:avLst/>
          </a:prstGeom>
          <a:solidFill>
            <a:srgbClr val="6A1B9A"/>
          </a:solidFill>
          <a:ln w="12700">
            <a:solidFill>
              <a:srgbClr val="6A1B9A"/>
            </a:solidFill>
            <a:prstDash val="solid"/>
          </a:ln>
        </p:spPr>
      </p:sp>
      <p:sp>
        <p:nvSpPr>
          <p:cNvPr id="34" name="Text 32"/>
          <p:cNvSpPr/>
          <p:nvPr/>
        </p:nvSpPr>
        <p:spPr>
          <a:xfrm>
            <a:off x="7516368" y="3419856"/>
            <a:ext cx="9601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</a:t>
            </a:r>
            <a:endParaRPr lang="en-US" sz="1000" dirty="0"/>
          </a:p>
        </p:txBody>
      </p:sp>
      <p:sp>
        <p:nvSpPr>
          <p:cNvPr id="35" name="Shape 33"/>
          <p:cNvSpPr/>
          <p:nvPr/>
        </p:nvSpPr>
        <p:spPr>
          <a:xfrm>
            <a:off x="228600" y="3895344"/>
            <a:ext cx="8686800" cy="566928"/>
          </a:xfrm>
          <a:prstGeom prst="rect">
            <a:avLst/>
          </a:prstGeom>
          <a:solidFill>
            <a:srgbClr val="ECEFF1"/>
          </a:solidFill>
          <a:ln w="12700">
            <a:solidFill>
              <a:srgbClr val="ECEFF1"/>
            </a:solidFill>
            <a:prstDash val="solid"/>
          </a:ln>
        </p:spPr>
      </p:sp>
      <p:sp>
        <p:nvSpPr>
          <p:cNvPr id="36" name="Shape 34"/>
          <p:cNvSpPr/>
          <p:nvPr/>
        </p:nvSpPr>
        <p:spPr>
          <a:xfrm>
            <a:off x="228600" y="3895344"/>
            <a:ext cx="658368" cy="566928"/>
          </a:xfrm>
          <a:prstGeom prst="rect">
            <a:avLst/>
          </a:prstGeom>
          <a:solidFill>
            <a:srgbClr val="6A1B9A"/>
          </a:solidFill>
          <a:ln w="12700">
            <a:solidFill>
              <a:srgbClr val="6A1B9A"/>
            </a:solidFill>
            <a:prstDash val="solid"/>
          </a:ln>
        </p:spPr>
      </p:sp>
      <p:sp>
        <p:nvSpPr>
          <p:cNvPr id="37" name="Text 35"/>
          <p:cNvSpPr/>
          <p:nvPr/>
        </p:nvSpPr>
        <p:spPr>
          <a:xfrm>
            <a:off x="228600" y="3895344"/>
            <a:ext cx="65836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 10</a:t>
            </a:r>
            <a:endParaRPr lang="en-US" sz="1100" dirty="0"/>
          </a:p>
        </p:txBody>
      </p:sp>
      <p:sp>
        <p:nvSpPr>
          <p:cNvPr id="38" name="Text 36"/>
          <p:cNvSpPr/>
          <p:nvPr/>
        </p:nvSpPr>
        <p:spPr>
          <a:xfrm>
            <a:off x="941832" y="4023360"/>
            <a:ext cx="647395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Framework write-up → benchmark → submit</a:t>
            </a:r>
            <a:endParaRPr lang="en-US" sz="1100" dirty="0"/>
          </a:p>
        </p:txBody>
      </p:sp>
      <p:sp>
        <p:nvSpPr>
          <p:cNvPr id="39" name="Shape 37"/>
          <p:cNvSpPr/>
          <p:nvPr/>
        </p:nvSpPr>
        <p:spPr>
          <a:xfrm>
            <a:off x="7516368" y="4059936"/>
            <a:ext cx="960120" cy="237744"/>
          </a:xfrm>
          <a:prstGeom prst="rect">
            <a:avLst/>
          </a:prstGeom>
          <a:solidFill>
            <a:srgbClr val="6A1B9A"/>
          </a:solidFill>
          <a:ln w="12700">
            <a:solidFill>
              <a:srgbClr val="6A1B9A"/>
            </a:solidFill>
            <a:prstDash val="solid"/>
          </a:ln>
        </p:spPr>
      </p:sp>
      <p:sp>
        <p:nvSpPr>
          <p:cNvPr id="40" name="Text 38"/>
          <p:cNvSpPr/>
          <p:nvPr/>
        </p:nvSpPr>
        <p:spPr>
          <a:xfrm>
            <a:off x="7516368" y="4059936"/>
            <a:ext cx="9601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O4</a:t>
            </a:r>
            <a:endParaRPr lang="en-US" sz="1000" dirty="0"/>
          </a:p>
        </p:txBody>
      </p:sp>
      <p:sp>
        <p:nvSpPr>
          <p:cNvPr id="41" name="Shape 39"/>
          <p:cNvSpPr/>
          <p:nvPr/>
        </p:nvSpPr>
        <p:spPr>
          <a:xfrm>
            <a:off x="228600" y="4553712"/>
            <a:ext cx="8686800" cy="438912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42" name="Text 40"/>
          <p:cNvSpPr/>
          <p:nvPr/>
        </p:nvSpPr>
        <p:spPr>
          <a:xfrm>
            <a:off x="347472" y="4572000"/>
            <a:ext cx="841248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resources free: AWS Free Tier  |  VirtualBox  |  S3Scanner, Prowler, Pacu (open-source)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4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" cy="5143500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91440" y="0"/>
            <a:ext cx="9052560" cy="54864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256032" y="0"/>
            <a:ext cx="8732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 Outcomes &amp; Limitations</a:t>
            </a:r>
            <a:endParaRPr lang="en-US" sz="1900" dirty="0"/>
          </a:p>
        </p:txBody>
      </p:sp>
      <p:sp>
        <p:nvSpPr>
          <p:cNvPr id="5" name="Shape 3"/>
          <p:cNvSpPr/>
          <p:nvPr/>
        </p:nvSpPr>
        <p:spPr>
          <a:xfrm>
            <a:off x="228600" y="694944"/>
            <a:ext cx="2779776" cy="1005840"/>
          </a:xfrm>
          <a:prstGeom prst="rect">
            <a:avLst/>
          </a:prstGeom>
          <a:solidFill>
            <a:srgbClr val="0D1B3E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228600" y="694944"/>
            <a:ext cx="64008" cy="1005840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356616" y="768096"/>
            <a:ext cx="25420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0083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≥20pt</a:t>
            </a:r>
            <a:endParaRPr lang="en-US" sz="3000" dirty="0"/>
          </a:p>
        </p:txBody>
      </p:sp>
      <p:sp>
        <p:nvSpPr>
          <p:cNvPr id="8" name="Text 6"/>
          <p:cNvSpPr/>
          <p:nvPr/>
        </p:nvSpPr>
        <p:spPr>
          <a:xfrm>
            <a:off x="356616" y="1225296"/>
            <a:ext cx="254203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Compliance improvement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356616" y="1472184"/>
            <a:ext cx="254203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i="1" dirty="0">
                <a:solidFill>
                  <a:srgbClr val="90CAF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Prowler post-test</a:t>
            </a:r>
            <a:endParaRPr lang="en-US" sz="850" dirty="0"/>
          </a:p>
        </p:txBody>
      </p:sp>
      <p:sp>
        <p:nvSpPr>
          <p:cNvPr id="10" name="Shape 8"/>
          <p:cNvSpPr/>
          <p:nvPr/>
        </p:nvSpPr>
        <p:spPr>
          <a:xfrm>
            <a:off x="3172968" y="694944"/>
            <a:ext cx="2779776" cy="1005840"/>
          </a:xfrm>
          <a:prstGeom prst="rect">
            <a:avLst/>
          </a:prstGeom>
          <a:solidFill>
            <a:srgbClr val="0D1B3E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11" name="Shape 9"/>
          <p:cNvSpPr/>
          <p:nvPr/>
        </p:nvSpPr>
        <p:spPr>
          <a:xfrm>
            <a:off x="3172968" y="694944"/>
            <a:ext cx="64008" cy="1005840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3300984" y="768096"/>
            <a:ext cx="25420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565C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≥50%</a:t>
            </a:r>
            <a:endParaRPr lang="en-US" sz="3000" dirty="0"/>
          </a:p>
        </p:txBody>
      </p:sp>
      <p:sp>
        <p:nvSpPr>
          <p:cNvPr id="13" name="Text 11"/>
          <p:cNvSpPr/>
          <p:nvPr/>
        </p:nvSpPr>
        <p:spPr>
          <a:xfrm>
            <a:off x="3300984" y="1225296"/>
            <a:ext cx="254203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Attack rate reduction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3300984" y="1472184"/>
            <a:ext cx="254203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i="1" dirty="0">
                <a:solidFill>
                  <a:srgbClr val="90CAF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Pacu comparison</a:t>
            </a:r>
            <a:endParaRPr lang="en-US" sz="850" dirty="0"/>
          </a:p>
        </p:txBody>
      </p:sp>
      <p:sp>
        <p:nvSpPr>
          <p:cNvPr id="15" name="Shape 13"/>
          <p:cNvSpPr/>
          <p:nvPr/>
        </p:nvSpPr>
        <p:spPr>
          <a:xfrm>
            <a:off x="6117336" y="694944"/>
            <a:ext cx="2779776" cy="1005840"/>
          </a:xfrm>
          <a:prstGeom prst="rect">
            <a:avLst/>
          </a:prstGeom>
          <a:solidFill>
            <a:srgbClr val="0D1B3E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16" name="Shape 14"/>
          <p:cNvSpPr/>
          <p:nvPr/>
        </p:nvSpPr>
        <p:spPr>
          <a:xfrm>
            <a:off x="6117336" y="694944"/>
            <a:ext cx="64008" cy="1005840"/>
          </a:xfrm>
          <a:prstGeom prst="rect">
            <a:avLst/>
          </a:prstGeom>
          <a:solidFill>
            <a:srgbClr val="6A1B9A"/>
          </a:solidFill>
          <a:ln w="12700">
            <a:solidFill>
              <a:srgbClr val="6A1B9A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6245352" y="768096"/>
            <a:ext cx="25420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6A1B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3000" dirty="0"/>
          </a:p>
        </p:txBody>
      </p:sp>
      <p:sp>
        <p:nvSpPr>
          <p:cNvPr id="18" name="Text 16"/>
          <p:cNvSpPr/>
          <p:nvPr/>
        </p:nvSpPr>
        <p:spPr>
          <a:xfrm>
            <a:off x="6245352" y="1225296"/>
            <a:ext cx="254203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Proposed framework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6245352" y="1472184"/>
            <a:ext cx="254203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i="1" dirty="0">
                <a:solidFill>
                  <a:srgbClr val="90CAF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Benchmarked: ISO/NIST/CSA</a:t>
            </a:r>
            <a:endParaRPr lang="en-US" sz="850" dirty="0"/>
          </a:p>
        </p:txBody>
      </p:sp>
      <p:sp>
        <p:nvSpPr>
          <p:cNvPr id="20" name="Shape 18"/>
          <p:cNvSpPr/>
          <p:nvPr/>
        </p:nvSpPr>
        <p:spPr>
          <a:xfrm>
            <a:off x="228600" y="1828800"/>
            <a:ext cx="4160520" cy="219456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21" name="Shape 19"/>
          <p:cNvSpPr/>
          <p:nvPr/>
        </p:nvSpPr>
        <p:spPr>
          <a:xfrm>
            <a:off x="228600" y="1828800"/>
            <a:ext cx="64008" cy="2194560"/>
          </a:xfrm>
          <a:prstGeom prst="rect">
            <a:avLst/>
          </a:prstGeom>
          <a:solidFill>
            <a:srgbClr val="2E7D32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374904" y="1920240"/>
            <a:ext cx="394106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Potential Impact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374904" y="2249424"/>
            <a:ext cx="3941064" cy="168249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May contribute to hybrid cloud evidence base [22]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 guidance for AWS hybrid teams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Indicates governance gap in cloud security [20]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Reproducible: open-source, free-tier tools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4617720" y="1828800"/>
            <a:ext cx="4251960" cy="219456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25" name="Shape 23"/>
          <p:cNvSpPr/>
          <p:nvPr/>
        </p:nvSpPr>
        <p:spPr>
          <a:xfrm>
            <a:off x="4617720" y="1828800"/>
            <a:ext cx="64008" cy="2194560"/>
          </a:xfrm>
          <a:prstGeom prst="rect">
            <a:avLst/>
          </a:prstGeom>
          <a:solidFill>
            <a:srgbClr val="C62828"/>
          </a:solidFill>
          <a:ln w="12700">
            <a:solidFill>
              <a:srgbClr val="C62828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4764024" y="1920240"/>
            <a:ext cx="403250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Acknowledged Limitations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4764024" y="2249424"/>
            <a:ext cx="4032504" cy="168249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Simulation ≠ full production complexity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AWS-scoped — may not transfer to Azure/GCP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 limits attack scenario range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Future: extend to other platforms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228600" y="4133088"/>
            <a:ext cx="8686800" cy="420624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347472" y="4151376"/>
            <a:ext cx="84124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study aims to provide empirically informed guidance suggesting potential improvements — within a controlled simulation.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4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" cy="5143500"/>
          </a:xfrm>
          <a:prstGeom prst="rect">
            <a:avLst/>
          </a:prstGeom>
          <a:solidFill>
            <a:srgbClr val="6A1B9A"/>
          </a:solidFill>
          <a:ln w="12700">
            <a:solidFill>
              <a:srgbClr val="6A1B9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91440" y="0"/>
            <a:ext cx="9052560" cy="54864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256032" y="0"/>
            <a:ext cx="8732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Contribution</a:t>
            </a:r>
            <a:endParaRPr lang="en-US" sz="1900" dirty="0"/>
          </a:p>
        </p:txBody>
      </p:sp>
      <p:sp>
        <p:nvSpPr>
          <p:cNvPr id="5" name="Shape 3"/>
          <p:cNvSpPr/>
          <p:nvPr/>
        </p:nvSpPr>
        <p:spPr>
          <a:xfrm>
            <a:off x="228600" y="658368"/>
            <a:ext cx="8686800" cy="658368"/>
          </a:xfrm>
          <a:prstGeom prst="rect">
            <a:avLst/>
          </a:prstGeom>
          <a:solidFill>
            <a:srgbClr val="0D1B3E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6" name="Text 4"/>
          <p:cNvSpPr/>
          <p:nvPr/>
        </p:nvSpPr>
        <p:spPr>
          <a:xfrm>
            <a:off x="347472" y="676656"/>
            <a:ext cx="841248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0083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First empirically informed security configuration framework evaluated in a hybrid cloud simulation.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228600" y="1426464"/>
            <a:ext cx="4069080" cy="1499616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8" name="Shape 6"/>
          <p:cNvSpPr/>
          <p:nvPr/>
        </p:nvSpPr>
        <p:spPr>
          <a:xfrm>
            <a:off x="228600" y="1426464"/>
            <a:ext cx="64008" cy="1499616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228600" y="1426464"/>
            <a:ext cx="4069080" cy="347472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356616" y="1481328"/>
            <a:ext cx="3840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📐  Empirically Informed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356616" y="1901952"/>
            <a:ext cx="384048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Evidence-based, not conceptual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Derived from controlled experiment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4681728" y="1426464"/>
            <a:ext cx="4069080" cy="1499616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13" name="Shape 11"/>
          <p:cNvSpPr/>
          <p:nvPr/>
        </p:nvSpPr>
        <p:spPr>
          <a:xfrm>
            <a:off x="4681728" y="1426464"/>
            <a:ext cx="64008" cy="1499616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4681728" y="1426464"/>
            <a:ext cx="4069080" cy="347472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4809744" y="1481328"/>
            <a:ext cx="3840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⚖️  Integrated View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4809744" y="1901952"/>
            <a:ext cx="384048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Combines technical + governance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Synthesis of Hashizume + Takabi [8],[12]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228600" y="3035808"/>
            <a:ext cx="4069080" cy="1499616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18" name="Shape 16"/>
          <p:cNvSpPr/>
          <p:nvPr/>
        </p:nvSpPr>
        <p:spPr>
          <a:xfrm>
            <a:off x="228600" y="3035808"/>
            <a:ext cx="64008" cy="1499616"/>
          </a:xfrm>
          <a:prstGeom prst="rect">
            <a:avLst/>
          </a:prstGeom>
          <a:solidFill>
            <a:srgbClr val="6A1B9A"/>
          </a:solidFill>
          <a:ln w="12700">
            <a:solidFill>
              <a:srgbClr val="6A1B9A"/>
            </a:solidFill>
            <a:prstDash val="solid"/>
          </a:ln>
        </p:spPr>
      </p:sp>
      <p:sp>
        <p:nvSpPr>
          <p:cNvPr id="19" name="Shape 17"/>
          <p:cNvSpPr/>
          <p:nvPr/>
        </p:nvSpPr>
        <p:spPr>
          <a:xfrm>
            <a:off x="228600" y="3035808"/>
            <a:ext cx="4069080" cy="347472"/>
          </a:xfrm>
          <a:prstGeom prst="rect">
            <a:avLst/>
          </a:prstGeom>
          <a:solidFill>
            <a:srgbClr val="6A1B9A"/>
          </a:solidFill>
          <a:ln w="12700">
            <a:solidFill>
              <a:srgbClr val="6A1B9A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356616" y="3090672"/>
            <a:ext cx="3840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🔬  Hybrid Focus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356616" y="3511296"/>
            <a:ext cx="384048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Fills identified research gap [22]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AWS + VirtualBox simulation</a:t>
            </a:r>
            <a:endParaRPr lang="en-US" sz="1200" dirty="0"/>
          </a:p>
        </p:txBody>
      </p:sp>
      <p:sp>
        <p:nvSpPr>
          <p:cNvPr id="22" name="Shape 20"/>
          <p:cNvSpPr/>
          <p:nvPr/>
        </p:nvSpPr>
        <p:spPr>
          <a:xfrm>
            <a:off x="4681728" y="3035808"/>
            <a:ext cx="4069080" cy="1499616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23" name="Shape 21"/>
          <p:cNvSpPr/>
          <p:nvPr/>
        </p:nvSpPr>
        <p:spPr>
          <a:xfrm>
            <a:off x="4681728" y="3035808"/>
            <a:ext cx="64008" cy="1499616"/>
          </a:xfrm>
          <a:prstGeom prst="rect">
            <a:avLst/>
          </a:prstGeom>
          <a:solidFill>
            <a:srgbClr val="E65100"/>
          </a:solidFill>
          <a:ln w="12700">
            <a:solidFill>
              <a:srgbClr val="E65100"/>
            </a:solidFill>
            <a:prstDash val="solid"/>
          </a:ln>
        </p:spPr>
      </p:sp>
      <p:sp>
        <p:nvSpPr>
          <p:cNvPr id="24" name="Shape 22"/>
          <p:cNvSpPr/>
          <p:nvPr/>
        </p:nvSpPr>
        <p:spPr>
          <a:xfrm>
            <a:off x="4681728" y="3035808"/>
            <a:ext cx="4069080" cy="347472"/>
          </a:xfrm>
          <a:prstGeom prst="rect">
            <a:avLst/>
          </a:prstGeom>
          <a:solidFill>
            <a:srgbClr val="E65100"/>
          </a:solidFill>
          <a:ln w="12700">
            <a:solidFill>
              <a:srgbClr val="E65100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4809744" y="3090672"/>
            <a:ext cx="3840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🛠️  Practical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4809744" y="3511296"/>
            <a:ext cx="384048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Open-source, zero cost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Actionable for practitioners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4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" cy="514350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91440" y="0"/>
            <a:ext cx="9052560" cy="54864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256032" y="0"/>
            <a:ext cx="8732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900" dirty="0"/>
          </a:p>
        </p:txBody>
      </p:sp>
      <p:sp>
        <p:nvSpPr>
          <p:cNvPr id="5" name="Shape 3"/>
          <p:cNvSpPr/>
          <p:nvPr/>
        </p:nvSpPr>
        <p:spPr>
          <a:xfrm>
            <a:off x="228600" y="658368"/>
            <a:ext cx="2011680" cy="658368"/>
          </a:xfrm>
          <a:prstGeom prst="rect">
            <a:avLst/>
          </a:prstGeom>
          <a:solidFill>
            <a:srgbClr val="00838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6" name="Text 4"/>
          <p:cNvSpPr/>
          <p:nvPr/>
        </p:nvSpPr>
        <p:spPr>
          <a:xfrm>
            <a:off x="320040" y="713232"/>
            <a:ext cx="1828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33 sources total</a:t>
            </a:r>
            <a:endParaRPr lang="en-US" sz="1150" dirty="0"/>
          </a:p>
        </p:txBody>
      </p:sp>
      <p:sp>
        <p:nvSpPr>
          <p:cNvPr id="7" name="Text 5"/>
          <p:cNvSpPr/>
          <p:nvPr/>
        </p:nvSpPr>
        <p:spPr>
          <a:xfrm>
            <a:off x="320040" y="1024128"/>
            <a:ext cx="18288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Peer-reviewed studies</a:t>
            </a:r>
            <a:endParaRPr lang="en-US" sz="950" dirty="0"/>
          </a:p>
        </p:txBody>
      </p:sp>
      <p:sp>
        <p:nvSpPr>
          <p:cNvPr id="8" name="Shape 6"/>
          <p:cNvSpPr/>
          <p:nvPr/>
        </p:nvSpPr>
        <p:spPr>
          <a:xfrm>
            <a:off x="2423160" y="658368"/>
            <a:ext cx="2011680" cy="658368"/>
          </a:xfrm>
          <a:prstGeom prst="rect">
            <a:avLst/>
          </a:prstGeom>
          <a:solidFill>
            <a:srgbClr val="1565C0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9" name="Text 7"/>
          <p:cNvSpPr/>
          <p:nvPr/>
        </p:nvSpPr>
        <p:spPr>
          <a:xfrm>
            <a:off x="2514600" y="713232"/>
            <a:ext cx="1828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IEEE &amp; Elsevier</a:t>
            </a:r>
            <a:endParaRPr lang="en-US" sz="1150" dirty="0"/>
          </a:p>
        </p:txBody>
      </p:sp>
      <p:sp>
        <p:nvSpPr>
          <p:cNvPr id="10" name="Text 8"/>
          <p:cNvSpPr/>
          <p:nvPr/>
        </p:nvSpPr>
        <p:spPr>
          <a:xfrm>
            <a:off x="2514600" y="1024128"/>
            <a:ext cx="18288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Academic journals</a:t>
            </a:r>
            <a:endParaRPr lang="en-US" sz="950" dirty="0"/>
          </a:p>
        </p:txBody>
      </p:sp>
      <p:sp>
        <p:nvSpPr>
          <p:cNvPr id="11" name="Shape 9"/>
          <p:cNvSpPr/>
          <p:nvPr/>
        </p:nvSpPr>
        <p:spPr>
          <a:xfrm>
            <a:off x="4617720" y="658368"/>
            <a:ext cx="2011680" cy="658368"/>
          </a:xfrm>
          <a:prstGeom prst="rect">
            <a:avLst/>
          </a:prstGeom>
          <a:solidFill>
            <a:srgbClr val="6A1B9A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12" name="Text 10"/>
          <p:cNvSpPr/>
          <p:nvPr/>
        </p:nvSpPr>
        <p:spPr>
          <a:xfrm>
            <a:off x="4709160" y="713232"/>
            <a:ext cx="1828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NIST, CSA, ISO</a:t>
            </a:r>
            <a:endParaRPr lang="en-US" sz="1150" dirty="0"/>
          </a:p>
        </p:txBody>
      </p:sp>
      <p:sp>
        <p:nvSpPr>
          <p:cNvPr id="13" name="Text 11"/>
          <p:cNvSpPr/>
          <p:nvPr/>
        </p:nvSpPr>
        <p:spPr>
          <a:xfrm>
            <a:off x="4709160" y="1024128"/>
            <a:ext cx="18288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Official standards bodies</a:t>
            </a:r>
            <a:endParaRPr lang="en-US" sz="950" dirty="0"/>
          </a:p>
        </p:txBody>
      </p:sp>
      <p:sp>
        <p:nvSpPr>
          <p:cNvPr id="14" name="Shape 12"/>
          <p:cNvSpPr/>
          <p:nvPr/>
        </p:nvSpPr>
        <p:spPr>
          <a:xfrm>
            <a:off x="6812280" y="658368"/>
            <a:ext cx="2011680" cy="658368"/>
          </a:xfrm>
          <a:prstGeom prst="rect">
            <a:avLst/>
          </a:prstGeom>
          <a:solidFill>
            <a:srgbClr val="E65100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15" name="Text 13"/>
          <p:cNvSpPr/>
          <p:nvPr/>
        </p:nvSpPr>
        <p:spPr>
          <a:xfrm>
            <a:off x="6903720" y="713232"/>
            <a:ext cx="1828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GitHub tools</a:t>
            </a:r>
            <a:endParaRPr lang="en-US" sz="1150" dirty="0"/>
          </a:p>
        </p:txBody>
      </p:sp>
      <p:sp>
        <p:nvSpPr>
          <p:cNvPr id="16" name="Text 14"/>
          <p:cNvSpPr/>
          <p:nvPr/>
        </p:nvSpPr>
        <p:spPr>
          <a:xfrm>
            <a:off x="6903720" y="1024128"/>
            <a:ext cx="18288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Open-source security tools</a:t>
            </a:r>
            <a:endParaRPr lang="en-US" sz="950" dirty="0"/>
          </a:p>
        </p:txBody>
      </p:sp>
      <p:sp>
        <p:nvSpPr>
          <p:cNvPr id="17" name="Text 15"/>
          <p:cNvSpPr/>
          <p:nvPr/>
        </p:nvSpPr>
        <p:spPr>
          <a:xfrm>
            <a:off x="228600" y="1426464"/>
            <a:ext cx="4206240" cy="3566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spcAft>
                <a:spcPts val="500"/>
              </a:spcAft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  Buyya et al., FGCS, 2009</a:t>
            </a:r>
            <a:endParaRPr lang="en-US" sz="10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[2]  Mell &amp; Grance, NIST SP 800-145, 2011</a:t>
            </a:r>
            <a:endParaRPr lang="en-US" sz="10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[3]  Nieles et al., NIST SP 800-53, 2020</a:t>
            </a:r>
            <a:endParaRPr lang="en-US" sz="10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  CSA, Cloud Security Guidance, 2021</a:t>
            </a:r>
            <a:endParaRPr lang="en-US" sz="10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[5]  CSA, Top Threats, 2022</a:t>
            </a:r>
            <a:endParaRPr lang="en-US" sz="10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[6]  AWS, Security Best Practices, 2023</a:t>
            </a:r>
            <a:endParaRPr lang="en-US" sz="10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[7]  ENISA, Cloud Security Guide, 2021</a:t>
            </a:r>
            <a:endParaRPr lang="en-US" sz="10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[8]  Hashizume et al., JISA, 2013</a:t>
            </a:r>
            <a:endParaRPr lang="en-US" sz="10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[11] ISO/IEC 27017:2015</a:t>
            </a:r>
            <a:endParaRPr lang="en-US" sz="10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[12] Takabi et al., IEEE S&amp;P, 2010</a:t>
            </a:r>
            <a:endParaRPr lang="en-US" sz="1000" dirty="0"/>
          </a:p>
        </p:txBody>
      </p:sp>
      <p:sp>
        <p:nvSpPr>
          <p:cNvPr id="18" name="Text 16"/>
          <p:cNvSpPr/>
          <p:nvPr/>
        </p:nvSpPr>
        <p:spPr>
          <a:xfrm>
            <a:off x="4645152" y="1426464"/>
            <a:ext cx="4206240" cy="3566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spcAft>
                <a:spcPts val="500"/>
              </a:spcAft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[13] Ali et al., Comput. &amp; Security, 2025</a:t>
            </a:r>
            <a:endParaRPr lang="en-US" sz="10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[17] Ferretti et al., C&amp;S, 2021</a:t>
            </a:r>
            <a:endParaRPr lang="en-US" sz="10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[18] IBM, Cost of Data Breach, 2024</a:t>
            </a:r>
            <a:endParaRPr lang="en-US" sz="10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[20] Ang'udi, WJAETS, 2023</a:t>
            </a:r>
            <a:endParaRPr lang="en-US" sz="10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[21] Mousa et al., IEEE Access, 2021</a:t>
            </a:r>
            <a:endParaRPr lang="en-US" sz="10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[22] Alouffi et al., IEEE Access, 2021</a:t>
            </a:r>
            <a:endParaRPr lang="en-US" sz="10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[28] Peffers et al., JMIS, 2007</a:t>
            </a:r>
            <a:endParaRPr lang="en-US" sz="10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[29] Salmon, S3Scanner, GitHub, 2023</a:t>
            </a:r>
            <a:endParaRPr lang="en-US" sz="10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[30] Prowler Project, GitHub, 2023</a:t>
            </a:r>
            <a:endParaRPr lang="en-US" sz="10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[31] Rhino Security Labs, Pacu, 2023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4535424" y="1426464"/>
            <a:ext cx="18288" cy="3566160"/>
          </a:xfrm>
          <a:prstGeom prst="rect">
            <a:avLst/>
          </a:prstGeom>
          <a:solidFill>
            <a:srgbClr val="ECEFF1"/>
          </a:solidFill>
          <a:ln w="12700">
            <a:solidFill>
              <a:srgbClr val="ECEFF1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228600" y="4846320"/>
            <a:ext cx="8686800" cy="256032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347472" y="4864608"/>
            <a:ext cx="841248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90CAF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IEEE-formatted list [1]–[33] with DOIs and access dates in the submitted report.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D1B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411480" cy="5143500"/>
          </a:xfrm>
          <a:prstGeom prst="rect">
            <a:avLst/>
          </a:prstGeom>
          <a:solidFill>
            <a:srgbClr val="00838F"/>
          </a:solidFill>
          <a:ln w="12700">
            <a:solidFill>
              <a:srgbClr val="00838F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411480" y="4114800"/>
            <a:ext cx="8732520" cy="1028700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658368" y="256032"/>
            <a:ext cx="82296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700" b="1" dirty="0">
                <a:solidFill>
                  <a:srgbClr val="0083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Summary</a:t>
            </a:r>
            <a:endParaRPr lang="en-US" sz="1700" dirty="0"/>
          </a:p>
        </p:txBody>
      </p:sp>
      <p:sp>
        <p:nvSpPr>
          <p:cNvPr id="5" name="Shape 3"/>
          <p:cNvSpPr/>
          <p:nvPr/>
        </p:nvSpPr>
        <p:spPr>
          <a:xfrm>
            <a:off x="658368" y="749808"/>
            <a:ext cx="8092440" cy="585216"/>
          </a:xfrm>
          <a:prstGeom prst="rect">
            <a:avLst/>
          </a:prstGeom>
          <a:solidFill>
            <a:srgbClr val="0D2137"/>
          </a:solidFill>
          <a:ln/>
        </p:spPr>
      </p:sp>
      <p:sp>
        <p:nvSpPr>
          <p:cNvPr id="6" name="Text 4"/>
          <p:cNvSpPr/>
          <p:nvPr/>
        </p:nvSpPr>
        <p:spPr>
          <a:xfrm>
            <a:off x="804672" y="749808"/>
            <a:ext cx="786384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🎯  Problem: misconfiguration + governance failure in hybrid cloud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658368" y="1408176"/>
            <a:ext cx="8092440" cy="585216"/>
          </a:xfrm>
          <a:prstGeom prst="rect">
            <a:avLst/>
          </a:prstGeom>
          <a:solidFill>
            <a:srgbClr val="0D2137"/>
          </a:solidFill>
          <a:ln/>
        </p:spPr>
      </p:sp>
      <p:sp>
        <p:nvSpPr>
          <p:cNvPr id="8" name="Text 6"/>
          <p:cNvSpPr/>
          <p:nvPr/>
        </p:nvSpPr>
        <p:spPr>
          <a:xfrm>
            <a:off x="804672" y="1408176"/>
            <a:ext cx="786384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📚  33 sources via PRISMA — technical vs governance debate synthesised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658368" y="2066544"/>
            <a:ext cx="8092440" cy="585216"/>
          </a:xfrm>
          <a:prstGeom prst="rect">
            <a:avLst/>
          </a:prstGeom>
          <a:solidFill>
            <a:srgbClr val="0D2137"/>
          </a:solidFill>
          <a:ln/>
        </p:spPr>
      </p:sp>
      <p:sp>
        <p:nvSpPr>
          <p:cNvPr id="10" name="Text 8"/>
          <p:cNvSpPr/>
          <p:nvPr/>
        </p:nvSpPr>
        <p:spPr>
          <a:xfrm>
            <a:off x="804672" y="2066544"/>
            <a:ext cx="786384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🔬  DSR: 3-stage experiment, 3 AWS-native tools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658368" y="2724912"/>
            <a:ext cx="8092440" cy="585216"/>
          </a:xfrm>
          <a:prstGeom prst="rect">
            <a:avLst/>
          </a:prstGeom>
          <a:solidFill>
            <a:srgbClr val="0D2137"/>
          </a:solidFill>
          <a:ln/>
        </p:spPr>
      </p:sp>
      <p:sp>
        <p:nvSpPr>
          <p:cNvPr id="12" name="Text 10"/>
          <p:cNvSpPr/>
          <p:nvPr/>
        </p:nvSpPr>
        <p:spPr>
          <a:xfrm>
            <a:off x="804672" y="2724912"/>
            <a:ext cx="786384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📊  Targets: ≥20pt compliance, ≥50% attack reduction by Week 10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658368" y="3383280"/>
            <a:ext cx="8092440" cy="585216"/>
          </a:xfrm>
          <a:prstGeom prst="rect">
            <a:avLst/>
          </a:prstGeom>
          <a:solidFill>
            <a:srgbClr val="0D2137"/>
          </a:solidFill>
          <a:ln/>
        </p:spPr>
      </p:sp>
      <p:sp>
        <p:nvSpPr>
          <p:cNvPr id="14" name="Text 12"/>
          <p:cNvSpPr/>
          <p:nvPr/>
        </p:nvSpPr>
        <p:spPr>
          <a:xfrm>
            <a:off x="804672" y="3383280"/>
            <a:ext cx="786384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🏆  Contribution: empirically informed framework for hybrid cloud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658368" y="4187952"/>
            <a:ext cx="7772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 — Questions Welcome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1510</Words>
  <Application>Microsoft Office PowerPoint</Application>
  <PresentationFormat>On-screen Show (16:9)</PresentationFormat>
  <Paragraphs>284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Priyank Trapasiya</cp:lastModifiedBy>
  <cp:revision>2</cp:revision>
  <dcterms:created xsi:type="dcterms:W3CDTF">2026-04-16T16:59:51Z</dcterms:created>
  <dcterms:modified xsi:type="dcterms:W3CDTF">2026-04-16T18:44:27Z</dcterms:modified>
</cp:coreProperties>
</file>