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Lst>
  <p:notesMasterIdLst>
    <p:notesMasterId r:id="rId55"/>
  </p:notesMasterIdLst>
  <p:sldIdLst>
    <p:sldId id="256" r:id="rId5"/>
    <p:sldId id="650" r:id="rId6"/>
    <p:sldId id="714" r:id="rId7"/>
    <p:sldId id="686" r:id="rId8"/>
    <p:sldId id="687" r:id="rId9"/>
    <p:sldId id="688" r:id="rId10"/>
    <p:sldId id="677" r:id="rId11"/>
    <p:sldId id="675" r:id="rId12"/>
    <p:sldId id="676" r:id="rId13"/>
    <p:sldId id="674" r:id="rId14"/>
    <p:sldId id="673" r:id="rId15"/>
    <p:sldId id="715" r:id="rId16"/>
    <p:sldId id="716" r:id="rId17"/>
    <p:sldId id="717" r:id="rId18"/>
    <p:sldId id="718" r:id="rId19"/>
    <p:sldId id="689" r:id="rId20"/>
    <p:sldId id="691" r:id="rId21"/>
    <p:sldId id="690" r:id="rId22"/>
    <p:sldId id="258" r:id="rId23"/>
    <p:sldId id="692" r:id="rId24"/>
    <p:sldId id="418" r:id="rId25"/>
    <p:sldId id="662" r:id="rId26"/>
    <p:sldId id="438" r:id="rId27"/>
    <p:sldId id="708" r:id="rId28"/>
    <p:sldId id="709" r:id="rId29"/>
    <p:sldId id="710" r:id="rId30"/>
    <p:sldId id="259" r:id="rId31"/>
    <p:sldId id="697" r:id="rId32"/>
    <p:sldId id="663" r:id="rId33"/>
    <p:sldId id="665" r:id="rId34"/>
    <p:sldId id="698" r:id="rId35"/>
    <p:sldId id="699" r:id="rId36"/>
    <p:sldId id="711" r:id="rId37"/>
    <p:sldId id="702" r:id="rId38"/>
    <p:sldId id="701" r:id="rId39"/>
    <p:sldId id="700" r:id="rId40"/>
    <p:sldId id="678" r:id="rId41"/>
    <p:sldId id="681" r:id="rId42"/>
    <p:sldId id="712" r:id="rId43"/>
    <p:sldId id="679" r:id="rId44"/>
    <p:sldId id="684" r:id="rId45"/>
    <p:sldId id="685" r:id="rId46"/>
    <p:sldId id="703" r:id="rId47"/>
    <p:sldId id="713" r:id="rId48"/>
    <p:sldId id="704" r:id="rId49"/>
    <p:sldId id="705" r:id="rId50"/>
    <p:sldId id="707" r:id="rId51"/>
    <p:sldId id="706" r:id="rId52"/>
    <p:sldId id="694" r:id="rId53"/>
    <p:sldId id="695"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3F6DFD-EEF2-4C1E-8A41-D922BA123CEC}" v="4" dt="2025-06-14T19:42:14.0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717" autoAdjust="0"/>
  </p:normalViewPr>
  <p:slideViewPr>
    <p:cSldViewPr snapToGrid="0">
      <p:cViewPr varScale="1">
        <p:scale>
          <a:sx n="73" d="100"/>
          <a:sy n="73" d="100"/>
        </p:scale>
        <p:origin x="630"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833F6DFD-EEF2-4C1E-8A41-D922BA123CEC}"/>
    <pc:docChg chg="undo custSel addSld modSld">
      <pc:chgData name="Helen Lee" userId="950b76d7-29a8-4037-9cf6-1d47a6b96373" providerId="ADAL" clId="{833F6DFD-EEF2-4C1E-8A41-D922BA123CEC}" dt="2025-06-14T19:53:00.870" v="688" actId="20577"/>
      <pc:docMkLst>
        <pc:docMk/>
      </pc:docMkLst>
      <pc:sldChg chg="addSp delSp modSp mod">
        <pc:chgData name="Helen Lee" userId="950b76d7-29a8-4037-9cf6-1d47a6b96373" providerId="ADAL" clId="{833F6DFD-EEF2-4C1E-8A41-D922BA123CEC}" dt="2025-06-14T19:01:36.034" v="328" actId="26606"/>
        <pc:sldMkLst>
          <pc:docMk/>
          <pc:sldMk cId="2314968993" sldId="256"/>
        </pc:sldMkLst>
        <pc:spChg chg="mod">
          <ac:chgData name="Helen Lee" userId="950b76d7-29a8-4037-9cf6-1d47a6b96373" providerId="ADAL" clId="{833F6DFD-EEF2-4C1E-8A41-D922BA123CEC}" dt="2025-06-14T19:01:36.034" v="328" actId="26606"/>
          <ac:spMkLst>
            <pc:docMk/>
            <pc:sldMk cId="2314968993" sldId="256"/>
            <ac:spMk id="2" creationId="{6D7AA2F4-28B9-42F3-ADA2-B7FAD3156A6E}"/>
          </ac:spMkLst>
        </pc:spChg>
        <pc:spChg chg="mod">
          <ac:chgData name="Helen Lee" userId="950b76d7-29a8-4037-9cf6-1d47a6b96373" providerId="ADAL" clId="{833F6DFD-EEF2-4C1E-8A41-D922BA123CEC}" dt="2025-06-14T19:01:36.034" v="328" actId="26606"/>
          <ac:spMkLst>
            <pc:docMk/>
            <pc:sldMk cId="2314968993" sldId="256"/>
            <ac:spMk id="3" creationId="{A2F6D36F-C705-4CF8-926D-82F0A174DE0D}"/>
          </ac:spMkLst>
        </pc:spChg>
        <pc:spChg chg="add del">
          <ac:chgData name="Helen Lee" userId="950b76d7-29a8-4037-9cf6-1d47a6b96373" providerId="ADAL" clId="{833F6DFD-EEF2-4C1E-8A41-D922BA123CEC}" dt="2025-06-14T19:01:36.034" v="328" actId="26606"/>
          <ac:spMkLst>
            <pc:docMk/>
            <pc:sldMk cId="2314968993" sldId="256"/>
            <ac:spMk id="6" creationId="{E91DC736-0EF8-4F87-9146-EBF1D2EE4D3D}"/>
          </ac:spMkLst>
        </pc:spChg>
        <pc:spChg chg="add del">
          <ac:chgData name="Helen Lee" userId="950b76d7-29a8-4037-9cf6-1d47a6b96373" providerId="ADAL" clId="{833F6DFD-EEF2-4C1E-8A41-D922BA123CEC}" dt="2025-06-14T19:01:36.034" v="328" actId="26606"/>
          <ac:spMkLst>
            <pc:docMk/>
            <pc:sldMk cId="2314968993" sldId="256"/>
            <ac:spMk id="7" creationId="{097CD68E-23E3-4007-8847-CD0944C4F7BE}"/>
          </ac:spMkLst>
        </pc:spChg>
        <pc:spChg chg="add del">
          <ac:chgData name="Helen Lee" userId="950b76d7-29a8-4037-9cf6-1d47a6b96373" providerId="ADAL" clId="{833F6DFD-EEF2-4C1E-8A41-D922BA123CEC}" dt="2025-06-14T19:01:36.034" v="328" actId="26606"/>
          <ac:spMkLst>
            <pc:docMk/>
            <pc:sldMk cId="2314968993" sldId="256"/>
            <ac:spMk id="8" creationId="{AF2F604E-43BE-4DC3-B983-E071523364F8}"/>
          </ac:spMkLst>
        </pc:spChg>
        <pc:spChg chg="add del">
          <ac:chgData name="Helen Lee" userId="950b76d7-29a8-4037-9cf6-1d47a6b96373" providerId="ADAL" clId="{833F6DFD-EEF2-4C1E-8A41-D922BA123CEC}" dt="2025-06-14T19:01:36.034" v="328" actId="26606"/>
          <ac:spMkLst>
            <pc:docMk/>
            <pc:sldMk cId="2314968993" sldId="256"/>
            <ac:spMk id="15" creationId="{08C9B587-E65E-4B52-B37C-ABEBB6E87928}"/>
          </ac:spMkLst>
        </pc:spChg>
        <pc:spChg chg="add del">
          <ac:chgData name="Helen Lee" userId="950b76d7-29a8-4037-9cf6-1d47a6b96373" providerId="ADAL" clId="{833F6DFD-EEF2-4C1E-8A41-D922BA123CEC}" dt="2025-06-14T19:01:36.019" v="327" actId="26606"/>
          <ac:spMkLst>
            <pc:docMk/>
            <pc:sldMk cId="2314968993" sldId="256"/>
            <ac:spMk id="20" creationId="{0671A8AE-40A1-4631-A6B8-581AFF065482}"/>
          </ac:spMkLst>
        </pc:spChg>
        <pc:spChg chg="add del">
          <ac:chgData name="Helen Lee" userId="950b76d7-29a8-4037-9cf6-1d47a6b96373" providerId="ADAL" clId="{833F6DFD-EEF2-4C1E-8A41-D922BA123CEC}" dt="2025-06-14T19:01:36.019" v="327" actId="26606"/>
          <ac:spMkLst>
            <pc:docMk/>
            <pc:sldMk cId="2314968993" sldId="256"/>
            <ac:spMk id="22" creationId="{AB58EF07-17C2-48CF-ABB0-EEF1F17CB8F0}"/>
          </ac:spMkLst>
        </pc:spChg>
        <pc:spChg chg="add del">
          <ac:chgData name="Helen Lee" userId="950b76d7-29a8-4037-9cf6-1d47a6b96373" providerId="ADAL" clId="{833F6DFD-EEF2-4C1E-8A41-D922BA123CEC}" dt="2025-06-14T19:01:36.019" v="327" actId="26606"/>
          <ac:spMkLst>
            <pc:docMk/>
            <pc:sldMk cId="2314968993" sldId="256"/>
            <ac:spMk id="24" creationId="{AF2F604E-43BE-4DC3-B983-E071523364F8}"/>
          </ac:spMkLst>
        </pc:spChg>
        <pc:spChg chg="add del">
          <ac:chgData name="Helen Lee" userId="950b76d7-29a8-4037-9cf6-1d47a6b96373" providerId="ADAL" clId="{833F6DFD-EEF2-4C1E-8A41-D922BA123CEC}" dt="2025-06-14T19:01:36.019" v="327" actId="26606"/>
          <ac:spMkLst>
            <pc:docMk/>
            <pc:sldMk cId="2314968993" sldId="256"/>
            <ac:spMk id="26" creationId="{08C9B587-E65E-4B52-B37C-ABEBB6E87928}"/>
          </ac:spMkLst>
        </pc:spChg>
        <pc:spChg chg="add">
          <ac:chgData name="Helen Lee" userId="950b76d7-29a8-4037-9cf6-1d47a6b96373" providerId="ADAL" clId="{833F6DFD-EEF2-4C1E-8A41-D922BA123CEC}" dt="2025-06-14T19:01:36.034" v="328" actId="26606"/>
          <ac:spMkLst>
            <pc:docMk/>
            <pc:sldMk cId="2314968993" sldId="256"/>
            <ac:spMk id="28" creationId="{9B7AD9F6-8CE7-4299-8FC6-328F4DCD3FF9}"/>
          </ac:spMkLst>
        </pc:spChg>
        <pc:spChg chg="add">
          <ac:chgData name="Helen Lee" userId="950b76d7-29a8-4037-9cf6-1d47a6b96373" providerId="ADAL" clId="{833F6DFD-EEF2-4C1E-8A41-D922BA123CEC}" dt="2025-06-14T19:01:36.034" v="328" actId="26606"/>
          <ac:spMkLst>
            <pc:docMk/>
            <pc:sldMk cId="2314968993" sldId="256"/>
            <ac:spMk id="29" creationId="{F49775AF-8896-43EE-92C6-83497D6DC56F}"/>
          </ac:spMkLst>
        </pc:spChg>
        <pc:picChg chg="del">
          <ac:chgData name="Helen Lee" userId="950b76d7-29a8-4037-9cf6-1d47a6b96373" providerId="ADAL" clId="{833F6DFD-EEF2-4C1E-8A41-D922BA123CEC}" dt="2025-06-14T19:01:27.863" v="323" actId="478"/>
          <ac:picMkLst>
            <pc:docMk/>
            <pc:sldMk cId="2314968993" sldId="256"/>
            <ac:picMk id="4" creationId="{C16D0BAE-BDA7-80A0-76CA-D3A0670F8DA2}"/>
          </ac:picMkLst>
        </pc:picChg>
        <pc:picChg chg="add mod">
          <ac:chgData name="Helen Lee" userId="950b76d7-29a8-4037-9cf6-1d47a6b96373" providerId="ADAL" clId="{833F6DFD-EEF2-4C1E-8A41-D922BA123CEC}" dt="2025-06-14T19:01:36.034" v="328" actId="26606"/>
          <ac:picMkLst>
            <pc:docMk/>
            <pc:sldMk cId="2314968993" sldId="256"/>
            <ac:picMk id="9" creationId="{1A2B9BEC-AA54-624F-66BD-8EAC13047C0E}"/>
          </ac:picMkLst>
        </pc:picChg>
      </pc:sldChg>
      <pc:sldChg chg="addSp delSp modSp mod">
        <pc:chgData name="Helen Lee" userId="950b76d7-29a8-4037-9cf6-1d47a6b96373" providerId="ADAL" clId="{833F6DFD-EEF2-4C1E-8A41-D922BA123CEC}" dt="2025-06-14T19:30:28.938" v="337" actId="26606"/>
        <pc:sldMkLst>
          <pc:docMk/>
          <pc:sldMk cId="73628924" sldId="438"/>
        </pc:sldMkLst>
        <pc:spChg chg="mod ord">
          <ac:chgData name="Helen Lee" userId="950b76d7-29a8-4037-9cf6-1d47a6b96373" providerId="ADAL" clId="{833F6DFD-EEF2-4C1E-8A41-D922BA123CEC}" dt="2025-06-14T19:30:28.934" v="336" actId="26606"/>
          <ac:spMkLst>
            <pc:docMk/>
            <pc:sldMk cId="73628924" sldId="438"/>
            <ac:spMk id="2" creationId="{750EA723-D282-853D-977F-EA6BCDB34AAD}"/>
          </ac:spMkLst>
        </pc:spChg>
        <pc:spChg chg="mod">
          <ac:chgData name="Helen Lee" userId="950b76d7-29a8-4037-9cf6-1d47a6b96373" providerId="ADAL" clId="{833F6DFD-EEF2-4C1E-8A41-D922BA123CEC}" dt="2025-06-14T19:30:28.934" v="336" actId="26606"/>
          <ac:spMkLst>
            <pc:docMk/>
            <pc:sldMk cId="73628924" sldId="438"/>
            <ac:spMk id="3" creationId="{922CFF8F-EBCE-A444-A208-6793F221B4A1}"/>
          </ac:spMkLst>
        </pc:spChg>
        <pc:spChg chg="add del">
          <ac:chgData name="Helen Lee" userId="950b76d7-29a8-4037-9cf6-1d47a6b96373" providerId="ADAL" clId="{833F6DFD-EEF2-4C1E-8A41-D922BA123CEC}" dt="2025-06-14T19:30:28.938" v="337" actId="26606"/>
          <ac:spMkLst>
            <pc:docMk/>
            <pc:sldMk cId="73628924" sldId="438"/>
            <ac:spMk id="11" creationId="{F13C74B1-5B17-4795-BED0-7140497B445A}"/>
          </ac:spMkLst>
        </pc:spChg>
        <pc:spChg chg="add del">
          <ac:chgData name="Helen Lee" userId="950b76d7-29a8-4037-9cf6-1d47a6b96373" providerId="ADAL" clId="{833F6DFD-EEF2-4C1E-8A41-D922BA123CEC}" dt="2025-06-14T19:30:28.938" v="337" actId="26606"/>
          <ac:spMkLst>
            <pc:docMk/>
            <pc:sldMk cId="73628924" sldId="438"/>
            <ac:spMk id="13" creationId="{D4974D33-8DC5-464E-8C6D-BE58F0669C17}"/>
          </ac:spMkLst>
        </pc:spChg>
        <pc:spChg chg="add del">
          <ac:chgData name="Helen Lee" userId="950b76d7-29a8-4037-9cf6-1d47a6b96373" providerId="ADAL" clId="{833F6DFD-EEF2-4C1E-8A41-D922BA123CEC}" dt="2025-06-14T19:30:28.934" v="336" actId="26606"/>
          <ac:spMkLst>
            <pc:docMk/>
            <pc:sldMk cId="73628924" sldId="438"/>
            <ac:spMk id="18" creationId="{79BB35BC-D5C2-4C8B-A22A-A71E6191913B}"/>
          </ac:spMkLst>
        </pc:spChg>
        <pc:spChg chg="add">
          <ac:chgData name="Helen Lee" userId="950b76d7-29a8-4037-9cf6-1d47a6b96373" providerId="ADAL" clId="{833F6DFD-EEF2-4C1E-8A41-D922BA123CEC}" dt="2025-06-14T19:30:28.938" v="337" actId="26606"/>
          <ac:spMkLst>
            <pc:docMk/>
            <pc:sldMk cId="73628924" sldId="438"/>
            <ac:spMk id="20" creationId="{D4974D33-8DC5-464E-8C6D-BE58F0669C17}"/>
          </ac:spMkLst>
        </pc:spChg>
        <pc:spChg chg="add">
          <ac:chgData name="Helen Lee" userId="950b76d7-29a8-4037-9cf6-1d47a6b96373" providerId="ADAL" clId="{833F6DFD-EEF2-4C1E-8A41-D922BA123CEC}" dt="2025-06-14T19:30:28.938" v="337" actId="26606"/>
          <ac:spMkLst>
            <pc:docMk/>
            <pc:sldMk cId="73628924" sldId="438"/>
            <ac:spMk id="21" creationId="{F13C74B1-5B17-4795-BED0-7140497B445A}"/>
          </ac:spMkLst>
        </pc:spChg>
        <pc:picChg chg="mod">
          <ac:chgData name="Helen Lee" userId="950b76d7-29a8-4037-9cf6-1d47a6b96373" providerId="ADAL" clId="{833F6DFD-EEF2-4C1E-8A41-D922BA123CEC}" dt="2025-06-14T19:30:28.938" v="337" actId="26606"/>
          <ac:picMkLst>
            <pc:docMk/>
            <pc:sldMk cId="73628924" sldId="438"/>
            <ac:picMk id="6" creationId="{8F1C2A49-277E-AC56-629A-88EA69E121BD}"/>
          </ac:picMkLst>
        </pc:picChg>
      </pc:sldChg>
      <pc:sldChg chg="addSp delSp modSp mod">
        <pc:chgData name="Helen Lee" userId="950b76d7-29a8-4037-9cf6-1d47a6b96373" providerId="ADAL" clId="{833F6DFD-EEF2-4C1E-8A41-D922BA123CEC}" dt="2025-06-14T19:28:32.552" v="334" actId="26606"/>
        <pc:sldMkLst>
          <pc:docMk/>
          <pc:sldMk cId="3443060213" sldId="650"/>
        </pc:sldMkLst>
        <pc:spChg chg="mod">
          <ac:chgData name="Helen Lee" userId="950b76d7-29a8-4037-9cf6-1d47a6b96373" providerId="ADAL" clId="{833F6DFD-EEF2-4C1E-8A41-D922BA123CEC}" dt="2025-06-14T19:28:32.552" v="334" actId="26606"/>
          <ac:spMkLst>
            <pc:docMk/>
            <pc:sldMk cId="3443060213" sldId="650"/>
            <ac:spMk id="2" creationId="{AB3A1329-FB49-46D9-8DC9-3633D7210747}"/>
          </ac:spMkLst>
        </pc:spChg>
        <pc:spChg chg="mod">
          <ac:chgData name="Helen Lee" userId="950b76d7-29a8-4037-9cf6-1d47a6b96373" providerId="ADAL" clId="{833F6DFD-EEF2-4C1E-8A41-D922BA123CEC}" dt="2025-06-14T19:28:32.552" v="334" actId="26606"/>
          <ac:spMkLst>
            <pc:docMk/>
            <pc:sldMk cId="3443060213" sldId="650"/>
            <ac:spMk id="3" creationId="{279303E4-27AB-4B32-9A8D-CF3267101601}"/>
          </ac:spMkLst>
        </pc:spChg>
        <pc:spChg chg="del">
          <ac:chgData name="Helen Lee" userId="950b76d7-29a8-4037-9cf6-1d47a6b96373" providerId="ADAL" clId="{833F6DFD-EEF2-4C1E-8A41-D922BA123CEC}" dt="2025-06-14T19:28:32.552" v="334" actId="26606"/>
          <ac:spMkLst>
            <pc:docMk/>
            <pc:sldMk cId="3443060213" sldId="650"/>
            <ac:spMk id="6" creationId="{45D37F4E-DDB4-456B-97E0-9937730A039F}"/>
          </ac:spMkLst>
        </pc:spChg>
        <pc:spChg chg="del">
          <ac:chgData name="Helen Lee" userId="950b76d7-29a8-4037-9cf6-1d47a6b96373" providerId="ADAL" clId="{833F6DFD-EEF2-4C1E-8A41-D922BA123CEC}" dt="2025-06-14T19:28:32.552" v="334" actId="26606"/>
          <ac:spMkLst>
            <pc:docMk/>
            <pc:sldMk cId="3443060213" sldId="650"/>
            <ac:spMk id="7" creationId="{B2DD41CD-8F47-4F56-AD12-4E2FF7696987}"/>
          </ac:spMkLst>
        </pc:spChg>
        <pc:spChg chg="add">
          <ac:chgData name="Helen Lee" userId="950b76d7-29a8-4037-9cf6-1d47a6b96373" providerId="ADAL" clId="{833F6DFD-EEF2-4C1E-8A41-D922BA123CEC}" dt="2025-06-14T19:28:32.552" v="334" actId="26606"/>
          <ac:spMkLst>
            <pc:docMk/>
            <pc:sldMk cId="3443060213" sldId="650"/>
            <ac:spMk id="13" creationId="{F13C74B1-5B17-4795-BED0-7140497B445A}"/>
          </ac:spMkLst>
        </pc:spChg>
        <pc:spChg chg="add">
          <ac:chgData name="Helen Lee" userId="950b76d7-29a8-4037-9cf6-1d47a6b96373" providerId="ADAL" clId="{833F6DFD-EEF2-4C1E-8A41-D922BA123CEC}" dt="2025-06-14T19:28:32.552" v="334" actId="26606"/>
          <ac:spMkLst>
            <pc:docMk/>
            <pc:sldMk cId="3443060213" sldId="650"/>
            <ac:spMk id="15" creationId="{D4974D33-8DC5-464E-8C6D-BE58F0669C17}"/>
          </ac:spMkLst>
        </pc:spChg>
        <pc:picChg chg="del">
          <ac:chgData name="Helen Lee" userId="950b76d7-29a8-4037-9cf6-1d47a6b96373" providerId="ADAL" clId="{833F6DFD-EEF2-4C1E-8A41-D922BA123CEC}" dt="2025-06-14T19:08:20.492" v="329" actId="478"/>
          <ac:picMkLst>
            <pc:docMk/>
            <pc:sldMk cId="3443060213" sldId="650"/>
            <ac:picMk id="4" creationId="{2ABFBCBA-D4BB-4516-835F-614E3E0F6B2D}"/>
          </ac:picMkLst>
        </pc:picChg>
        <pc:picChg chg="add mod">
          <ac:chgData name="Helen Lee" userId="950b76d7-29a8-4037-9cf6-1d47a6b96373" providerId="ADAL" clId="{833F6DFD-EEF2-4C1E-8A41-D922BA123CEC}" dt="2025-06-14T19:28:32.552" v="334" actId="26606"/>
          <ac:picMkLst>
            <pc:docMk/>
            <pc:sldMk cId="3443060213" sldId="650"/>
            <ac:picMk id="8" creationId="{BF4A12D4-A7E9-EA24-CFFC-6C974282CB1F}"/>
          </ac:picMkLst>
        </pc:picChg>
      </pc:sldChg>
      <pc:sldChg chg="addSp delSp modSp mod addAnim delAnim">
        <pc:chgData name="Helen Lee" userId="950b76d7-29a8-4037-9cf6-1d47a6b96373" providerId="ADAL" clId="{833F6DFD-EEF2-4C1E-8A41-D922BA123CEC}" dt="2025-06-14T19:31:25.575" v="345" actId="26606"/>
        <pc:sldMkLst>
          <pc:docMk/>
          <pc:sldMk cId="2795457492" sldId="678"/>
        </pc:sldMkLst>
        <pc:spChg chg="mod">
          <ac:chgData name="Helen Lee" userId="950b76d7-29a8-4037-9cf6-1d47a6b96373" providerId="ADAL" clId="{833F6DFD-EEF2-4C1E-8A41-D922BA123CEC}" dt="2025-06-14T19:31:25.575" v="345" actId="26606"/>
          <ac:spMkLst>
            <pc:docMk/>
            <pc:sldMk cId="2795457492" sldId="678"/>
            <ac:spMk id="2" creationId="{2F76204C-3C52-536C-25CD-96C64AD0089B}"/>
          </ac:spMkLst>
        </pc:spChg>
        <pc:spChg chg="add del">
          <ac:chgData name="Helen Lee" userId="950b76d7-29a8-4037-9cf6-1d47a6b96373" providerId="ADAL" clId="{833F6DFD-EEF2-4C1E-8A41-D922BA123CEC}" dt="2025-06-14T19:31:25.575" v="345" actId="26606"/>
          <ac:spMkLst>
            <pc:docMk/>
            <pc:sldMk cId="2795457492" sldId="678"/>
            <ac:spMk id="4" creationId="{4522B21E-B2B9-4C72-9A71-C87EFD137480}"/>
          </ac:spMkLst>
        </pc:spChg>
        <pc:spChg chg="add del">
          <ac:chgData name="Helen Lee" userId="950b76d7-29a8-4037-9cf6-1d47a6b96373" providerId="ADAL" clId="{833F6DFD-EEF2-4C1E-8A41-D922BA123CEC}" dt="2025-06-14T19:31:25.575" v="345" actId="26606"/>
          <ac:spMkLst>
            <pc:docMk/>
            <pc:sldMk cId="2795457492" sldId="678"/>
            <ac:spMk id="5" creationId="{871AEA07-1E14-44B4-8E55-64EF049CD66F}"/>
          </ac:spMkLst>
        </pc:spChg>
        <pc:spChg chg="add del">
          <ac:chgData name="Helen Lee" userId="950b76d7-29a8-4037-9cf6-1d47a6b96373" providerId="ADAL" clId="{833F6DFD-EEF2-4C1E-8A41-D922BA123CEC}" dt="2025-06-14T19:31:25.575" v="345" actId="26606"/>
          <ac:spMkLst>
            <pc:docMk/>
            <pc:sldMk cId="2795457492" sldId="678"/>
            <ac:spMk id="9" creationId="{5EB7D2A2-F448-44D4-938C-DC84CBCB3B1E}"/>
          </ac:spMkLst>
        </pc:spChg>
        <pc:spChg chg="add del">
          <ac:chgData name="Helen Lee" userId="950b76d7-29a8-4037-9cf6-1d47a6b96373" providerId="ADAL" clId="{833F6DFD-EEF2-4C1E-8A41-D922BA123CEC}" dt="2025-06-14T19:31:22.824" v="341" actId="26606"/>
          <ac:spMkLst>
            <pc:docMk/>
            <pc:sldMk cId="2795457492" sldId="678"/>
            <ac:spMk id="14" creationId="{FEC7823C-FDD6-429C-986C-063FDEBF9EAA}"/>
          </ac:spMkLst>
        </pc:spChg>
        <pc:spChg chg="add del">
          <ac:chgData name="Helen Lee" userId="950b76d7-29a8-4037-9cf6-1d47a6b96373" providerId="ADAL" clId="{833F6DFD-EEF2-4C1E-8A41-D922BA123CEC}" dt="2025-06-14T19:31:22.824" v="341" actId="26606"/>
          <ac:spMkLst>
            <pc:docMk/>
            <pc:sldMk cId="2795457492" sldId="678"/>
            <ac:spMk id="16" creationId="{9CF7FE1C-8BC5-4B0C-A2BC-93AB72C90FDD}"/>
          </ac:spMkLst>
        </pc:spChg>
        <pc:spChg chg="add del">
          <ac:chgData name="Helen Lee" userId="950b76d7-29a8-4037-9cf6-1d47a6b96373" providerId="ADAL" clId="{833F6DFD-EEF2-4C1E-8A41-D922BA123CEC}" dt="2025-06-14T19:31:22.824" v="341" actId="26606"/>
          <ac:spMkLst>
            <pc:docMk/>
            <pc:sldMk cId="2795457492" sldId="678"/>
            <ac:spMk id="18" creationId="{B0651F5E-0457-4065-ACB2-8B81590C204B}"/>
          </ac:spMkLst>
        </pc:spChg>
        <pc:spChg chg="add del">
          <ac:chgData name="Helen Lee" userId="950b76d7-29a8-4037-9cf6-1d47a6b96373" providerId="ADAL" clId="{833F6DFD-EEF2-4C1E-8A41-D922BA123CEC}" dt="2025-06-14T19:31:25.560" v="344" actId="26606"/>
          <ac:spMkLst>
            <pc:docMk/>
            <pc:sldMk cId="2795457492" sldId="678"/>
            <ac:spMk id="20" creationId="{3629484E-3792-4B3D-89AD-7C8A1ED0E0D4}"/>
          </ac:spMkLst>
        </pc:spChg>
        <pc:spChg chg="add del">
          <ac:chgData name="Helen Lee" userId="950b76d7-29a8-4037-9cf6-1d47a6b96373" providerId="ADAL" clId="{833F6DFD-EEF2-4C1E-8A41-D922BA123CEC}" dt="2025-06-14T19:31:25.560" v="344" actId="26606"/>
          <ac:spMkLst>
            <pc:docMk/>
            <pc:sldMk cId="2795457492" sldId="678"/>
            <ac:spMk id="21" creationId="{FFD48BC7-DC40-47DE-87EE-9F4B6ECB9ABB}"/>
          </ac:spMkLst>
        </pc:spChg>
        <pc:spChg chg="add del">
          <ac:chgData name="Helen Lee" userId="950b76d7-29a8-4037-9cf6-1d47a6b96373" providerId="ADAL" clId="{833F6DFD-EEF2-4C1E-8A41-D922BA123CEC}" dt="2025-06-14T19:31:25.560" v="344" actId="26606"/>
          <ac:spMkLst>
            <pc:docMk/>
            <pc:sldMk cId="2795457492" sldId="678"/>
            <ac:spMk id="22" creationId="{E502BBC7-2C76-46F3-BC24-5985BC13DB88}"/>
          </ac:spMkLst>
        </pc:spChg>
        <pc:spChg chg="add del">
          <ac:chgData name="Helen Lee" userId="950b76d7-29a8-4037-9cf6-1d47a6b96373" providerId="ADAL" clId="{833F6DFD-EEF2-4C1E-8A41-D922BA123CEC}" dt="2025-06-14T19:31:25.560" v="344" actId="26606"/>
          <ac:spMkLst>
            <pc:docMk/>
            <pc:sldMk cId="2795457492" sldId="678"/>
            <ac:spMk id="23" creationId="{C7F28D52-2A5F-4D23-81AE-7CB8B591C7AF}"/>
          </ac:spMkLst>
        </pc:spChg>
        <pc:spChg chg="add">
          <ac:chgData name="Helen Lee" userId="950b76d7-29a8-4037-9cf6-1d47a6b96373" providerId="ADAL" clId="{833F6DFD-EEF2-4C1E-8A41-D922BA123CEC}" dt="2025-06-14T19:31:25.575" v="345" actId="26606"/>
          <ac:spMkLst>
            <pc:docMk/>
            <pc:sldMk cId="2795457492" sldId="678"/>
            <ac:spMk id="25" creationId="{4D24BFD5-D814-402B-B6C4-EEF6AE14B0F2}"/>
          </ac:spMkLst>
        </pc:spChg>
        <pc:spChg chg="add">
          <ac:chgData name="Helen Lee" userId="950b76d7-29a8-4037-9cf6-1d47a6b96373" providerId="ADAL" clId="{833F6DFD-EEF2-4C1E-8A41-D922BA123CEC}" dt="2025-06-14T19:31:25.575" v="345" actId="26606"/>
          <ac:spMkLst>
            <pc:docMk/>
            <pc:sldMk cId="2795457492" sldId="678"/>
            <ac:spMk id="26" creationId="{36FED7E8-9A97-475F-9FA4-113410D4433B}"/>
          </ac:spMkLst>
        </pc:spChg>
        <pc:spChg chg="add">
          <ac:chgData name="Helen Lee" userId="950b76d7-29a8-4037-9cf6-1d47a6b96373" providerId="ADAL" clId="{833F6DFD-EEF2-4C1E-8A41-D922BA123CEC}" dt="2025-06-14T19:31:25.575" v="345" actId="26606"/>
          <ac:spMkLst>
            <pc:docMk/>
            <pc:sldMk cId="2795457492" sldId="678"/>
            <ac:spMk id="27" creationId="{2A39B854-4B6C-4F7F-A602-6F97770CED70}"/>
          </ac:spMkLst>
        </pc:spChg>
        <pc:cxnChg chg="add del">
          <ac:chgData name="Helen Lee" userId="950b76d7-29a8-4037-9cf6-1d47a6b96373" providerId="ADAL" clId="{833F6DFD-EEF2-4C1E-8A41-D922BA123CEC}" dt="2025-06-14T19:31:25.575" v="345" actId="26606"/>
          <ac:cxnSpMkLst>
            <pc:docMk/>
            <pc:sldMk cId="2795457492" sldId="678"/>
            <ac:cxnSpMk id="6" creationId="{F7C8EA93-3210-4C62-99E9-153C275E3A87}"/>
          </ac:cxnSpMkLst>
        </pc:cxnChg>
      </pc:sldChg>
      <pc:sldChg chg="modSp mod">
        <pc:chgData name="Helen Lee" userId="950b76d7-29a8-4037-9cf6-1d47a6b96373" providerId="ADAL" clId="{833F6DFD-EEF2-4C1E-8A41-D922BA123CEC}" dt="2025-06-14T19:33:19.112" v="347" actId="13900"/>
        <pc:sldMkLst>
          <pc:docMk/>
          <pc:sldMk cId="4156106639" sldId="698"/>
        </pc:sldMkLst>
        <pc:spChg chg="mod">
          <ac:chgData name="Helen Lee" userId="950b76d7-29a8-4037-9cf6-1d47a6b96373" providerId="ADAL" clId="{833F6DFD-EEF2-4C1E-8A41-D922BA123CEC}" dt="2025-06-14T19:33:19.112" v="347" actId="13900"/>
          <ac:spMkLst>
            <pc:docMk/>
            <pc:sldMk cId="4156106639" sldId="698"/>
            <ac:spMk id="3" creationId="{D062A9BF-F540-F651-9FF9-986809047239}"/>
          </ac:spMkLst>
        </pc:spChg>
      </pc:sldChg>
      <pc:sldChg chg="addSp delSp modSp mod">
        <pc:chgData name="Helen Lee" userId="950b76d7-29a8-4037-9cf6-1d47a6b96373" providerId="ADAL" clId="{833F6DFD-EEF2-4C1E-8A41-D922BA123CEC}" dt="2025-06-14T19:33:08.270" v="346" actId="13900"/>
        <pc:sldMkLst>
          <pc:docMk/>
          <pc:sldMk cId="197566893" sldId="699"/>
        </pc:sldMkLst>
        <pc:spChg chg="mod">
          <ac:chgData name="Helen Lee" userId="950b76d7-29a8-4037-9cf6-1d47a6b96373" providerId="ADAL" clId="{833F6DFD-EEF2-4C1E-8A41-D922BA123CEC}" dt="2025-06-14T19:30:47.893" v="339" actId="26606"/>
          <ac:spMkLst>
            <pc:docMk/>
            <pc:sldMk cId="197566893" sldId="699"/>
            <ac:spMk id="2" creationId="{0B031C73-51F6-6D55-549F-8F50EC4DD263}"/>
          </ac:spMkLst>
        </pc:spChg>
        <pc:spChg chg="mod">
          <ac:chgData name="Helen Lee" userId="950b76d7-29a8-4037-9cf6-1d47a6b96373" providerId="ADAL" clId="{833F6DFD-EEF2-4C1E-8A41-D922BA123CEC}" dt="2025-06-14T19:33:08.270" v="346" actId="13900"/>
          <ac:spMkLst>
            <pc:docMk/>
            <pc:sldMk cId="197566893" sldId="699"/>
            <ac:spMk id="3" creationId="{544A4F3E-C5C2-57F3-6069-BAAD3A7BF320}"/>
          </ac:spMkLst>
        </pc:spChg>
        <pc:spChg chg="add del">
          <ac:chgData name="Helen Lee" userId="950b76d7-29a8-4037-9cf6-1d47a6b96373" providerId="ADAL" clId="{833F6DFD-EEF2-4C1E-8A41-D922BA123CEC}" dt="2025-06-14T19:30:47.893" v="339" actId="26606"/>
          <ac:spMkLst>
            <pc:docMk/>
            <pc:sldMk cId="197566893" sldId="699"/>
            <ac:spMk id="8" creationId="{100EDD19-6802-4EC3-95CE-CFFAB042CFD6}"/>
          </ac:spMkLst>
        </pc:spChg>
        <pc:spChg chg="add del">
          <ac:chgData name="Helen Lee" userId="950b76d7-29a8-4037-9cf6-1d47a6b96373" providerId="ADAL" clId="{833F6DFD-EEF2-4C1E-8A41-D922BA123CEC}" dt="2025-06-14T19:30:47.893" v="339" actId="26606"/>
          <ac:spMkLst>
            <pc:docMk/>
            <pc:sldMk cId="197566893" sldId="699"/>
            <ac:spMk id="10" creationId="{DB17E863-922E-4C26-BD64-E8FD41D28661}"/>
          </ac:spMkLst>
        </pc:spChg>
        <pc:spChg chg="add del">
          <ac:chgData name="Helen Lee" userId="950b76d7-29a8-4037-9cf6-1d47a6b96373" providerId="ADAL" clId="{833F6DFD-EEF2-4C1E-8A41-D922BA123CEC}" dt="2025-06-14T19:30:47.893" v="339" actId="26606"/>
          <ac:spMkLst>
            <pc:docMk/>
            <pc:sldMk cId="197566893" sldId="699"/>
            <ac:spMk id="16" creationId="{F13C74B1-5B17-4795-BED0-7140497B445A}"/>
          </ac:spMkLst>
        </pc:spChg>
        <pc:spChg chg="add del">
          <ac:chgData name="Helen Lee" userId="950b76d7-29a8-4037-9cf6-1d47a6b96373" providerId="ADAL" clId="{833F6DFD-EEF2-4C1E-8A41-D922BA123CEC}" dt="2025-06-14T19:30:47.893" v="339" actId="26606"/>
          <ac:spMkLst>
            <pc:docMk/>
            <pc:sldMk cId="197566893" sldId="699"/>
            <ac:spMk id="18" creationId="{D4974D33-8DC5-464E-8C6D-BE58F0669C17}"/>
          </ac:spMkLst>
        </pc:spChg>
        <pc:picChg chg="add del">
          <ac:chgData name="Helen Lee" userId="950b76d7-29a8-4037-9cf6-1d47a6b96373" providerId="ADAL" clId="{833F6DFD-EEF2-4C1E-8A41-D922BA123CEC}" dt="2025-06-14T19:30:47.893" v="339" actId="26606"/>
          <ac:picMkLst>
            <pc:docMk/>
            <pc:sldMk cId="197566893" sldId="699"/>
            <ac:picMk id="12" creationId="{F93FBEA4-960D-C1E9-78C6-F0A7CF7723F5}"/>
          </ac:picMkLst>
        </pc:picChg>
      </pc:sldChg>
      <pc:sldChg chg="addSp delSp modSp new mod setBg">
        <pc:chgData name="Helen Lee" userId="950b76d7-29a8-4037-9cf6-1d47a6b96373" providerId="ADAL" clId="{833F6DFD-EEF2-4C1E-8A41-D922BA123CEC}" dt="2025-06-14T18:59:39.943" v="320" actId="20577"/>
        <pc:sldMkLst>
          <pc:docMk/>
          <pc:sldMk cId="2385315987" sldId="708"/>
        </pc:sldMkLst>
        <pc:spChg chg="mod ord">
          <ac:chgData name="Helen Lee" userId="950b76d7-29a8-4037-9cf6-1d47a6b96373" providerId="ADAL" clId="{833F6DFD-EEF2-4C1E-8A41-D922BA123CEC}" dt="2025-06-14T18:59:39.943" v="320" actId="20577"/>
          <ac:spMkLst>
            <pc:docMk/>
            <pc:sldMk cId="2385315987" sldId="708"/>
            <ac:spMk id="2" creationId="{04ED74E3-9465-4FE2-0B24-232CFF7084BF}"/>
          </ac:spMkLst>
        </pc:spChg>
        <pc:spChg chg="del">
          <ac:chgData name="Helen Lee" userId="950b76d7-29a8-4037-9cf6-1d47a6b96373" providerId="ADAL" clId="{833F6DFD-EEF2-4C1E-8A41-D922BA123CEC}" dt="2025-06-14T17:38:50.765" v="1" actId="478"/>
          <ac:spMkLst>
            <pc:docMk/>
            <pc:sldMk cId="2385315987" sldId="708"/>
            <ac:spMk id="3" creationId="{7889F637-6EFA-FB72-49C0-89627FBEB257}"/>
          </ac:spMkLst>
        </pc:spChg>
        <pc:spChg chg="add">
          <ac:chgData name="Helen Lee" userId="950b76d7-29a8-4037-9cf6-1d47a6b96373" providerId="ADAL" clId="{833F6DFD-EEF2-4C1E-8A41-D922BA123CEC}" dt="2025-06-14T17:39:01.215" v="7" actId="26606"/>
          <ac:spMkLst>
            <pc:docMk/>
            <pc:sldMk cId="2385315987" sldId="708"/>
            <ac:spMk id="10" creationId="{37C89E4B-3C9F-44B9-8B86-D9E3D112D8EC}"/>
          </ac:spMkLst>
        </pc:spChg>
        <pc:picChg chg="add mod">
          <ac:chgData name="Helen Lee" userId="950b76d7-29a8-4037-9cf6-1d47a6b96373" providerId="ADAL" clId="{833F6DFD-EEF2-4C1E-8A41-D922BA123CEC}" dt="2025-06-14T17:39:01.215" v="7" actId="26606"/>
          <ac:picMkLst>
            <pc:docMk/>
            <pc:sldMk cId="2385315987" sldId="708"/>
            <ac:picMk id="5" creationId="{9F60A8D4-B147-147F-9081-30BBD75007D9}"/>
          </ac:picMkLst>
        </pc:picChg>
        <pc:cxnChg chg="add">
          <ac:chgData name="Helen Lee" userId="950b76d7-29a8-4037-9cf6-1d47a6b96373" providerId="ADAL" clId="{833F6DFD-EEF2-4C1E-8A41-D922BA123CEC}" dt="2025-06-14T17:39:01.215" v="7" actId="26606"/>
          <ac:cxnSpMkLst>
            <pc:docMk/>
            <pc:sldMk cId="2385315987" sldId="708"/>
            <ac:cxnSpMk id="12" creationId="{AA2EAA10-076F-46BD-8F0F-B9A2FB77A85C}"/>
          </ac:cxnSpMkLst>
        </pc:cxnChg>
        <pc:cxnChg chg="add">
          <ac:chgData name="Helen Lee" userId="950b76d7-29a8-4037-9cf6-1d47a6b96373" providerId="ADAL" clId="{833F6DFD-EEF2-4C1E-8A41-D922BA123CEC}" dt="2025-06-14T17:39:01.215" v="7" actId="26606"/>
          <ac:cxnSpMkLst>
            <pc:docMk/>
            <pc:sldMk cId="2385315987" sldId="708"/>
            <ac:cxnSpMk id="14" creationId="{D891E407-403B-4764-86C9-33A56D3BCAA3}"/>
          </ac:cxnSpMkLst>
        </pc:cxnChg>
      </pc:sldChg>
      <pc:sldChg chg="addSp delSp modSp new mod setBg">
        <pc:chgData name="Helen Lee" userId="950b76d7-29a8-4037-9cf6-1d47a6b96373" providerId="ADAL" clId="{833F6DFD-EEF2-4C1E-8A41-D922BA123CEC}" dt="2025-06-14T18:59:52.368" v="322" actId="27636"/>
        <pc:sldMkLst>
          <pc:docMk/>
          <pc:sldMk cId="3412510781" sldId="709"/>
        </pc:sldMkLst>
        <pc:spChg chg="mod">
          <ac:chgData name="Helen Lee" userId="950b76d7-29a8-4037-9cf6-1d47a6b96373" providerId="ADAL" clId="{833F6DFD-EEF2-4C1E-8A41-D922BA123CEC}" dt="2025-06-14T18:59:52.368" v="322" actId="27636"/>
          <ac:spMkLst>
            <pc:docMk/>
            <pc:sldMk cId="3412510781" sldId="709"/>
            <ac:spMk id="2" creationId="{1F912449-7E25-166C-EF61-5509CF1C35BF}"/>
          </ac:spMkLst>
        </pc:spChg>
        <pc:spChg chg="del">
          <ac:chgData name="Helen Lee" userId="950b76d7-29a8-4037-9cf6-1d47a6b96373" providerId="ADAL" clId="{833F6DFD-EEF2-4C1E-8A41-D922BA123CEC}" dt="2025-06-14T17:41:43.374" v="43" actId="478"/>
          <ac:spMkLst>
            <pc:docMk/>
            <pc:sldMk cId="3412510781" sldId="709"/>
            <ac:spMk id="3" creationId="{6C2C2C3B-B6F5-BF73-3370-8DA5CF794D86}"/>
          </ac:spMkLst>
        </pc:spChg>
        <pc:spChg chg="add del">
          <ac:chgData name="Helen Lee" userId="950b76d7-29a8-4037-9cf6-1d47a6b96373" providerId="ADAL" clId="{833F6DFD-EEF2-4C1E-8A41-D922BA123CEC}" dt="2025-06-14T17:42:11.950" v="77" actId="26606"/>
          <ac:spMkLst>
            <pc:docMk/>
            <pc:sldMk cId="3412510781" sldId="709"/>
            <ac:spMk id="10" creationId="{06DA9DF9-31F7-4056-B42E-878CC92417B8}"/>
          </ac:spMkLst>
        </pc:spChg>
        <pc:spChg chg="add">
          <ac:chgData name="Helen Lee" userId="950b76d7-29a8-4037-9cf6-1d47a6b96373" providerId="ADAL" clId="{833F6DFD-EEF2-4C1E-8A41-D922BA123CEC}" dt="2025-06-14T17:42:11.950" v="77" actId="26606"/>
          <ac:spMkLst>
            <pc:docMk/>
            <pc:sldMk cId="3412510781" sldId="709"/>
            <ac:spMk id="15" creationId="{9B7AD9F6-8CE7-4299-8FC6-328F4DCD3FF9}"/>
          </ac:spMkLst>
        </pc:spChg>
        <pc:spChg chg="add">
          <ac:chgData name="Helen Lee" userId="950b76d7-29a8-4037-9cf6-1d47a6b96373" providerId="ADAL" clId="{833F6DFD-EEF2-4C1E-8A41-D922BA123CEC}" dt="2025-06-14T17:42:11.950" v="77" actId="26606"/>
          <ac:spMkLst>
            <pc:docMk/>
            <pc:sldMk cId="3412510781" sldId="709"/>
            <ac:spMk id="17" creationId="{F49775AF-8896-43EE-92C6-83497D6DC56F}"/>
          </ac:spMkLst>
        </pc:spChg>
        <pc:picChg chg="add mod">
          <ac:chgData name="Helen Lee" userId="950b76d7-29a8-4037-9cf6-1d47a6b96373" providerId="ADAL" clId="{833F6DFD-EEF2-4C1E-8A41-D922BA123CEC}" dt="2025-06-14T17:42:11.950" v="77" actId="26606"/>
          <ac:picMkLst>
            <pc:docMk/>
            <pc:sldMk cId="3412510781" sldId="709"/>
            <ac:picMk id="5" creationId="{214E8D14-6A47-C721-ECD2-C1BBB6A7EF35}"/>
          </ac:picMkLst>
        </pc:picChg>
      </pc:sldChg>
      <pc:sldChg chg="addSp modSp new mod">
        <pc:chgData name="Helen Lee" userId="950b76d7-29a8-4037-9cf6-1d47a6b96373" providerId="ADAL" clId="{833F6DFD-EEF2-4C1E-8A41-D922BA123CEC}" dt="2025-06-14T18:28:45.434" v="287" actId="732"/>
        <pc:sldMkLst>
          <pc:docMk/>
          <pc:sldMk cId="2012331849" sldId="710"/>
        </pc:sldMkLst>
        <pc:spChg chg="mod">
          <ac:chgData name="Helen Lee" userId="950b76d7-29a8-4037-9cf6-1d47a6b96373" providerId="ADAL" clId="{833F6DFD-EEF2-4C1E-8A41-D922BA123CEC}" dt="2025-06-14T18:27:35.409" v="213" actId="14100"/>
          <ac:spMkLst>
            <pc:docMk/>
            <pc:sldMk cId="2012331849" sldId="710"/>
            <ac:spMk id="2" creationId="{8F3409F9-7584-F4A6-1390-67476C42C97A}"/>
          </ac:spMkLst>
        </pc:spChg>
        <pc:spChg chg="mod">
          <ac:chgData name="Helen Lee" userId="950b76d7-29a8-4037-9cf6-1d47a6b96373" providerId="ADAL" clId="{833F6DFD-EEF2-4C1E-8A41-D922BA123CEC}" dt="2025-06-14T18:28:35.381" v="282" actId="1076"/>
          <ac:spMkLst>
            <pc:docMk/>
            <pc:sldMk cId="2012331849" sldId="710"/>
            <ac:spMk id="3" creationId="{E06E8F3E-2B92-F090-095F-D3D2D5EBEE7D}"/>
          </ac:spMkLst>
        </pc:spChg>
        <pc:spChg chg="add mod">
          <ac:chgData name="Helen Lee" userId="950b76d7-29a8-4037-9cf6-1d47a6b96373" providerId="ADAL" clId="{833F6DFD-EEF2-4C1E-8A41-D922BA123CEC}" dt="2025-06-14T18:27:11.868" v="181" actId="1076"/>
          <ac:spMkLst>
            <pc:docMk/>
            <pc:sldMk cId="2012331849" sldId="710"/>
            <ac:spMk id="6" creationId="{9175CF75-F553-B15A-238A-D4C04DE4920E}"/>
          </ac:spMkLst>
        </pc:spChg>
        <pc:picChg chg="add mod">
          <ac:chgData name="Helen Lee" userId="950b76d7-29a8-4037-9cf6-1d47a6b96373" providerId="ADAL" clId="{833F6DFD-EEF2-4C1E-8A41-D922BA123CEC}" dt="2025-06-14T18:28:25.233" v="276" actId="1076"/>
          <ac:picMkLst>
            <pc:docMk/>
            <pc:sldMk cId="2012331849" sldId="710"/>
            <ac:picMk id="5" creationId="{9BAA5C02-B9BD-3E5F-795A-A67BD794560D}"/>
          </ac:picMkLst>
        </pc:picChg>
        <pc:picChg chg="add mod">
          <ac:chgData name="Helen Lee" userId="950b76d7-29a8-4037-9cf6-1d47a6b96373" providerId="ADAL" clId="{833F6DFD-EEF2-4C1E-8A41-D922BA123CEC}" dt="2025-06-14T18:28:37.753" v="284" actId="1076"/>
          <ac:picMkLst>
            <pc:docMk/>
            <pc:sldMk cId="2012331849" sldId="710"/>
            <ac:picMk id="7" creationId="{75011D2E-B1E9-F87E-F43C-F954CCC0B5CC}"/>
          </ac:picMkLst>
        </pc:picChg>
        <pc:picChg chg="add mod modCrop">
          <ac:chgData name="Helen Lee" userId="950b76d7-29a8-4037-9cf6-1d47a6b96373" providerId="ADAL" clId="{833F6DFD-EEF2-4C1E-8A41-D922BA123CEC}" dt="2025-06-14T18:28:45.434" v="287" actId="732"/>
          <ac:picMkLst>
            <pc:docMk/>
            <pc:sldMk cId="2012331849" sldId="710"/>
            <ac:picMk id="9" creationId="{D43E9E7A-1A1C-0631-6B18-6420DC36C0B3}"/>
          </ac:picMkLst>
        </pc:picChg>
      </pc:sldChg>
      <pc:sldChg chg="modSp new mod">
        <pc:chgData name="Helen Lee" userId="950b76d7-29a8-4037-9cf6-1d47a6b96373" providerId="ADAL" clId="{833F6DFD-EEF2-4C1E-8A41-D922BA123CEC}" dt="2025-06-14T19:39:47.561" v="559" actId="20577"/>
        <pc:sldMkLst>
          <pc:docMk/>
          <pc:sldMk cId="3142825613" sldId="711"/>
        </pc:sldMkLst>
        <pc:spChg chg="mod">
          <ac:chgData name="Helen Lee" userId="950b76d7-29a8-4037-9cf6-1d47a6b96373" providerId="ADAL" clId="{833F6DFD-EEF2-4C1E-8A41-D922BA123CEC}" dt="2025-06-14T19:39:47.561" v="559" actId="20577"/>
          <ac:spMkLst>
            <pc:docMk/>
            <pc:sldMk cId="3142825613" sldId="711"/>
            <ac:spMk id="2" creationId="{6C191530-F1A8-17A5-55F1-606846339C88}"/>
          </ac:spMkLst>
        </pc:spChg>
        <pc:spChg chg="mod">
          <ac:chgData name="Helen Lee" userId="950b76d7-29a8-4037-9cf6-1d47a6b96373" providerId="ADAL" clId="{833F6DFD-EEF2-4C1E-8A41-D922BA123CEC}" dt="2025-06-14T19:39:41.703" v="557" actId="20577"/>
          <ac:spMkLst>
            <pc:docMk/>
            <pc:sldMk cId="3142825613" sldId="711"/>
            <ac:spMk id="3" creationId="{6C68234A-61AE-2219-1D73-A039BB786863}"/>
          </ac:spMkLst>
        </pc:spChg>
      </pc:sldChg>
      <pc:sldChg chg="delSp modSp new mod">
        <pc:chgData name="Helen Lee" userId="950b76d7-29a8-4037-9cf6-1d47a6b96373" providerId="ADAL" clId="{833F6DFD-EEF2-4C1E-8A41-D922BA123CEC}" dt="2025-06-14T19:36:43.031" v="452" actId="1076"/>
        <pc:sldMkLst>
          <pc:docMk/>
          <pc:sldMk cId="280641424" sldId="712"/>
        </pc:sldMkLst>
        <pc:spChg chg="mod">
          <ac:chgData name="Helen Lee" userId="950b76d7-29a8-4037-9cf6-1d47a6b96373" providerId="ADAL" clId="{833F6DFD-EEF2-4C1E-8A41-D922BA123CEC}" dt="2025-06-14T19:36:43.031" v="452" actId="1076"/>
          <ac:spMkLst>
            <pc:docMk/>
            <pc:sldMk cId="280641424" sldId="712"/>
            <ac:spMk id="2" creationId="{93ACE7C5-273F-C910-64E1-8A57A405AB23}"/>
          </ac:spMkLst>
        </pc:spChg>
        <pc:spChg chg="del">
          <ac:chgData name="Helen Lee" userId="950b76d7-29a8-4037-9cf6-1d47a6b96373" providerId="ADAL" clId="{833F6DFD-EEF2-4C1E-8A41-D922BA123CEC}" dt="2025-06-14T19:36:39.849" v="451" actId="478"/>
          <ac:spMkLst>
            <pc:docMk/>
            <pc:sldMk cId="280641424" sldId="712"/>
            <ac:spMk id="3" creationId="{59A615BB-82A3-7972-4C8C-32A866770BBA}"/>
          </ac:spMkLst>
        </pc:spChg>
      </pc:sldChg>
      <pc:sldChg chg="delSp modSp new mod">
        <pc:chgData name="Helen Lee" userId="950b76d7-29a8-4037-9cf6-1d47a6b96373" providerId="ADAL" clId="{833F6DFD-EEF2-4C1E-8A41-D922BA123CEC}" dt="2025-06-14T19:39:03.646" v="478" actId="1076"/>
        <pc:sldMkLst>
          <pc:docMk/>
          <pc:sldMk cId="3327553363" sldId="713"/>
        </pc:sldMkLst>
        <pc:spChg chg="mod">
          <ac:chgData name="Helen Lee" userId="950b76d7-29a8-4037-9cf6-1d47a6b96373" providerId="ADAL" clId="{833F6DFD-EEF2-4C1E-8A41-D922BA123CEC}" dt="2025-06-14T19:39:03.646" v="478" actId="1076"/>
          <ac:spMkLst>
            <pc:docMk/>
            <pc:sldMk cId="3327553363" sldId="713"/>
            <ac:spMk id="2" creationId="{CCEC7D1E-2AFC-FBB2-0339-9E86CE9AE335}"/>
          </ac:spMkLst>
        </pc:spChg>
        <pc:spChg chg="del">
          <ac:chgData name="Helen Lee" userId="950b76d7-29a8-4037-9cf6-1d47a6b96373" providerId="ADAL" clId="{833F6DFD-EEF2-4C1E-8A41-D922BA123CEC}" dt="2025-06-14T19:39:01.009" v="477" actId="478"/>
          <ac:spMkLst>
            <pc:docMk/>
            <pc:sldMk cId="3327553363" sldId="713"/>
            <ac:spMk id="3" creationId="{AEDA116D-1302-F284-F3D8-825504389F11}"/>
          </ac:spMkLst>
        </pc:spChg>
      </pc:sldChg>
      <pc:sldChg chg="addSp delSp modSp new mod setBg">
        <pc:chgData name="Helen Lee" userId="950b76d7-29a8-4037-9cf6-1d47a6b96373" providerId="ADAL" clId="{833F6DFD-EEF2-4C1E-8A41-D922BA123CEC}" dt="2025-06-14T19:42:47.442" v="598" actId="255"/>
        <pc:sldMkLst>
          <pc:docMk/>
          <pc:sldMk cId="4202169638" sldId="714"/>
        </pc:sldMkLst>
        <pc:spChg chg="mod">
          <ac:chgData name="Helen Lee" userId="950b76d7-29a8-4037-9cf6-1d47a6b96373" providerId="ADAL" clId="{833F6DFD-EEF2-4C1E-8A41-D922BA123CEC}" dt="2025-06-14T19:42:34.699" v="597" actId="26606"/>
          <ac:spMkLst>
            <pc:docMk/>
            <pc:sldMk cId="4202169638" sldId="714"/>
            <ac:spMk id="2" creationId="{EF564153-F1B1-1836-D872-E6083E042256}"/>
          </ac:spMkLst>
        </pc:spChg>
        <pc:spChg chg="mod">
          <ac:chgData name="Helen Lee" userId="950b76d7-29a8-4037-9cf6-1d47a6b96373" providerId="ADAL" clId="{833F6DFD-EEF2-4C1E-8A41-D922BA123CEC}" dt="2025-06-14T19:42:47.442" v="598" actId="255"/>
          <ac:spMkLst>
            <pc:docMk/>
            <pc:sldMk cId="4202169638" sldId="714"/>
            <ac:spMk id="3" creationId="{001755E5-D319-7B1C-BBE5-58B785668CD5}"/>
          </ac:spMkLst>
        </pc:spChg>
        <pc:spChg chg="add del">
          <ac:chgData name="Helen Lee" userId="950b76d7-29a8-4037-9cf6-1d47a6b96373" providerId="ADAL" clId="{833F6DFD-EEF2-4C1E-8A41-D922BA123CEC}" dt="2025-06-14T19:42:34.699" v="597" actId="26606"/>
          <ac:spMkLst>
            <pc:docMk/>
            <pc:sldMk cId="4202169638" sldId="714"/>
            <ac:spMk id="9" creationId="{C0763A76-9F1C-4FC5-82B7-DD475DA461B2}"/>
          </ac:spMkLst>
        </pc:spChg>
        <pc:spChg chg="add del">
          <ac:chgData name="Helen Lee" userId="950b76d7-29a8-4037-9cf6-1d47a6b96373" providerId="ADAL" clId="{833F6DFD-EEF2-4C1E-8A41-D922BA123CEC}" dt="2025-06-14T19:42:34.699" v="597" actId="26606"/>
          <ac:spMkLst>
            <pc:docMk/>
            <pc:sldMk cId="4202169638" sldId="714"/>
            <ac:spMk id="11" creationId="{E81BF4F6-F2CF-4984-9D14-D6966D92F99F}"/>
          </ac:spMkLst>
        </pc:spChg>
        <pc:spChg chg="add">
          <ac:chgData name="Helen Lee" userId="950b76d7-29a8-4037-9cf6-1d47a6b96373" providerId="ADAL" clId="{833F6DFD-EEF2-4C1E-8A41-D922BA123CEC}" dt="2025-06-14T19:42:34.699" v="597" actId="26606"/>
          <ac:spMkLst>
            <pc:docMk/>
            <pc:sldMk cId="4202169638" sldId="714"/>
            <ac:spMk id="16" creationId="{F13C74B1-5B17-4795-BED0-7140497B445A}"/>
          </ac:spMkLst>
        </pc:spChg>
        <pc:spChg chg="add">
          <ac:chgData name="Helen Lee" userId="950b76d7-29a8-4037-9cf6-1d47a6b96373" providerId="ADAL" clId="{833F6DFD-EEF2-4C1E-8A41-D922BA123CEC}" dt="2025-06-14T19:42:34.699" v="597" actId="26606"/>
          <ac:spMkLst>
            <pc:docMk/>
            <pc:sldMk cId="4202169638" sldId="714"/>
            <ac:spMk id="18" creationId="{D4974D33-8DC5-464E-8C6D-BE58F0669C17}"/>
          </ac:spMkLst>
        </pc:spChg>
        <pc:picChg chg="add del mod">
          <ac:chgData name="Helen Lee" userId="950b76d7-29a8-4037-9cf6-1d47a6b96373" providerId="ADAL" clId="{833F6DFD-EEF2-4C1E-8A41-D922BA123CEC}" dt="2025-06-14T19:41:28.540" v="593" actId="478"/>
          <ac:picMkLst>
            <pc:docMk/>
            <pc:sldMk cId="4202169638" sldId="714"/>
            <ac:picMk id="4" creationId="{7CB3D4F9-09B6-3AF4-BD80-2597B5EEF53D}"/>
          </ac:picMkLst>
        </pc:picChg>
        <pc:picChg chg="add">
          <ac:chgData name="Helen Lee" userId="950b76d7-29a8-4037-9cf6-1d47a6b96373" providerId="ADAL" clId="{833F6DFD-EEF2-4C1E-8A41-D922BA123CEC}" dt="2025-06-14T19:42:10.125" v="594"/>
          <ac:picMkLst>
            <pc:docMk/>
            <pc:sldMk cId="4202169638" sldId="714"/>
            <ac:picMk id="5" creationId="{AB2040BA-C1B5-69DB-298F-E1D1D49DC528}"/>
          </ac:picMkLst>
        </pc:picChg>
        <pc:picChg chg="add mod">
          <ac:chgData name="Helen Lee" userId="950b76d7-29a8-4037-9cf6-1d47a6b96373" providerId="ADAL" clId="{833F6DFD-EEF2-4C1E-8A41-D922BA123CEC}" dt="2025-06-14T19:42:34.699" v="597" actId="26606"/>
          <ac:picMkLst>
            <pc:docMk/>
            <pc:sldMk cId="4202169638" sldId="714"/>
            <ac:picMk id="6" creationId="{C670DBFD-65E5-D63A-7C93-714B98EFF553}"/>
          </ac:picMkLst>
        </pc:picChg>
      </pc:sldChg>
      <pc:sldChg chg="modSp new mod">
        <pc:chgData name="Helen Lee" userId="950b76d7-29a8-4037-9cf6-1d47a6b96373" providerId="ADAL" clId="{833F6DFD-EEF2-4C1E-8A41-D922BA123CEC}" dt="2025-06-14T19:50:27.255" v="611" actId="13900"/>
        <pc:sldMkLst>
          <pc:docMk/>
          <pc:sldMk cId="779448753" sldId="715"/>
        </pc:sldMkLst>
        <pc:spChg chg="mod">
          <ac:chgData name="Helen Lee" userId="950b76d7-29a8-4037-9cf6-1d47a6b96373" providerId="ADAL" clId="{833F6DFD-EEF2-4C1E-8A41-D922BA123CEC}" dt="2025-06-14T19:49:34.433" v="601" actId="20577"/>
          <ac:spMkLst>
            <pc:docMk/>
            <pc:sldMk cId="779448753" sldId="715"/>
            <ac:spMk id="2" creationId="{2A576964-ED3E-542F-CBF3-B79A98EA2442}"/>
          </ac:spMkLst>
        </pc:spChg>
        <pc:spChg chg="mod">
          <ac:chgData name="Helen Lee" userId="950b76d7-29a8-4037-9cf6-1d47a6b96373" providerId="ADAL" clId="{833F6DFD-EEF2-4C1E-8A41-D922BA123CEC}" dt="2025-06-14T19:50:27.255" v="611" actId="13900"/>
          <ac:spMkLst>
            <pc:docMk/>
            <pc:sldMk cId="779448753" sldId="715"/>
            <ac:spMk id="3" creationId="{C8F7A7FE-8BA9-A4FE-C831-CED01FE36422}"/>
          </ac:spMkLst>
        </pc:spChg>
      </pc:sldChg>
      <pc:sldChg chg="modSp new mod">
        <pc:chgData name="Helen Lee" userId="950b76d7-29a8-4037-9cf6-1d47a6b96373" providerId="ADAL" clId="{833F6DFD-EEF2-4C1E-8A41-D922BA123CEC}" dt="2025-06-14T19:51:16.203" v="618"/>
        <pc:sldMkLst>
          <pc:docMk/>
          <pc:sldMk cId="1209948953" sldId="716"/>
        </pc:sldMkLst>
        <pc:spChg chg="mod">
          <ac:chgData name="Helen Lee" userId="950b76d7-29a8-4037-9cf6-1d47a6b96373" providerId="ADAL" clId="{833F6DFD-EEF2-4C1E-8A41-D922BA123CEC}" dt="2025-06-14T19:51:16.203" v="618"/>
          <ac:spMkLst>
            <pc:docMk/>
            <pc:sldMk cId="1209948953" sldId="716"/>
            <ac:spMk id="2" creationId="{DD6EE56C-D961-A537-99F1-EC0C6B5889A5}"/>
          </ac:spMkLst>
        </pc:spChg>
        <pc:spChg chg="mod">
          <ac:chgData name="Helen Lee" userId="950b76d7-29a8-4037-9cf6-1d47a6b96373" providerId="ADAL" clId="{833F6DFD-EEF2-4C1E-8A41-D922BA123CEC}" dt="2025-06-14T19:50:51.492" v="614"/>
          <ac:spMkLst>
            <pc:docMk/>
            <pc:sldMk cId="1209948953" sldId="716"/>
            <ac:spMk id="3" creationId="{D348BFE8-22E9-1396-17B3-AF7FC252B678}"/>
          </ac:spMkLst>
        </pc:spChg>
      </pc:sldChg>
      <pc:sldChg chg="modSp new mod">
        <pc:chgData name="Helen Lee" userId="950b76d7-29a8-4037-9cf6-1d47a6b96373" providerId="ADAL" clId="{833F6DFD-EEF2-4C1E-8A41-D922BA123CEC}" dt="2025-06-14T19:52:13.458" v="633" actId="1076"/>
        <pc:sldMkLst>
          <pc:docMk/>
          <pc:sldMk cId="979340636" sldId="717"/>
        </pc:sldMkLst>
        <pc:spChg chg="mod">
          <ac:chgData name="Helen Lee" userId="950b76d7-29a8-4037-9cf6-1d47a6b96373" providerId="ADAL" clId="{833F6DFD-EEF2-4C1E-8A41-D922BA123CEC}" dt="2025-06-14T19:51:45.162" v="625" actId="1076"/>
          <ac:spMkLst>
            <pc:docMk/>
            <pc:sldMk cId="979340636" sldId="717"/>
            <ac:spMk id="2" creationId="{F1541EF5-6527-78D4-02D2-18A9D79DE396}"/>
          </ac:spMkLst>
        </pc:spChg>
        <pc:spChg chg="mod">
          <ac:chgData name="Helen Lee" userId="950b76d7-29a8-4037-9cf6-1d47a6b96373" providerId="ADAL" clId="{833F6DFD-EEF2-4C1E-8A41-D922BA123CEC}" dt="2025-06-14T19:52:13.458" v="633" actId="1076"/>
          <ac:spMkLst>
            <pc:docMk/>
            <pc:sldMk cId="979340636" sldId="717"/>
            <ac:spMk id="3" creationId="{B34386E7-733A-52BA-D9C3-A5DAB06C6D90}"/>
          </ac:spMkLst>
        </pc:spChg>
      </pc:sldChg>
      <pc:sldChg chg="delSp modSp new mod">
        <pc:chgData name="Helen Lee" userId="950b76d7-29a8-4037-9cf6-1d47a6b96373" providerId="ADAL" clId="{833F6DFD-EEF2-4C1E-8A41-D922BA123CEC}" dt="2025-06-14T19:53:00.870" v="688" actId="20577"/>
        <pc:sldMkLst>
          <pc:docMk/>
          <pc:sldMk cId="3846018981" sldId="718"/>
        </pc:sldMkLst>
        <pc:spChg chg="mod">
          <ac:chgData name="Helen Lee" userId="950b76d7-29a8-4037-9cf6-1d47a6b96373" providerId="ADAL" clId="{833F6DFD-EEF2-4C1E-8A41-D922BA123CEC}" dt="2025-06-14T19:53:00.870" v="688" actId="20577"/>
          <ac:spMkLst>
            <pc:docMk/>
            <pc:sldMk cId="3846018981" sldId="718"/>
            <ac:spMk id="2" creationId="{E06EA379-C146-1948-474E-4550CB040755}"/>
          </ac:spMkLst>
        </pc:spChg>
        <pc:spChg chg="del">
          <ac:chgData name="Helen Lee" userId="950b76d7-29a8-4037-9cf6-1d47a6b96373" providerId="ADAL" clId="{833F6DFD-EEF2-4C1E-8A41-D922BA123CEC}" dt="2025-06-14T19:52:49.137" v="657" actId="478"/>
          <ac:spMkLst>
            <pc:docMk/>
            <pc:sldMk cId="3846018981" sldId="718"/>
            <ac:spMk id="3" creationId="{33C95AA6-BE60-88B8-07E5-F25DCBC21E7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3A854B-C486-4178-9649-AA81A9DE5CA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CEBF288-D8F2-4D7D-BC4C-CCA2B83928DD}">
      <dgm:prSet/>
      <dgm:spPr/>
      <dgm:t>
        <a:bodyPr/>
        <a:lstStyle/>
        <a:p>
          <a:r>
            <a:rPr lang="en-GB" dirty="0"/>
            <a:t>Even the most passive methods of data collection and quantitative analysis have some interactional aspects, and it is impossible to absolutely control for and ensure the unobtrusiveness of research applications and interventions. </a:t>
          </a:r>
          <a:endParaRPr lang="en-US" dirty="0"/>
        </a:p>
      </dgm:t>
    </dgm:pt>
    <dgm:pt modelId="{488CF2FA-3730-4CBC-8E35-9810071AC8B5}" type="parTrans" cxnId="{C0DF8B22-E6F6-4ACA-8411-6C6F38EFC021}">
      <dgm:prSet/>
      <dgm:spPr/>
      <dgm:t>
        <a:bodyPr/>
        <a:lstStyle/>
        <a:p>
          <a:endParaRPr lang="en-US"/>
        </a:p>
      </dgm:t>
    </dgm:pt>
    <dgm:pt modelId="{E29CC399-7A0B-47D4-9618-65E734D5FAD7}" type="sibTrans" cxnId="{C0DF8B22-E6F6-4ACA-8411-6C6F38EFC021}">
      <dgm:prSet/>
      <dgm:spPr/>
      <dgm:t>
        <a:bodyPr/>
        <a:lstStyle/>
        <a:p>
          <a:endParaRPr lang="en-US"/>
        </a:p>
      </dgm:t>
    </dgm:pt>
    <dgm:pt modelId="{F7726DEA-E166-442F-A1D1-90828D3E2B7F}">
      <dgm:prSet/>
      <dgm:spPr/>
      <dgm:t>
        <a:bodyPr/>
        <a:lstStyle/>
        <a:p>
          <a:r>
            <a:rPr lang="en-GB"/>
            <a:t>Power dynamics flow through every vein of the research process; therefore, it is our ethical duty to intentionally and mindfully attend to our role(s) in the contextual power interplay of the research process.</a:t>
          </a:r>
          <a:endParaRPr lang="en-US"/>
        </a:p>
      </dgm:t>
    </dgm:pt>
    <dgm:pt modelId="{98DB88E3-713D-42FD-B560-D82BF3D3B9F7}" type="parTrans" cxnId="{ABE6E304-0881-4B81-A21F-09C375A75131}">
      <dgm:prSet/>
      <dgm:spPr/>
      <dgm:t>
        <a:bodyPr/>
        <a:lstStyle/>
        <a:p>
          <a:endParaRPr lang="en-US"/>
        </a:p>
      </dgm:t>
    </dgm:pt>
    <dgm:pt modelId="{B1BB4C54-5835-47D1-8392-3789062D8E24}" type="sibTrans" cxnId="{ABE6E304-0881-4B81-A21F-09C375A75131}">
      <dgm:prSet/>
      <dgm:spPr/>
      <dgm:t>
        <a:bodyPr/>
        <a:lstStyle/>
        <a:p>
          <a:endParaRPr lang="en-US"/>
        </a:p>
      </dgm:t>
    </dgm:pt>
    <dgm:pt modelId="{3984B556-2E0B-406E-9D0A-9E9318413C99}" type="pres">
      <dgm:prSet presAssocID="{753A854B-C486-4178-9649-AA81A9DE5CA0}" presName="hierChild1" presStyleCnt="0">
        <dgm:presLayoutVars>
          <dgm:chPref val="1"/>
          <dgm:dir/>
          <dgm:animOne val="branch"/>
          <dgm:animLvl val="lvl"/>
          <dgm:resizeHandles/>
        </dgm:presLayoutVars>
      </dgm:prSet>
      <dgm:spPr/>
    </dgm:pt>
    <dgm:pt modelId="{BE1E9724-F4DE-4E74-9D0B-22AE412174A6}" type="pres">
      <dgm:prSet presAssocID="{8CEBF288-D8F2-4D7D-BC4C-CCA2B83928DD}" presName="hierRoot1" presStyleCnt="0"/>
      <dgm:spPr/>
    </dgm:pt>
    <dgm:pt modelId="{924CAF42-818F-4E27-AE9D-4DA1E64AA9AE}" type="pres">
      <dgm:prSet presAssocID="{8CEBF288-D8F2-4D7D-BC4C-CCA2B83928DD}" presName="composite" presStyleCnt="0"/>
      <dgm:spPr/>
    </dgm:pt>
    <dgm:pt modelId="{56F549E3-DD36-4DAB-BB33-A8B3DE0A89E8}" type="pres">
      <dgm:prSet presAssocID="{8CEBF288-D8F2-4D7D-BC4C-CCA2B83928DD}" presName="background" presStyleLbl="node0" presStyleIdx="0" presStyleCnt="2"/>
      <dgm:spPr/>
    </dgm:pt>
    <dgm:pt modelId="{BA831EE9-1B0A-4098-A0C9-27D90346324D}" type="pres">
      <dgm:prSet presAssocID="{8CEBF288-D8F2-4D7D-BC4C-CCA2B83928DD}" presName="text" presStyleLbl="fgAcc0" presStyleIdx="0" presStyleCnt="2">
        <dgm:presLayoutVars>
          <dgm:chPref val="3"/>
        </dgm:presLayoutVars>
      </dgm:prSet>
      <dgm:spPr/>
    </dgm:pt>
    <dgm:pt modelId="{73ECBB6B-6605-4797-A843-ED4A34430F08}" type="pres">
      <dgm:prSet presAssocID="{8CEBF288-D8F2-4D7D-BC4C-CCA2B83928DD}" presName="hierChild2" presStyleCnt="0"/>
      <dgm:spPr/>
    </dgm:pt>
    <dgm:pt modelId="{281DCE88-26DC-4576-9A71-496F17A2BFE3}" type="pres">
      <dgm:prSet presAssocID="{F7726DEA-E166-442F-A1D1-90828D3E2B7F}" presName="hierRoot1" presStyleCnt="0"/>
      <dgm:spPr/>
    </dgm:pt>
    <dgm:pt modelId="{DEE1396B-2E42-499C-8C7F-8B0E6FD7EB65}" type="pres">
      <dgm:prSet presAssocID="{F7726DEA-E166-442F-A1D1-90828D3E2B7F}" presName="composite" presStyleCnt="0"/>
      <dgm:spPr/>
    </dgm:pt>
    <dgm:pt modelId="{0FF0DEF1-9B83-4CED-A732-67F2469DE1E0}" type="pres">
      <dgm:prSet presAssocID="{F7726DEA-E166-442F-A1D1-90828D3E2B7F}" presName="background" presStyleLbl="node0" presStyleIdx="1" presStyleCnt="2"/>
      <dgm:spPr/>
    </dgm:pt>
    <dgm:pt modelId="{FE0F3545-51FB-4E9B-B4AB-3BA1B24C4BD5}" type="pres">
      <dgm:prSet presAssocID="{F7726DEA-E166-442F-A1D1-90828D3E2B7F}" presName="text" presStyleLbl="fgAcc0" presStyleIdx="1" presStyleCnt="2">
        <dgm:presLayoutVars>
          <dgm:chPref val="3"/>
        </dgm:presLayoutVars>
      </dgm:prSet>
      <dgm:spPr/>
    </dgm:pt>
    <dgm:pt modelId="{E1DADB27-6837-4C6B-BD0C-EEECAD23C7C1}" type="pres">
      <dgm:prSet presAssocID="{F7726DEA-E166-442F-A1D1-90828D3E2B7F}" presName="hierChild2" presStyleCnt="0"/>
      <dgm:spPr/>
    </dgm:pt>
  </dgm:ptLst>
  <dgm:cxnLst>
    <dgm:cxn modelId="{ABE6E304-0881-4B81-A21F-09C375A75131}" srcId="{753A854B-C486-4178-9649-AA81A9DE5CA0}" destId="{F7726DEA-E166-442F-A1D1-90828D3E2B7F}" srcOrd="1" destOrd="0" parTransId="{98DB88E3-713D-42FD-B560-D82BF3D3B9F7}" sibTransId="{B1BB4C54-5835-47D1-8392-3789062D8E24}"/>
    <dgm:cxn modelId="{C0DF8B22-E6F6-4ACA-8411-6C6F38EFC021}" srcId="{753A854B-C486-4178-9649-AA81A9DE5CA0}" destId="{8CEBF288-D8F2-4D7D-BC4C-CCA2B83928DD}" srcOrd="0" destOrd="0" parTransId="{488CF2FA-3730-4CBC-8E35-9810071AC8B5}" sibTransId="{E29CC399-7A0B-47D4-9618-65E734D5FAD7}"/>
    <dgm:cxn modelId="{8A68BAB2-0B17-480D-B36F-17CBD8A818F6}" type="presOf" srcId="{8CEBF288-D8F2-4D7D-BC4C-CCA2B83928DD}" destId="{BA831EE9-1B0A-4098-A0C9-27D90346324D}" srcOrd="0" destOrd="0" presId="urn:microsoft.com/office/officeart/2005/8/layout/hierarchy1"/>
    <dgm:cxn modelId="{A30C4EC9-0F07-4BE7-B004-5FBA37AECCB4}" type="presOf" srcId="{753A854B-C486-4178-9649-AA81A9DE5CA0}" destId="{3984B556-2E0B-406E-9D0A-9E9318413C99}" srcOrd="0" destOrd="0" presId="urn:microsoft.com/office/officeart/2005/8/layout/hierarchy1"/>
    <dgm:cxn modelId="{ADD31AF0-C421-4DE5-A1DD-7B2FC81553BE}" type="presOf" srcId="{F7726DEA-E166-442F-A1D1-90828D3E2B7F}" destId="{FE0F3545-51FB-4E9B-B4AB-3BA1B24C4BD5}" srcOrd="0" destOrd="0" presId="urn:microsoft.com/office/officeart/2005/8/layout/hierarchy1"/>
    <dgm:cxn modelId="{88D1A00E-2661-45B7-B88B-F02AC05E244D}" type="presParOf" srcId="{3984B556-2E0B-406E-9D0A-9E9318413C99}" destId="{BE1E9724-F4DE-4E74-9D0B-22AE412174A6}" srcOrd="0" destOrd="0" presId="urn:microsoft.com/office/officeart/2005/8/layout/hierarchy1"/>
    <dgm:cxn modelId="{E29CE9AE-F016-41EB-8623-B52F81ADEFCA}" type="presParOf" srcId="{BE1E9724-F4DE-4E74-9D0B-22AE412174A6}" destId="{924CAF42-818F-4E27-AE9D-4DA1E64AA9AE}" srcOrd="0" destOrd="0" presId="urn:microsoft.com/office/officeart/2005/8/layout/hierarchy1"/>
    <dgm:cxn modelId="{402B919A-BD5F-44BA-A6A8-58561AA26C27}" type="presParOf" srcId="{924CAF42-818F-4E27-AE9D-4DA1E64AA9AE}" destId="{56F549E3-DD36-4DAB-BB33-A8B3DE0A89E8}" srcOrd="0" destOrd="0" presId="urn:microsoft.com/office/officeart/2005/8/layout/hierarchy1"/>
    <dgm:cxn modelId="{7DF13327-B9BB-4E9E-A6D1-2EA566A646FF}" type="presParOf" srcId="{924CAF42-818F-4E27-AE9D-4DA1E64AA9AE}" destId="{BA831EE9-1B0A-4098-A0C9-27D90346324D}" srcOrd="1" destOrd="0" presId="urn:microsoft.com/office/officeart/2005/8/layout/hierarchy1"/>
    <dgm:cxn modelId="{81955249-EE79-4780-8C12-4F68303AF089}" type="presParOf" srcId="{BE1E9724-F4DE-4E74-9D0B-22AE412174A6}" destId="{73ECBB6B-6605-4797-A843-ED4A34430F08}" srcOrd="1" destOrd="0" presId="urn:microsoft.com/office/officeart/2005/8/layout/hierarchy1"/>
    <dgm:cxn modelId="{A018E344-AEDA-4846-878C-471B35E22A3A}" type="presParOf" srcId="{3984B556-2E0B-406E-9D0A-9E9318413C99}" destId="{281DCE88-26DC-4576-9A71-496F17A2BFE3}" srcOrd="1" destOrd="0" presId="urn:microsoft.com/office/officeart/2005/8/layout/hierarchy1"/>
    <dgm:cxn modelId="{9C67B6B9-4FCB-48A5-8AAA-50316AA90DED}" type="presParOf" srcId="{281DCE88-26DC-4576-9A71-496F17A2BFE3}" destId="{DEE1396B-2E42-499C-8C7F-8B0E6FD7EB65}" srcOrd="0" destOrd="0" presId="urn:microsoft.com/office/officeart/2005/8/layout/hierarchy1"/>
    <dgm:cxn modelId="{62AA3728-51C8-4F1E-809D-F81F2622BF65}" type="presParOf" srcId="{DEE1396B-2E42-499C-8C7F-8B0E6FD7EB65}" destId="{0FF0DEF1-9B83-4CED-A732-67F2469DE1E0}" srcOrd="0" destOrd="0" presId="urn:microsoft.com/office/officeart/2005/8/layout/hierarchy1"/>
    <dgm:cxn modelId="{6AE8545E-92AD-4231-8075-145402F0D6B5}" type="presParOf" srcId="{DEE1396B-2E42-499C-8C7F-8B0E6FD7EB65}" destId="{FE0F3545-51FB-4E9B-B4AB-3BA1B24C4BD5}" srcOrd="1" destOrd="0" presId="urn:microsoft.com/office/officeart/2005/8/layout/hierarchy1"/>
    <dgm:cxn modelId="{B4E72558-3BEA-4DE9-A4E6-5873B3E61F16}" type="presParOf" srcId="{281DCE88-26DC-4576-9A71-496F17A2BFE3}" destId="{E1DADB27-6837-4C6B-BD0C-EEECAD23C7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40FB79-43A7-4BA6-9835-45E3D16AAF6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AF7DDB1-32C8-465F-8795-7F55E04073BE}">
      <dgm:prSet/>
      <dgm:spPr/>
      <dgm:t>
        <a:bodyPr/>
        <a:lstStyle/>
        <a:p>
          <a:r>
            <a:rPr lang="en-GB" dirty="0"/>
            <a:t>Maintain a research journal with three distinct voices: a) Your personal voice b) The voice of a key stakeholder in your research c) The voice of a critic or </a:t>
          </a:r>
          <a:r>
            <a:rPr lang="en-GB" dirty="0" err="1"/>
            <a:t>skeptic</a:t>
          </a:r>
          <a:r>
            <a:rPr lang="en-GB" dirty="0"/>
            <a:t> of your research approach</a:t>
          </a:r>
          <a:endParaRPr lang="en-US" dirty="0"/>
        </a:p>
      </dgm:t>
    </dgm:pt>
    <dgm:pt modelId="{68B25B5F-85BB-441D-A25E-63684A157007}" type="parTrans" cxnId="{EE378988-8D42-46D3-BC98-198C02077F39}">
      <dgm:prSet/>
      <dgm:spPr/>
      <dgm:t>
        <a:bodyPr/>
        <a:lstStyle/>
        <a:p>
          <a:endParaRPr lang="en-US"/>
        </a:p>
      </dgm:t>
    </dgm:pt>
    <dgm:pt modelId="{226624C1-1924-4BDB-8D0E-D94AFB39F191}" type="sibTrans" cxnId="{EE378988-8D42-46D3-BC98-198C02077F39}">
      <dgm:prSet/>
      <dgm:spPr/>
      <dgm:t>
        <a:bodyPr/>
        <a:lstStyle/>
        <a:p>
          <a:endParaRPr lang="en-US"/>
        </a:p>
      </dgm:t>
    </dgm:pt>
    <dgm:pt modelId="{759CCB5D-C788-410A-82E6-19B65FC61EF4}">
      <dgm:prSet/>
      <dgm:spPr/>
      <dgm:t>
        <a:bodyPr/>
        <a:lstStyle/>
        <a:p>
          <a:r>
            <a:rPr lang="en-GB" dirty="0"/>
            <a:t>Over 3 months, make entries from each perspective weekly. Analyse how these different viewpoints interact, conflict, or complement each other. Reflect on how your own position influences your interpretation of these voices.</a:t>
          </a:r>
          <a:endParaRPr lang="en-US" dirty="0"/>
        </a:p>
      </dgm:t>
    </dgm:pt>
    <dgm:pt modelId="{15C45C6F-CFA3-4D44-851C-97798A5F9BCB}" type="parTrans" cxnId="{D87EDF3D-5502-44C8-B2FD-80DE26A08870}">
      <dgm:prSet/>
      <dgm:spPr/>
      <dgm:t>
        <a:bodyPr/>
        <a:lstStyle/>
        <a:p>
          <a:endParaRPr lang="en-US"/>
        </a:p>
      </dgm:t>
    </dgm:pt>
    <dgm:pt modelId="{30CC94F3-A1E1-49AB-B38A-5A8321E7486C}" type="sibTrans" cxnId="{D87EDF3D-5502-44C8-B2FD-80DE26A08870}">
      <dgm:prSet/>
      <dgm:spPr/>
      <dgm:t>
        <a:bodyPr/>
        <a:lstStyle/>
        <a:p>
          <a:endParaRPr lang="en-US"/>
        </a:p>
      </dgm:t>
    </dgm:pt>
    <dgm:pt modelId="{58481514-C867-49BC-8D69-A8E495B98212}" type="pres">
      <dgm:prSet presAssocID="{9F40FB79-43A7-4BA6-9835-45E3D16AAF66}" presName="vert0" presStyleCnt="0">
        <dgm:presLayoutVars>
          <dgm:dir/>
          <dgm:animOne val="branch"/>
          <dgm:animLvl val="lvl"/>
        </dgm:presLayoutVars>
      </dgm:prSet>
      <dgm:spPr/>
    </dgm:pt>
    <dgm:pt modelId="{6A72963F-D12C-4CD2-933E-3A9CFBD5EB86}" type="pres">
      <dgm:prSet presAssocID="{FAF7DDB1-32C8-465F-8795-7F55E04073BE}" presName="thickLine" presStyleLbl="alignNode1" presStyleIdx="0" presStyleCnt="2"/>
      <dgm:spPr/>
    </dgm:pt>
    <dgm:pt modelId="{ECAB0BB1-226B-44FF-8024-4C5CE2D682BA}" type="pres">
      <dgm:prSet presAssocID="{FAF7DDB1-32C8-465F-8795-7F55E04073BE}" presName="horz1" presStyleCnt="0"/>
      <dgm:spPr/>
    </dgm:pt>
    <dgm:pt modelId="{064869B9-0024-4755-8C6E-55A62DEE8A87}" type="pres">
      <dgm:prSet presAssocID="{FAF7DDB1-32C8-465F-8795-7F55E04073BE}" presName="tx1" presStyleLbl="revTx" presStyleIdx="0" presStyleCnt="2"/>
      <dgm:spPr/>
    </dgm:pt>
    <dgm:pt modelId="{52FAE34E-5827-409A-AA1C-BBB6F0B7EC7F}" type="pres">
      <dgm:prSet presAssocID="{FAF7DDB1-32C8-465F-8795-7F55E04073BE}" presName="vert1" presStyleCnt="0"/>
      <dgm:spPr/>
    </dgm:pt>
    <dgm:pt modelId="{F05F8BA5-145B-4030-880D-26745F5BE76C}" type="pres">
      <dgm:prSet presAssocID="{759CCB5D-C788-410A-82E6-19B65FC61EF4}" presName="thickLine" presStyleLbl="alignNode1" presStyleIdx="1" presStyleCnt="2"/>
      <dgm:spPr/>
    </dgm:pt>
    <dgm:pt modelId="{7C0AC086-5A73-44A2-9FC7-ACEF5D1DDF48}" type="pres">
      <dgm:prSet presAssocID="{759CCB5D-C788-410A-82E6-19B65FC61EF4}" presName="horz1" presStyleCnt="0"/>
      <dgm:spPr/>
    </dgm:pt>
    <dgm:pt modelId="{F5A780B7-01CC-4B8C-B624-A90C2696C371}" type="pres">
      <dgm:prSet presAssocID="{759CCB5D-C788-410A-82E6-19B65FC61EF4}" presName="tx1" presStyleLbl="revTx" presStyleIdx="1" presStyleCnt="2"/>
      <dgm:spPr/>
    </dgm:pt>
    <dgm:pt modelId="{32752882-E9BD-4C4D-8758-3E973A0CF604}" type="pres">
      <dgm:prSet presAssocID="{759CCB5D-C788-410A-82E6-19B65FC61EF4}" presName="vert1" presStyleCnt="0"/>
      <dgm:spPr/>
    </dgm:pt>
  </dgm:ptLst>
  <dgm:cxnLst>
    <dgm:cxn modelId="{D87EDF3D-5502-44C8-B2FD-80DE26A08870}" srcId="{9F40FB79-43A7-4BA6-9835-45E3D16AAF66}" destId="{759CCB5D-C788-410A-82E6-19B65FC61EF4}" srcOrd="1" destOrd="0" parTransId="{15C45C6F-CFA3-4D44-851C-97798A5F9BCB}" sibTransId="{30CC94F3-A1E1-49AB-B38A-5A8321E7486C}"/>
    <dgm:cxn modelId="{EE378988-8D42-46D3-BC98-198C02077F39}" srcId="{9F40FB79-43A7-4BA6-9835-45E3D16AAF66}" destId="{FAF7DDB1-32C8-465F-8795-7F55E04073BE}" srcOrd="0" destOrd="0" parTransId="{68B25B5F-85BB-441D-A25E-63684A157007}" sibTransId="{226624C1-1924-4BDB-8D0E-D94AFB39F191}"/>
    <dgm:cxn modelId="{6ADE88B4-760B-48AC-94F5-6DBFFE7B5FE0}" type="presOf" srcId="{FAF7DDB1-32C8-465F-8795-7F55E04073BE}" destId="{064869B9-0024-4755-8C6E-55A62DEE8A87}" srcOrd="0" destOrd="0" presId="urn:microsoft.com/office/officeart/2008/layout/LinedList"/>
    <dgm:cxn modelId="{6CAE97C4-0F24-4B08-9D8A-B84812442563}" type="presOf" srcId="{9F40FB79-43A7-4BA6-9835-45E3D16AAF66}" destId="{58481514-C867-49BC-8D69-A8E495B98212}" srcOrd="0" destOrd="0" presId="urn:microsoft.com/office/officeart/2008/layout/LinedList"/>
    <dgm:cxn modelId="{2EEC05FC-D5F9-4A55-95A7-50AF48B3039F}" type="presOf" srcId="{759CCB5D-C788-410A-82E6-19B65FC61EF4}" destId="{F5A780B7-01CC-4B8C-B624-A90C2696C371}" srcOrd="0" destOrd="0" presId="urn:microsoft.com/office/officeart/2008/layout/LinedList"/>
    <dgm:cxn modelId="{89CDC284-87F9-4583-8DF0-937AFD1E500E}" type="presParOf" srcId="{58481514-C867-49BC-8D69-A8E495B98212}" destId="{6A72963F-D12C-4CD2-933E-3A9CFBD5EB86}" srcOrd="0" destOrd="0" presId="urn:microsoft.com/office/officeart/2008/layout/LinedList"/>
    <dgm:cxn modelId="{382F6004-7307-4E24-920E-C6E233680254}" type="presParOf" srcId="{58481514-C867-49BC-8D69-A8E495B98212}" destId="{ECAB0BB1-226B-44FF-8024-4C5CE2D682BA}" srcOrd="1" destOrd="0" presId="urn:microsoft.com/office/officeart/2008/layout/LinedList"/>
    <dgm:cxn modelId="{A88AD0A1-9D20-4A7D-AEB0-79D7B24F9D42}" type="presParOf" srcId="{ECAB0BB1-226B-44FF-8024-4C5CE2D682BA}" destId="{064869B9-0024-4755-8C6E-55A62DEE8A87}" srcOrd="0" destOrd="0" presId="urn:microsoft.com/office/officeart/2008/layout/LinedList"/>
    <dgm:cxn modelId="{6B16AC9C-ADD7-4E42-9A23-72554292C7B0}" type="presParOf" srcId="{ECAB0BB1-226B-44FF-8024-4C5CE2D682BA}" destId="{52FAE34E-5827-409A-AA1C-BBB6F0B7EC7F}" srcOrd="1" destOrd="0" presId="urn:microsoft.com/office/officeart/2008/layout/LinedList"/>
    <dgm:cxn modelId="{5B9ACED7-C54A-4109-BD56-D61C494A6FD5}" type="presParOf" srcId="{58481514-C867-49BC-8D69-A8E495B98212}" destId="{F05F8BA5-145B-4030-880D-26745F5BE76C}" srcOrd="2" destOrd="0" presId="urn:microsoft.com/office/officeart/2008/layout/LinedList"/>
    <dgm:cxn modelId="{B7D5171D-D062-4460-B350-37AC998B6B0D}" type="presParOf" srcId="{58481514-C867-49BC-8D69-A8E495B98212}" destId="{7C0AC086-5A73-44A2-9FC7-ACEF5D1DDF48}" srcOrd="3" destOrd="0" presId="urn:microsoft.com/office/officeart/2008/layout/LinedList"/>
    <dgm:cxn modelId="{1606254B-145C-44CF-AC5C-1D4D2C15FBDD}" type="presParOf" srcId="{7C0AC086-5A73-44A2-9FC7-ACEF5D1DDF48}" destId="{F5A780B7-01CC-4B8C-B624-A90C2696C371}" srcOrd="0" destOrd="0" presId="urn:microsoft.com/office/officeart/2008/layout/LinedList"/>
    <dgm:cxn modelId="{C47F1682-648B-409C-B45E-052D81CC9B82}" type="presParOf" srcId="{7C0AC086-5A73-44A2-9FC7-ACEF5D1DDF48}" destId="{32752882-E9BD-4C4D-8758-3E973A0CF6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549E3-DD36-4DAB-BB33-A8B3DE0A89E8}">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831EE9-1B0A-4098-A0C9-27D90346324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Even the most passive methods of data collection and quantitative analysis have some interactional aspects, and it is impossible to absolutely control for and ensure the unobtrusiveness of research applications and interventions. </a:t>
          </a:r>
          <a:endParaRPr lang="en-US" sz="2200" kern="1200" dirty="0"/>
        </a:p>
      </dsp:txBody>
      <dsp:txXfrm>
        <a:off x="585701" y="722249"/>
        <a:ext cx="4337991" cy="2693452"/>
      </dsp:txXfrm>
    </dsp:sp>
    <dsp:sp modelId="{0FF0DEF1-9B83-4CED-A732-67F2469DE1E0}">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F3545-51FB-4E9B-B4AB-3BA1B24C4BD5}">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Power dynamics flow through every vein of the research process; therefore, it is our ethical duty to intentionally and mindfully attend to our role(s) in the contextual power interplay of the research process.</a:t>
          </a:r>
          <a:endParaRPr lang="en-US" sz="2200" kern="1200"/>
        </a:p>
      </dsp:txBody>
      <dsp:txXfrm>
        <a:off x="6092527" y="722249"/>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2963F-D12C-4CD2-933E-3A9CFBD5EB86}">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869B9-0024-4755-8C6E-55A62DEE8A87}">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Maintain a research journal with three distinct voices: a) Your personal voice b) The voice of a key stakeholder in your research c) The voice of a critic or </a:t>
          </a:r>
          <a:r>
            <a:rPr lang="en-GB" sz="3000" kern="1200" dirty="0" err="1"/>
            <a:t>skeptic</a:t>
          </a:r>
          <a:r>
            <a:rPr lang="en-GB" sz="3000" kern="1200" dirty="0"/>
            <a:t> of your research approach</a:t>
          </a:r>
          <a:endParaRPr lang="en-US" sz="3000" kern="1200" dirty="0"/>
        </a:p>
      </dsp:txBody>
      <dsp:txXfrm>
        <a:off x="0" y="0"/>
        <a:ext cx="6900512" cy="2768070"/>
      </dsp:txXfrm>
    </dsp:sp>
    <dsp:sp modelId="{F05F8BA5-145B-4030-880D-26745F5BE76C}">
      <dsp:nvSpPr>
        <dsp:cNvPr id="0" name=""/>
        <dsp:cNvSpPr/>
      </dsp:nvSpPr>
      <dsp:spPr>
        <a:xfrm>
          <a:off x="0" y="2768070"/>
          <a:ext cx="6900512" cy="0"/>
        </a:xfrm>
        <a:prstGeom prst="line">
          <a:avLst/>
        </a:prstGeom>
        <a:solidFill>
          <a:schemeClr val="accent2">
            <a:hueOff val="0"/>
            <a:satOff val="-100000"/>
            <a:lumOff val="50000"/>
            <a:alphaOff val="0"/>
          </a:schemeClr>
        </a:solidFill>
        <a:ln w="12700" cap="flat" cmpd="sng" algn="ctr">
          <a:solidFill>
            <a:schemeClr val="accent2">
              <a:hueOff val="0"/>
              <a:satOff val="-100000"/>
              <a:lumOff val="5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A780B7-01CC-4B8C-B624-A90C2696C371}">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Over 3 months, make entries from each perspective weekly. Analyse how these different viewpoints interact, conflict, or complement each other. Reflect on how your own position influences your interpretation of these voices.</a:t>
          </a:r>
          <a:endParaRPr lang="en-US" sz="3000" kern="1200" dirty="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8F0A2C-3823-4A06-A79B-47C799A191D8}" type="datetimeFigureOut">
              <a:rPr lang="en-GB" smtClean="0"/>
              <a:t>14/06/2025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1B3A2F-EE7C-4DDB-9C1B-8A2F96FD38AE}" type="slidenum">
              <a:rPr lang="en-GB" smtClean="0"/>
              <a:t>‹#›</a:t>
            </a:fld>
            <a:endParaRPr lang="en-GB"/>
          </a:p>
        </p:txBody>
      </p:sp>
    </p:spTree>
    <p:extLst>
      <p:ext uri="{BB962C8B-B14F-4D97-AF65-F5344CB8AC3E}">
        <p14:creationId xmlns:p14="http://schemas.microsoft.com/office/powerpoint/2010/main" val="30586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1</a:t>
            </a:fld>
            <a:endParaRPr lang="en-GB"/>
          </a:p>
        </p:txBody>
      </p:sp>
    </p:spTree>
    <p:extLst>
      <p:ext uri="{BB962C8B-B14F-4D97-AF65-F5344CB8AC3E}">
        <p14:creationId xmlns:p14="http://schemas.microsoft.com/office/powerpoint/2010/main" val="2396332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3</a:t>
            </a:fld>
            <a:endParaRPr lang="en-GB"/>
          </a:p>
        </p:txBody>
      </p:sp>
    </p:spTree>
    <p:extLst>
      <p:ext uri="{BB962C8B-B14F-4D97-AF65-F5344CB8AC3E}">
        <p14:creationId xmlns:p14="http://schemas.microsoft.com/office/powerpoint/2010/main" val="1568612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6</a:t>
            </a:fld>
            <a:endParaRPr lang="en-GB"/>
          </a:p>
        </p:txBody>
      </p:sp>
    </p:spTree>
    <p:extLst>
      <p:ext uri="{BB962C8B-B14F-4D97-AF65-F5344CB8AC3E}">
        <p14:creationId xmlns:p14="http://schemas.microsoft.com/office/powerpoint/2010/main" val="775228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96426-9338-2D6A-AF70-ECD8A33853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BFCEFB-8B10-F5F0-3BBA-F47472579A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9F904-8910-D8F5-B91C-565FE00706E3}"/>
              </a:ext>
            </a:extLst>
          </p:cNvPr>
          <p:cNvSpPr>
            <a:spLocks noGrp="1"/>
          </p:cNvSpPr>
          <p:nvPr>
            <p:ph type="body" idx="1"/>
          </p:nvPr>
        </p:nvSpPr>
        <p:spPr/>
        <p:txBody>
          <a:bodyPr/>
          <a:lstStyle/>
          <a:p>
            <a:r>
              <a:rPr lang="en-US" altLang="en-US" sz="900" b="1" dirty="0"/>
              <a:t>Note:</a:t>
            </a:r>
          </a:p>
          <a:p>
            <a:r>
              <a:rPr lang="en-US" altLang="en-US" sz="900" dirty="0"/>
              <a:t>This stereotypical image taken from the Internet is meant to highlight the issue of male domination, and its effects on women, as a global phenomenon. As you can see it provides two completely different perspectives on women’s oppression and one can argue that these view points are a consequence of different </a:t>
            </a:r>
            <a:r>
              <a:rPr lang="en-US" altLang="en-US" sz="900" dirty="0" err="1"/>
              <a:t>positionalities</a:t>
            </a:r>
            <a:r>
              <a:rPr lang="en-US" altLang="en-US" sz="900" dirty="0"/>
              <a:t>, although as far as a feminist activist like </a:t>
            </a:r>
            <a:r>
              <a:rPr lang="en-US" altLang="en-US" sz="900" dirty="0" err="1"/>
              <a:t>Nawal</a:t>
            </a:r>
            <a:r>
              <a:rPr lang="en-US" altLang="en-US" sz="900" dirty="0"/>
              <a:t> el </a:t>
            </a:r>
            <a:r>
              <a:rPr lang="en-US" altLang="en-US" sz="900" dirty="0" err="1"/>
              <a:t>Sa’adawi</a:t>
            </a:r>
            <a:r>
              <a:rPr lang="en-US" altLang="en-US" sz="900" dirty="0"/>
              <a:t> is concerned, they represent two sides of the same coin. (This is something I heard her say in her keynote address at the 2008 Women’s World Congress in Madrid.) </a:t>
            </a:r>
          </a:p>
          <a:p>
            <a:endParaRPr lang="en-US" altLang="en-US" sz="900" dirty="0"/>
          </a:p>
          <a:p>
            <a:r>
              <a:rPr lang="en-US" altLang="en-US" sz="900" dirty="0"/>
              <a:t>But even taking these two perspectives aside, what one can notice in the image is a sense of an invisibility of men’s perspectives on the issue, even as notions of masculinity dominate what is presented. In other words, it feels like a story about notions of femininity, being told from women’s perspectives.</a:t>
            </a:r>
          </a:p>
          <a:p>
            <a:endParaRPr lang="en-US" altLang="en-US" sz="900" dirty="0"/>
          </a:p>
          <a:p>
            <a:r>
              <a:rPr lang="en-US" altLang="en-US" sz="900" dirty="0"/>
              <a:t>Cartoon by Malcolm Evans (2011) taken from: </a:t>
            </a:r>
            <a:r>
              <a:rPr lang="en-US" altLang="en-US" sz="900" b="1" dirty="0"/>
              <a:t>http://tinyurl.com/onuc4ot</a:t>
            </a:r>
            <a:endParaRPr lang="en-US" altLang="en-US" sz="900" dirty="0"/>
          </a:p>
          <a:p>
            <a:endParaRPr lang="en-US" altLang="en-US" sz="900" b="1" dirty="0"/>
          </a:p>
        </p:txBody>
      </p:sp>
      <p:sp>
        <p:nvSpPr>
          <p:cNvPr id="4" name="Slide Number Placeholder 3">
            <a:extLst>
              <a:ext uri="{FF2B5EF4-FFF2-40B4-BE49-F238E27FC236}">
                <a16:creationId xmlns:a16="http://schemas.microsoft.com/office/drawing/2014/main" id="{C0FD9664-F3A8-530C-C29A-B2C2EC6347D0}"/>
              </a:ext>
            </a:extLst>
          </p:cNvPr>
          <p:cNvSpPr>
            <a:spLocks noGrp="1"/>
          </p:cNvSpPr>
          <p:nvPr>
            <p:ph type="sldNum" sz="quarter" idx="10"/>
          </p:nvPr>
        </p:nvSpPr>
        <p:spPr/>
        <p:txBody>
          <a:bodyPr/>
          <a:lstStyle/>
          <a:p>
            <a:fld id="{DDFD9C7A-AAD7-420B-B0A2-FD0E139BCF3F}" type="slidenum">
              <a:rPr lang="de-DE" smtClean="0"/>
              <a:pPr/>
              <a:t>20</a:t>
            </a:fld>
            <a:endParaRPr lang="de-DE"/>
          </a:p>
        </p:txBody>
      </p:sp>
    </p:spTree>
    <p:extLst>
      <p:ext uri="{BB962C8B-B14F-4D97-AF65-F5344CB8AC3E}">
        <p14:creationId xmlns:p14="http://schemas.microsoft.com/office/powerpoint/2010/main" val="338836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4CA18-43AC-F14F-F326-9637E990FF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A12430-F394-EF9A-A3CA-1D80A33219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780F3B-D891-5806-DF36-18C1BD40C345}"/>
              </a:ext>
            </a:extLst>
          </p:cNvPr>
          <p:cNvSpPr>
            <a:spLocks noGrp="1"/>
          </p:cNvSpPr>
          <p:nvPr>
            <p:ph type="body" idx="1"/>
          </p:nvPr>
        </p:nvSpPr>
        <p:spPr/>
        <p:txBody>
          <a:bodyPr/>
          <a:lstStyle/>
          <a:p>
            <a:r>
              <a:rPr lang="en-US" altLang="en-US" sz="900" b="1" dirty="0"/>
              <a:t>Note:</a:t>
            </a:r>
          </a:p>
          <a:p>
            <a:r>
              <a:rPr lang="en-US" altLang="en-US" sz="900" dirty="0"/>
              <a:t>When you look at the image on its own, what does it invoke about identity? Now look at it again reading the quote by Stuart Hall, does it change your first thoughts? What do they together suggest to you about identity?</a:t>
            </a:r>
          </a:p>
          <a:p>
            <a:endParaRPr lang="en-US" altLang="en-US" sz="900" dirty="0"/>
          </a:p>
          <a:p>
            <a:r>
              <a:rPr lang="en-US" altLang="en-US" sz="900" dirty="0"/>
              <a:t>Must begin by talking about identity as it is very much implicated in the notion of </a:t>
            </a:r>
            <a:r>
              <a:rPr lang="en-US" altLang="en-US" sz="900" dirty="0" err="1"/>
              <a:t>positionality</a:t>
            </a:r>
            <a:r>
              <a:rPr lang="en-US" altLang="en-US" sz="900" dirty="0"/>
              <a:t>, as can be seen by the above quote by Stuart Hall in his description of cultural identity. Now reading this quote out of context in juxtaposition to the image might suggest that identity is something singular, definitive and fixed; however, as we all know from experience, this is not the case. Our identities are not only multiple but also fluid, relational and contextual. Basically, when it comes to identity, it is complicated (just like in some people’s Facebook relationship status).</a:t>
            </a:r>
          </a:p>
          <a:p>
            <a:endParaRPr lang="en-US" altLang="en-US" sz="900" dirty="0"/>
          </a:p>
          <a:p>
            <a:r>
              <a:rPr lang="en-US" altLang="en-US" sz="900" dirty="0"/>
              <a:t>As far as Hall is concerned, we all write and speak from a particular place and time, plus from a specific culture and history. Additionally, identity is not as transparent and unproblematic as we think. Identity is in fact a production, which is never complete, always in process and constituted within representation. As Judith Butler would argue, identity is a performance that is profoundly uncertain.</a:t>
            </a:r>
          </a:p>
          <a:p>
            <a:endParaRPr lang="en-US" altLang="en-US" sz="900" dirty="0"/>
          </a:p>
          <a:p>
            <a:r>
              <a:rPr lang="en-US" altLang="en-US" sz="900" dirty="0"/>
              <a:t>Hall argues that there are two sense in which we look identity as follows:</a:t>
            </a:r>
          </a:p>
          <a:p>
            <a:pPr marL="628650" lvl="1" indent="-171450">
              <a:buFontTx/>
              <a:buChar char="•"/>
            </a:pPr>
            <a:r>
              <a:rPr lang="en-US" altLang="en-US" sz="900" dirty="0"/>
              <a:t>Traditional Approach – this is the idea of a collective “one true self” that is hidden within artificially imposed superficial selves. This is considered to be a stable identity, e.g., national identities of old.</a:t>
            </a:r>
          </a:p>
          <a:p>
            <a:pPr marL="628650" lvl="1" indent="-171450">
              <a:buFontTx/>
              <a:buChar char="•"/>
            </a:pPr>
            <a:r>
              <a:rPr lang="en-US" altLang="en-US" sz="900" dirty="0" err="1"/>
              <a:t>Differance</a:t>
            </a:r>
            <a:r>
              <a:rPr lang="en-US" altLang="en-US" sz="900" dirty="0"/>
              <a:t> Approach – Identity is more about becoming, as well as being. It is as much about the past as the future. It is about the difference between what we are and what we become.</a:t>
            </a:r>
          </a:p>
          <a:p>
            <a:endParaRPr lang="en-US" altLang="en-US" sz="900" dirty="0"/>
          </a:p>
          <a:p>
            <a:r>
              <a:rPr lang="en-US" altLang="en-US" sz="900" dirty="0"/>
              <a:t>Hall uses the second approach to discuss the Caribbean identity as one that is about hybridity, syncretism and heterogeneity in relation to Africans, Asians and Europeans, as well as the Native American absence. More specifically, he talks of this identity formation in terms of:</a:t>
            </a:r>
          </a:p>
          <a:p>
            <a:pPr marL="628650" lvl="1" indent="-171450">
              <a:buFontTx/>
              <a:buChar char="•"/>
            </a:pPr>
            <a:r>
              <a:rPr lang="en-US" altLang="en-US" sz="900" dirty="0"/>
              <a:t>Presence </a:t>
            </a:r>
            <a:r>
              <a:rPr lang="en-US" altLang="en-US" sz="900" dirty="0" err="1"/>
              <a:t>Africaine</a:t>
            </a:r>
            <a:r>
              <a:rPr lang="en-US" altLang="en-US" sz="900" dirty="0"/>
              <a:t> (e.g., lost, transformed, resistant, hidden, oppressed, etc.)</a:t>
            </a:r>
          </a:p>
          <a:p>
            <a:pPr marL="628650" lvl="1" indent="-171450">
              <a:buFontTx/>
              <a:buChar char="•"/>
            </a:pPr>
            <a:r>
              <a:rPr lang="en-US" altLang="en-US" sz="900" dirty="0"/>
              <a:t>Presence </a:t>
            </a:r>
            <a:r>
              <a:rPr lang="en-US" altLang="en-US" sz="900" dirty="0" err="1"/>
              <a:t>Europeene</a:t>
            </a:r>
            <a:r>
              <a:rPr lang="en-US" altLang="en-US" sz="900" dirty="0"/>
              <a:t> (e.g., over coded, dominant, power, violent, etc.)</a:t>
            </a:r>
          </a:p>
          <a:p>
            <a:pPr marL="628650" lvl="1" indent="-171450">
              <a:buFontTx/>
              <a:buChar char="•"/>
            </a:pPr>
            <a:r>
              <a:rPr lang="en-US" altLang="en-US" sz="900" dirty="0"/>
              <a:t>Presence </a:t>
            </a:r>
            <a:r>
              <a:rPr lang="en-US" altLang="en-US" sz="900" dirty="0" err="1"/>
              <a:t>Americaine</a:t>
            </a:r>
            <a:r>
              <a:rPr lang="en-US" altLang="en-US" sz="900" dirty="0"/>
              <a:t> (e.g., erased, silences, blending, new beginnings, </a:t>
            </a:r>
            <a:r>
              <a:rPr lang="en-US" altLang="en-US" sz="900" dirty="0" err="1"/>
              <a:t>diasporic</a:t>
            </a:r>
            <a:r>
              <a:rPr lang="en-US" altLang="en-US" sz="900" dirty="0"/>
              <a:t>, etc.) </a:t>
            </a:r>
          </a:p>
          <a:p>
            <a:endParaRPr lang="en-US" altLang="en-US" sz="900" dirty="0"/>
          </a:p>
          <a:p>
            <a:r>
              <a:rPr lang="en-US" altLang="en-US" sz="900" b="1" dirty="0"/>
              <a:t>Reference:</a:t>
            </a:r>
          </a:p>
          <a:p>
            <a:r>
              <a:rPr lang="en-US" altLang="en-US" sz="900" dirty="0"/>
              <a:t>Butler, J. (1990). Gender trouble. London: Routledge.</a:t>
            </a:r>
          </a:p>
          <a:p>
            <a:r>
              <a:rPr lang="en-US" altLang="en-US" sz="900" dirty="0"/>
              <a:t>Hall, S. (1994). Cultural identity and the diaspora. In Williams, P. &amp; Chrisman, L. (</a:t>
            </a:r>
            <a:r>
              <a:rPr lang="en-US" altLang="en-US" sz="900" dirty="0" err="1"/>
              <a:t>Eds</a:t>
            </a:r>
            <a:r>
              <a:rPr lang="en-US" altLang="en-US" sz="900" dirty="0"/>
              <a:t>), </a:t>
            </a:r>
            <a:r>
              <a:rPr lang="en-US" altLang="en-US" sz="900" i="1" dirty="0"/>
              <a:t>Colonial Discourse and Post-colonial Theory: a Reader </a:t>
            </a:r>
            <a:r>
              <a:rPr lang="en-US" altLang="en-US" sz="900" dirty="0"/>
              <a:t>(pp. 392-401). London: Harvester </a:t>
            </a:r>
            <a:r>
              <a:rPr lang="en-US" altLang="en-US" sz="900" dirty="0" err="1"/>
              <a:t>Wheatsheaf</a:t>
            </a:r>
            <a:r>
              <a:rPr lang="en-US" altLang="en-US" sz="900" dirty="0"/>
              <a:t>.</a:t>
            </a:r>
          </a:p>
          <a:p>
            <a:endParaRPr lang="en-US" altLang="en-US" sz="900" dirty="0"/>
          </a:p>
          <a:p>
            <a:r>
              <a:rPr lang="en-US" altLang="en-US" sz="900" dirty="0"/>
              <a:t>Cartoon of identity as a  ball and chain is drawn by Cristian </a:t>
            </a:r>
            <a:r>
              <a:rPr lang="en-US" altLang="en-US" sz="900" dirty="0" err="1"/>
              <a:t>Topan</a:t>
            </a:r>
            <a:r>
              <a:rPr lang="en-US" altLang="en-US" sz="900" dirty="0"/>
              <a:t> (2011) and found here: </a:t>
            </a:r>
            <a:r>
              <a:rPr lang="en-US" altLang="en-US" sz="900" b="1" dirty="0"/>
              <a:t>http://tinyurl.com/o8g4su4</a:t>
            </a:r>
          </a:p>
          <a:p>
            <a:endParaRPr lang="en-US" altLang="en-US" dirty="0"/>
          </a:p>
          <a:p>
            <a:pPr>
              <a:spcBef>
                <a:spcPts val="0"/>
              </a:spcBef>
            </a:pPr>
            <a:endParaRPr lang="en-US" sz="900" dirty="0"/>
          </a:p>
        </p:txBody>
      </p:sp>
      <p:sp>
        <p:nvSpPr>
          <p:cNvPr id="4" name="Slide Number Placeholder 3">
            <a:extLst>
              <a:ext uri="{FF2B5EF4-FFF2-40B4-BE49-F238E27FC236}">
                <a16:creationId xmlns:a16="http://schemas.microsoft.com/office/drawing/2014/main" id="{F9D5E271-33A2-EAB8-E218-EC14037BB2EE}"/>
              </a:ext>
            </a:extLst>
          </p:cNvPr>
          <p:cNvSpPr>
            <a:spLocks noGrp="1"/>
          </p:cNvSpPr>
          <p:nvPr>
            <p:ph type="sldNum" sz="quarter" idx="10"/>
          </p:nvPr>
        </p:nvSpPr>
        <p:spPr/>
        <p:txBody>
          <a:bodyPr/>
          <a:lstStyle/>
          <a:p>
            <a:fld id="{DDFD9C7A-AAD7-420B-B0A2-FD0E139BCF3F}" type="slidenum">
              <a:rPr lang="de-DE" smtClean="0"/>
              <a:pPr/>
              <a:t>21</a:t>
            </a:fld>
            <a:endParaRPr lang="de-DE"/>
          </a:p>
        </p:txBody>
      </p:sp>
    </p:spTree>
    <p:extLst>
      <p:ext uri="{BB962C8B-B14F-4D97-AF65-F5344CB8AC3E}">
        <p14:creationId xmlns:p14="http://schemas.microsoft.com/office/powerpoint/2010/main" val="7401294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46390-5D9B-4876-9E9C-6F2A667396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7B9510-2EAA-5DE0-881C-B12AA151F2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7E1DDB-03A9-D61E-A232-F84D7F7BB93C}"/>
              </a:ext>
            </a:extLst>
          </p:cNvPr>
          <p:cNvSpPr>
            <a:spLocks noGrp="1"/>
          </p:cNvSpPr>
          <p:nvPr>
            <p:ph type="body" idx="1"/>
          </p:nvPr>
        </p:nvSpPr>
        <p:spPr/>
        <p:txBody>
          <a:bodyPr/>
          <a:lstStyle/>
          <a:p>
            <a:r>
              <a:rPr lang="en-US" altLang="en-US" sz="900" b="1" dirty="0"/>
              <a:t>Note:</a:t>
            </a:r>
          </a:p>
          <a:p>
            <a:r>
              <a:rPr lang="en-US" altLang="en-US" sz="900" dirty="0"/>
              <a:t>Beyond our tendency to focus on what </a:t>
            </a:r>
            <a:r>
              <a:rPr lang="en-US" altLang="en-US" sz="900" dirty="0" err="1"/>
              <a:t>Maalouf</a:t>
            </a:r>
            <a:r>
              <a:rPr lang="en-US" altLang="en-US" sz="900" dirty="0"/>
              <a:t> calls our “vertical” heritage, we also find that oftentimes we are forced to highlight or choose from among our various allegiances. As obvious examples of such a conflict (relating specifically to cultural identity), </a:t>
            </a:r>
            <a:r>
              <a:rPr lang="en-US" altLang="en-US" sz="900" dirty="0" err="1"/>
              <a:t>Maalouf</a:t>
            </a:r>
            <a:r>
              <a:rPr lang="en-US" altLang="en-US" sz="900" dirty="0"/>
              <a:t> says this would be the case for a Hutu woman married to a Tutsi man in Rwanda, or someone born in Belgrade of a Serbian mother and a Croatian father, or for an American born to a ‘black’ father and a ‘white’ mother (take President Barack Hussein Obama as an example and the fiasco around asking for his birth certificate to be shown as proof of his American birth during the first presidential campaign). </a:t>
            </a:r>
            <a:r>
              <a:rPr lang="en-US" altLang="en-US" sz="900" dirty="0" err="1"/>
              <a:t>Maalouf</a:t>
            </a:r>
            <a:r>
              <a:rPr lang="en-US" altLang="en-US" sz="900" dirty="0"/>
              <a:t> also points to citizens in present-day Europe who might be torn between their affiliation to their home country in contrast to that of a continental identity. </a:t>
            </a:r>
          </a:p>
          <a:p>
            <a:endParaRPr lang="en-US" altLang="en-US" sz="900" dirty="0"/>
          </a:p>
          <a:p>
            <a:r>
              <a:rPr lang="en-US" altLang="en-US" sz="900" dirty="0"/>
              <a:t>Image on the tomato as a fruit versus a vegetable identity-crisis is taken from: </a:t>
            </a:r>
            <a:r>
              <a:rPr lang="en-US" altLang="en-US" sz="900" b="1" dirty="0"/>
              <a:t>http://tinyurl.com/ols45ww</a:t>
            </a:r>
          </a:p>
          <a:p>
            <a:endParaRPr lang="en-US" altLang="en-US" sz="900" b="1" dirty="0"/>
          </a:p>
          <a:p>
            <a:r>
              <a:rPr lang="en-US" altLang="en-US" sz="900" dirty="0"/>
              <a:t>Note a tomato is scientifically a fruit, due to the fact that it develops from the ovary in the base of the flower and contains the seeds of the plant; however, for culinary purposes, the tomato is treated as a vegetable since it is ordinarily used to make savory dishes. The tomato is a member of the deadly nightshade family, and the word "tomato" comes from the Spanish </a:t>
            </a:r>
            <a:r>
              <a:rPr lang="en-US" altLang="en-US" sz="900" i="1" dirty="0" err="1"/>
              <a:t>tomate</a:t>
            </a:r>
            <a:r>
              <a:rPr lang="en-US" altLang="en-US" sz="900" dirty="0"/>
              <a:t>, which in turn comes from the </a:t>
            </a:r>
            <a:r>
              <a:rPr lang="en-US" altLang="en-US" sz="900" dirty="0" err="1"/>
              <a:t>Nahuatl</a:t>
            </a:r>
            <a:r>
              <a:rPr lang="en-US" altLang="en-US" sz="900" dirty="0"/>
              <a:t> word </a:t>
            </a:r>
            <a:r>
              <a:rPr lang="en-US" altLang="en-US" sz="900" i="1" dirty="0" err="1"/>
              <a:t>tomatotl</a:t>
            </a:r>
            <a:r>
              <a:rPr lang="en-US" altLang="en-US" sz="900" dirty="0"/>
              <a:t> .</a:t>
            </a:r>
          </a:p>
        </p:txBody>
      </p:sp>
      <p:sp>
        <p:nvSpPr>
          <p:cNvPr id="4" name="Slide Number Placeholder 3">
            <a:extLst>
              <a:ext uri="{FF2B5EF4-FFF2-40B4-BE49-F238E27FC236}">
                <a16:creationId xmlns:a16="http://schemas.microsoft.com/office/drawing/2014/main" id="{93412A65-B295-137D-9A5F-804E7599F4AB}"/>
              </a:ext>
            </a:extLst>
          </p:cNvPr>
          <p:cNvSpPr>
            <a:spLocks noGrp="1"/>
          </p:cNvSpPr>
          <p:nvPr>
            <p:ph type="sldNum" sz="quarter" idx="10"/>
          </p:nvPr>
        </p:nvSpPr>
        <p:spPr/>
        <p:txBody>
          <a:bodyPr/>
          <a:lstStyle/>
          <a:p>
            <a:fld id="{DDFD9C7A-AAD7-420B-B0A2-FD0E139BCF3F}" type="slidenum">
              <a:rPr lang="de-DE" smtClean="0"/>
              <a:pPr/>
              <a:t>23</a:t>
            </a:fld>
            <a:endParaRPr lang="de-DE"/>
          </a:p>
        </p:txBody>
      </p:sp>
    </p:spTree>
    <p:extLst>
      <p:ext uri="{BB962C8B-B14F-4D97-AF65-F5344CB8AC3E}">
        <p14:creationId xmlns:p14="http://schemas.microsoft.com/office/powerpoint/2010/main" val="1005988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31</a:t>
            </a:fld>
            <a:endParaRPr lang="en-GB"/>
          </a:p>
        </p:txBody>
      </p:sp>
    </p:spTree>
    <p:extLst>
      <p:ext uri="{BB962C8B-B14F-4D97-AF65-F5344CB8AC3E}">
        <p14:creationId xmlns:p14="http://schemas.microsoft.com/office/powerpoint/2010/main" val="1958473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76680-B836-0707-6EC1-550F1521DC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87D63D-66E1-95E1-FFD0-56F548679E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7E78AC-E72C-F9EE-3DBF-AC62939BD0E9}"/>
              </a:ext>
            </a:extLst>
          </p:cNvPr>
          <p:cNvSpPr>
            <a:spLocks noGrp="1"/>
          </p:cNvSpPr>
          <p:nvPr>
            <p:ph type="dt" sz="half" idx="10"/>
          </p:nvPr>
        </p:nvSpPr>
        <p:spPr/>
        <p:txBody>
          <a:bodyPr/>
          <a:lstStyle/>
          <a:p>
            <a:fld id="{11A6662E-FAF4-44BC-88B5-85A7CBFB6D30}" type="datetime1">
              <a:rPr lang="en-US" smtClean="0"/>
              <a:pPr/>
              <a:t>6/14/2025</a:t>
            </a:fld>
            <a:endParaRPr lang="en-US" dirty="0"/>
          </a:p>
        </p:txBody>
      </p:sp>
      <p:sp>
        <p:nvSpPr>
          <p:cNvPr id="5" name="Footer Placeholder 4">
            <a:extLst>
              <a:ext uri="{FF2B5EF4-FFF2-40B4-BE49-F238E27FC236}">
                <a16:creationId xmlns:a16="http://schemas.microsoft.com/office/drawing/2014/main" id="{734B40A5-E408-EB77-831F-ADD646731618}"/>
              </a:ext>
            </a:extLst>
          </p:cNvPr>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A5B8AD6D-D799-621D-4163-721413D433FD}"/>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902367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A31F1-9BBD-8BBE-39D4-309AB2F919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F7B04B-A26D-E408-DAA8-1AF25F6EF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DBFBA3-059A-D84A-C616-B559A12EDD00}"/>
              </a:ext>
            </a:extLst>
          </p:cNvPr>
          <p:cNvSpPr>
            <a:spLocks noGrp="1"/>
          </p:cNvSpPr>
          <p:nvPr>
            <p:ph type="dt" sz="half" idx="10"/>
          </p:nvPr>
        </p:nvSpPr>
        <p:spPr/>
        <p:txBody>
          <a:bodyPr/>
          <a:lstStyle/>
          <a:p>
            <a:fld id="{0055F08A-1E71-4B2B-BB49-E743F2903911}" type="datetime1">
              <a:rPr lang="en-US" smtClean="0"/>
              <a:t>6/14/2025</a:t>
            </a:fld>
            <a:endParaRPr lang="en-US" dirty="0"/>
          </a:p>
        </p:txBody>
      </p:sp>
      <p:sp>
        <p:nvSpPr>
          <p:cNvPr id="5" name="Footer Placeholder 4">
            <a:extLst>
              <a:ext uri="{FF2B5EF4-FFF2-40B4-BE49-F238E27FC236}">
                <a16:creationId xmlns:a16="http://schemas.microsoft.com/office/drawing/2014/main" id="{623AC595-783B-8D05-9065-77773544B8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BF269F-4A85-422C-413D-488B44CF44F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79639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417BA-12C7-1DA6-4CA2-1AB0B6F7FA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052975-93D7-B5AE-F921-14855E8F39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64BF7C-2B80-4D1C-E61A-5DA4C1763AD9}"/>
              </a:ext>
            </a:extLst>
          </p:cNvPr>
          <p:cNvSpPr>
            <a:spLocks noGrp="1"/>
          </p:cNvSpPr>
          <p:nvPr>
            <p:ph type="dt" sz="half" idx="10"/>
          </p:nvPr>
        </p:nvSpPr>
        <p:spPr/>
        <p:txBody>
          <a:bodyPr/>
          <a:lstStyle/>
          <a:p>
            <a:fld id="{15417D9E-721A-44BB-8863-9873FE64DA75}" type="datetime1">
              <a:rPr lang="en-US" smtClean="0"/>
              <a:t>6/14/2025</a:t>
            </a:fld>
            <a:endParaRPr lang="en-US"/>
          </a:p>
        </p:txBody>
      </p:sp>
      <p:sp>
        <p:nvSpPr>
          <p:cNvPr id="5" name="Footer Placeholder 4">
            <a:extLst>
              <a:ext uri="{FF2B5EF4-FFF2-40B4-BE49-F238E27FC236}">
                <a16:creationId xmlns:a16="http://schemas.microsoft.com/office/drawing/2014/main" id="{24DF1BE0-5B6C-4EF1-7CB5-0FC9ECE2B4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DEEA71-606E-DF0D-023F-4CA36AC94DA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11555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55A4F-E775-6CDA-4C9A-BCBCD5EA63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C70BFA-3E6F-9996-F73A-CD678EE0B8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73E33B-CA28-F5AC-3F17-A0A9D85CA3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FD4F9B-4011-7D46-EA42-CECE62FA2731}"/>
              </a:ext>
            </a:extLst>
          </p:cNvPr>
          <p:cNvSpPr>
            <a:spLocks noGrp="1"/>
          </p:cNvSpPr>
          <p:nvPr>
            <p:ph type="dt" sz="half" idx="10"/>
          </p:nvPr>
        </p:nvSpPr>
        <p:spPr/>
        <p:txBody>
          <a:bodyPr/>
          <a:lstStyle/>
          <a:p>
            <a:fld id="{5F31DA2F-80B8-49CF-99FB-5ABCA53A607A}" type="datetime1">
              <a:rPr lang="en-US" smtClean="0"/>
              <a:t>6/14/2025</a:t>
            </a:fld>
            <a:endParaRPr lang="en-US"/>
          </a:p>
        </p:txBody>
      </p:sp>
      <p:sp>
        <p:nvSpPr>
          <p:cNvPr id="6" name="Footer Placeholder 5">
            <a:extLst>
              <a:ext uri="{FF2B5EF4-FFF2-40B4-BE49-F238E27FC236}">
                <a16:creationId xmlns:a16="http://schemas.microsoft.com/office/drawing/2014/main" id="{3244E2B6-61B2-C32A-DBF2-985FAEDCC1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E617A5-0F61-ED2E-A7C6-8ACADC02087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60002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7B491-E62C-E636-741C-4BCD44DEFE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D088B9-0D7E-74F3-9A76-362BF57762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5A0173-3F09-D011-F4E0-1E67C894C8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C099FE-A358-C51C-0DA8-21DEB53FC8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C1F310-E655-B8E2-D504-6F92044F12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6D7CE0-31D5-8907-F196-F22A4A933526}"/>
              </a:ext>
            </a:extLst>
          </p:cNvPr>
          <p:cNvSpPr>
            <a:spLocks noGrp="1"/>
          </p:cNvSpPr>
          <p:nvPr>
            <p:ph type="dt" sz="half" idx="10"/>
          </p:nvPr>
        </p:nvSpPr>
        <p:spPr/>
        <p:txBody>
          <a:bodyPr/>
          <a:lstStyle/>
          <a:p>
            <a:fld id="{28852172-E6C9-4B6C-929A-A9DE3837BBF1}" type="datetime1">
              <a:rPr lang="en-US" smtClean="0"/>
              <a:t>6/14/2025</a:t>
            </a:fld>
            <a:endParaRPr lang="en-US"/>
          </a:p>
        </p:txBody>
      </p:sp>
      <p:sp>
        <p:nvSpPr>
          <p:cNvPr id="8" name="Footer Placeholder 7">
            <a:extLst>
              <a:ext uri="{FF2B5EF4-FFF2-40B4-BE49-F238E27FC236}">
                <a16:creationId xmlns:a16="http://schemas.microsoft.com/office/drawing/2014/main" id="{5344F936-11CB-3E7E-5F8D-AE2BD638DF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FF52273-2F45-3162-3D6F-018011809B6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19158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FD384-6B3D-EFDD-763C-EDC55DF391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65EFC6-C14B-1474-2B23-A62306715AE4}"/>
              </a:ext>
            </a:extLst>
          </p:cNvPr>
          <p:cNvSpPr>
            <a:spLocks noGrp="1"/>
          </p:cNvSpPr>
          <p:nvPr>
            <p:ph type="dt" sz="half" idx="10"/>
          </p:nvPr>
        </p:nvSpPr>
        <p:spPr/>
        <p:txBody>
          <a:bodyPr/>
          <a:lstStyle/>
          <a:p>
            <a:fld id="{3AB41CFF-90C9-47B3-9DA1-F2BF8D839F7E}" type="datetime1">
              <a:rPr lang="en-US" smtClean="0"/>
              <a:t>6/14/2025</a:t>
            </a:fld>
            <a:endParaRPr lang="en-US"/>
          </a:p>
        </p:txBody>
      </p:sp>
      <p:sp>
        <p:nvSpPr>
          <p:cNvPr id="4" name="Footer Placeholder 3">
            <a:extLst>
              <a:ext uri="{FF2B5EF4-FFF2-40B4-BE49-F238E27FC236}">
                <a16:creationId xmlns:a16="http://schemas.microsoft.com/office/drawing/2014/main" id="{A20662C5-39D2-F2B9-9DC9-951D0B7FEC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0CE6DD6-6469-B46F-32F4-01C9F481696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3640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DBCFEB-078A-B060-DE0F-8ED098C3559F}"/>
              </a:ext>
            </a:extLst>
          </p:cNvPr>
          <p:cNvSpPr>
            <a:spLocks noGrp="1"/>
          </p:cNvSpPr>
          <p:nvPr>
            <p:ph type="dt" sz="half" idx="10"/>
          </p:nvPr>
        </p:nvSpPr>
        <p:spPr/>
        <p:txBody>
          <a:bodyPr/>
          <a:lstStyle/>
          <a:p>
            <a:fld id="{F06048FA-06AB-4884-A69B-986B96E68A24}" type="datetime1">
              <a:rPr lang="en-US" smtClean="0"/>
              <a:t>6/14/2025</a:t>
            </a:fld>
            <a:endParaRPr lang="en-US"/>
          </a:p>
        </p:txBody>
      </p:sp>
      <p:sp>
        <p:nvSpPr>
          <p:cNvPr id="3" name="Footer Placeholder 2">
            <a:extLst>
              <a:ext uri="{FF2B5EF4-FFF2-40B4-BE49-F238E27FC236}">
                <a16:creationId xmlns:a16="http://schemas.microsoft.com/office/drawing/2014/main" id="{1958ED74-F69E-6AFB-5BFA-6297BA8FC0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E569499-2061-90FE-0D02-CF4868EE3A0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91529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21F50-3D0F-DF14-5909-94BDF7657C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46D9DD-5E5B-C6DE-F0AA-98F68D7FAD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F9059A-D824-1E62-CE45-29C48E56ED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32CE5E-87EA-38FC-E894-B6E002CF2BE3}"/>
              </a:ext>
            </a:extLst>
          </p:cNvPr>
          <p:cNvSpPr>
            <a:spLocks noGrp="1"/>
          </p:cNvSpPr>
          <p:nvPr>
            <p:ph type="dt" sz="half" idx="10"/>
          </p:nvPr>
        </p:nvSpPr>
        <p:spPr/>
        <p:txBody>
          <a:bodyPr/>
          <a:lstStyle/>
          <a:p>
            <a:fld id="{50DB7ABA-0172-4F9C-889D-567164F66BCD}" type="datetime1">
              <a:rPr lang="en-US" smtClean="0"/>
              <a:t>6/14/2025</a:t>
            </a:fld>
            <a:endParaRPr lang="en-US"/>
          </a:p>
        </p:txBody>
      </p:sp>
      <p:sp>
        <p:nvSpPr>
          <p:cNvPr id="6" name="Footer Placeholder 5">
            <a:extLst>
              <a:ext uri="{FF2B5EF4-FFF2-40B4-BE49-F238E27FC236}">
                <a16:creationId xmlns:a16="http://schemas.microsoft.com/office/drawing/2014/main" id="{D7257ED6-BDC0-9B8E-D74C-7E827CC4BD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1E5DE5-9302-3454-0DA0-9E0C3971F7E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56527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FB76-868F-AF96-14C9-89CAC554F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63EDD8-AA2E-CB51-5598-507E7336FA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EA789-34A1-8208-C46C-A06BEDA6FC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E67EC4-2060-8394-A3A5-C41F7B7B94C8}"/>
              </a:ext>
            </a:extLst>
          </p:cNvPr>
          <p:cNvSpPr>
            <a:spLocks noGrp="1"/>
          </p:cNvSpPr>
          <p:nvPr>
            <p:ph type="dt" sz="half" idx="10"/>
          </p:nvPr>
        </p:nvSpPr>
        <p:spPr/>
        <p:txBody>
          <a:bodyPr/>
          <a:lstStyle/>
          <a:p>
            <a:fld id="{78AC6A5B-8AE7-4A41-B5A7-9ADC6686DC18}" type="datetime1">
              <a:rPr lang="en-US" smtClean="0"/>
              <a:t>6/14/2025</a:t>
            </a:fld>
            <a:endParaRPr lang="en-US"/>
          </a:p>
        </p:txBody>
      </p:sp>
      <p:sp>
        <p:nvSpPr>
          <p:cNvPr id="6" name="Footer Placeholder 5">
            <a:extLst>
              <a:ext uri="{FF2B5EF4-FFF2-40B4-BE49-F238E27FC236}">
                <a16:creationId xmlns:a16="http://schemas.microsoft.com/office/drawing/2014/main" id="{12C66308-8426-EEC1-D388-1828734636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2FC1E3-4890-7E7A-E1D5-4AED176EA7C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8356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45B07-6066-CAB4-BCA1-6F4DA7A120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6BEAA-C028-7079-4163-ACFED1DD33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C7A9D2-2A2B-A0D8-078C-13AA42365D2E}"/>
              </a:ext>
            </a:extLst>
          </p:cNvPr>
          <p:cNvSpPr>
            <a:spLocks noGrp="1"/>
          </p:cNvSpPr>
          <p:nvPr>
            <p:ph type="dt" sz="half" idx="10"/>
          </p:nvPr>
        </p:nvSpPr>
        <p:spPr/>
        <p:txBody>
          <a:bodyPr/>
          <a:lstStyle/>
          <a:p>
            <a:fld id="{4C559632-1575-4E14-B53B-3DC3D5ED3947}" type="datetime1">
              <a:rPr lang="en-US" smtClean="0"/>
              <a:t>6/14/2025</a:t>
            </a:fld>
            <a:endParaRPr lang="en-US"/>
          </a:p>
        </p:txBody>
      </p:sp>
      <p:sp>
        <p:nvSpPr>
          <p:cNvPr id="5" name="Footer Placeholder 4">
            <a:extLst>
              <a:ext uri="{FF2B5EF4-FFF2-40B4-BE49-F238E27FC236}">
                <a16:creationId xmlns:a16="http://schemas.microsoft.com/office/drawing/2014/main" id="{ABCF6531-1610-9D0C-2345-1E3F68CD7C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FADE06-D2C5-D3E3-2217-A0004594D5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114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6F6FFF-6231-7D87-2503-E0DEE893A7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1AB175-1819-250F-B69B-6DC8D337C0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BD5DDC-605C-28A8-0230-14BBF364D1ED}"/>
              </a:ext>
            </a:extLst>
          </p:cNvPr>
          <p:cNvSpPr>
            <a:spLocks noGrp="1"/>
          </p:cNvSpPr>
          <p:nvPr>
            <p:ph type="dt" sz="half" idx="10"/>
          </p:nvPr>
        </p:nvSpPr>
        <p:spPr/>
        <p:txBody>
          <a:bodyPr/>
          <a:lstStyle/>
          <a:p>
            <a:fld id="{CC4A6868-2568-4CC9-B302-F37117B01A6E}" type="datetime1">
              <a:rPr lang="en-US" smtClean="0"/>
              <a:t>6/14/2025</a:t>
            </a:fld>
            <a:endParaRPr lang="en-US"/>
          </a:p>
        </p:txBody>
      </p:sp>
      <p:sp>
        <p:nvSpPr>
          <p:cNvPr id="5" name="Footer Placeholder 4">
            <a:extLst>
              <a:ext uri="{FF2B5EF4-FFF2-40B4-BE49-F238E27FC236}">
                <a16:creationId xmlns:a16="http://schemas.microsoft.com/office/drawing/2014/main" id="{2E34A68C-F0C6-8AE3-9071-CC293E675D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05C7FB-286A-268C-7428-6CF86F33407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31960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BFE22A-FDFB-8292-BB46-6897A951A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7399B6-C94E-5033-3DF4-E95EB7E8DD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DF32D8-4B88-FE64-B63D-3EBB113F71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E0CF6C-748E-4B7A-BC8B-3011EF78ED13}" type="datetime1">
              <a:rPr lang="en-US" smtClean="0"/>
              <a:pPr/>
              <a:t>6/14/2025</a:t>
            </a:fld>
            <a:endParaRPr lang="en-US" dirty="0"/>
          </a:p>
        </p:txBody>
      </p:sp>
      <p:sp>
        <p:nvSpPr>
          <p:cNvPr id="5" name="Footer Placeholder 4">
            <a:extLst>
              <a:ext uri="{FF2B5EF4-FFF2-40B4-BE49-F238E27FC236}">
                <a16:creationId xmlns:a16="http://schemas.microsoft.com/office/drawing/2014/main" id="{CE0E1852-DF64-DAE4-BB7D-72AD6B7ED7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772E422A-8509-182F-BEC0-02C3B59CA3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51806315"/>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AA2F4-28B9-42F3-ADA2-B7FAD3156A6E}"/>
              </a:ext>
            </a:extLst>
          </p:cNvPr>
          <p:cNvSpPr>
            <a:spLocks noGrp="1"/>
          </p:cNvSpPr>
          <p:nvPr>
            <p:ph type="ctrTitle"/>
          </p:nvPr>
        </p:nvSpPr>
        <p:spPr>
          <a:xfrm>
            <a:off x="890338" y="640080"/>
            <a:ext cx="3734014" cy="3566160"/>
          </a:xfrm>
        </p:spPr>
        <p:txBody>
          <a:bodyPr anchor="b">
            <a:normAutofit/>
          </a:bodyPr>
          <a:lstStyle/>
          <a:p>
            <a:pPr algn="l"/>
            <a:r>
              <a:rPr lang="en-GB" sz="3800" dirty="0"/>
              <a:t>DBA ADVANCING TO THE DOCTORAL RESEARCH STAGE</a:t>
            </a:r>
            <a:br>
              <a:rPr lang="en-GB" sz="3800" dirty="0"/>
            </a:br>
            <a:r>
              <a:rPr lang="en-GB" sz="3800" dirty="0"/>
              <a:t>POSITIONALITY AND REFLEXIVITY</a:t>
            </a:r>
          </a:p>
        </p:txBody>
      </p:sp>
      <p:sp>
        <p:nvSpPr>
          <p:cNvPr id="3" name="Subtitle 2">
            <a:extLst>
              <a:ext uri="{FF2B5EF4-FFF2-40B4-BE49-F238E27FC236}">
                <a16:creationId xmlns:a16="http://schemas.microsoft.com/office/drawing/2014/main" id="{A2F6D36F-C705-4CF8-926D-82F0A174DE0D}"/>
              </a:ext>
            </a:extLst>
          </p:cNvPr>
          <p:cNvSpPr>
            <a:spLocks noGrp="1"/>
          </p:cNvSpPr>
          <p:nvPr>
            <p:ph type="subTitle" idx="1"/>
          </p:nvPr>
        </p:nvSpPr>
        <p:spPr>
          <a:xfrm>
            <a:off x="890339" y="4636008"/>
            <a:ext cx="3734014" cy="1572768"/>
          </a:xfrm>
        </p:spPr>
        <p:txBody>
          <a:bodyPr>
            <a:normAutofit/>
          </a:bodyPr>
          <a:lstStyle/>
          <a:p>
            <a:pPr algn="l"/>
            <a:r>
              <a:rPr lang="en-GB"/>
              <a:t>DR HELEN LEE </a:t>
            </a:r>
          </a:p>
          <a:p>
            <a:pPr algn="l"/>
            <a:r>
              <a:rPr lang="en-GB"/>
              <a:t>POSITIONALITY &amp; REFLEXIVITY IN RESEARCH</a:t>
            </a:r>
          </a:p>
        </p:txBody>
      </p:sp>
      <p:sp>
        <p:nvSpPr>
          <p:cNvPr id="2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1A2B9BEC-AA54-624F-66BD-8EAC13047C0E}"/>
              </a:ext>
            </a:extLst>
          </p:cNvPr>
          <p:cNvPicPr>
            <a:picLocks noChangeAspect="1"/>
          </p:cNvPicPr>
          <p:nvPr/>
        </p:nvPicPr>
        <p:blipFill>
          <a:blip r:embed="rId3"/>
          <a:srcRect l="9992" r="2556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1496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 but it is NOT intended to replace key reading, such as Bryman, Denscombe, Creswell, Maxwell, Guba and Lincoln and Cohen </a:t>
            </a:r>
            <a:r>
              <a:rPr lang="en-GB" sz="1500" b="1"/>
              <a:t>etc.  </a:t>
            </a:r>
          </a:p>
          <a:p>
            <a:r>
              <a:rPr lang="en-GB" sz="1500"/>
              <a:t>You must read key texts and beyond at doctoral level that cover the method and for this you may have to go beyond your modules reading list.</a:t>
            </a:r>
          </a:p>
          <a:p>
            <a:r>
              <a:rPr lang="en-GB" sz="1500"/>
              <a:t>Again some slides will not be focused on and you are expected at this doctoral level to be motivated, engaged and understand the areas you need to explore.</a:t>
            </a:r>
          </a:p>
          <a:p>
            <a:endParaRPr lang="en-GB" sz="1500"/>
          </a:p>
        </p:txBody>
      </p:sp>
      <p:pic>
        <p:nvPicPr>
          <p:cNvPr id="8" name="Picture 7">
            <a:extLst>
              <a:ext uri="{FF2B5EF4-FFF2-40B4-BE49-F238E27FC236}">
                <a16:creationId xmlns:a16="http://schemas.microsoft.com/office/drawing/2014/main" id="{BF4A12D4-A7E9-EA24-CFFC-6C974282CB1F}"/>
              </a:ext>
            </a:extLst>
          </p:cNvPr>
          <p:cNvPicPr>
            <a:picLocks noChangeAspect="1"/>
          </p:cNvPicPr>
          <p:nvPr/>
        </p:nvPicPr>
        <p:blipFill>
          <a:blip r:embed="rId3"/>
          <a:srcRect l="18334" r="2223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64153-F1B1-1836-D872-E6083E042256}"/>
              </a:ext>
            </a:extLst>
          </p:cNvPr>
          <p:cNvSpPr>
            <a:spLocks noGrp="1"/>
          </p:cNvSpPr>
          <p:nvPr>
            <p:ph type="title"/>
          </p:nvPr>
        </p:nvSpPr>
        <p:spPr>
          <a:xfrm>
            <a:off x="640080" y="325369"/>
            <a:ext cx="4368602" cy="1956841"/>
          </a:xfrm>
        </p:spPr>
        <p:txBody>
          <a:bodyPr anchor="b">
            <a:normAutofit/>
          </a:bodyPr>
          <a:lstStyle/>
          <a:p>
            <a:r>
              <a:rPr lang="en-US" sz="5400"/>
              <a:t>Agenda </a:t>
            </a:r>
            <a:endParaRPr lang="en-GB" sz="540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1755E5-D319-7B1C-BBE5-58B785668CD5}"/>
              </a:ext>
            </a:extLst>
          </p:cNvPr>
          <p:cNvSpPr>
            <a:spLocks noGrp="1"/>
          </p:cNvSpPr>
          <p:nvPr>
            <p:ph idx="1"/>
          </p:nvPr>
        </p:nvSpPr>
        <p:spPr>
          <a:xfrm>
            <a:off x="640080" y="2872899"/>
            <a:ext cx="4243589" cy="3320668"/>
          </a:xfrm>
        </p:spPr>
        <p:txBody>
          <a:bodyPr>
            <a:normAutofit/>
          </a:bodyPr>
          <a:lstStyle/>
          <a:p>
            <a:r>
              <a:rPr lang="en-GB" sz="4400" dirty="0"/>
              <a:t>POSITIONALITY </a:t>
            </a:r>
          </a:p>
          <a:p>
            <a:r>
              <a:rPr lang="en-GB" sz="4400" dirty="0"/>
              <a:t>REFLECTION</a:t>
            </a:r>
          </a:p>
          <a:p>
            <a:r>
              <a:rPr lang="en-GB" sz="4400" dirty="0"/>
              <a:t>REFLEXIVITY</a:t>
            </a:r>
          </a:p>
        </p:txBody>
      </p:sp>
      <p:pic>
        <p:nvPicPr>
          <p:cNvPr id="6" name="Picture 5">
            <a:extLst>
              <a:ext uri="{FF2B5EF4-FFF2-40B4-BE49-F238E27FC236}">
                <a16:creationId xmlns:a16="http://schemas.microsoft.com/office/drawing/2014/main" id="{C670DBFD-65E5-D63A-7C93-714B98EFF553}"/>
              </a:ext>
            </a:extLst>
          </p:cNvPr>
          <p:cNvPicPr>
            <a:picLocks noChangeAspect="1"/>
          </p:cNvPicPr>
          <p:nvPr/>
        </p:nvPicPr>
        <p:blipFill>
          <a:blip r:embed="rId3"/>
          <a:srcRect l="18541" r="1450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02169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E62C575F-C8D6-DF67-D5CC-FF985417BDD4}"/>
              </a:ext>
            </a:extLst>
          </p:cNvPr>
          <p:cNvGraphicFramePr>
            <a:graphicFrameLocks noGrp="1"/>
          </p:cNvGraphicFramePr>
          <p:nvPr>
            <p:extLst>
              <p:ext uri="{D42A27DB-BD31-4B8C-83A1-F6EECF244321}">
                <p14:modId xmlns:p14="http://schemas.microsoft.com/office/powerpoint/2010/main" val="555770092"/>
              </p:ext>
            </p:extLst>
          </p:nvPr>
        </p:nvGraphicFramePr>
        <p:xfrm>
          <a:off x="643467" y="711655"/>
          <a:ext cx="10905067" cy="5434690"/>
        </p:xfrm>
        <a:graphic>
          <a:graphicData uri="http://schemas.openxmlformats.org/drawingml/2006/table">
            <a:tbl>
              <a:tblPr firstRow="1" firstCol="1" bandRow="1">
                <a:tableStyleId>{5C22544A-7EE6-4342-B048-85BDC9FD1C3A}</a:tableStyleId>
              </a:tblPr>
              <a:tblGrid>
                <a:gridCol w="1804827">
                  <a:extLst>
                    <a:ext uri="{9D8B030D-6E8A-4147-A177-3AD203B41FA5}">
                      <a16:colId xmlns:a16="http://schemas.microsoft.com/office/drawing/2014/main" val="1927042386"/>
                    </a:ext>
                  </a:extLst>
                </a:gridCol>
                <a:gridCol w="4586894">
                  <a:extLst>
                    <a:ext uri="{9D8B030D-6E8A-4147-A177-3AD203B41FA5}">
                      <a16:colId xmlns:a16="http://schemas.microsoft.com/office/drawing/2014/main" val="96874950"/>
                    </a:ext>
                  </a:extLst>
                </a:gridCol>
                <a:gridCol w="4513346">
                  <a:extLst>
                    <a:ext uri="{9D8B030D-6E8A-4147-A177-3AD203B41FA5}">
                      <a16:colId xmlns:a16="http://schemas.microsoft.com/office/drawing/2014/main" val="3349533722"/>
                    </a:ext>
                  </a:extLst>
                </a:gridCol>
              </a:tblGrid>
              <a:tr h="511389">
                <a:tc>
                  <a:txBody>
                    <a:bodyPr/>
                    <a:lstStyle/>
                    <a:p>
                      <a:pPr algn="ctr">
                        <a:lnSpc>
                          <a:spcPct val="115000"/>
                        </a:lnSpc>
                        <a:spcAft>
                          <a:spcPts val="800"/>
                        </a:spcAft>
                        <a:buNone/>
                      </a:pPr>
                      <a:r>
                        <a:rPr lang="en-GB" sz="2400" kern="0" spc="-20">
                          <a:effectLst/>
                        </a:rPr>
                        <a:t>Concept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Definition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Research Application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173216740"/>
                  </a:ext>
                </a:extLst>
              </a:tr>
              <a:tr h="1782314">
                <a:tc>
                  <a:txBody>
                    <a:bodyPr/>
                    <a:lstStyle/>
                    <a:p>
                      <a:pPr>
                        <a:lnSpc>
                          <a:spcPct val="115000"/>
                        </a:lnSpc>
                        <a:spcAft>
                          <a:spcPts val="800"/>
                        </a:spcAft>
                        <a:buNone/>
                      </a:pPr>
                      <a:r>
                        <a:rPr lang="en-GB" sz="2400" kern="0" spc="-20">
                          <a:effectLst/>
                        </a:rPr>
                        <a:t>Positionality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The researcher's social position, identities, experiences, and worldview that form their standpoint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Forms the foundation for understanding researcher influence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3271470881"/>
                  </a:ext>
                </a:extLst>
              </a:tr>
              <a:tr h="1358673">
                <a:tc>
                  <a:txBody>
                    <a:bodyPr/>
                    <a:lstStyle/>
                    <a:p>
                      <a:pPr>
                        <a:lnSpc>
                          <a:spcPct val="115000"/>
                        </a:lnSpc>
                        <a:spcAft>
                          <a:spcPts val="800"/>
                        </a:spcAft>
                        <a:buNone/>
                      </a:pPr>
                      <a:r>
                        <a:rPr lang="en-GB" sz="2400" kern="0" spc="-20">
                          <a:effectLst/>
                        </a:rPr>
                        <a:t>Reflection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Thoughtful consideration of research actions, processes, and experiences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Supports iterative improvement of research practice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746102161"/>
                  </a:ext>
                </a:extLst>
              </a:tr>
              <a:tr h="1782314">
                <a:tc>
                  <a:txBody>
                    <a:bodyPr/>
                    <a:lstStyle/>
                    <a:p>
                      <a:pPr>
                        <a:lnSpc>
                          <a:spcPct val="115000"/>
                        </a:lnSpc>
                        <a:spcAft>
                          <a:spcPts val="800"/>
                        </a:spcAft>
                        <a:buNone/>
                      </a:pPr>
                      <a:r>
                        <a:rPr lang="en-GB" sz="2400" kern="0" spc="-20">
                          <a:effectLst/>
                        </a:rPr>
                        <a:t>Reflexivity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Critical analysis of how the researcher's positionality impacts all aspects of the research process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dirty="0">
                          <a:effectLst/>
                        </a:rPr>
                        <a:t>Ensures methodological integrity and ethical rigour</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4094630002"/>
                  </a:ext>
                </a:extLst>
              </a:tr>
            </a:tbl>
          </a:graphicData>
        </a:graphic>
      </p:graphicFrame>
    </p:spTree>
    <p:extLst>
      <p:ext uri="{BB962C8B-B14F-4D97-AF65-F5344CB8AC3E}">
        <p14:creationId xmlns:p14="http://schemas.microsoft.com/office/powerpoint/2010/main" val="3739915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3E2B95E6-6484-9A7D-F4E0-17A6A749CDE0}"/>
              </a:ext>
            </a:extLst>
          </p:cNvPr>
          <p:cNvGraphicFramePr>
            <a:graphicFrameLocks noGrp="1"/>
          </p:cNvGraphicFramePr>
          <p:nvPr>
            <p:extLst>
              <p:ext uri="{D42A27DB-BD31-4B8C-83A1-F6EECF244321}">
                <p14:modId xmlns:p14="http://schemas.microsoft.com/office/powerpoint/2010/main" val="3420844457"/>
              </p:ext>
            </p:extLst>
          </p:nvPr>
        </p:nvGraphicFramePr>
        <p:xfrm>
          <a:off x="1424636" y="1123527"/>
          <a:ext cx="9342724" cy="4607787"/>
        </p:xfrm>
        <a:graphic>
          <a:graphicData uri="http://schemas.openxmlformats.org/drawingml/2006/table">
            <a:tbl>
              <a:tblPr firstRow="1" firstCol="1" bandRow="1"/>
              <a:tblGrid>
                <a:gridCol w="1259222">
                  <a:extLst>
                    <a:ext uri="{9D8B030D-6E8A-4147-A177-3AD203B41FA5}">
                      <a16:colId xmlns:a16="http://schemas.microsoft.com/office/drawing/2014/main" val="3629841684"/>
                    </a:ext>
                  </a:extLst>
                </a:gridCol>
                <a:gridCol w="2535381">
                  <a:extLst>
                    <a:ext uri="{9D8B030D-6E8A-4147-A177-3AD203B41FA5}">
                      <a16:colId xmlns:a16="http://schemas.microsoft.com/office/drawing/2014/main" val="2728104025"/>
                    </a:ext>
                  </a:extLst>
                </a:gridCol>
                <a:gridCol w="2725940">
                  <a:extLst>
                    <a:ext uri="{9D8B030D-6E8A-4147-A177-3AD203B41FA5}">
                      <a16:colId xmlns:a16="http://schemas.microsoft.com/office/drawing/2014/main" val="3299530361"/>
                    </a:ext>
                  </a:extLst>
                </a:gridCol>
                <a:gridCol w="2822181">
                  <a:extLst>
                    <a:ext uri="{9D8B030D-6E8A-4147-A177-3AD203B41FA5}">
                      <a16:colId xmlns:a16="http://schemas.microsoft.com/office/drawing/2014/main" val="3295004721"/>
                    </a:ext>
                  </a:extLst>
                </a:gridCol>
              </a:tblGrid>
              <a:tr h="577448">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Term</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Simple Definition</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What It Means for Your Research</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2667001"/>
                  </a:ext>
                </a:extLst>
              </a:tr>
              <a:tr h="1597452">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Positionality</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Who you are as a researcher</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How your background and identity affect your research</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As an HR professional researching staff turnover in South Wales manufacturing, you bring insider knowledge of HR practices but might overlook issues that seem normal to you</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3870149"/>
                  </a:ext>
                </a:extLst>
              </a:tr>
              <a:tr h="1087450">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Reflection</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Thinking about what you did</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Looking back at your research actions and decisions</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"I noticed managers were more open when interviewed away from their workplace about reasons for staff turnover"</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25370391"/>
                  </a:ext>
                </a:extLst>
              </a:tr>
              <a:tr h="1342451">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Reflexivity</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Understanding how who you are affects your research</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Seeing the connection between your background and your findings</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"My experience as an HR professional may lead me to focus on formal HR policies rather than shop floor culture when </a:t>
                      </a:r>
                      <a:r>
                        <a:rPr lang="en-GB" sz="1500" b="0" i="0" u="none" strike="noStrike" dirty="0" err="1">
                          <a:effectLst/>
                          <a:latin typeface="Arial" panose="020B0604020202020204" pitchFamily="34" charset="0"/>
                          <a:ea typeface="Times New Roman" panose="02020603050405020304" pitchFamily="18" charset="0"/>
                          <a:cs typeface="Arial" panose="020B0604020202020204" pitchFamily="34" charset="0"/>
                        </a:rPr>
                        <a:t>analyzing</a:t>
                      </a: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 turnover causes"</a:t>
                      </a:r>
                      <a:endParaRPr lang="en-GB" sz="2200" b="0" i="0" u="none" strike="noStrike" dirty="0">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84306635"/>
                  </a:ext>
                </a:extLst>
              </a:tr>
            </a:tbl>
          </a:graphicData>
        </a:graphic>
      </p:graphicFrame>
    </p:spTree>
    <p:extLst>
      <p:ext uri="{BB962C8B-B14F-4D97-AF65-F5344CB8AC3E}">
        <p14:creationId xmlns:p14="http://schemas.microsoft.com/office/powerpoint/2010/main" val="345415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5E004-69CF-9CB1-37B3-BE3B169CA640}"/>
              </a:ext>
            </a:extLst>
          </p:cNvPr>
          <p:cNvSpPr>
            <a:spLocks noGrp="1"/>
          </p:cNvSpPr>
          <p:nvPr>
            <p:ph type="title"/>
          </p:nvPr>
        </p:nvSpPr>
        <p:spPr>
          <a:xfrm>
            <a:off x="640080" y="325369"/>
            <a:ext cx="4368602" cy="1956841"/>
          </a:xfrm>
        </p:spPr>
        <p:txBody>
          <a:bodyPr anchor="b">
            <a:normAutofit/>
          </a:bodyPr>
          <a:lstStyle/>
          <a:p>
            <a:r>
              <a:rPr lang="en-GB" sz="5400"/>
              <a:t>Conceptual Metaphors</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E75539-B34B-527C-B0C1-2299EAAE204C}"/>
              </a:ext>
            </a:extLst>
          </p:cNvPr>
          <p:cNvSpPr>
            <a:spLocks noGrp="1"/>
          </p:cNvSpPr>
          <p:nvPr>
            <p:ph idx="1"/>
          </p:nvPr>
        </p:nvSpPr>
        <p:spPr>
          <a:xfrm>
            <a:off x="640080" y="2872899"/>
            <a:ext cx="4243589" cy="3320668"/>
          </a:xfrm>
        </p:spPr>
        <p:txBody>
          <a:bodyPr>
            <a:normAutofit/>
          </a:bodyPr>
          <a:lstStyle/>
          <a:p>
            <a:r>
              <a:rPr lang="en-GB" sz="2000"/>
              <a:t>Positionality: A map with "You Are Here" marker—situating yourself in relation to the research</a:t>
            </a:r>
          </a:p>
          <a:p>
            <a:r>
              <a:rPr lang="en-GB" sz="2000"/>
              <a:t>Reflection: Looking back over your shoulder—examining what occurred in your research journey</a:t>
            </a:r>
          </a:p>
          <a:p>
            <a:r>
              <a:rPr lang="en-GB" sz="2000"/>
              <a:t>Reflexivity: A camera photographing the photographer—analysing how you shape what you observe</a:t>
            </a:r>
          </a:p>
        </p:txBody>
      </p:sp>
      <p:pic>
        <p:nvPicPr>
          <p:cNvPr id="12" name="Picture 11" descr="Person pointing on a map">
            <a:extLst>
              <a:ext uri="{FF2B5EF4-FFF2-40B4-BE49-F238E27FC236}">
                <a16:creationId xmlns:a16="http://schemas.microsoft.com/office/drawing/2014/main" id="{4938D212-0EB5-0098-EFF2-B4AC04372664}"/>
              </a:ext>
            </a:extLst>
          </p:cNvPr>
          <p:cNvPicPr>
            <a:picLocks noChangeAspect="1"/>
          </p:cNvPicPr>
          <p:nvPr/>
        </p:nvPicPr>
        <p:blipFill>
          <a:blip r:embed="rId3"/>
          <a:srcRect l="10718" r="2232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59261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EC318D7-D2FE-0097-2364-39AFC462D9A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Positionality</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05BC370-D5A4-8B62-12E9-0BC1CFABE145}"/>
              </a:ext>
            </a:extLst>
          </p:cNvPr>
          <p:cNvSpPr>
            <a:spLocks noGrp="1"/>
          </p:cNvSpPr>
          <p:nvPr>
            <p:ph sz="half" idx="2"/>
          </p:nvPr>
        </p:nvSpPr>
        <p:spPr>
          <a:xfrm>
            <a:off x="640080" y="2872899"/>
            <a:ext cx="4243589" cy="3320668"/>
          </a:xfrm>
        </p:spPr>
        <p:txBody>
          <a:bodyPr vert="horz" lIns="91440" tIns="45720" rIns="91440" bIns="45720" rtlCol="0">
            <a:normAutofit/>
          </a:bodyPr>
          <a:lstStyle/>
          <a:p>
            <a:r>
              <a:rPr lang="en-US" sz="2200" dirty="0"/>
              <a:t>A map with "You Are Here" marker: </a:t>
            </a:r>
          </a:p>
          <a:p>
            <a:r>
              <a:rPr lang="en-US" sz="2200" dirty="0"/>
              <a:t>Illustrating how positionality situates the researcher within the research context.</a:t>
            </a:r>
          </a:p>
        </p:txBody>
      </p:sp>
      <p:pic>
        <p:nvPicPr>
          <p:cNvPr id="5" name="Picture 2" descr="Numbered map of park with legend and you are here marker | ClipStock">
            <a:extLst>
              <a:ext uri="{FF2B5EF4-FFF2-40B4-BE49-F238E27FC236}">
                <a16:creationId xmlns:a16="http://schemas.microsoft.com/office/drawing/2014/main" id="{75D2DEDE-7293-736B-DAB5-80FB4DAEAB5C}"/>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31403" r="12177"/>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209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EC318D7-D2FE-0097-2364-39AFC462D9A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dirty="0"/>
              <a:t>Reflection</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05BC370-D5A4-8B62-12E9-0BC1CFABE145}"/>
              </a:ext>
            </a:extLst>
          </p:cNvPr>
          <p:cNvSpPr>
            <a:spLocks noGrp="1"/>
          </p:cNvSpPr>
          <p:nvPr>
            <p:ph sz="half" idx="2"/>
          </p:nvPr>
        </p:nvSpPr>
        <p:spPr>
          <a:xfrm>
            <a:off x="640080" y="2872899"/>
            <a:ext cx="4243589" cy="3320668"/>
          </a:xfrm>
        </p:spPr>
        <p:txBody>
          <a:bodyPr vert="horz" lIns="91440" tIns="45720" rIns="91440" bIns="45720" rtlCol="0">
            <a:normAutofit/>
          </a:bodyPr>
          <a:lstStyle/>
          <a:p>
            <a:r>
              <a:rPr lang="en-US" sz="2200" dirty="0"/>
              <a:t>A person looking back over their shoulder: </a:t>
            </a:r>
          </a:p>
          <a:p>
            <a:r>
              <a:rPr lang="en-US" sz="2200" dirty="0"/>
              <a:t>Representing the act of looking back on past experiences or actions.</a:t>
            </a:r>
          </a:p>
        </p:txBody>
      </p:sp>
      <p:pic>
        <p:nvPicPr>
          <p:cNvPr id="1026" name="Picture 2" descr="12,400+ Man Looking Over Shoulder Stock Photos, Pictures &amp; Royalty-Free  Images - iStock | Man looking over shoulder scared, Man looking over  shoulder full body, Man looking over shoulder serious">
            <a:extLst>
              <a:ext uri="{FF2B5EF4-FFF2-40B4-BE49-F238E27FC236}">
                <a16:creationId xmlns:a16="http://schemas.microsoft.com/office/drawing/2014/main" id="{4019FE8A-D06E-C309-43FD-C56587657478}"/>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1" b="3345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2925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BD137-D35A-1BA5-5E61-5299BBA34026}"/>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Reflexivity</a:t>
            </a:r>
          </a:p>
        </p:txBody>
      </p:sp>
      <p:sp>
        <p:nvSpPr>
          <p:cNvPr id="205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7924306-538E-C5F3-BFB1-905C8B7BB8CE}"/>
              </a:ext>
            </a:extLst>
          </p:cNvPr>
          <p:cNvSpPr>
            <a:spLocks noGrp="1"/>
          </p:cNvSpPr>
          <p:nvPr>
            <p:ph sz="half" idx="2"/>
          </p:nvPr>
        </p:nvSpPr>
        <p:spPr>
          <a:xfrm>
            <a:off x="630936" y="2807208"/>
            <a:ext cx="3429000" cy="3410712"/>
          </a:xfrm>
        </p:spPr>
        <p:txBody>
          <a:bodyPr vert="horz" lIns="91440" tIns="45720" rIns="91440" bIns="45720" rtlCol="0" anchor="t">
            <a:normAutofit/>
          </a:bodyPr>
          <a:lstStyle/>
          <a:p>
            <a:r>
              <a:rPr lang="en-US" sz="2200" dirty="0"/>
              <a:t>A camera turning to photograph the photographer:</a:t>
            </a:r>
          </a:p>
          <a:p>
            <a:r>
              <a:rPr lang="en-US" sz="2200" dirty="0"/>
              <a:t> Representing the researcher examining their own role in the research process.</a:t>
            </a:r>
          </a:p>
        </p:txBody>
      </p:sp>
      <p:pic>
        <p:nvPicPr>
          <p:cNvPr id="2050" name="Picture 2" descr="3 Ways to Photograph Yourself with a DSLR camera - YouTube">
            <a:extLst>
              <a:ext uri="{FF2B5EF4-FFF2-40B4-BE49-F238E27FC236}">
                <a16:creationId xmlns:a16="http://schemas.microsoft.com/office/drawing/2014/main" id="{2FA5B8F7-2176-9A89-23AB-037A5F2FEAA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654296" y="1487329"/>
            <a:ext cx="6903720" cy="388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0454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B0ED8-17CE-4852-D6B1-455679706B3A}"/>
              </a:ext>
            </a:extLst>
          </p:cNvPr>
          <p:cNvSpPr>
            <a:spLocks noGrp="1"/>
          </p:cNvSpPr>
          <p:nvPr>
            <p:ph type="title"/>
          </p:nvPr>
        </p:nvSpPr>
        <p:spPr>
          <a:xfrm>
            <a:off x="808638" y="386930"/>
            <a:ext cx="9236700" cy="1188950"/>
          </a:xfrm>
        </p:spPr>
        <p:txBody>
          <a:bodyPr anchor="b">
            <a:normAutofit/>
          </a:bodyPr>
          <a:lstStyle/>
          <a:p>
            <a:r>
              <a:rPr lang="en-GB" sz="5400"/>
              <a:t>The main differences are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17DE57-09E0-42A1-5ABE-214A1DA03CE7}"/>
              </a:ext>
            </a:extLst>
          </p:cNvPr>
          <p:cNvSpPr>
            <a:spLocks noGrp="1"/>
          </p:cNvSpPr>
          <p:nvPr>
            <p:ph idx="1"/>
          </p:nvPr>
        </p:nvSpPr>
        <p:spPr>
          <a:xfrm>
            <a:off x="793660" y="2599509"/>
            <a:ext cx="10143668" cy="3435531"/>
          </a:xfrm>
        </p:spPr>
        <p:txBody>
          <a:bodyPr anchor="ctr">
            <a:normAutofit/>
          </a:bodyPr>
          <a:lstStyle/>
          <a:p>
            <a:r>
              <a:rPr lang="en-GB" sz="2400"/>
              <a:t>Positionality is the researcher's background and standpoint.</a:t>
            </a:r>
          </a:p>
          <a:p>
            <a:r>
              <a:rPr lang="en-GB" sz="2400"/>
              <a:t>Reflection and reflexivity are actions or processes researchers engage in.</a:t>
            </a:r>
          </a:p>
          <a:p>
            <a:pPr lvl="1"/>
            <a:r>
              <a:rPr lang="en-GB" dirty="0"/>
              <a:t>Reflection is a thoughtful consideration of the research experience.</a:t>
            </a:r>
          </a:p>
          <a:p>
            <a:pPr lvl="1"/>
            <a:r>
              <a:rPr lang="en-GB" dirty="0"/>
              <a:t>Reflexivity critically analyses the researcher's positionality and influence.</a:t>
            </a:r>
          </a:p>
          <a:p>
            <a:r>
              <a:rPr lang="en-GB" sz="2400"/>
              <a:t>Positionality refers to the researcher's identity and worldview.</a:t>
            </a:r>
          </a:p>
          <a:p>
            <a:r>
              <a:rPr lang="en-GB" sz="2400"/>
              <a:t>Reflection focuses on the research process and experience. </a:t>
            </a:r>
          </a:p>
          <a:p>
            <a:r>
              <a:rPr lang="en-GB" sz="2400"/>
              <a:t>Reflexivity connects the researcher's positionality to its impact on the research.</a:t>
            </a:r>
          </a:p>
          <a:p>
            <a:endParaRPr lang="en-GB" sz="2400"/>
          </a:p>
        </p:txBody>
      </p:sp>
    </p:spTree>
    <p:extLst>
      <p:ext uri="{BB962C8B-B14F-4D97-AF65-F5344CB8AC3E}">
        <p14:creationId xmlns:p14="http://schemas.microsoft.com/office/powerpoint/2010/main" val="2633893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75557-6F2B-53C0-FDA1-F99774632A2A}"/>
              </a:ext>
            </a:extLst>
          </p:cNvPr>
          <p:cNvSpPr>
            <a:spLocks noGrp="1"/>
          </p:cNvSpPr>
          <p:nvPr>
            <p:ph type="title"/>
          </p:nvPr>
        </p:nvSpPr>
        <p:spPr>
          <a:xfrm>
            <a:off x="841248" y="548640"/>
            <a:ext cx="3600860" cy="5431536"/>
          </a:xfrm>
        </p:spPr>
        <p:txBody>
          <a:bodyPr>
            <a:normAutofit/>
          </a:bodyPr>
          <a:lstStyle/>
          <a:p>
            <a:r>
              <a:rPr lang="en-GB" sz="5400"/>
              <a:t>In summary</a:t>
            </a:r>
            <a:br>
              <a:rPr lang="en-GB" sz="5400"/>
            </a:b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C65E1F-0B22-0086-A8BE-0640690CD1EE}"/>
              </a:ext>
            </a:extLst>
          </p:cNvPr>
          <p:cNvSpPr>
            <a:spLocks noGrp="1"/>
          </p:cNvSpPr>
          <p:nvPr>
            <p:ph idx="1"/>
          </p:nvPr>
        </p:nvSpPr>
        <p:spPr>
          <a:xfrm>
            <a:off x="5126418" y="552091"/>
            <a:ext cx="6224335" cy="5431536"/>
          </a:xfrm>
        </p:spPr>
        <p:txBody>
          <a:bodyPr anchor="ctr">
            <a:normAutofit/>
          </a:bodyPr>
          <a:lstStyle/>
          <a:p>
            <a:r>
              <a:rPr lang="en-GB" sz="2200"/>
              <a:t>Positionality is who researchers are. </a:t>
            </a:r>
          </a:p>
          <a:p>
            <a:r>
              <a:rPr lang="en-GB" sz="2200"/>
              <a:t>Reflection is thinking about what researchers do.</a:t>
            </a:r>
          </a:p>
          <a:p>
            <a:r>
              <a:rPr lang="en-GB" sz="2200"/>
              <a:t>Reflexivity is critiquing how researchers' positionality affects research.</a:t>
            </a:r>
          </a:p>
          <a:p>
            <a:r>
              <a:rPr lang="en-GB" sz="2200"/>
              <a:t>Reflexivity builds on positionality and reflection to directly examine the researcher's subjectivity and influence in the research process.</a:t>
            </a:r>
          </a:p>
          <a:p>
            <a:endParaRPr lang="en-GB" sz="2200"/>
          </a:p>
        </p:txBody>
      </p:sp>
    </p:spTree>
    <p:extLst>
      <p:ext uri="{BB962C8B-B14F-4D97-AF65-F5344CB8AC3E}">
        <p14:creationId xmlns:p14="http://schemas.microsoft.com/office/powerpoint/2010/main" val="2304929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6964-ED3E-542F-CBF3-B79A98EA2442}"/>
              </a:ext>
            </a:extLst>
          </p:cNvPr>
          <p:cNvSpPr>
            <a:spLocks noGrp="1"/>
          </p:cNvSpPr>
          <p:nvPr>
            <p:ph type="title"/>
          </p:nvPr>
        </p:nvSpPr>
        <p:spPr/>
        <p:txBody>
          <a:bodyPr/>
          <a:lstStyle/>
          <a:p>
            <a:r>
              <a:rPr lang="en-GB" b="0" i="0" dirty="0">
                <a:solidFill>
                  <a:srgbClr val="000000"/>
                </a:solidFill>
                <a:effectLst/>
                <a:latin typeface="Arial" panose="020B0604020202020204" pitchFamily="34" charset="0"/>
              </a:rPr>
              <a:t>Example of Reflexivity</a:t>
            </a:r>
            <a:endParaRPr lang="en-GB" dirty="0"/>
          </a:p>
        </p:txBody>
      </p:sp>
      <p:sp>
        <p:nvSpPr>
          <p:cNvPr id="3" name="Content Placeholder 2">
            <a:extLst>
              <a:ext uri="{FF2B5EF4-FFF2-40B4-BE49-F238E27FC236}">
                <a16:creationId xmlns:a16="http://schemas.microsoft.com/office/drawing/2014/main" id="{C8F7A7FE-8BA9-A4FE-C831-CED01FE36422}"/>
              </a:ext>
            </a:extLst>
          </p:cNvPr>
          <p:cNvSpPr>
            <a:spLocks noGrp="1"/>
          </p:cNvSpPr>
          <p:nvPr>
            <p:ph idx="1"/>
          </p:nvPr>
        </p:nvSpPr>
        <p:spPr/>
        <p:txBody>
          <a:bodyPr>
            <a:normAutofit fontScale="92500" lnSpcReduction="10000"/>
          </a:bodyPr>
          <a:lstStyle/>
          <a:p>
            <a:pPr algn="just"/>
            <a:r>
              <a:rPr lang="en-US" b="1" i="1" dirty="0">
                <a:solidFill>
                  <a:srgbClr val="000000"/>
                </a:solidFill>
                <a:effectLst/>
                <a:latin typeface="Times" panose="02020603050405020304" pitchFamily="18" charset="0"/>
              </a:rPr>
              <a:t>Without Reflexivity (A Hypothetical, Less Nuanced Approach):</a:t>
            </a:r>
            <a:endParaRPr lang="en-US" b="1" i="0" dirty="0">
              <a:solidFill>
                <a:srgbClr val="000000"/>
              </a:solidFill>
              <a:effectLst/>
              <a:latin typeface="Times" panose="02020603050405020304" pitchFamily="18" charset="0"/>
            </a:endParaRPr>
          </a:p>
          <a:p>
            <a:pPr marL="0" indent="0" algn="just">
              <a:buNone/>
            </a:pPr>
            <a:r>
              <a:rPr lang="en-US" b="0" i="0" dirty="0">
                <a:solidFill>
                  <a:srgbClr val="011529"/>
                </a:solidFill>
                <a:effectLst/>
                <a:latin typeface="Open Sans" panose="020B0606030504020204" pitchFamily="34" charset="0"/>
              </a:rPr>
              <a:t>The sociologist might design surveys and interviews, gather data, and then present their findings as objective truths about teenagers and social media.</a:t>
            </a:r>
          </a:p>
          <a:p>
            <a:pPr marL="0" indent="0">
              <a:buNone/>
            </a:pPr>
            <a:endParaRPr lang="en-US" dirty="0">
              <a:solidFill>
                <a:srgbClr val="011529"/>
              </a:solidFill>
              <a:latin typeface="Open Sans" panose="020B0606030504020204" pitchFamily="34" charset="0"/>
            </a:endParaRPr>
          </a:p>
          <a:p>
            <a:pPr marL="0" indent="0" algn="just">
              <a:buNone/>
            </a:pPr>
            <a:r>
              <a:rPr lang="en-US" b="0" i="0" dirty="0">
                <a:solidFill>
                  <a:srgbClr val="011529"/>
                </a:solidFill>
                <a:effectLst/>
                <a:latin typeface="Arial" panose="020B0604020202020204" pitchFamily="34" charset="0"/>
                <a:cs typeface="Arial" panose="020B0604020202020204" pitchFamily="34" charset="0"/>
              </a:rPr>
              <a:t>They might overlook how their own age, gender, use of social media, or even their preconceived notions about beauty standards (as a researcher from a specific cultural background) might have subtly influenced the questions they asked, the way they interpreted responses, or even how they presented themselves during interviews, potentially shaping the teenagers’ answers. They simply act as if they are a neutral observer, simply collecting facts.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9448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EE56C-D961-A537-99F1-EC0C6B5889A5}"/>
              </a:ext>
            </a:extLst>
          </p:cNvPr>
          <p:cNvSpPr>
            <a:spLocks noGrp="1"/>
          </p:cNvSpPr>
          <p:nvPr>
            <p:ph type="title"/>
          </p:nvPr>
        </p:nvSpPr>
        <p:spPr/>
        <p:txBody>
          <a:bodyPr/>
          <a:lstStyle/>
          <a:p>
            <a:r>
              <a:rPr lang="en-GB" b="0" i="0" dirty="0">
                <a:solidFill>
                  <a:srgbClr val="000000"/>
                </a:solidFill>
                <a:effectLst/>
                <a:latin typeface="Arial" panose="020B0604020202020204" pitchFamily="34" charset="0"/>
              </a:rPr>
              <a:t>Example of Reflexivity</a:t>
            </a:r>
            <a:endParaRPr lang="en-GB" dirty="0"/>
          </a:p>
        </p:txBody>
      </p:sp>
      <p:sp>
        <p:nvSpPr>
          <p:cNvPr id="3" name="Content Placeholder 2">
            <a:extLst>
              <a:ext uri="{FF2B5EF4-FFF2-40B4-BE49-F238E27FC236}">
                <a16:creationId xmlns:a16="http://schemas.microsoft.com/office/drawing/2014/main" id="{D348BFE8-22E9-1396-17B3-AF7FC252B678}"/>
              </a:ext>
            </a:extLst>
          </p:cNvPr>
          <p:cNvSpPr>
            <a:spLocks noGrp="1"/>
          </p:cNvSpPr>
          <p:nvPr>
            <p:ph idx="1"/>
          </p:nvPr>
        </p:nvSpPr>
        <p:spPr/>
        <p:txBody>
          <a:bodyPr/>
          <a:lstStyle/>
          <a:p>
            <a:r>
              <a:rPr lang="en-US" b="1" i="1" dirty="0">
                <a:solidFill>
                  <a:srgbClr val="000000"/>
                </a:solidFill>
                <a:effectLst/>
                <a:latin typeface="Times" panose="02020603050405020304" pitchFamily="18" charset="0"/>
              </a:rPr>
              <a:t>With Reflexivity (A More Sociologically Informed Approach):</a:t>
            </a:r>
            <a:endParaRPr lang="en-US" b="1" i="0" dirty="0">
              <a:solidFill>
                <a:srgbClr val="000000"/>
              </a:solidFill>
              <a:effectLst/>
              <a:latin typeface="Times" panose="02020603050405020304" pitchFamily="18" charset="0"/>
            </a:endParaRPr>
          </a:p>
          <a:p>
            <a:r>
              <a:rPr lang="en-US" b="0" i="0" dirty="0">
                <a:solidFill>
                  <a:srgbClr val="011529"/>
                </a:solidFill>
                <a:effectLst/>
                <a:latin typeface="Open Sans" panose="020B0606030504020204" pitchFamily="34" charset="0"/>
              </a:rPr>
              <a:t>A reflexive sociologist would be acutely aware of their own positionality. Before, during, and after the study, they would engage in critical self-reflection:</a:t>
            </a:r>
            <a:endParaRPr lang="en-GB" dirty="0"/>
          </a:p>
        </p:txBody>
      </p:sp>
    </p:spTree>
    <p:extLst>
      <p:ext uri="{BB962C8B-B14F-4D97-AF65-F5344CB8AC3E}">
        <p14:creationId xmlns:p14="http://schemas.microsoft.com/office/powerpoint/2010/main" val="1209948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41EF5-6527-78D4-02D2-18A9D79DE396}"/>
              </a:ext>
            </a:extLst>
          </p:cNvPr>
          <p:cNvSpPr>
            <a:spLocks noGrp="1"/>
          </p:cNvSpPr>
          <p:nvPr>
            <p:ph type="title"/>
          </p:nvPr>
        </p:nvSpPr>
        <p:spPr>
          <a:xfrm>
            <a:off x="779417" y="149589"/>
            <a:ext cx="10515600" cy="692966"/>
          </a:xfrm>
        </p:spPr>
        <p:txBody>
          <a:bodyPr>
            <a:normAutofit fontScale="90000"/>
          </a:bodyPr>
          <a:lstStyle/>
          <a:p>
            <a:r>
              <a:rPr lang="en-GB" b="0" i="0" dirty="0">
                <a:solidFill>
                  <a:srgbClr val="000000"/>
                </a:solidFill>
                <a:effectLst/>
                <a:latin typeface="Arial" panose="020B0604020202020204" pitchFamily="34" charset="0"/>
              </a:rPr>
              <a:t>Example of Reflexivity</a:t>
            </a:r>
            <a:endParaRPr lang="en-GB" dirty="0"/>
          </a:p>
        </p:txBody>
      </p:sp>
      <p:sp>
        <p:nvSpPr>
          <p:cNvPr id="3" name="Content Placeholder 2">
            <a:extLst>
              <a:ext uri="{FF2B5EF4-FFF2-40B4-BE49-F238E27FC236}">
                <a16:creationId xmlns:a16="http://schemas.microsoft.com/office/drawing/2014/main" id="{B34386E7-733A-52BA-D9C3-A5DAB06C6D90}"/>
              </a:ext>
            </a:extLst>
          </p:cNvPr>
          <p:cNvSpPr>
            <a:spLocks noGrp="1"/>
          </p:cNvSpPr>
          <p:nvPr>
            <p:ph idx="1"/>
          </p:nvPr>
        </p:nvSpPr>
        <p:spPr>
          <a:xfrm>
            <a:off x="838200" y="1156064"/>
            <a:ext cx="10515600" cy="5212079"/>
          </a:xfrm>
        </p:spPr>
        <p:txBody>
          <a:bodyPr>
            <a:normAutofit fontScale="77500" lnSpcReduction="20000"/>
          </a:bodyPr>
          <a:lstStyle/>
          <a:p>
            <a:pPr algn="just" fontAlgn="base">
              <a:lnSpc>
                <a:spcPct val="120000"/>
              </a:lnSpc>
              <a:buFont typeface="Arial" panose="020B0604020202020204" pitchFamily="34" charset="0"/>
              <a:buChar char="•"/>
            </a:pPr>
            <a:r>
              <a:rPr lang="en-US" b="1" i="0" dirty="0">
                <a:solidFill>
                  <a:srgbClr val="011529"/>
                </a:solidFill>
                <a:effectLst/>
                <a:latin typeface="Open Sans" panose="020B0606030504020204" pitchFamily="34" charset="0"/>
              </a:rPr>
              <a:t>Before the study</a:t>
            </a:r>
            <a:r>
              <a:rPr lang="en-US" b="0" i="0" dirty="0">
                <a:solidFill>
                  <a:srgbClr val="011529"/>
                </a:solidFill>
                <a:effectLst/>
                <a:latin typeface="Open Sans" panose="020B0606030504020204" pitchFamily="34" charset="0"/>
              </a:rPr>
              <a:t>: They might ask: “What are my own biases regarding social media and body image? How might my personal experiences (e.g., being a Gen </a:t>
            </a:r>
            <a:r>
              <a:rPr lang="en-US" b="0" i="0" dirty="0" err="1">
                <a:solidFill>
                  <a:srgbClr val="011529"/>
                </a:solidFill>
                <a:effectLst/>
                <a:latin typeface="Open Sans" panose="020B0606030504020204" pitchFamily="34" charset="0"/>
              </a:rPr>
              <a:t>X’er</a:t>
            </a:r>
            <a:r>
              <a:rPr lang="en-US" b="0" i="0" dirty="0">
                <a:solidFill>
                  <a:srgbClr val="011529"/>
                </a:solidFill>
                <a:effectLst/>
                <a:latin typeface="Open Sans" panose="020B0606030504020204" pitchFamily="34" charset="0"/>
              </a:rPr>
              <a:t> researching Gen Z, or coming from a culture with specific beauty ideals) affect my interpretation? Am I projecting any of my own anxieties onto the participants?”</a:t>
            </a:r>
          </a:p>
          <a:p>
            <a:pPr algn="just" fontAlgn="base">
              <a:lnSpc>
                <a:spcPct val="120000"/>
              </a:lnSpc>
              <a:buFont typeface="Arial" panose="020B0604020202020204" pitchFamily="34" charset="0"/>
              <a:buChar char="•"/>
            </a:pPr>
            <a:r>
              <a:rPr lang="en-US" b="1" i="0" dirty="0">
                <a:solidFill>
                  <a:srgbClr val="011529"/>
                </a:solidFill>
                <a:effectLst/>
                <a:latin typeface="Open Sans" panose="020B0606030504020204" pitchFamily="34" charset="0"/>
              </a:rPr>
              <a:t>During the study</a:t>
            </a:r>
            <a:r>
              <a:rPr lang="en-US" b="0" i="0" dirty="0">
                <a:solidFill>
                  <a:srgbClr val="011529"/>
                </a:solidFill>
                <a:effectLst/>
                <a:latin typeface="Open Sans" panose="020B0606030504020204" pitchFamily="34" charset="0"/>
              </a:rPr>
              <a:t>: They might observe how their presence as an “adult researcher” changes the dynamics of an interview with a teenager. They might note if their questions, despite being carefully worded, seem to lead participants to certain types of answers. They might even acknowledge this in their field notes or research diary.</a:t>
            </a:r>
          </a:p>
          <a:p>
            <a:pPr algn="just" fontAlgn="base">
              <a:lnSpc>
                <a:spcPct val="120000"/>
              </a:lnSpc>
              <a:buFont typeface="Arial" panose="020B0604020202020204" pitchFamily="34" charset="0"/>
              <a:buChar char="•"/>
            </a:pPr>
            <a:r>
              <a:rPr lang="en-US" b="0" i="0" dirty="0">
                <a:solidFill>
                  <a:srgbClr val="011529"/>
                </a:solidFill>
                <a:effectLst/>
                <a:latin typeface="Open Sans" panose="020B0606030504020204" pitchFamily="34" charset="0"/>
              </a:rPr>
              <a:t>Aft</a:t>
            </a:r>
            <a:r>
              <a:rPr lang="en-US" b="1" i="0" dirty="0">
                <a:solidFill>
                  <a:srgbClr val="011529"/>
                </a:solidFill>
                <a:effectLst/>
                <a:latin typeface="Open Sans" panose="020B0606030504020204" pitchFamily="34" charset="0"/>
              </a:rPr>
              <a:t>er the study</a:t>
            </a:r>
            <a:r>
              <a:rPr lang="en-US" b="0" i="0" dirty="0">
                <a:solidFill>
                  <a:srgbClr val="011529"/>
                </a:solidFill>
                <a:effectLst/>
                <a:latin typeface="Open Sans" panose="020B0606030504020204" pitchFamily="34" charset="0"/>
              </a:rPr>
              <a:t>: They would openly discuss these potential influences in their methodology section, explaining how their own position might have shaped the data or analysis. They wouldn’t claim complete objectivity but rather acknowledge their role as an active participant in the research process.</a:t>
            </a:r>
          </a:p>
          <a:p>
            <a:pPr marL="0" indent="0">
              <a:buNone/>
            </a:pPr>
            <a:endParaRPr lang="en-GB" dirty="0"/>
          </a:p>
        </p:txBody>
      </p:sp>
    </p:spTree>
    <p:extLst>
      <p:ext uri="{BB962C8B-B14F-4D97-AF65-F5344CB8AC3E}">
        <p14:creationId xmlns:p14="http://schemas.microsoft.com/office/powerpoint/2010/main" val="979340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EA379-C146-1948-474E-4550CB040755}"/>
              </a:ext>
            </a:extLst>
          </p:cNvPr>
          <p:cNvSpPr>
            <a:spLocks noGrp="1"/>
          </p:cNvSpPr>
          <p:nvPr>
            <p:ph type="title"/>
          </p:nvPr>
        </p:nvSpPr>
        <p:spPr>
          <a:xfrm>
            <a:off x="916577" y="2246176"/>
            <a:ext cx="10515600" cy="1325563"/>
          </a:xfrm>
        </p:spPr>
        <p:txBody>
          <a:bodyPr/>
          <a:lstStyle/>
          <a:p>
            <a:r>
              <a:rPr lang="en-US" dirty="0"/>
              <a:t>Do you have your own examples ? </a:t>
            </a:r>
            <a:endParaRPr lang="en-GB" dirty="0"/>
          </a:p>
        </p:txBody>
      </p:sp>
    </p:spTree>
    <p:extLst>
      <p:ext uri="{BB962C8B-B14F-4D97-AF65-F5344CB8AC3E}">
        <p14:creationId xmlns:p14="http://schemas.microsoft.com/office/powerpoint/2010/main" val="3846018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3C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19EB451-413E-F528-7E7A-FDAAA07B11C4}"/>
              </a:ext>
            </a:extLst>
          </p:cNvPr>
          <p:cNvPicPr>
            <a:picLocks noChangeAspect="1"/>
          </p:cNvPicPr>
          <p:nvPr/>
        </p:nvPicPr>
        <p:blipFill>
          <a:blip r:embed="rId2"/>
          <a:srcRect l="13163" t="12493" r="13884" b="7001"/>
          <a:stretch/>
        </p:blipFill>
        <p:spPr>
          <a:xfrm>
            <a:off x="2314432" y="643467"/>
            <a:ext cx="7563136" cy="5571066"/>
          </a:xfrm>
          <a:prstGeom prst="rect">
            <a:avLst/>
          </a:prstGeom>
        </p:spPr>
      </p:pic>
    </p:spTree>
    <p:extLst>
      <p:ext uri="{BB962C8B-B14F-4D97-AF65-F5344CB8AC3E}">
        <p14:creationId xmlns:p14="http://schemas.microsoft.com/office/powerpoint/2010/main" val="2192440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3CBAAED-48DB-F9FF-674C-DCDB41498B79}"/>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3400" kern="1200">
                <a:solidFill>
                  <a:schemeClr val="tx1"/>
                </a:solidFill>
                <a:latin typeface="+mj-lt"/>
                <a:ea typeface="+mj-ea"/>
                <a:cs typeface="+mj-cs"/>
              </a:rPr>
              <a:t>The colour scheme progresses from lighter blue (positionality) to deeper purple (reflexivity), visually representing the deepening level of analysis as you move up the pyramid. </a:t>
            </a:r>
            <a:br>
              <a:rPr lang="en-US" sz="3400" kern="1200">
                <a:solidFill>
                  <a:schemeClr val="tx1"/>
                </a:solidFill>
                <a:latin typeface="+mj-lt"/>
                <a:ea typeface="+mj-ea"/>
                <a:cs typeface="+mj-cs"/>
              </a:rPr>
            </a:br>
            <a:endParaRPr lang="en-US" sz="3400" kern="1200">
              <a:solidFill>
                <a:schemeClr val="tx1"/>
              </a:solidFill>
              <a:latin typeface="+mj-lt"/>
              <a:ea typeface="+mj-ea"/>
              <a:cs typeface="+mj-cs"/>
            </a:endParaRPr>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2423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FA1381-E0F3-006C-ED33-74F9CA65B6B7}"/>
              </a:ext>
            </a:extLst>
          </p:cNvPr>
          <p:cNvSpPr>
            <a:spLocks noGrp="1"/>
          </p:cNvSpPr>
          <p:nvPr>
            <p:ph idx="1"/>
          </p:nvPr>
        </p:nvSpPr>
        <p:spPr>
          <a:xfrm>
            <a:off x="838200" y="691978"/>
            <a:ext cx="10834816" cy="5484985"/>
          </a:xfrm>
        </p:spPr>
        <p:txBody>
          <a:bodyPr>
            <a:normAutofit lnSpcReduction="10000"/>
          </a:bodyPr>
          <a:lstStyle/>
          <a:p>
            <a:pPr>
              <a:buFont typeface="+mj-lt"/>
              <a:buAutoNum type="arabicPeriod"/>
            </a:pPr>
            <a:r>
              <a:rPr lang="en-GB" b="1" dirty="0"/>
              <a:t>Bottom Layer (Foundation) - Positionality</a:t>
            </a:r>
            <a:r>
              <a:rPr lang="en-GB" dirty="0"/>
              <a:t>: </a:t>
            </a:r>
          </a:p>
          <a:p>
            <a:pPr marL="742950" lvl="1" indent="-285750">
              <a:buFont typeface="+mj-lt"/>
              <a:buAutoNum type="arabicPeriod"/>
            </a:pPr>
            <a:r>
              <a:rPr lang="en-GB" dirty="0"/>
              <a:t>The widest part of the pyramid represents your starting point as a researcher</a:t>
            </a:r>
          </a:p>
          <a:p>
            <a:pPr marL="742950" lvl="1" indent="-285750">
              <a:buFont typeface="+mj-lt"/>
              <a:buAutoNum type="arabicPeriod"/>
            </a:pPr>
            <a:r>
              <a:rPr lang="en-GB" dirty="0"/>
              <a:t>Shows that your background, experiences, and viewpoints form the foundation</a:t>
            </a:r>
          </a:p>
          <a:p>
            <a:pPr marL="742950" lvl="1" indent="-285750">
              <a:buFont typeface="+mj-lt"/>
              <a:buAutoNum type="arabicPeriod"/>
            </a:pPr>
            <a:r>
              <a:rPr lang="en-GB" dirty="0"/>
              <a:t>Includes a specific example related to an HR professional researching turnover in South Wales manufacturing</a:t>
            </a:r>
          </a:p>
          <a:p>
            <a:pPr>
              <a:buFont typeface="+mj-lt"/>
              <a:buAutoNum type="arabicPeriod"/>
            </a:pPr>
            <a:r>
              <a:rPr lang="en-GB" b="1" dirty="0"/>
              <a:t>Middle Layer - Reflection</a:t>
            </a:r>
            <a:r>
              <a:rPr lang="en-GB" dirty="0"/>
              <a:t>: </a:t>
            </a:r>
          </a:p>
          <a:p>
            <a:pPr marL="742950" lvl="1" indent="-285750">
              <a:buFont typeface="+mj-lt"/>
              <a:buAutoNum type="arabicPeriod"/>
            </a:pPr>
            <a:r>
              <a:rPr lang="en-GB" dirty="0"/>
              <a:t>Builds upon your positionality</a:t>
            </a:r>
          </a:p>
          <a:p>
            <a:pPr marL="742950" lvl="1" indent="-285750">
              <a:buFont typeface="+mj-lt"/>
              <a:buAutoNum type="arabicPeriod"/>
            </a:pPr>
            <a:r>
              <a:rPr lang="en-GB" dirty="0"/>
              <a:t>Represents looking back at what you did in your research</a:t>
            </a:r>
          </a:p>
          <a:p>
            <a:pPr marL="742950" lvl="1" indent="-285750">
              <a:buFont typeface="+mj-lt"/>
              <a:buAutoNum type="arabicPeriod"/>
            </a:pPr>
            <a:r>
              <a:rPr lang="en-GB" dirty="0"/>
              <a:t>Shows how reflection is a step above basic awareness of who you are</a:t>
            </a:r>
          </a:p>
          <a:p>
            <a:pPr>
              <a:buFont typeface="+mj-lt"/>
              <a:buAutoNum type="arabicPeriod"/>
            </a:pPr>
            <a:r>
              <a:rPr lang="en-GB" b="1" dirty="0"/>
              <a:t>Top Layer - Reflexivity</a:t>
            </a:r>
            <a:r>
              <a:rPr lang="en-GB" dirty="0"/>
              <a:t>: </a:t>
            </a:r>
          </a:p>
          <a:p>
            <a:pPr marL="742950" lvl="1" indent="-285750">
              <a:buFont typeface="+mj-lt"/>
              <a:buAutoNum type="arabicPeriod"/>
            </a:pPr>
            <a:r>
              <a:rPr lang="en-GB" dirty="0"/>
              <a:t>The highest level of the pyramid</a:t>
            </a:r>
          </a:p>
          <a:p>
            <a:pPr marL="742950" lvl="1" indent="-285750">
              <a:buFont typeface="+mj-lt"/>
              <a:buAutoNum type="arabicPeriod"/>
            </a:pPr>
            <a:r>
              <a:rPr lang="en-GB" dirty="0"/>
              <a:t>Represents the most advanced understanding</a:t>
            </a:r>
          </a:p>
          <a:p>
            <a:pPr marL="742950" lvl="1" indent="-285750">
              <a:buFont typeface="+mj-lt"/>
              <a:buAutoNum type="arabicPeriod"/>
            </a:pPr>
            <a:r>
              <a:rPr lang="en-GB" dirty="0"/>
              <a:t>Shows how reflexivity builds upon both positionality and reflection</a:t>
            </a:r>
          </a:p>
          <a:p>
            <a:pPr marL="742950" lvl="1" indent="-285750">
              <a:buFont typeface="+mj-lt"/>
              <a:buAutoNum type="arabicPeriod"/>
            </a:pPr>
            <a:r>
              <a:rPr lang="en-GB" dirty="0"/>
              <a:t>Focuses on analysing how who you are shapes your findings.</a:t>
            </a:r>
          </a:p>
          <a:p>
            <a:endParaRPr lang="en-GB" dirty="0"/>
          </a:p>
        </p:txBody>
      </p:sp>
    </p:spTree>
    <p:extLst>
      <p:ext uri="{BB962C8B-B14F-4D97-AF65-F5344CB8AC3E}">
        <p14:creationId xmlns:p14="http://schemas.microsoft.com/office/powerpoint/2010/main" val="3672500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BE07A-F29A-489F-A2E6-6C0EABA81F5F}"/>
              </a:ext>
            </a:extLst>
          </p:cNvPr>
          <p:cNvSpPr>
            <a:spLocks noGrp="1"/>
          </p:cNvSpPr>
          <p:nvPr>
            <p:ph type="title"/>
          </p:nvPr>
        </p:nvSpPr>
        <p:spPr>
          <a:xfrm>
            <a:off x="5297762" y="329184"/>
            <a:ext cx="6251110" cy="1783080"/>
          </a:xfrm>
        </p:spPr>
        <p:txBody>
          <a:bodyPr anchor="b">
            <a:normAutofit/>
          </a:bodyPr>
          <a:lstStyle/>
          <a:p>
            <a:r>
              <a:rPr lang="en-GB" sz="5400"/>
              <a:t>WHAT IS YOUR POSITIONALITY ?</a:t>
            </a:r>
          </a:p>
        </p:txBody>
      </p:sp>
      <p:pic>
        <p:nvPicPr>
          <p:cNvPr id="5" name="Picture 4" descr="Close up of beakers with solutions on a shelf in a lab">
            <a:extLst>
              <a:ext uri="{FF2B5EF4-FFF2-40B4-BE49-F238E27FC236}">
                <a16:creationId xmlns:a16="http://schemas.microsoft.com/office/drawing/2014/main" id="{24B785E7-78C8-EDC8-4CE9-E614CCAE9DDA}"/>
              </a:ext>
            </a:extLst>
          </p:cNvPr>
          <p:cNvPicPr>
            <a:picLocks noChangeAspect="1"/>
          </p:cNvPicPr>
          <p:nvPr/>
        </p:nvPicPr>
        <p:blipFill rotWithShape="1">
          <a:blip r:embed="rId2"/>
          <a:srcRect l="2783" r="5188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53892D-AA8F-49A2-9C8E-2663FBD698D7}"/>
              </a:ext>
            </a:extLst>
          </p:cNvPr>
          <p:cNvSpPr>
            <a:spLocks noGrp="1"/>
          </p:cNvSpPr>
          <p:nvPr>
            <p:ph idx="1"/>
          </p:nvPr>
        </p:nvSpPr>
        <p:spPr>
          <a:xfrm>
            <a:off x="5297762" y="2706624"/>
            <a:ext cx="6251110" cy="3483864"/>
          </a:xfrm>
        </p:spPr>
        <p:txBody>
          <a:bodyPr>
            <a:normAutofit/>
          </a:bodyPr>
          <a:lstStyle/>
          <a:p>
            <a:r>
              <a:rPr lang="en-GB" sz="2200"/>
              <a:t>Reflecting on, fleshing out, interrogating, and conveying your positionality relative to a research orientation is </a:t>
            </a:r>
            <a:r>
              <a:rPr lang="en-GB" sz="2200" b="1"/>
              <a:t>critical to ensuring the validity of your research stance</a:t>
            </a:r>
            <a:r>
              <a:rPr lang="en-GB" sz="2200"/>
              <a:t>. </a:t>
            </a:r>
          </a:p>
          <a:p>
            <a:r>
              <a:rPr lang="en-GB" sz="2200"/>
              <a:t>After all, no one can be 100% objective. </a:t>
            </a:r>
          </a:p>
          <a:p>
            <a:r>
              <a:rPr lang="en-GB" sz="2200"/>
              <a:t>The researcher’s beliefs, values systems, and moral stances are as fundamentally present and inseparable from the research process. </a:t>
            </a:r>
          </a:p>
        </p:txBody>
      </p:sp>
    </p:spTree>
    <p:extLst>
      <p:ext uri="{BB962C8B-B14F-4D97-AF65-F5344CB8AC3E}">
        <p14:creationId xmlns:p14="http://schemas.microsoft.com/office/powerpoint/2010/main" val="982877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9239D9-469D-E8DA-874A-F8D10E70BF0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a:extLst>
              <a:ext uri="{FF2B5EF4-FFF2-40B4-BE49-F238E27FC236}">
                <a16:creationId xmlns:a16="http://schemas.microsoft.com/office/drawing/2014/main" id="{63BED10A-9A01-88A3-FB86-0332A067DC77}"/>
              </a:ext>
            </a:extLst>
          </p:cNvPr>
          <p:cNvPicPr>
            <a:picLocks noChangeAspect="1"/>
          </p:cNvPicPr>
          <p:nvPr/>
        </p:nvPicPr>
        <p:blipFill>
          <a:blip r:embed="rId3">
            <a:extLst>
              <a:ext uri="{28A0092B-C50C-407E-A947-70E740481C1C}">
                <a14:useLocalDpi xmlns:a14="http://schemas.microsoft.com/office/drawing/2010/main" val="0"/>
              </a:ext>
            </a:extLst>
          </a:blip>
          <a:srcRect t="8472" b="3293"/>
          <a:stretch/>
        </p:blipFill>
        <p:spPr bwMode="auto">
          <a:xfrm>
            <a:off x="-3047" y="10"/>
            <a:ext cx="12191999" cy="6857990"/>
          </a:xfrm>
          <a:prstGeom prst="rect">
            <a:avLst/>
          </a:prstGeom>
          <a:noFill/>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22EF40E-DFFB-4CDE-0923-F564868EB1E7}"/>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sz="5200" b="1">
                <a:solidFill>
                  <a:srgbClr val="FFFFFF"/>
                </a:solidFill>
                <a:latin typeface="+mj-lt"/>
                <a:ea typeface="+mj-ea"/>
                <a:cs typeface="+mj-cs"/>
              </a:rPr>
              <a:t>POSITIONALITY</a:t>
            </a:r>
          </a:p>
        </p:txBody>
      </p:sp>
    </p:spTree>
    <p:extLst>
      <p:ext uri="{BB962C8B-B14F-4D97-AF65-F5344CB8AC3E}">
        <p14:creationId xmlns:p14="http://schemas.microsoft.com/office/powerpoint/2010/main" val="1945195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FF08D-864A-73FF-7C66-7793534759F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5E1AC1-13E6-EA3D-A1FC-20107BCC8F65}"/>
              </a:ext>
            </a:extLst>
          </p:cNvPr>
          <p:cNvSpPr>
            <a:spLocks noGrp="1"/>
          </p:cNvSpPr>
          <p:nvPr>
            <p:ph type="title"/>
          </p:nvPr>
        </p:nvSpPr>
        <p:spPr>
          <a:xfrm>
            <a:off x="481013" y="3752849"/>
            <a:ext cx="3290887" cy="2452687"/>
          </a:xfrm>
        </p:spPr>
        <p:txBody>
          <a:bodyPr anchor="ctr">
            <a:normAutofit/>
          </a:bodyPr>
          <a:lstStyle/>
          <a:p>
            <a:r>
              <a:rPr lang="en-GB" sz="2300"/>
              <a:t>Identities are created through naming ourselves in relation to historical/cultural narratives - both how society positions us and we position ourselves.</a:t>
            </a:r>
          </a:p>
        </p:txBody>
      </p:sp>
      <p:pic>
        <p:nvPicPr>
          <p:cNvPr id="8" name="Picture 7">
            <a:extLst>
              <a:ext uri="{FF2B5EF4-FFF2-40B4-BE49-F238E27FC236}">
                <a16:creationId xmlns:a16="http://schemas.microsoft.com/office/drawing/2014/main" id="{8CA5AC86-6F62-D156-2A68-ED3DB80EAADB}"/>
              </a:ext>
            </a:extLst>
          </p:cNvPr>
          <p:cNvPicPr>
            <a:picLocks noChangeAspect="1"/>
          </p:cNvPicPr>
          <p:nvPr/>
        </p:nvPicPr>
        <p:blipFill rotWithShape="1">
          <a:blip r:embed="rId3"/>
          <a:srcRect t="22947" b="2294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Content Placeholder 6">
            <a:extLst>
              <a:ext uri="{FF2B5EF4-FFF2-40B4-BE49-F238E27FC236}">
                <a16:creationId xmlns:a16="http://schemas.microsoft.com/office/drawing/2014/main" id="{2DD5C14A-2B93-70EA-BA56-148E671846A0}"/>
              </a:ext>
            </a:extLst>
          </p:cNvPr>
          <p:cNvSpPr>
            <a:spLocks noGrp="1"/>
          </p:cNvSpPr>
          <p:nvPr>
            <p:ph idx="1"/>
          </p:nvPr>
        </p:nvSpPr>
        <p:spPr>
          <a:xfrm>
            <a:off x="4223982" y="3752850"/>
            <a:ext cx="7485413" cy="2452687"/>
          </a:xfrm>
        </p:spPr>
        <p:txBody>
          <a:bodyPr anchor="ctr">
            <a:normAutofit/>
          </a:bodyPr>
          <a:lstStyle/>
          <a:p>
            <a:pPr>
              <a:spcAft>
                <a:spcPts val="1200"/>
              </a:spcAft>
            </a:pPr>
            <a:r>
              <a:rPr lang="en-US" altLang="en-US" sz="1800"/>
              <a:t>“…identities are the names we give to the different ways we are positioned by, and position ourselves in, the narratives of the past.”(Hall, 1994, p. 394)</a:t>
            </a:r>
          </a:p>
          <a:p>
            <a:endParaRPr lang="en-GB" sz="1800"/>
          </a:p>
        </p:txBody>
      </p:sp>
    </p:spTree>
    <p:extLst>
      <p:ext uri="{BB962C8B-B14F-4D97-AF65-F5344CB8AC3E}">
        <p14:creationId xmlns:p14="http://schemas.microsoft.com/office/powerpoint/2010/main" val="2398039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FA8E-1CA8-1845-FD4B-8033B382F19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28F3689-0E8B-C818-606C-399D87754B8D}"/>
              </a:ext>
            </a:extLst>
          </p:cNvPr>
          <p:cNvPicPr>
            <a:picLocks noChangeAspect="1"/>
          </p:cNvPicPr>
          <p:nvPr/>
        </p:nvPicPr>
        <p:blipFill>
          <a:blip r:embed="rId2"/>
          <a:stretch>
            <a:fillRect/>
          </a:stretch>
        </p:blipFill>
        <p:spPr>
          <a:xfrm>
            <a:off x="1805" y="0"/>
            <a:ext cx="12188389" cy="6858000"/>
          </a:xfrm>
          <a:prstGeom prst="rect">
            <a:avLst/>
          </a:prstGeom>
        </p:spPr>
      </p:pic>
    </p:spTree>
    <p:extLst>
      <p:ext uri="{BB962C8B-B14F-4D97-AF65-F5344CB8AC3E}">
        <p14:creationId xmlns:p14="http://schemas.microsoft.com/office/powerpoint/2010/main" val="345641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4BD3FA-0E8C-4B7B-D40C-A07B6302EBA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22CFF8F-EBCE-A444-A208-6793F221B4A1}"/>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ON IDENTITY</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50EA723-D282-853D-977F-EA6BCDB34AAD}"/>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ltLang="en-US" sz="2200"/>
              <a:t>“Every individual is a meeting ground for many different allegiances, and sometimes these loyalties conflict with one another and confront the person who harbors them with difficult choices.”</a:t>
            </a:r>
          </a:p>
          <a:p>
            <a:pPr indent="-228600">
              <a:lnSpc>
                <a:spcPct val="90000"/>
              </a:lnSpc>
              <a:spcAft>
                <a:spcPts val="600"/>
              </a:spcAft>
              <a:buFont typeface="Arial" panose="020B0604020202020204" pitchFamily="34" charset="0"/>
              <a:buChar char="•"/>
            </a:pPr>
            <a:r>
              <a:rPr lang="en-US" altLang="en-US" sz="2200"/>
              <a:t>(Maalouf, 2000, p. 5)</a:t>
            </a:r>
          </a:p>
        </p:txBody>
      </p:sp>
      <p:pic>
        <p:nvPicPr>
          <p:cNvPr id="6" name="Content Placeholder 4">
            <a:extLst>
              <a:ext uri="{FF2B5EF4-FFF2-40B4-BE49-F238E27FC236}">
                <a16:creationId xmlns:a16="http://schemas.microsoft.com/office/drawing/2014/main" id="{8F1C2A49-277E-AC56-629A-88EA69E121BD}"/>
              </a:ext>
            </a:extLst>
          </p:cNvPr>
          <p:cNvPicPr>
            <a:picLocks noChangeAspect="1"/>
          </p:cNvPicPr>
          <p:nvPr/>
        </p:nvPicPr>
        <p:blipFill rotWithShape="1">
          <a:blip r:embed="rId3">
            <a:extLst>
              <a:ext uri="{28A0092B-C50C-407E-A947-70E740481C1C}">
                <a14:useLocalDpi xmlns:a14="http://schemas.microsoft.com/office/drawing/2010/main" val="0"/>
              </a:ext>
            </a:extLst>
          </a:blip>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362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60A8D4-B147-147F-9081-30BBD75007D9}"/>
              </a:ext>
            </a:extLst>
          </p:cNvPr>
          <p:cNvPicPr>
            <a:picLocks noChangeAspect="1"/>
          </p:cNvPicPr>
          <p:nvPr/>
        </p:nvPicPr>
        <p:blipFill>
          <a:blip r:embed="rId2"/>
          <a:srcRect b="1604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D74E3-9465-4FE2-0B24-232CFF7084B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IDENTITY ? REFLECTION? POSITIVITY? REFLEXIVITY?</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5315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12449-7E25-166C-EF61-5509CF1C35BF}"/>
              </a:ext>
            </a:extLst>
          </p:cNvPr>
          <p:cNvSpPr>
            <a:spLocks noGrp="1"/>
          </p:cNvSpPr>
          <p:nvPr>
            <p:ph type="title"/>
          </p:nvPr>
        </p:nvSpPr>
        <p:spPr>
          <a:xfrm>
            <a:off x="890338" y="640080"/>
            <a:ext cx="3734014" cy="3566160"/>
          </a:xfrm>
        </p:spPr>
        <p:txBody>
          <a:bodyPr vert="horz" lIns="91440" tIns="45720" rIns="91440" bIns="45720" rtlCol="0" anchor="b">
            <a:normAutofit fontScale="90000"/>
          </a:bodyPr>
          <a:lstStyle/>
          <a:p>
            <a:r>
              <a:rPr lang="en-US" sz="5400" dirty="0">
                <a:solidFill>
                  <a:schemeClr val="tx1">
                    <a:lumMod val="85000"/>
                    <a:lumOff val="15000"/>
                  </a:schemeClr>
                </a:solidFill>
              </a:rPr>
              <a:t>IDENTITY ? REFLECTION? POSITIVITY? REFLEXIVITY?</a:t>
            </a:r>
            <a:br>
              <a:rPr lang="en-US" sz="5400" dirty="0"/>
            </a:br>
            <a:endParaRPr lang="en-US" sz="5400" dirty="0"/>
          </a:p>
        </p:txBody>
      </p:sp>
      <p:sp>
        <p:nvSpPr>
          <p:cNvPr id="1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4E8D14-6A47-C721-ECD2-C1BBB6A7EF35}"/>
              </a:ext>
            </a:extLst>
          </p:cNvPr>
          <p:cNvPicPr>
            <a:picLocks noChangeAspect="1"/>
          </p:cNvPicPr>
          <p:nvPr/>
        </p:nvPicPr>
        <p:blipFill>
          <a:blip r:embed="rId2"/>
          <a:srcRect r="1925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12510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409F9-7584-F4A6-1390-67476C42C97A}"/>
              </a:ext>
            </a:extLst>
          </p:cNvPr>
          <p:cNvSpPr>
            <a:spLocks noGrp="1"/>
          </p:cNvSpPr>
          <p:nvPr>
            <p:ph type="title"/>
          </p:nvPr>
        </p:nvSpPr>
        <p:spPr>
          <a:xfrm>
            <a:off x="297288" y="88229"/>
            <a:ext cx="4609563" cy="1325563"/>
          </a:xfrm>
        </p:spPr>
        <p:txBody>
          <a:bodyPr/>
          <a:lstStyle/>
          <a:p>
            <a:r>
              <a:rPr lang="en-US" dirty="0"/>
              <a:t>Your examples ? </a:t>
            </a:r>
            <a:endParaRPr lang="en-GB" dirty="0"/>
          </a:p>
        </p:txBody>
      </p:sp>
      <p:sp>
        <p:nvSpPr>
          <p:cNvPr id="3" name="Content Placeholder 2">
            <a:extLst>
              <a:ext uri="{FF2B5EF4-FFF2-40B4-BE49-F238E27FC236}">
                <a16:creationId xmlns:a16="http://schemas.microsoft.com/office/drawing/2014/main" id="{E06E8F3E-2B92-F090-095F-D3D2D5EBEE7D}"/>
              </a:ext>
            </a:extLst>
          </p:cNvPr>
          <p:cNvSpPr>
            <a:spLocks noGrp="1"/>
          </p:cNvSpPr>
          <p:nvPr>
            <p:ph idx="1"/>
          </p:nvPr>
        </p:nvSpPr>
        <p:spPr>
          <a:xfrm>
            <a:off x="4988613" y="6096041"/>
            <a:ext cx="4158803" cy="460758"/>
          </a:xfrm>
        </p:spPr>
        <p:txBody>
          <a:bodyPr>
            <a:normAutofit lnSpcReduction="10000"/>
          </a:bodyPr>
          <a:lstStyle/>
          <a:p>
            <a:pPr marL="0" indent="0">
              <a:buNone/>
            </a:pPr>
            <a:r>
              <a:rPr lang="en-US" dirty="0"/>
              <a:t>Top 10 on Douyin 2024</a:t>
            </a:r>
            <a:endParaRPr lang="en-GB" dirty="0"/>
          </a:p>
        </p:txBody>
      </p:sp>
      <p:pic>
        <p:nvPicPr>
          <p:cNvPr id="5" name="Picture 4">
            <a:extLst>
              <a:ext uri="{FF2B5EF4-FFF2-40B4-BE49-F238E27FC236}">
                <a16:creationId xmlns:a16="http://schemas.microsoft.com/office/drawing/2014/main" id="{9BAA5C02-B9BD-3E5F-795A-A67BD794560D}"/>
              </a:ext>
            </a:extLst>
          </p:cNvPr>
          <p:cNvPicPr>
            <a:picLocks noChangeAspect="1"/>
          </p:cNvPicPr>
          <p:nvPr/>
        </p:nvPicPr>
        <p:blipFill>
          <a:blip r:embed="rId2"/>
          <a:stretch>
            <a:fillRect/>
          </a:stretch>
        </p:blipFill>
        <p:spPr>
          <a:xfrm>
            <a:off x="163522" y="971828"/>
            <a:ext cx="3925693" cy="2703206"/>
          </a:xfrm>
          <a:prstGeom prst="rect">
            <a:avLst/>
          </a:prstGeom>
        </p:spPr>
      </p:pic>
      <p:sp>
        <p:nvSpPr>
          <p:cNvPr id="6" name="Rectangle: Rounded Corners 5">
            <a:extLst>
              <a:ext uri="{FF2B5EF4-FFF2-40B4-BE49-F238E27FC236}">
                <a16:creationId xmlns:a16="http://schemas.microsoft.com/office/drawing/2014/main" id="{9175CF75-F553-B15A-238A-D4C04DE4920E}"/>
              </a:ext>
            </a:extLst>
          </p:cNvPr>
          <p:cNvSpPr/>
          <p:nvPr/>
        </p:nvSpPr>
        <p:spPr>
          <a:xfrm>
            <a:off x="46968" y="3497869"/>
            <a:ext cx="3650342" cy="4791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Jack Ma – Founder of Alibaba</a:t>
            </a:r>
            <a:endParaRPr lang="en-GB" dirty="0"/>
          </a:p>
        </p:txBody>
      </p:sp>
      <p:pic>
        <p:nvPicPr>
          <p:cNvPr id="7" name="Picture 6">
            <a:extLst>
              <a:ext uri="{FF2B5EF4-FFF2-40B4-BE49-F238E27FC236}">
                <a16:creationId xmlns:a16="http://schemas.microsoft.com/office/drawing/2014/main" id="{75011D2E-B1E9-F87E-F43C-F954CCC0B5CC}"/>
              </a:ext>
            </a:extLst>
          </p:cNvPr>
          <p:cNvPicPr>
            <a:picLocks noChangeAspect="1"/>
          </p:cNvPicPr>
          <p:nvPr/>
        </p:nvPicPr>
        <p:blipFill>
          <a:blip r:embed="rId3"/>
          <a:stretch>
            <a:fillRect/>
          </a:stretch>
        </p:blipFill>
        <p:spPr>
          <a:xfrm>
            <a:off x="334124" y="4137088"/>
            <a:ext cx="4685549" cy="2632683"/>
          </a:xfrm>
          <a:prstGeom prst="rect">
            <a:avLst/>
          </a:prstGeom>
        </p:spPr>
      </p:pic>
      <p:pic>
        <p:nvPicPr>
          <p:cNvPr id="9" name="Picture 8">
            <a:extLst>
              <a:ext uri="{FF2B5EF4-FFF2-40B4-BE49-F238E27FC236}">
                <a16:creationId xmlns:a16="http://schemas.microsoft.com/office/drawing/2014/main" id="{D43E9E7A-1A1C-0631-6B18-6420DC36C0B3}"/>
              </a:ext>
            </a:extLst>
          </p:cNvPr>
          <p:cNvPicPr>
            <a:picLocks noChangeAspect="1"/>
          </p:cNvPicPr>
          <p:nvPr/>
        </p:nvPicPr>
        <p:blipFill>
          <a:blip r:embed="rId4"/>
          <a:srcRect r="4479"/>
          <a:stretch/>
        </p:blipFill>
        <p:spPr>
          <a:xfrm>
            <a:off x="5323114" y="840335"/>
            <a:ext cx="6453052" cy="4593813"/>
          </a:xfrm>
          <a:prstGeom prst="rect">
            <a:avLst/>
          </a:prstGeom>
        </p:spPr>
      </p:pic>
    </p:spTree>
    <p:extLst>
      <p:ext uri="{BB962C8B-B14F-4D97-AF65-F5344CB8AC3E}">
        <p14:creationId xmlns:p14="http://schemas.microsoft.com/office/powerpoint/2010/main" val="20123318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08453-C3B4-4FD0-8CE5-8E29B66159EE}"/>
              </a:ext>
            </a:extLst>
          </p:cNvPr>
          <p:cNvSpPr>
            <a:spLocks noGrp="1"/>
          </p:cNvSpPr>
          <p:nvPr>
            <p:ph type="title"/>
          </p:nvPr>
        </p:nvSpPr>
        <p:spPr>
          <a:xfrm>
            <a:off x="1198182" y="381000"/>
            <a:ext cx="10003218" cy="1600124"/>
          </a:xfrm>
        </p:spPr>
        <p:txBody>
          <a:bodyPr>
            <a:normAutofit/>
          </a:bodyPr>
          <a:lstStyle/>
          <a:p>
            <a:r>
              <a:rPr lang="en-GB" dirty="0"/>
              <a:t>ALL RESEARCH HAS POSITIONALITY</a:t>
            </a:r>
          </a:p>
        </p:txBody>
      </p:sp>
      <p:graphicFrame>
        <p:nvGraphicFramePr>
          <p:cNvPr id="5" name="Content Placeholder 2">
            <a:extLst>
              <a:ext uri="{FF2B5EF4-FFF2-40B4-BE49-F238E27FC236}">
                <a16:creationId xmlns:a16="http://schemas.microsoft.com/office/drawing/2014/main" id="{E459A998-C92A-488D-BE66-33143D1AB3AB}"/>
              </a:ext>
            </a:extLst>
          </p:cNvPr>
          <p:cNvGraphicFramePr>
            <a:graphicFrameLocks noGrp="1"/>
          </p:cNvGraphicFramePr>
          <p:nvPr>
            <p:ph idx="1"/>
            <p:extLst>
              <p:ext uri="{D42A27DB-BD31-4B8C-83A1-F6EECF244321}">
                <p14:modId xmlns:p14="http://schemas.microsoft.com/office/powerpoint/2010/main" val="399257953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62324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5E51A-06CB-C26E-3EA3-4BAFC6CE6DF0}"/>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Understanding your positionality</a:t>
            </a:r>
          </a:p>
        </p:txBody>
      </p:sp>
      <p:graphicFrame>
        <p:nvGraphicFramePr>
          <p:cNvPr id="3" name="Table 2">
            <a:extLst>
              <a:ext uri="{FF2B5EF4-FFF2-40B4-BE49-F238E27FC236}">
                <a16:creationId xmlns:a16="http://schemas.microsoft.com/office/drawing/2014/main" id="{01E9815C-CF3C-9692-FBAA-FB20228D0772}"/>
              </a:ext>
            </a:extLst>
          </p:cNvPr>
          <p:cNvGraphicFramePr>
            <a:graphicFrameLocks noGrp="1"/>
          </p:cNvGraphicFramePr>
          <p:nvPr>
            <p:extLst>
              <p:ext uri="{D42A27DB-BD31-4B8C-83A1-F6EECF244321}">
                <p14:modId xmlns:p14="http://schemas.microsoft.com/office/powerpoint/2010/main" val="1615289484"/>
              </p:ext>
            </p:extLst>
          </p:nvPr>
        </p:nvGraphicFramePr>
        <p:xfrm>
          <a:off x="442984" y="1966293"/>
          <a:ext cx="11306031" cy="4452165"/>
        </p:xfrm>
        <a:graphic>
          <a:graphicData uri="http://schemas.openxmlformats.org/drawingml/2006/table">
            <a:tbl>
              <a:tblPr firstRow="1" firstCol="1" bandRow="1">
                <a:tableStyleId>{5C22544A-7EE6-4342-B048-85BDC9FD1C3A}</a:tableStyleId>
              </a:tblPr>
              <a:tblGrid>
                <a:gridCol w="4098442">
                  <a:extLst>
                    <a:ext uri="{9D8B030D-6E8A-4147-A177-3AD203B41FA5}">
                      <a16:colId xmlns:a16="http://schemas.microsoft.com/office/drawing/2014/main" val="1346021756"/>
                    </a:ext>
                  </a:extLst>
                </a:gridCol>
                <a:gridCol w="7207589">
                  <a:extLst>
                    <a:ext uri="{9D8B030D-6E8A-4147-A177-3AD203B41FA5}">
                      <a16:colId xmlns:a16="http://schemas.microsoft.com/office/drawing/2014/main" val="628809161"/>
                    </a:ext>
                  </a:extLst>
                </a:gridCol>
              </a:tblGrid>
              <a:tr h="347055">
                <a:tc>
                  <a:txBody>
                    <a:bodyPr/>
                    <a:lstStyle/>
                    <a:p>
                      <a:pPr algn="ctr">
                        <a:lnSpc>
                          <a:spcPct val="115000"/>
                        </a:lnSpc>
                        <a:spcAft>
                          <a:spcPts val="800"/>
                        </a:spcAft>
                        <a:buNone/>
                      </a:pPr>
                      <a:r>
                        <a:rPr lang="en-GB" sz="1600" kern="0">
                          <a:effectLst/>
                        </a:rPr>
                        <a:t>Category</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gn="ctr">
                        <a:lnSpc>
                          <a:spcPct val="115000"/>
                        </a:lnSpc>
                        <a:spcAft>
                          <a:spcPts val="800"/>
                        </a:spcAft>
                        <a:buNone/>
                      </a:pPr>
                      <a:r>
                        <a:rPr lang="en-GB" sz="1600" kern="0">
                          <a:effectLst/>
                        </a:rPr>
                        <a:t>Description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3082924244"/>
                  </a:ext>
                </a:extLst>
              </a:tr>
              <a:tr h="347055">
                <a:tc>
                  <a:txBody>
                    <a:bodyPr/>
                    <a:lstStyle/>
                    <a:p>
                      <a:pPr>
                        <a:lnSpc>
                          <a:spcPct val="115000"/>
                        </a:lnSpc>
                        <a:spcAft>
                          <a:spcPts val="800"/>
                        </a:spcAft>
                        <a:buNone/>
                      </a:pPr>
                      <a:r>
                        <a:rPr lang="en-GB" sz="1600" kern="0">
                          <a:effectLst/>
                        </a:rPr>
                        <a:t>Dimensions of Positionality</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Positionality encompasses multiple interconnected dimensions: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98130733"/>
                  </a:ext>
                </a:extLst>
              </a:tr>
              <a:tr h="347055">
                <a:tc>
                  <a:txBody>
                    <a:bodyPr/>
                    <a:lstStyle/>
                    <a:p>
                      <a:pPr>
                        <a:lnSpc>
                          <a:spcPct val="115000"/>
                        </a:lnSpc>
                        <a:spcAft>
                          <a:spcPts val="800"/>
                        </a:spcAft>
                        <a:buNone/>
                      </a:pPr>
                      <a:r>
                        <a:rPr lang="en-GB" sz="1600" kern="0">
                          <a:effectLst/>
                        </a:rPr>
                        <a:t>Social Identities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Gender, ethnicity, class, age, ability, nationality, etc.</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4017438291"/>
                  </a:ext>
                </a:extLst>
              </a:tr>
              <a:tr h="347055">
                <a:tc>
                  <a:txBody>
                    <a:bodyPr/>
                    <a:lstStyle/>
                    <a:p>
                      <a:pPr>
                        <a:lnSpc>
                          <a:spcPct val="115000"/>
                        </a:lnSpc>
                        <a:spcAft>
                          <a:spcPts val="800"/>
                        </a:spcAft>
                        <a:buNone/>
                      </a:pPr>
                      <a:r>
                        <a:rPr lang="en-GB" sz="1600" kern="0">
                          <a:effectLst/>
                        </a:rPr>
                        <a:t>Professional Background</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Prior roles, disciplinary training, institutional affiliations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1409711930"/>
                  </a:ext>
                </a:extLst>
              </a:tr>
              <a:tr h="347055">
                <a:tc>
                  <a:txBody>
                    <a:bodyPr/>
                    <a:lstStyle/>
                    <a:p>
                      <a:pPr>
                        <a:lnSpc>
                          <a:spcPct val="115000"/>
                        </a:lnSpc>
                        <a:spcAft>
                          <a:spcPts val="800"/>
                        </a:spcAft>
                        <a:buNone/>
                      </a:pPr>
                      <a:r>
                        <a:rPr lang="en-GB" sz="1600" kern="0">
                          <a:effectLst/>
                        </a:rPr>
                        <a:t>Theoretical Orientations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Paradigmatic assumptions, conceptual frameworks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373253617"/>
                  </a:ext>
                </a:extLst>
              </a:tr>
              <a:tr h="347055">
                <a:tc>
                  <a:txBody>
                    <a:bodyPr/>
                    <a:lstStyle/>
                    <a:p>
                      <a:pPr>
                        <a:lnSpc>
                          <a:spcPct val="115000"/>
                        </a:lnSpc>
                        <a:spcAft>
                          <a:spcPts val="800"/>
                        </a:spcAft>
                        <a:buNone/>
                      </a:pPr>
                      <a:r>
                        <a:rPr lang="en-GB" sz="1600" kern="0">
                          <a:effectLst/>
                        </a:rPr>
                        <a:t>Personal Experiences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Life history, values, beliefs, motivations for research</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2130424109"/>
                  </a:ext>
                </a:extLst>
              </a:tr>
              <a:tr h="347055">
                <a:tc>
                  <a:txBody>
                    <a:bodyPr/>
                    <a:lstStyle/>
                    <a:p>
                      <a:pPr>
                        <a:lnSpc>
                          <a:spcPct val="115000"/>
                        </a:lnSpc>
                        <a:spcAft>
                          <a:spcPts val="800"/>
                        </a:spcAft>
                        <a:buNone/>
                      </a:pPr>
                      <a:r>
                        <a:rPr lang="en-GB" sz="1600" kern="0">
                          <a:effectLst/>
                        </a:rPr>
                        <a:t>Positionality in Context</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Positionality is: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1739704416"/>
                  </a:ext>
                </a:extLst>
              </a:tr>
              <a:tr h="347055">
                <a:tc>
                  <a:txBody>
                    <a:bodyPr/>
                    <a:lstStyle/>
                    <a:p>
                      <a:pPr>
                        <a:lnSpc>
                          <a:spcPct val="115000"/>
                        </a:lnSpc>
                        <a:spcAft>
                          <a:spcPts val="800"/>
                        </a:spcAft>
                        <a:buNone/>
                      </a:pPr>
                      <a:r>
                        <a:rPr lang="en-GB" sz="1600" kern="0">
                          <a:effectLst/>
                        </a:rPr>
                        <a:t>Dynamic</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Shifts across space-time and research contexts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32780801"/>
                  </a:ext>
                </a:extLst>
              </a:tr>
              <a:tr h="347055">
                <a:tc>
                  <a:txBody>
                    <a:bodyPr/>
                    <a:lstStyle/>
                    <a:p>
                      <a:pPr>
                        <a:lnSpc>
                          <a:spcPct val="115000"/>
                        </a:lnSpc>
                        <a:spcAft>
                          <a:spcPts val="800"/>
                        </a:spcAft>
                        <a:buNone/>
                      </a:pPr>
                      <a:r>
                        <a:rPr lang="en-GB" sz="1600" kern="0">
                          <a:effectLst/>
                        </a:rPr>
                        <a:t>Relational</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Depends on interactions with participants and communities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1030357145"/>
                  </a:ext>
                </a:extLst>
              </a:tr>
              <a:tr h="347055">
                <a:tc>
                  <a:txBody>
                    <a:bodyPr/>
                    <a:lstStyle/>
                    <a:p>
                      <a:pPr>
                        <a:lnSpc>
                          <a:spcPct val="115000"/>
                        </a:lnSpc>
                        <a:spcAft>
                          <a:spcPts val="800"/>
                        </a:spcAft>
                        <a:buNone/>
                      </a:pPr>
                      <a:r>
                        <a:rPr lang="en-GB" sz="1600" kern="0">
                          <a:effectLst/>
                        </a:rPr>
                        <a:t>Scaled</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Operates at personal, institutional, and societal levels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2774782836"/>
                  </a:ext>
                </a:extLst>
              </a:tr>
              <a:tr h="347055">
                <a:tc>
                  <a:txBody>
                    <a:bodyPr/>
                    <a:lstStyle/>
                    <a:p>
                      <a:pPr>
                        <a:lnSpc>
                          <a:spcPct val="115000"/>
                        </a:lnSpc>
                        <a:spcAft>
                          <a:spcPts val="800"/>
                        </a:spcAft>
                        <a:buNone/>
                      </a:pPr>
                      <a:r>
                        <a:rPr lang="en-GB" sz="1600" kern="0">
                          <a:effectLst/>
                        </a:rPr>
                        <a:t>Intersectional</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Reflects overlapping aspects of identity and power</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204127169"/>
                  </a:ext>
                </a:extLst>
              </a:tr>
              <a:tr h="634560">
                <a:tc>
                  <a:txBody>
                    <a:bodyPr/>
                    <a:lstStyle/>
                    <a:p>
                      <a:pPr>
                        <a:lnSpc>
                          <a:spcPct val="115000"/>
                        </a:lnSpc>
                        <a:spcAft>
                          <a:spcPts val="800"/>
                        </a:spcAft>
                        <a:buNone/>
                      </a:pPr>
                      <a:r>
                        <a:rPr lang="en-GB" sz="1600" kern="0" dirty="0">
                          <a:effectLst/>
                        </a:rPr>
                        <a:t>Quote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dirty="0">
                          <a:effectLst/>
                        </a:rPr>
                        <a:t>"...identities are the names we give to the different ways we are positioned by, and position ourselves in, the narratives of the past." (Hall, 1994, p. 394)</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4134752708"/>
                  </a:ext>
                </a:extLst>
              </a:tr>
            </a:tbl>
          </a:graphicData>
        </a:graphic>
      </p:graphicFrame>
    </p:spTree>
    <p:extLst>
      <p:ext uri="{BB962C8B-B14F-4D97-AF65-F5344CB8AC3E}">
        <p14:creationId xmlns:p14="http://schemas.microsoft.com/office/powerpoint/2010/main" val="18396671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5AEB8-A6C2-9C44-2669-25D56A83BB20}"/>
              </a:ext>
            </a:extLst>
          </p:cNvPr>
          <p:cNvSpPr>
            <a:spLocks noGrp="1"/>
          </p:cNvSpPr>
          <p:nvPr>
            <p:ph type="title"/>
          </p:nvPr>
        </p:nvSpPr>
        <p:spPr>
          <a:xfrm>
            <a:off x="838200" y="365125"/>
            <a:ext cx="10515600" cy="1325563"/>
          </a:xfrm>
        </p:spPr>
        <p:txBody>
          <a:bodyPr>
            <a:normAutofit/>
          </a:bodyPr>
          <a:lstStyle/>
          <a:p>
            <a:r>
              <a:rPr lang="en-GB" sz="5400"/>
              <a:t>Your positionality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388FCE-397A-20F5-7A7C-D0F75ECA5E63}"/>
              </a:ext>
            </a:extLst>
          </p:cNvPr>
          <p:cNvSpPr>
            <a:spLocks noGrp="1"/>
          </p:cNvSpPr>
          <p:nvPr>
            <p:ph idx="1"/>
          </p:nvPr>
        </p:nvSpPr>
        <p:spPr>
          <a:xfrm>
            <a:off x="838200" y="1929384"/>
            <a:ext cx="10515600" cy="4251960"/>
          </a:xfrm>
        </p:spPr>
        <p:txBody>
          <a:bodyPr>
            <a:normAutofit/>
          </a:bodyPr>
          <a:lstStyle/>
          <a:p>
            <a:r>
              <a:rPr lang="en-US" altLang="en-US" sz="2000"/>
              <a:t>Positionality</a:t>
            </a:r>
            <a:r>
              <a:rPr lang="en-US" altLang="en-US" sz="2000" dirty="0"/>
              <a:t> is very much a question of understanding the following:</a:t>
            </a:r>
          </a:p>
          <a:p>
            <a:pPr marL="800100" lvl="1" indent="-342900">
              <a:buFont typeface="Arial" panose="020B0604020202020204" pitchFamily="34" charset="0"/>
              <a:buChar char="•"/>
            </a:pPr>
            <a:r>
              <a:rPr lang="en-US" altLang="en-US" sz="2000" dirty="0"/>
              <a:t>The </a:t>
            </a:r>
            <a:r>
              <a:rPr lang="en-US" altLang="en-US" sz="2000" b="1"/>
              <a:t>perspective that you possess</a:t>
            </a:r>
            <a:r>
              <a:rPr lang="en-US" altLang="en-US" sz="2000" dirty="0"/>
              <a:t>, which is often not explicitly acknowledged on a day-to-day basis. This includes the many and intersecting socio-cultural identities that accompany it and experiences that contributed to its formation. It is perspective that formulates many of our preferences and biases, plus it influences everything that we create, interpret and understand.</a:t>
            </a:r>
          </a:p>
          <a:p>
            <a:pPr marL="800100" lvl="1" indent="-342900">
              <a:buFont typeface="Arial" panose="020B0604020202020204" pitchFamily="34" charset="0"/>
              <a:buChar char="•"/>
            </a:pPr>
            <a:r>
              <a:rPr lang="en-US" altLang="en-US" sz="2000" dirty="0"/>
              <a:t>The </a:t>
            </a:r>
            <a:r>
              <a:rPr lang="en-US" altLang="en-US" sz="2000" b="1"/>
              <a:t>privilege that you possess</a:t>
            </a:r>
            <a:r>
              <a:rPr lang="en-US" altLang="en-US" sz="2000" dirty="0"/>
              <a:t>, which accrues as a result of your socio-cultural identities and the way they position you in any given context or location. Privilege is often fairly invisible since it is part of a normative and hegemonic system of relationships and forms of domination.</a:t>
            </a:r>
          </a:p>
          <a:p>
            <a:pPr marL="800100" lvl="1" indent="-342900">
              <a:buFont typeface="Arial" panose="020B0604020202020204" pitchFamily="34" charset="0"/>
              <a:buChar char="•"/>
            </a:pPr>
            <a:r>
              <a:rPr lang="en-US" altLang="en-US" sz="2000" dirty="0"/>
              <a:t>The </a:t>
            </a:r>
            <a:r>
              <a:rPr lang="en-US" altLang="en-US" sz="2000" b="1"/>
              <a:t>power you possess as a consequence of your privilege and its operation through the system of relationships</a:t>
            </a:r>
            <a:r>
              <a:rPr lang="en-US" altLang="en-US" sz="2000" dirty="0"/>
              <a:t>; plus the role that you play in perpetuating that power by maintaining its knowledge and discourses; be that actively or as a consequence of ignorance.</a:t>
            </a:r>
          </a:p>
          <a:p>
            <a:endParaRPr lang="en-GB" sz="2000"/>
          </a:p>
        </p:txBody>
      </p:sp>
    </p:spTree>
    <p:extLst>
      <p:ext uri="{BB962C8B-B14F-4D97-AF65-F5344CB8AC3E}">
        <p14:creationId xmlns:p14="http://schemas.microsoft.com/office/powerpoint/2010/main" val="38158649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E8524-9F7F-00F6-1E35-433304134BC7}"/>
              </a:ext>
            </a:extLst>
          </p:cNvPr>
          <p:cNvSpPr>
            <a:spLocks noGrp="1"/>
          </p:cNvSpPr>
          <p:nvPr>
            <p:ph type="title"/>
          </p:nvPr>
        </p:nvSpPr>
        <p:spPr>
          <a:xfrm>
            <a:off x="841248" y="548640"/>
            <a:ext cx="3600860" cy="5431536"/>
          </a:xfrm>
        </p:spPr>
        <p:txBody>
          <a:bodyPr>
            <a:normAutofit/>
          </a:bodyPr>
          <a:lstStyle/>
          <a:p>
            <a:r>
              <a:rPr lang="en-GB" sz="5400"/>
              <a:t>Your positionality</a:t>
            </a:r>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0FFCFB-18CD-EEED-2AF8-7917D8F74073}"/>
              </a:ext>
            </a:extLst>
          </p:cNvPr>
          <p:cNvSpPr>
            <a:spLocks noGrp="1"/>
          </p:cNvSpPr>
          <p:nvPr>
            <p:ph idx="1"/>
          </p:nvPr>
        </p:nvSpPr>
        <p:spPr>
          <a:xfrm>
            <a:off x="5126418" y="552091"/>
            <a:ext cx="6224335" cy="5431536"/>
          </a:xfrm>
        </p:spPr>
        <p:txBody>
          <a:bodyPr anchor="ctr">
            <a:normAutofit/>
          </a:bodyPr>
          <a:lstStyle/>
          <a:p>
            <a:pPr marL="342900" indent="-342900">
              <a:spcBef>
                <a:spcPts val="1200"/>
              </a:spcBef>
              <a:buFont typeface="Arial" panose="020B0604020202020204" pitchFamily="34" charset="0"/>
              <a:buChar char="•"/>
              <a:defRPr/>
            </a:pPr>
            <a:r>
              <a:rPr lang="en-US" altLang="en-US" sz="2200"/>
              <a:t> As a researcher/ scholar-in-the making:</a:t>
            </a:r>
          </a:p>
          <a:p>
            <a:pPr marL="800100" lvl="1" indent="-342900">
              <a:buFont typeface="Arial" panose="020B0604020202020204" pitchFamily="34" charset="0"/>
              <a:buChar char="•"/>
              <a:defRPr/>
            </a:pPr>
            <a:r>
              <a:rPr lang="en-US" sz="2200"/>
              <a:t>How does your identity affect your perspective on the topic you are interested in studying? </a:t>
            </a:r>
          </a:p>
          <a:p>
            <a:pPr marL="800100" lvl="1" indent="-342900">
              <a:buFont typeface="Arial" panose="020B0604020202020204" pitchFamily="34" charset="0"/>
              <a:buChar char="•"/>
              <a:defRPr/>
            </a:pPr>
            <a:r>
              <a:rPr lang="en-US" sz="2200"/>
              <a:t>What power and privileges do you bring to your study? </a:t>
            </a:r>
          </a:p>
          <a:p>
            <a:pPr marL="800100" lvl="1" indent="-342900">
              <a:buFont typeface="Arial" panose="020B0604020202020204" pitchFamily="34" charset="0"/>
              <a:buChar char="•"/>
              <a:defRPr/>
            </a:pPr>
            <a:r>
              <a:rPr lang="en-US" sz="2200"/>
              <a:t>What considerations do you make, if any, about your access to </a:t>
            </a:r>
            <a:r>
              <a:rPr lang="en-US" sz="2200" b="1"/>
              <a:t>research knowledge </a:t>
            </a:r>
            <a:r>
              <a:rPr lang="en-US" sz="2200"/>
              <a:t>and the </a:t>
            </a:r>
            <a:r>
              <a:rPr lang="en-US" sz="2200" b="1"/>
              <a:t>research context</a:t>
            </a:r>
            <a:r>
              <a:rPr lang="en-US" sz="2200"/>
              <a:t>, plus </a:t>
            </a:r>
            <a:r>
              <a:rPr lang="en-US" sz="2200" b="1"/>
              <a:t>interactions with respondents </a:t>
            </a:r>
            <a:r>
              <a:rPr lang="en-US" sz="2200"/>
              <a:t>due to your “insider” or “outsider” status.</a:t>
            </a:r>
          </a:p>
          <a:p>
            <a:endParaRPr lang="en-GB" sz="2200"/>
          </a:p>
        </p:txBody>
      </p:sp>
    </p:spTree>
    <p:extLst>
      <p:ext uri="{BB962C8B-B14F-4D97-AF65-F5344CB8AC3E}">
        <p14:creationId xmlns:p14="http://schemas.microsoft.com/office/powerpoint/2010/main" val="30687970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0F3F8-A1C6-02E3-8AF6-66D346EBDC2D}"/>
              </a:ext>
            </a:extLst>
          </p:cNvPr>
          <p:cNvSpPr>
            <a:spLocks noGrp="1"/>
          </p:cNvSpPr>
          <p:nvPr>
            <p:ph type="title"/>
          </p:nvPr>
        </p:nvSpPr>
        <p:spPr>
          <a:xfrm>
            <a:off x="841248" y="548640"/>
            <a:ext cx="3600860" cy="5431536"/>
          </a:xfrm>
        </p:spPr>
        <p:txBody>
          <a:bodyPr>
            <a:normAutofit/>
          </a:bodyPr>
          <a:lstStyle/>
          <a:p>
            <a:r>
              <a:rPr lang="en-GB" sz="5400" dirty="0"/>
              <a:t>Examples of positionality statements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62A9BF-F540-F651-9FF9-986809047239}"/>
              </a:ext>
            </a:extLst>
          </p:cNvPr>
          <p:cNvSpPr>
            <a:spLocks noGrp="1"/>
          </p:cNvSpPr>
          <p:nvPr>
            <p:ph idx="1"/>
          </p:nvPr>
        </p:nvSpPr>
        <p:spPr>
          <a:xfrm>
            <a:off x="5126418" y="552091"/>
            <a:ext cx="6224335" cy="5431536"/>
          </a:xfrm>
        </p:spPr>
        <p:txBody>
          <a:bodyPr anchor="ctr">
            <a:normAutofit/>
          </a:bodyPr>
          <a:lstStyle/>
          <a:p>
            <a:pPr>
              <a:buNone/>
            </a:pPr>
            <a:r>
              <a:rPr lang="en-GB" sz="2200" b="1" dirty="0"/>
              <a:t>Weak Example:</a:t>
            </a:r>
            <a:r>
              <a:rPr lang="en-GB" sz="2200" dirty="0"/>
              <a:t> </a:t>
            </a:r>
          </a:p>
          <a:p>
            <a:pPr algn="just">
              <a:buNone/>
            </a:pPr>
            <a:r>
              <a:rPr lang="en-GB" sz="2200" dirty="0"/>
              <a:t>	As an HR professional with over 20 years of experience in South Wales manufacturing, I believe I can conduct this research on staff turnover objectively.</a:t>
            </a:r>
          </a:p>
        </p:txBody>
      </p:sp>
    </p:spTree>
    <p:extLst>
      <p:ext uri="{BB962C8B-B14F-4D97-AF65-F5344CB8AC3E}">
        <p14:creationId xmlns:p14="http://schemas.microsoft.com/office/powerpoint/2010/main" val="41561066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31C73-51F6-6D55-549F-8F50EC4DD263}"/>
              </a:ext>
            </a:extLst>
          </p:cNvPr>
          <p:cNvSpPr>
            <a:spLocks noGrp="1"/>
          </p:cNvSpPr>
          <p:nvPr>
            <p:ph type="title"/>
          </p:nvPr>
        </p:nvSpPr>
        <p:spPr>
          <a:xfrm>
            <a:off x="838200" y="365125"/>
            <a:ext cx="10515600" cy="1325563"/>
          </a:xfrm>
        </p:spPr>
        <p:txBody>
          <a:bodyPr>
            <a:normAutofit/>
          </a:bodyPr>
          <a:lstStyle/>
          <a:p>
            <a:r>
              <a:rPr lang="en-GB" sz="5400" dirty="0"/>
              <a:t>Strong Example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4A4F3E-C5C2-57F3-6069-BAAD3A7BF320}"/>
              </a:ext>
            </a:extLst>
          </p:cNvPr>
          <p:cNvSpPr>
            <a:spLocks noGrp="1"/>
          </p:cNvSpPr>
          <p:nvPr>
            <p:ph idx="1"/>
          </p:nvPr>
        </p:nvSpPr>
        <p:spPr>
          <a:xfrm>
            <a:off x="838200" y="1929384"/>
            <a:ext cx="10515600" cy="4251960"/>
          </a:xfrm>
        </p:spPr>
        <p:txBody>
          <a:bodyPr>
            <a:normAutofit/>
          </a:bodyPr>
          <a:lstStyle/>
          <a:p>
            <a:pPr algn="just"/>
            <a:r>
              <a:rPr lang="en-GB" sz="2000" dirty="0"/>
              <a:t>As a senior HR professional with over 20 years of experience in the South Wales manufacturing sector, I bring valuable insider knowledge of recruitment processes, exit interview protocols, and industry-specific retention challenges. However, this extensive experience may lead me to normalise certain turnover patterns I've repeatedly observed, potentially overlooking newer factors affecting today's workforce. My position as an HR leader may create power dynamics during interviews, with shop floor workers potentially reluctant to share critical views of management practices, while line managers might emphasize external factors rather than leadership shortcomings. My long-standing professional relationships with multiple manufacturing facilities in the region provide exceptional access to participants and data, but may also create confirmation bias as I might unconsciously seek evidence supporting solutions I've previously implemented. My initial training in traditional HR metrics focused on quantitative turnover rates, but my theoretical framework has evolved to acknowledge how organisational culture, worker identity, and regional economic factors interconnect to create complex turnover narratives that cannot be understood through statistics alone.</a:t>
            </a:r>
          </a:p>
          <a:p>
            <a:endParaRPr lang="en-GB" sz="2000" dirty="0"/>
          </a:p>
        </p:txBody>
      </p:sp>
    </p:spTree>
    <p:extLst>
      <p:ext uri="{BB962C8B-B14F-4D97-AF65-F5344CB8AC3E}">
        <p14:creationId xmlns:p14="http://schemas.microsoft.com/office/powerpoint/2010/main" val="1975668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91530-F1A8-17A5-55F1-606846339C88}"/>
              </a:ext>
            </a:extLst>
          </p:cNvPr>
          <p:cNvSpPr>
            <a:spLocks noGrp="1"/>
          </p:cNvSpPr>
          <p:nvPr>
            <p:ph type="title"/>
          </p:nvPr>
        </p:nvSpPr>
        <p:spPr/>
        <p:txBody>
          <a:bodyPr/>
          <a:lstStyle/>
          <a:p>
            <a:r>
              <a:rPr lang="en-US" dirty="0"/>
              <a:t>Activity 1</a:t>
            </a:r>
            <a:endParaRPr lang="en-GB" dirty="0"/>
          </a:p>
        </p:txBody>
      </p:sp>
      <p:sp>
        <p:nvSpPr>
          <p:cNvPr id="3" name="Content Placeholder 2">
            <a:extLst>
              <a:ext uri="{FF2B5EF4-FFF2-40B4-BE49-F238E27FC236}">
                <a16:creationId xmlns:a16="http://schemas.microsoft.com/office/drawing/2014/main" id="{6C68234A-61AE-2219-1D73-A039BB786863}"/>
              </a:ext>
            </a:extLst>
          </p:cNvPr>
          <p:cNvSpPr>
            <a:spLocks noGrp="1"/>
          </p:cNvSpPr>
          <p:nvPr>
            <p:ph idx="1"/>
          </p:nvPr>
        </p:nvSpPr>
        <p:spPr/>
        <p:txBody>
          <a:bodyPr>
            <a:normAutofit/>
          </a:bodyPr>
          <a:lstStyle/>
          <a:p>
            <a:r>
              <a:rPr lang="en-US" sz="3600" dirty="0"/>
              <a:t>Write your own </a:t>
            </a:r>
            <a:r>
              <a:rPr lang="en-GB" sz="3600" dirty="0"/>
              <a:t>positionality statement </a:t>
            </a:r>
          </a:p>
          <a:p>
            <a:pPr marL="0" indent="0">
              <a:buNone/>
            </a:pPr>
            <a:r>
              <a:rPr lang="en-GB" sz="3600" dirty="0"/>
              <a:t>   (Around 100 words) </a:t>
            </a:r>
          </a:p>
          <a:p>
            <a:pPr marL="0" indent="0">
              <a:buNone/>
            </a:pPr>
            <a:r>
              <a:rPr lang="en-GB" sz="3600" dirty="0"/>
              <a:t>Please put it on Teams once completed</a:t>
            </a:r>
          </a:p>
          <a:p>
            <a:pPr marL="0" indent="0">
              <a:buNone/>
            </a:pPr>
            <a:endParaRPr lang="en-GB" sz="3600" dirty="0"/>
          </a:p>
        </p:txBody>
      </p:sp>
    </p:spTree>
    <p:extLst>
      <p:ext uri="{BB962C8B-B14F-4D97-AF65-F5344CB8AC3E}">
        <p14:creationId xmlns:p14="http://schemas.microsoft.com/office/powerpoint/2010/main" val="31428256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51535-3983-1267-8339-FD33A1717582}"/>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30840C3-7CD4-C4A7-9428-5310FB352DEC}"/>
              </a:ext>
            </a:extLst>
          </p:cNvPr>
          <p:cNvGraphicFramePr>
            <a:graphicFrameLocks noGrp="1"/>
          </p:cNvGraphicFramePr>
          <p:nvPr/>
        </p:nvGraphicFramePr>
        <p:xfrm>
          <a:off x="643467" y="711655"/>
          <a:ext cx="10905067" cy="5434690"/>
        </p:xfrm>
        <a:graphic>
          <a:graphicData uri="http://schemas.openxmlformats.org/drawingml/2006/table">
            <a:tbl>
              <a:tblPr firstRow="1" firstCol="1" bandRow="1">
                <a:tableStyleId>{5C22544A-7EE6-4342-B048-85BDC9FD1C3A}</a:tableStyleId>
              </a:tblPr>
              <a:tblGrid>
                <a:gridCol w="1804827">
                  <a:extLst>
                    <a:ext uri="{9D8B030D-6E8A-4147-A177-3AD203B41FA5}">
                      <a16:colId xmlns:a16="http://schemas.microsoft.com/office/drawing/2014/main" val="1927042386"/>
                    </a:ext>
                  </a:extLst>
                </a:gridCol>
                <a:gridCol w="4586894">
                  <a:extLst>
                    <a:ext uri="{9D8B030D-6E8A-4147-A177-3AD203B41FA5}">
                      <a16:colId xmlns:a16="http://schemas.microsoft.com/office/drawing/2014/main" val="96874950"/>
                    </a:ext>
                  </a:extLst>
                </a:gridCol>
                <a:gridCol w="4513346">
                  <a:extLst>
                    <a:ext uri="{9D8B030D-6E8A-4147-A177-3AD203B41FA5}">
                      <a16:colId xmlns:a16="http://schemas.microsoft.com/office/drawing/2014/main" val="3349533722"/>
                    </a:ext>
                  </a:extLst>
                </a:gridCol>
              </a:tblGrid>
              <a:tr h="511389">
                <a:tc>
                  <a:txBody>
                    <a:bodyPr/>
                    <a:lstStyle/>
                    <a:p>
                      <a:pPr algn="ctr">
                        <a:lnSpc>
                          <a:spcPct val="115000"/>
                        </a:lnSpc>
                        <a:spcAft>
                          <a:spcPts val="800"/>
                        </a:spcAft>
                        <a:buNone/>
                      </a:pPr>
                      <a:r>
                        <a:rPr lang="en-GB" sz="2400" kern="0" spc="-20">
                          <a:effectLst/>
                        </a:rPr>
                        <a:t>Concept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Definition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Research Application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173216740"/>
                  </a:ext>
                </a:extLst>
              </a:tr>
              <a:tr h="1782314">
                <a:tc>
                  <a:txBody>
                    <a:bodyPr/>
                    <a:lstStyle/>
                    <a:p>
                      <a:pPr>
                        <a:lnSpc>
                          <a:spcPct val="115000"/>
                        </a:lnSpc>
                        <a:spcAft>
                          <a:spcPts val="800"/>
                        </a:spcAft>
                        <a:buNone/>
                      </a:pPr>
                      <a:r>
                        <a:rPr lang="en-GB" sz="2400" kern="0" spc="-20">
                          <a:effectLst/>
                        </a:rPr>
                        <a:t>Positionality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The researcher's social position, identities, experiences, and worldview that form their standpoint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Forms the foundation for understanding researcher influence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3271470881"/>
                  </a:ext>
                </a:extLst>
              </a:tr>
              <a:tr h="1358673">
                <a:tc>
                  <a:txBody>
                    <a:bodyPr/>
                    <a:lstStyle/>
                    <a:p>
                      <a:pPr>
                        <a:lnSpc>
                          <a:spcPct val="115000"/>
                        </a:lnSpc>
                        <a:spcAft>
                          <a:spcPts val="800"/>
                        </a:spcAft>
                        <a:buNone/>
                      </a:pPr>
                      <a:r>
                        <a:rPr lang="en-GB" sz="2400" kern="0" spc="-20">
                          <a:effectLst/>
                        </a:rPr>
                        <a:t>Reflection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Thoughtful consideration of research actions, processes, and experiences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Supports iterative improvement of research practice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746102161"/>
                  </a:ext>
                </a:extLst>
              </a:tr>
              <a:tr h="1782314">
                <a:tc>
                  <a:txBody>
                    <a:bodyPr/>
                    <a:lstStyle/>
                    <a:p>
                      <a:pPr>
                        <a:lnSpc>
                          <a:spcPct val="115000"/>
                        </a:lnSpc>
                        <a:spcAft>
                          <a:spcPts val="800"/>
                        </a:spcAft>
                        <a:buNone/>
                      </a:pPr>
                      <a:r>
                        <a:rPr lang="en-GB" sz="2400" kern="0" spc="-20">
                          <a:effectLst/>
                        </a:rPr>
                        <a:t>Reflexivity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Critical analysis of how the researcher's positionality impacts all aspects of the research process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dirty="0">
                          <a:effectLst/>
                        </a:rPr>
                        <a:t>Ensures methodological integrity and ethical rigour</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4094630002"/>
                  </a:ext>
                </a:extLst>
              </a:tr>
            </a:tbl>
          </a:graphicData>
        </a:graphic>
      </p:graphicFrame>
    </p:spTree>
    <p:extLst>
      <p:ext uri="{BB962C8B-B14F-4D97-AF65-F5344CB8AC3E}">
        <p14:creationId xmlns:p14="http://schemas.microsoft.com/office/powerpoint/2010/main" val="16877239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D0308D6E-9B76-023B-E817-B9F58E867A7A}"/>
              </a:ext>
            </a:extLst>
          </p:cNvPr>
          <p:cNvGraphicFramePr>
            <a:graphicFrameLocks noGrp="1"/>
          </p:cNvGraphicFramePr>
          <p:nvPr>
            <p:extLst>
              <p:ext uri="{D42A27DB-BD31-4B8C-83A1-F6EECF244321}">
                <p14:modId xmlns:p14="http://schemas.microsoft.com/office/powerpoint/2010/main" val="1073511283"/>
              </p:ext>
            </p:extLst>
          </p:nvPr>
        </p:nvGraphicFramePr>
        <p:xfrm>
          <a:off x="643467" y="1380263"/>
          <a:ext cx="10905066" cy="4097477"/>
        </p:xfrm>
        <a:graphic>
          <a:graphicData uri="http://schemas.openxmlformats.org/drawingml/2006/table">
            <a:tbl>
              <a:tblPr firstRow="1" firstCol="1" bandRow="1">
                <a:tableStyleId>{5C22544A-7EE6-4342-B048-85BDC9FD1C3A}</a:tableStyleId>
              </a:tblPr>
              <a:tblGrid>
                <a:gridCol w="5415550">
                  <a:extLst>
                    <a:ext uri="{9D8B030D-6E8A-4147-A177-3AD203B41FA5}">
                      <a16:colId xmlns:a16="http://schemas.microsoft.com/office/drawing/2014/main" val="2230241982"/>
                    </a:ext>
                  </a:extLst>
                </a:gridCol>
                <a:gridCol w="5489516">
                  <a:extLst>
                    <a:ext uri="{9D8B030D-6E8A-4147-A177-3AD203B41FA5}">
                      <a16:colId xmlns:a16="http://schemas.microsoft.com/office/drawing/2014/main" val="720776864"/>
                    </a:ext>
                  </a:extLst>
                </a:gridCol>
              </a:tblGrid>
              <a:tr h="492861">
                <a:tc>
                  <a:txBody>
                    <a:bodyPr/>
                    <a:lstStyle/>
                    <a:p>
                      <a:pPr>
                        <a:lnSpc>
                          <a:spcPct val="115000"/>
                        </a:lnSpc>
                        <a:spcAft>
                          <a:spcPts val="800"/>
                        </a:spcAft>
                        <a:buNone/>
                      </a:pPr>
                      <a:r>
                        <a:rPr lang="en-GB" sz="2300" kern="0">
                          <a:effectLst/>
                        </a:rPr>
                        <a:t>Reflection</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a:effectLst/>
                        </a:rPr>
                        <a:t>Reflexivity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1086972289"/>
                  </a:ext>
                </a:extLst>
              </a:tr>
              <a:tr h="901154">
                <a:tc>
                  <a:txBody>
                    <a:bodyPr/>
                    <a:lstStyle/>
                    <a:p>
                      <a:pPr>
                        <a:lnSpc>
                          <a:spcPct val="115000"/>
                        </a:lnSpc>
                        <a:spcAft>
                          <a:spcPts val="800"/>
                        </a:spcAft>
                        <a:buNone/>
                      </a:pPr>
                      <a:r>
                        <a:rPr lang="en-GB" sz="2300" kern="0">
                          <a:effectLst/>
                        </a:rPr>
                        <a:t>"What happened in the interview?"</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a:effectLst/>
                        </a:rPr>
                        <a:t>"How did my presence shape what was said?"</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3472250989"/>
                  </a:ext>
                </a:extLst>
              </a:tr>
              <a:tr h="901154">
                <a:tc>
                  <a:txBody>
                    <a:bodyPr/>
                    <a:lstStyle/>
                    <a:p>
                      <a:pPr>
                        <a:lnSpc>
                          <a:spcPct val="115000"/>
                        </a:lnSpc>
                        <a:spcAft>
                          <a:spcPts val="800"/>
                        </a:spcAft>
                        <a:buNone/>
                      </a:pPr>
                      <a:r>
                        <a:rPr lang="en-GB" sz="2300" kern="0">
                          <a:effectLst/>
                        </a:rPr>
                        <a:t>"What themes emerged from the data?"</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a:effectLst/>
                        </a:rPr>
                        <a:t>"How did my analytical lens determine what I recognised as a theme?"</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1050723893"/>
                  </a:ext>
                </a:extLst>
              </a:tr>
              <a:tr h="901154">
                <a:tc>
                  <a:txBody>
                    <a:bodyPr/>
                    <a:lstStyle/>
                    <a:p>
                      <a:pPr>
                        <a:lnSpc>
                          <a:spcPct val="115000"/>
                        </a:lnSpc>
                        <a:spcAft>
                          <a:spcPts val="800"/>
                        </a:spcAft>
                        <a:buNone/>
                      </a:pPr>
                      <a:r>
                        <a:rPr lang="en-GB" sz="2300" kern="0">
                          <a:effectLst/>
                        </a:rPr>
                        <a:t>"How did participants respond to my questions?"</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a:effectLst/>
                        </a:rPr>
                        <a:t>"How did the questions I chose to ask reflect my assumptions?"</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3193051624"/>
                  </a:ext>
                </a:extLst>
              </a:tr>
              <a:tr h="901154">
                <a:tc>
                  <a:txBody>
                    <a:bodyPr/>
                    <a:lstStyle/>
                    <a:p>
                      <a:pPr>
                        <a:lnSpc>
                          <a:spcPct val="115000"/>
                        </a:lnSpc>
                        <a:spcAft>
                          <a:spcPts val="800"/>
                        </a:spcAft>
                        <a:buNone/>
                      </a:pPr>
                      <a:r>
                        <a:rPr lang="en-GB" sz="2300" kern="0">
                          <a:effectLst/>
                        </a:rPr>
                        <a:t>"What challenges occurred in data collection?"</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dirty="0">
                          <a:effectLst/>
                        </a:rPr>
                        <a:t>"How did my positionality create specific challenges and opportunities?"</a:t>
                      </a:r>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1219263672"/>
                  </a:ext>
                </a:extLst>
              </a:tr>
            </a:tbl>
          </a:graphicData>
        </a:graphic>
      </p:graphicFrame>
    </p:spTree>
    <p:extLst>
      <p:ext uri="{BB962C8B-B14F-4D97-AF65-F5344CB8AC3E}">
        <p14:creationId xmlns:p14="http://schemas.microsoft.com/office/powerpoint/2010/main" val="13826810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74942-D60F-537B-9DC6-B126EA7AC522}"/>
              </a:ext>
            </a:extLst>
          </p:cNvPr>
          <p:cNvSpPr>
            <a:spLocks noGrp="1"/>
          </p:cNvSpPr>
          <p:nvPr>
            <p:ph type="title"/>
          </p:nvPr>
        </p:nvSpPr>
        <p:spPr>
          <a:xfrm>
            <a:off x="841248" y="548640"/>
            <a:ext cx="3600860" cy="5431536"/>
          </a:xfrm>
        </p:spPr>
        <p:txBody>
          <a:bodyPr>
            <a:normAutofit/>
          </a:bodyPr>
          <a:lstStyle/>
          <a:p>
            <a:r>
              <a:rPr lang="en-GB" sz="5400" b="1"/>
              <a:t>Why Reflexivity Matters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204239-95C8-C648-4759-039CAD06C53A}"/>
              </a:ext>
            </a:extLst>
          </p:cNvPr>
          <p:cNvSpPr>
            <a:spLocks noGrp="1"/>
          </p:cNvSpPr>
          <p:nvPr>
            <p:ph idx="1"/>
          </p:nvPr>
        </p:nvSpPr>
        <p:spPr>
          <a:xfrm>
            <a:off x="5126418" y="552091"/>
            <a:ext cx="6224335" cy="5431536"/>
          </a:xfrm>
        </p:spPr>
        <p:txBody>
          <a:bodyPr anchor="ctr">
            <a:normAutofit/>
          </a:bodyPr>
          <a:lstStyle/>
          <a:p>
            <a:pPr>
              <a:buNone/>
            </a:pPr>
            <a:r>
              <a:rPr lang="en-GB" sz="2200"/>
              <a:t>Reflexivity enhances research by:</a:t>
            </a:r>
          </a:p>
          <a:p>
            <a:pPr>
              <a:buFont typeface="Arial" panose="020B0604020202020204" pitchFamily="34" charset="0"/>
              <a:buChar char="•"/>
            </a:pPr>
            <a:r>
              <a:rPr lang="en-GB" sz="2200"/>
              <a:t>Increasing transparency about knowledge construction</a:t>
            </a:r>
          </a:p>
          <a:p>
            <a:pPr>
              <a:buFont typeface="Arial" panose="020B0604020202020204" pitchFamily="34" charset="0"/>
              <a:buChar char="•"/>
            </a:pPr>
            <a:r>
              <a:rPr lang="en-GB" sz="2200"/>
              <a:t>Identifying how researcher influence shapes findings</a:t>
            </a:r>
          </a:p>
          <a:p>
            <a:pPr>
              <a:buFont typeface="Arial" panose="020B0604020202020204" pitchFamily="34" charset="0"/>
              <a:buChar char="•"/>
            </a:pPr>
            <a:r>
              <a:rPr lang="en-GB" sz="2200"/>
              <a:t>Making explicit the values embedded in research</a:t>
            </a:r>
          </a:p>
          <a:p>
            <a:pPr>
              <a:buFont typeface="Arial" panose="020B0604020202020204" pitchFamily="34" charset="0"/>
              <a:buChar char="•"/>
            </a:pPr>
            <a:r>
              <a:rPr lang="en-GB" sz="2200"/>
              <a:t>Strengthening methodological integrity</a:t>
            </a:r>
          </a:p>
          <a:p>
            <a:pPr>
              <a:buFont typeface="Arial" panose="020B0604020202020204" pitchFamily="34" charset="0"/>
              <a:buChar char="•"/>
            </a:pPr>
            <a:r>
              <a:rPr lang="en-GB" sz="2200"/>
              <a:t>Supporting ethical practice, particularly with marginalised communities</a:t>
            </a:r>
          </a:p>
          <a:p>
            <a:endParaRPr lang="en-GB" sz="2200"/>
          </a:p>
        </p:txBody>
      </p:sp>
    </p:spTree>
    <p:extLst>
      <p:ext uri="{BB962C8B-B14F-4D97-AF65-F5344CB8AC3E}">
        <p14:creationId xmlns:p14="http://schemas.microsoft.com/office/powerpoint/2010/main" val="3721451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D24BFD5-D814-402B-B6C4-EEF6AE14B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6204C-3C52-536C-25CD-96C64AD0089B}"/>
              </a:ext>
            </a:extLst>
          </p:cNvPr>
          <p:cNvSpPr>
            <a:spLocks noGrp="1"/>
          </p:cNvSpPr>
          <p:nvPr>
            <p:ph type="title"/>
          </p:nvPr>
        </p:nvSpPr>
        <p:spPr>
          <a:xfrm>
            <a:off x="838200" y="1122362"/>
            <a:ext cx="6281928" cy="4135437"/>
          </a:xfrm>
        </p:spPr>
        <p:txBody>
          <a:bodyPr vert="horz" lIns="91440" tIns="45720" rIns="91440" bIns="45720" rtlCol="0" anchor="b">
            <a:normAutofit/>
          </a:bodyPr>
          <a:lstStyle/>
          <a:p>
            <a:r>
              <a:rPr lang="en-US" sz="4600" kern="1200">
                <a:solidFill>
                  <a:schemeClr val="tx1"/>
                </a:solidFill>
                <a:latin typeface="+mj-lt"/>
                <a:ea typeface="+mj-ea"/>
                <a:cs typeface="+mj-cs"/>
              </a:rPr>
              <a:t>Activities for doctoral researchers to understand their positionality, reflection, and reflexivity in relation to their own research</a:t>
            </a:r>
          </a:p>
        </p:txBody>
      </p:sp>
      <p:sp>
        <p:nvSpPr>
          <p:cNvPr id="26" name="Rectangle 25">
            <a:extLst>
              <a:ext uri="{FF2B5EF4-FFF2-40B4-BE49-F238E27FC236}">
                <a16:creationId xmlns:a16="http://schemas.microsoft.com/office/drawing/2014/main" id="{36FED7E8-9A97-475F-9FA4-113410D44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6139" y="1031284"/>
            <a:ext cx="3647661" cy="4436126"/>
          </a:xfrm>
          <a:custGeom>
            <a:avLst/>
            <a:gdLst>
              <a:gd name="connsiteX0" fmla="*/ 0 w 3647661"/>
              <a:gd name="connsiteY0" fmla="*/ 0 h 4436126"/>
              <a:gd name="connsiteX1" fmla="*/ 498514 w 3647661"/>
              <a:gd name="connsiteY1" fmla="*/ 0 h 4436126"/>
              <a:gd name="connsiteX2" fmla="*/ 1069981 w 3647661"/>
              <a:gd name="connsiteY2" fmla="*/ 0 h 4436126"/>
              <a:gd name="connsiteX3" fmla="*/ 1714401 w 3647661"/>
              <a:gd name="connsiteY3" fmla="*/ 0 h 4436126"/>
              <a:gd name="connsiteX4" fmla="*/ 2285868 w 3647661"/>
              <a:gd name="connsiteY4" fmla="*/ 0 h 4436126"/>
              <a:gd name="connsiteX5" fmla="*/ 2784381 w 3647661"/>
              <a:gd name="connsiteY5" fmla="*/ 0 h 4436126"/>
              <a:gd name="connsiteX6" fmla="*/ 3647661 w 3647661"/>
              <a:gd name="connsiteY6" fmla="*/ 0 h 4436126"/>
              <a:gd name="connsiteX7" fmla="*/ 3647661 w 3647661"/>
              <a:gd name="connsiteY7" fmla="*/ 633732 h 4436126"/>
              <a:gd name="connsiteX8" fmla="*/ 3647661 w 3647661"/>
              <a:gd name="connsiteY8" fmla="*/ 1267465 h 4436126"/>
              <a:gd name="connsiteX9" fmla="*/ 3647661 w 3647661"/>
              <a:gd name="connsiteY9" fmla="*/ 1768113 h 4436126"/>
              <a:gd name="connsiteX10" fmla="*/ 3647661 w 3647661"/>
              <a:gd name="connsiteY10" fmla="*/ 2446207 h 4436126"/>
              <a:gd name="connsiteX11" fmla="*/ 3647661 w 3647661"/>
              <a:gd name="connsiteY11" fmla="*/ 2946855 h 4436126"/>
              <a:gd name="connsiteX12" fmla="*/ 3647661 w 3647661"/>
              <a:gd name="connsiteY12" fmla="*/ 3580587 h 4436126"/>
              <a:gd name="connsiteX13" fmla="*/ 3647661 w 3647661"/>
              <a:gd name="connsiteY13" fmla="*/ 4436126 h 4436126"/>
              <a:gd name="connsiteX14" fmla="*/ 3039718 w 3647661"/>
              <a:gd name="connsiteY14" fmla="*/ 4436126 h 4436126"/>
              <a:gd name="connsiteX15" fmla="*/ 2431774 w 3647661"/>
              <a:gd name="connsiteY15" fmla="*/ 4436126 h 4436126"/>
              <a:gd name="connsiteX16" fmla="*/ 1823831 w 3647661"/>
              <a:gd name="connsiteY16" fmla="*/ 4436126 h 4436126"/>
              <a:gd name="connsiteX17" fmla="*/ 1288840 w 3647661"/>
              <a:gd name="connsiteY17" fmla="*/ 4436126 h 4436126"/>
              <a:gd name="connsiteX18" fmla="*/ 607943 w 3647661"/>
              <a:gd name="connsiteY18" fmla="*/ 4436126 h 4436126"/>
              <a:gd name="connsiteX19" fmla="*/ 0 w 3647661"/>
              <a:gd name="connsiteY19" fmla="*/ 4436126 h 4436126"/>
              <a:gd name="connsiteX20" fmla="*/ 0 w 3647661"/>
              <a:gd name="connsiteY20" fmla="*/ 3758032 h 4436126"/>
              <a:gd name="connsiteX21" fmla="*/ 0 w 3647661"/>
              <a:gd name="connsiteY21" fmla="*/ 3035578 h 4436126"/>
              <a:gd name="connsiteX22" fmla="*/ 0 w 3647661"/>
              <a:gd name="connsiteY22" fmla="*/ 2401845 h 4436126"/>
              <a:gd name="connsiteX23" fmla="*/ 0 w 3647661"/>
              <a:gd name="connsiteY23" fmla="*/ 1768113 h 4436126"/>
              <a:gd name="connsiteX24" fmla="*/ 0 w 3647661"/>
              <a:gd name="connsiteY24" fmla="*/ 1178742 h 4436126"/>
              <a:gd name="connsiteX25" fmla="*/ 0 w 3647661"/>
              <a:gd name="connsiteY25" fmla="*/ 589371 h 4436126"/>
              <a:gd name="connsiteX26" fmla="*/ 0 w 3647661"/>
              <a:gd name="connsiteY26" fmla="*/ 0 h 4436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47661" h="4436126" fill="none" extrusionOk="0">
                <a:moveTo>
                  <a:pt x="0" y="0"/>
                </a:moveTo>
                <a:cubicBezTo>
                  <a:pt x="116158" y="-16963"/>
                  <a:pt x="364681" y="-4006"/>
                  <a:pt x="498514" y="0"/>
                </a:cubicBezTo>
                <a:cubicBezTo>
                  <a:pt x="632347" y="4006"/>
                  <a:pt x="950865" y="15164"/>
                  <a:pt x="1069981" y="0"/>
                </a:cubicBezTo>
                <a:cubicBezTo>
                  <a:pt x="1189097" y="-15164"/>
                  <a:pt x="1556518" y="-23132"/>
                  <a:pt x="1714401" y="0"/>
                </a:cubicBezTo>
                <a:cubicBezTo>
                  <a:pt x="1872284" y="23132"/>
                  <a:pt x="2015985" y="9364"/>
                  <a:pt x="2285868" y="0"/>
                </a:cubicBezTo>
                <a:cubicBezTo>
                  <a:pt x="2555751" y="-9364"/>
                  <a:pt x="2555148" y="14141"/>
                  <a:pt x="2784381" y="0"/>
                </a:cubicBezTo>
                <a:cubicBezTo>
                  <a:pt x="3013614" y="-14141"/>
                  <a:pt x="3216105" y="-3763"/>
                  <a:pt x="3647661" y="0"/>
                </a:cubicBezTo>
                <a:cubicBezTo>
                  <a:pt x="3623206" y="221859"/>
                  <a:pt x="3622213" y="458853"/>
                  <a:pt x="3647661" y="633732"/>
                </a:cubicBezTo>
                <a:cubicBezTo>
                  <a:pt x="3673109" y="808611"/>
                  <a:pt x="3674779" y="1138417"/>
                  <a:pt x="3647661" y="1267465"/>
                </a:cubicBezTo>
                <a:cubicBezTo>
                  <a:pt x="3620543" y="1396513"/>
                  <a:pt x="3664792" y="1625185"/>
                  <a:pt x="3647661" y="1768113"/>
                </a:cubicBezTo>
                <a:cubicBezTo>
                  <a:pt x="3630530" y="1911041"/>
                  <a:pt x="3671056" y="2135008"/>
                  <a:pt x="3647661" y="2446207"/>
                </a:cubicBezTo>
                <a:cubicBezTo>
                  <a:pt x="3624266" y="2757406"/>
                  <a:pt x="3642702" y="2713342"/>
                  <a:pt x="3647661" y="2946855"/>
                </a:cubicBezTo>
                <a:cubicBezTo>
                  <a:pt x="3652620" y="3180368"/>
                  <a:pt x="3664319" y="3290221"/>
                  <a:pt x="3647661" y="3580587"/>
                </a:cubicBezTo>
                <a:cubicBezTo>
                  <a:pt x="3631003" y="3870953"/>
                  <a:pt x="3617531" y="4259425"/>
                  <a:pt x="3647661" y="4436126"/>
                </a:cubicBezTo>
                <a:cubicBezTo>
                  <a:pt x="3523929" y="4410412"/>
                  <a:pt x="3241413" y="4436068"/>
                  <a:pt x="3039718" y="4436126"/>
                </a:cubicBezTo>
                <a:cubicBezTo>
                  <a:pt x="2838023" y="4436184"/>
                  <a:pt x="2630387" y="4431142"/>
                  <a:pt x="2431774" y="4436126"/>
                </a:cubicBezTo>
                <a:cubicBezTo>
                  <a:pt x="2233161" y="4441110"/>
                  <a:pt x="2003296" y="4449826"/>
                  <a:pt x="1823831" y="4436126"/>
                </a:cubicBezTo>
                <a:cubicBezTo>
                  <a:pt x="1644366" y="4422426"/>
                  <a:pt x="1399453" y="4442442"/>
                  <a:pt x="1288840" y="4436126"/>
                </a:cubicBezTo>
                <a:cubicBezTo>
                  <a:pt x="1178227" y="4429810"/>
                  <a:pt x="793482" y="4411099"/>
                  <a:pt x="607943" y="4436126"/>
                </a:cubicBezTo>
                <a:cubicBezTo>
                  <a:pt x="422404" y="4461153"/>
                  <a:pt x="158703" y="4453091"/>
                  <a:pt x="0" y="4436126"/>
                </a:cubicBezTo>
                <a:cubicBezTo>
                  <a:pt x="8129" y="4099466"/>
                  <a:pt x="23502" y="4014012"/>
                  <a:pt x="0" y="3758032"/>
                </a:cubicBezTo>
                <a:cubicBezTo>
                  <a:pt x="-23502" y="3502052"/>
                  <a:pt x="8018" y="3295661"/>
                  <a:pt x="0" y="3035578"/>
                </a:cubicBezTo>
                <a:cubicBezTo>
                  <a:pt x="-8018" y="2775495"/>
                  <a:pt x="-8720" y="2595880"/>
                  <a:pt x="0" y="2401845"/>
                </a:cubicBezTo>
                <a:cubicBezTo>
                  <a:pt x="8720" y="2207810"/>
                  <a:pt x="9279" y="1982551"/>
                  <a:pt x="0" y="1768113"/>
                </a:cubicBezTo>
                <a:cubicBezTo>
                  <a:pt x="-9279" y="1553675"/>
                  <a:pt x="7090" y="1354447"/>
                  <a:pt x="0" y="1178742"/>
                </a:cubicBezTo>
                <a:cubicBezTo>
                  <a:pt x="-7090" y="1003037"/>
                  <a:pt x="-23786" y="768334"/>
                  <a:pt x="0" y="589371"/>
                </a:cubicBezTo>
                <a:cubicBezTo>
                  <a:pt x="23786" y="410408"/>
                  <a:pt x="-16955" y="242082"/>
                  <a:pt x="0" y="0"/>
                </a:cubicBezTo>
                <a:close/>
              </a:path>
              <a:path w="3647661" h="4436126" stroke="0" extrusionOk="0">
                <a:moveTo>
                  <a:pt x="0" y="0"/>
                </a:moveTo>
                <a:cubicBezTo>
                  <a:pt x="171149" y="-7244"/>
                  <a:pt x="374684" y="2591"/>
                  <a:pt x="534990" y="0"/>
                </a:cubicBezTo>
                <a:cubicBezTo>
                  <a:pt x="695296" y="-2591"/>
                  <a:pt x="907320" y="7483"/>
                  <a:pt x="1069981" y="0"/>
                </a:cubicBezTo>
                <a:cubicBezTo>
                  <a:pt x="1232642" y="-7483"/>
                  <a:pt x="1543604" y="-26203"/>
                  <a:pt x="1677924" y="0"/>
                </a:cubicBezTo>
                <a:cubicBezTo>
                  <a:pt x="1812244" y="26203"/>
                  <a:pt x="2140632" y="31361"/>
                  <a:pt x="2322344" y="0"/>
                </a:cubicBezTo>
                <a:cubicBezTo>
                  <a:pt x="2504056" y="-31361"/>
                  <a:pt x="2658834" y="3381"/>
                  <a:pt x="2893811" y="0"/>
                </a:cubicBezTo>
                <a:cubicBezTo>
                  <a:pt x="3128788" y="-3381"/>
                  <a:pt x="3338741" y="-10376"/>
                  <a:pt x="3647661" y="0"/>
                </a:cubicBezTo>
                <a:cubicBezTo>
                  <a:pt x="3628986" y="244498"/>
                  <a:pt x="3624774" y="362520"/>
                  <a:pt x="3647661" y="545010"/>
                </a:cubicBezTo>
                <a:cubicBezTo>
                  <a:pt x="3670549" y="727500"/>
                  <a:pt x="3619543" y="968439"/>
                  <a:pt x="3647661" y="1134381"/>
                </a:cubicBezTo>
                <a:cubicBezTo>
                  <a:pt x="3675779" y="1300323"/>
                  <a:pt x="3670065" y="1646297"/>
                  <a:pt x="3647661" y="1856836"/>
                </a:cubicBezTo>
                <a:cubicBezTo>
                  <a:pt x="3625257" y="2067375"/>
                  <a:pt x="3632904" y="2315399"/>
                  <a:pt x="3647661" y="2490568"/>
                </a:cubicBezTo>
                <a:cubicBezTo>
                  <a:pt x="3662418" y="2665737"/>
                  <a:pt x="3616073" y="2880164"/>
                  <a:pt x="3647661" y="3124300"/>
                </a:cubicBezTo>
                <a:cubicBezTo>
                  <a:pt x="3679249" y="3368436"/>
                  <a:pt x="3677361" y="3519722"/>
                  <a:pt x="3647661" y="3758032"/>
                </a:cubicBezTo>
                <a:cubicBezTo>
                  <a:pt x="3617961" y="3996342"/>
                  <a:pt x="3615180" y="4147465"/>
                  <a:pt x="3647661" y="4436126"/>
                </a:cubicBezTo>
                <a:cubicBezTo>
                  <a:pt x="3506685" y="4421969"/>
                  <a:pt x="3266652" y="4433618"/>
                  <a:pt x="3149147" y="4436126"/>
                </a:cubicBezTo>
                <a:cubicBezTo>
                  <a:pt x="3031642" y="4438634"/>
                  <a:pt x="2832267" y="4432536"/>
                  <a:pt x="2650634" y="4436126"/>
                </a:cubicBezTo>
                <a:cubicBezTo>
                  <a:pt x="2469001" y="4439716"/>
                  <a:pt x="2324677" y="4416284"/>
                  <a:pt x="2042690" y="4436126"/>
                </a:cubicBezTo>
                <a:cubicBezTo>
                  <a:pt x="1760703" y="4455968"/>
                  <a:pt x="1686949" y="4416099"/>
                  <a:pt x="1398270" y="4436126"/>
                </a:cubicBezTo>
                <a:cubicBezTo>
                  <a:pt x="1109591" y="4456153"/>
                  <a:pt x="1071585" y="4455485"/>
                  <a:pt x="899756" y="4436126"/>
                </a:cubicBezTo>
                <a:cubicBezTo>
                  <a:pt x="727927" y="4416767"/>
                  <a:pt x="344407" y="4430463"/>
                  <a:pt x="0" y="4436126"/>
                </a:cubicBezTo>
                <a:cubicBezTo>
                  <a:pt x="5440" y="4303018"/>
                  <a:pt x="91" y="4161914"/>
                  <a:pt x="0" y="3891116"/>
                </a:cubicBezTo>
                <a:cubicBezTo>
                  <a:pt x="-91" y="3620318"/>
                  <a:pt x="-11601" y="3462294"/>
                  <a:pt x="0" y="3301745"/>
                </a:cubicBezTo>
                <a:cubicBezTo>
                  <a:pt x="11601" y="3141196"/>
                  <a:pt x="22776" y="2916996"/>
                  <a:pt x="0" y="2756735"/>
                </a:cubicBezTo>
                <a:cubicBezTo>
                  <a:pt x="-22776" y="2596474"/>
                  <a:pt x="5257" y="2440491"/>
                  <a:pt x="0" y="2256087"/>
                </a:cubicBezTo>
                <a:cubicBezTo>
                  <a:pt x="-5257" y="2071683"/>
                  <a:pt x="20189" y="1902567"/>
                  <a:pt x="0" y="1666716"/>
                </a:cubicBezTo>
                <a:cubicBezTo>
                  <a:pt x="-20189" y="1430865"/>
                  <a:pt x="-21241" y="1161108"/>
                  <a:pt x="0" y="988622"/>
                </a:cubicBezTo>
                <a:cubicBezTo>
                  <a:pt x="21241" y="816136"/>
                  <a:pt x="17108" y="406740"/>
                  <a:pt x="0" y="0"/>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8728339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ketch line">
            <a:extLst>
              <a:ext uri="{FF2B5EF4-FFF2-40B4-BE49-F238E27FC236}">
                <a16:creationId xmlns:a16="http://schemas.microsoft.com/office/drawing/2014/main" id="{2A39B854-4B6C-4F7F-A602-6F97770CE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39978"/>
            <a:ext cx="6281928" cy="18288"/>
          </a:xfrm>
          <a:custGeom>
            <a:avLst/>
            <a:gdLst>
              <a:gd name="connsiteX0" fmla="*/ 0 w 6281928"/>
              <a:gd name="connsiteY0" fmla="*/ 0 h 18288"/>
              <a:gd name="connsiteX1" fmla="*/ 572353 w 6281928"/>
              <a:gd name="connsiteY1" fmla="*/ 0 h 18288"/>
              <a:gd name="connsiteX2" fmla="*/ 1207526 w 6281928"/>
              <a:gd name="connsiteY2" fmla="*/ 0 h 18288"/>
              <a:gd name="connsiteX3" fmla="*/ 1779880 w 6281928"/>
              <a:gd name="connsiteY3" fmla="*/ 0 h 18288"/>
              <a:gd name="connsiteX4" fmla="*/ 2540691 w 6281928"/>
              <a:gd name="connsiteY4" fmla="*/ 0 h 18288"/>
              <a:gd name="connsiteX5" fmla="*/ 3238683 w 6281928"/>
              <a:gd name="connsiteY5" fmla="*/ 0 h 18288"/>
              <a:gd name="connsiteX6" fmla="*/ 3936675 w 6281928"/>
              <a:gd name="connsiteY6" fmla="*/ 0 h 18288"/>
              <a:gd name="connsiteX7" fmla="*/ 4760305 w 6281928"/>
              <a:gd name="connsiteY7" fmla="*/ 0 h 18288"/>
              <a:gd name="connsiteX8" fmla="*/ 5521117 w 6281928"/>
              <a:gd name="connsiteY8" fmla="*/ 0 h 18288"/>
              <a:gd name="connsiteX9" fmla="*/ 6281928 w 6281928"/>
              <a:gd name="connsiteY9" fmla="*/ 0 h 18288"/>
              <a:gd name="connsiteX10" fmla="*/ 6281928 w 6281928"/>
              <a:gd name="connsiteY10" fmla="*/ 18288 h 18288"/>
              <a:gd name="connsiteX11" fmla="*/ 5772394 w 6281928"/>
              <a:gd name="connsiteY11" fmla="*/ 18288 h 18288"/>
              <a:gd name="connsiteX12" fmla="*/ 5200040 w 6281928"/>
              <a:gd name="connsiteY12" fmla="*/ 18288 h 18288"/>
              <a:gd name="connsiteX13" fmla="*/ 4439229 w 6281928"/>
              <a:gd name="connsiteY13" fmla="*/ 18288 h 18288"/>
              <a:gd name="connsiteX14" fmla="*/ 3615599 w 6281928"/>
              <a:gd name="connsiteY14" fmla="*/ 18288 h 18288"/>
              <a:gd name="connsiteX15" fmla="*/ 2980426 w 6281928"/>
              <a:gd name="connsiteY15" fmla="*/ 18288 h 18288"/>
              <a:gd name="connsiteX16" fmla="*/ 2156795 w 6281928"/>
              <a:gd name="connsiteY16" fmla="*/ 18288 h 18288"/>
              <a:gd name="connsiteX17" fmla="*/ 1584442 w 6281928"/>
              <a:gd name="connsiteY17" fmla="*/ 18288 h 18288"/>
              <a:gd name="connsiteX18" fmla="*/ 1074908 w 6281928"/>
              <a:gd name="connsiteY18" fmla="*/ 18288 h 18288"/>
              <a:gd name="connsiteX19" fmla="*/ 0 w 6281928"/>
              <a:gd name="connsiteY19" fmla="*/ 18288 h 18288"/>
              <a:gd name="connsiteX20" fmla="*/ 0 w 6281928"/>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281928" h="18288" fill="none" extrusionOk="0">
                <a:moveTo>
                  <a:pt x="0" y="0"/>
                </a:moveTo>
                <a:cubicBezTo>
                  <a:pt x="205960" y="24870"/>
                  <a:pt x="343550" y="5918"/>
                  <a:pt x="572353" y="0"/>
                </a:cubicBezTo>
                <a:cubicBezTo>
                  <a:pt x="801156" y="-5918"/>
                  <a:pt x="1015649" y="-11381"/>
                  <a:pt x="1207526" y="0"/>
                </a:cubicBezTo>
                <a:cubicBezTo>
                  <a:pt x="1399403" y="11381"/>
                  <a:pt x="1549725" y="7866"/>
                  <a:pt x="1779880" y="0"/>
                </a:cubicBezTo>
                <a:cubicBezTo>
                  <a:pt x="2010035" y="-7866"/>
                  <a:pt x="2190674" y="12826"/>
                  <a:pt x="2540691" y="0"/>
                </a:cubicBezTo>
                <a:cubicBezTo>
                  <a:pt x="2890708" y="-12826"/>
                  <a:pt x="3025718" y="-18534"/>
                  <a:pt x="3238683" y="0"/>
                </a:cubicBezTo>
                <a:cubicBezTo>
                  <a:pt x="3451648" y="18534"/>
                  <a:pt x="3603947" y="14884"/>
                  <a:pt x="3936675" y="0"/>
                </a:cubicBezTo>
                <a:cubicBezTo>
                  <a:pt x="4269403" y="-14884"/>
                  <a:pt x="4480718" y="-24607"/>
                  <a:pt x="4760305" y="0"/>
                </a:cubicBezTo>
                <a:cubicBezTo>
                  <a:pt x="5039892" y="24607"/>
                  <a:pt x="5359549" y="-31311"/>
                  <a:pt x="5521117" y="0"/>
                </a:cubicBezTo>
                <a:cubicBezTo>
                  <a:pt x="5682685" y="31311"/>
                  <a:pt x="5986067" y="-12593"/>
                  <a:pt x="6281928" y="0"/>
                </a:cubicBezTo>
                <a:cubicBezTo>
                  <a:pt x="6282307" y="7355"/>
                  <a:pt x="6282212" y="10249"/>
                  <a:pt x="6281928" y="18288"/>
                </a:cubicBezTo>
                <a:cubicBezTo>
                  <a:pt x="6078981" y="8428"/>
                  <a:pt x="5961061" y="2290"/>
                  <a:pt x="5772394" y="18288"/>
                </a:cubicBezTo>
                <a:cubicBezTo>
                  <a:pt x="5583727" y="34286"/>
                  <a:pt x="5329968" y="24208"/>
                  <a:pt x="5200040" y="18288"/>
                </a:cubicBezTo>
                <a:cubicBezTo>
                  <a:pt x="5070112" y="12368"/>
                  <a:pt x="4793288" y="21070"/>
                  <a:pt x="4439229" y="18288"/>
                </a:cubicBezTo>
                <a:cubicBezTo>
                  <a:pt x="4085170" y="15506"/>
                  <a:pt x="3813765" y="-16466"/>
                  <a:pt x="3615599" y="18288"/>
                </a:cubicBezTo>
                <a:cubicBezTo>
                  <a:pt x="3417433" y="53042"/>
                  <a:pt x="3133643" y="20727"/>
                  <a:pt x="2980426" y="18288"/>
                </a:cubicBezTo>
                <a:cubicBezTo>
                  <a:pt x="2827209" y="15849"/>
                  <a:pt x="2380685" y="51850"/>
                  <a:pt x="2156795" y="18288"/>
                </a:cubicBezTo>
                <a:cubicBezTo>
                  <a:pt x="1932905" y="-15274"/>
                  <a:pt x="1716744" y="-1398"/>
                  <a:pt x="1584442" y="18288"/>
                </a:cubicBezTo>
                <a:cubicBezTo>
                  <a:pt x="1452140" y="37974"/>
                  <a:pt x="1280887" y="12750"/>
                  <a:pt x="1074908" y="18288"/>
                </a:cubicBezTo>
                <a:cubicBezTo>
                  <a:pt x="868929" y="23826"/>
                  <a:pt x="318124" y="-17878"/>
                  <a:pt x="0" y="18288"/>
                </a:cubicBezTo>
                <a:cubicBezTo>
                  <a:pt x="-384" y="12702"/>
                  <a:pt x="-513" y="4636"/>
                  <a:pt x="0" y="0"/>
                </a:cubicBezTo>
                <a:close/>
              </a:path>
              <a:path w="6281928" h="18288" stroke="0" extrusionOk="0">
                <a:moveTo>
                  <a:pt x="0" y="0"/>
                </a:moveTo>
                <a:cubicBezTo>
                  <a:pt x="135290" y="27650"/>
                  <a:pt x="488372" y="4391"/>
                  <a:pt x="635173" y="0"/>
                </a:cubicBezTo>
                <a:cubicBezTo>
                  <a:pt x="781974" y="-4391"/>
                  <a:pt x="992816" y="14310"/>
                  <a:pt x="1144707" y="0"/>
                </a:cubicBezTo>
                <a:cubicBezTo>
                  <a:pt x="1296598" y="-14310"/>
                  <a:pt x="1796462" y="-1258"/>
                  <a:pt x="1968337" y="0"/>
                </a:cubicBezTo>
                <a:cubicBezTo>
                  <a:pt x="2140212" y="1258"/>
                  <a:pt x="2343376" y="-12852"/>
                  <a:pt x="2603510" y="0"/>
                </a:cubicBezTo>
                <a:cubicBezTo>
                  <a:pt x="2863644" y="12852"/>
                  <a:pt x="2935073" y="-10591"/>
                  <a:pt x="3238683" y="0"/>
                </a:cubicBezTo>
                <a:cubicBezTo>
                  <a:pt x="3542293" y="10591"/>
                  <a:pt x="3731676" y="3538"/>
                  <a:pt x="4062313" y="0"/>
                </a:cubicBezTo>
                <a:cubicBezTo>
                  <a:pt x="4392950" y="-3538"/>
                  <a:pt x="4440715" y="28126"/>
                  <a:pt x="4634667" y="0"/>
                </a:cubicBezTo>
                <a:cubicBezTo>
                  <a:pt x="4828619" y="-28126"/>
                  <a:pt x="5052661" y="8974"/>
                  <a:pt x="5458297" y="0"/>
                </a:cubicBezTo>
                <a:cubicBezTo>
                  <a:pt x="5863933" y="-8974"/>
                  <a:pt x="5906900" y="-24516"/>
                  <a:pt x="6281928" y="0"/>
                </a:cubicBezTo>
                <a:cubicBezTo>
                  <a:pt x="6282268" y="5688"/>
                  <a:pt x="6281759" y="13142"/>
                  <a:pt x="6281928" y="18288"/>
                </a:cubicBezTo>
                <a:cubicBezTo>
                  <a:pt x="6036108" y="15339"/>
                  <a:pt x="5743611" y="10415"/>
                  <a:pt x="5583936" y="18288"/>
                </a:cubicBezTo>
                <a:cubicBezTo>
                  <a:pt x="5424261" y="26161"/>
                  <a:pt x="5250533" y="-179"/>
                  <a:pt x="4948763" y="18288"/>
                </a:cubicBezTo>
                <a:cubicBezTo>
                  <a:pt x="4646993" y="36755"/>
                  <a:pt x="4354673" y="7565"/>
                  <a:pt x="4125133" y="18288"/>
                </a:cubicBezTo>
                <a:cubicBezTo>
                  <a:pt x="3895593" y="29012"/>
                  <a:pt x="3570246" y="29209"/>
                  <a:pt x="3301502" y="18288"/>
                </a:cubicBezTo>
                <a:cubicBezTo>
                  <a:pt x="3032758" y="7367"/>
                  <a:pt x="2955340" y="11905"/>
                  <a:pt x="2729149" y="18288"/>
                </a:cubicBezTo>
                <a:cubicBezTo>
                  <a:pt x="2502958" y="24671"/>
                  <a:pt x="2269423" y="3142"/>
                  <a:pt x="2031157" y="18288"/>
                </a:cubicBezTo>
                <a:cubicBezTo>
                  <a:pt x="1792891" y="33434"/>
                  <a:pt x="1484731" y="22122"/>
                  <a:pt x="1207526" y="18288"/>
                </a:cubicBezTo>
                <a:cubicBezTo>
                  <a:pt x="930321" y="14454"/>
                  <a:pt x="560231" y="-33402"/>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54574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6204C-3C52-536C-25CD-96C64AD0089B}"/>
              </a:ext>
            </a:extLst>
          </p:cNvPr>
          <p:cNvSpPr>
            <a:spLocks noGrp="1"/>
          </p:cNvSpPr>
          <p:nvPr>
            <p:ph type="title"/>
          </p:nvPr>
        </p:nvSpPr>
        <p:spPr>
          <a:xfrm>
            <a:off x="635000" y="640823"/>
            <a:ext cx="3418659" cy="5583148"/>
          </a:xfrm>
        </p:spPr>
        <p:txBody>
          <a:bodyPr anchor="ctr">
            <a:normAutofit/>
          </a:bodyPr>
          <a:lstStyle/>
          <a:p>
            <a:r>
              <a:rPr lang="en-GB" sz="4600" dirty="0"/>
              <a:t>Multi-Perspective Research Journal (Positionality) Task: </a:t>
            </a:r>
            <a:br>
              <a:rPr lang="en-GB" sz="4600" dirty="0"/>
            </a:br>
            <a:endParaRPr lang="en-GB" sz="4600" dirty="0"/>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49313FB2-0061-5A3D-27E2-60FCA9A7C5BE}"/>
              </a:ext>
            </a:extLst>
          </p:cNvPr>
          <p:cNvGraphicFramePr>
            <a:graphicFrameLocks noGrp="1"/>
          </p:cNvGraphicFramePr>
          <p:nvPr>
            <p:ph idx="1"/>
            <p:extLst>
              <p:ext uri="{D42A27DB-BD31-4B8C-83A1-F6EECF244321}">
                <p14:modId xmlns:p14="http://schemas.microsoft.com/office/powerpoint/2010/main" val="21206574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4024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CE7C5-273F-C910-64E1-8A57A405AB23}"/>
              </a:ext>
            </a:extLst>
          </p:cNvPr>
          <p:cNvSpPr>
            <a:spLocks noGrp="1"/>
          </p:cNvSpPr>
          <p:nvPr>
            <p:ph type="title"/>
          </p:nvPr>
        </p:nvSpPr>
        <p:spPr>
          <a:xfrm>
            <a:off x="896983" y="2331085"/>
            <a:ext cx="10515600" cy="1325563"/>
          </a:xfrm>
        </p:spPr>
        <p:txBody>
          <a:bodyPr/>
          <a:lstStyle/>
          <a:p>
            <a:r>
              <a:rPr lang="en-US" dirty="0"/>
              <a:t>Activity 2 </a:t>
            </a:r>
            <a:endParaRPr lang="en-GB" dirty="0"/>
          </a:p>
        </p:txBody>
      </p:sp>
    </p:spTree>
    <p:extLst>
      <p:ext uri="{BB962C8B-B14F-4D97-AF65-F5344CB8AC3E}">
        <p14:creationId xmlns:p14="http://schemas.microsoft.com/office/powerpoint/2010/main" val="2806414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24C5E-A5F7-686C-4195-B3E7E5D9F6ED}"/>
              </a:ext>
            </a:extLst>
          </p:cNvPr>
          <p:cNvSpPr>
            <a:spLocks noGrp="1"/>
          </p:cNvSpPr>
          <p:nvPr>
            <p:ph type="title"/>
          </p:nvPr>
        </p:nvSpPr>
        <p:spPr>
          <a:xfrm>
            <a:off x="841248" y="548640"/>
            <a:ext cx="3600860" cy="5431536"/>
          </a:xfrm>
        </p:spPr>
        <p:txBody>
          <a:bodyPr>
            <a:normAutofit/>
          </a:bodyPr>
          <a:lstStyle/>
          <a:p>
            <a:r>
              <a:rPr lang="en-GB" sz="5400"/>
              <a:t>Reflection 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BACC36-0A03-0961-D1A4-3E70D39D7BBE}"/>
              </a:ext>
            </a:extLst>
          </p:cNvPr>
          <p:cNvSpPr>
            <a:spLocks noGrp="1"/>
          </p:cNvSpPr>
          <p:nvPr>
            <p:ph idx="1"/>
          </p:nvPr>
        </p:nvSpPr>
        <p:spPr>
          <a:xfrm>
            <a:off x="5126418" y="552091"/>
            <a:ext cx="6224335" cy="5431536"/>
          </a:xfrm>
        </p:spPr>
        <p:txBody>
          <a:bodyPr anchor="ctr">
            <a:normAutofit/>
          </a:bodyPr>
          <a:lstStyle/>
          <a:p>
            <a:endParaRPr lang="en-GB" sz="2200"/>
          </a:p>
          <a:p>
            <a:r>
              <a:rPr lang="en-GB" sz="2200"/>
              <a:t>Create a visual timeline of your academic and personal journey: </a:t>
            </a:r>
          </a:p>
          <a:p>
            <a:r>
              <a:rPr lang="en-GB" sz="2200"/>
              <a:t>a) Mark key events, theories, or people that have shaped your research interests </a:t>
            </a:r>
          </a:p>
          <a:p>
            <a:r>
              <a:rPr lang="en-GB" sz="2200"/>
              <a:t>b) For each marker, write a brief reflection on its impact </a:t>
            </a:r>
          </a:p>
          <a:p>
            <a:r>
              <a:rPr lang="en-GB" sz="2200"/>
              <a:t>c) Draw connections between these influences and your current research questions </a:t>
            </a:r>
          </a:p>
          <a:p>
            <a:r>
              <a:rPr lang="en-GB" sz="2200"/>
              <a:t>d) Project this timeline into the future, anticipating how your research might evolve</a:t>
            </a:r>
          </a:p>
          <a:p>
            <a:r>
              <a:rPr lang="en-GB" sz="2200"/>
              <a:t>e) Analyse patterns in this map to understand the trajectory of your thinking and potential biases.</a:t>
            </a:r>
          </a:p>
          <a:p>
            <a:endParaRPr lang="en-GB" sz="2200"/>
          </a:p>
        </p:txBody>
      </p:sp>
    </p:spTree>
    <p:extLst>
      <p:ext uri="{BB962C8B-B14F-4D97-AF65-F5344CB8AC3E}">
        <p14:creationId xmlns:p14="http://schemas.microsoft.com/office/powerpoint/2010/main" val="11159994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45993-3DB5-CEC8-A74D-4DA32F3C1507}"/>
              </a:ext>
            </a:extLst>
          </p:cNvPr>
          <p:cNvSpPr>
            <a:spLocks noGrp="1"/>
          </p:cNvSpPr>
          <p:nvPr>
            <p:ph type="title"/>
          </p:nvPr>
        </p:nvSpPr>
        <p:spPr>
          <a:xfrm>
            <a:off x="841248" y="548640"/>
            <a:ext cx="3600860" cy="5431536"/>
          </a:xfrm>
        </p:spPr>
        <p:txBody>
          <a:bodyPr>
            <a:normAutofit/>
          </a:bodyPr>
          <a:lstStyle/>
          <a:p>
            <a:r>
              <a:rPr lang="en-GB" sz="5400"/>
              <a:t>Reflection and Reflexivity 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0690D6-FE50-2830-2CA8-D18F21214803}"/>
              </a:ext>
            </a:extLst>
          </p:cNvPr>
          <p:cNvSpPr>
            <a:spLocks noGrp="1"/>
          </p:cNvSpPr>
          <p:nvPr>
            <p:ph idx="1"/>
          </p:nvPr>
        </p:nvSpPr>
        <p:spPr>
          <a:xfrm>
            <a:off x="5126418" y="552091"/>
            <a:ext cx="6224335" cy="5431536"/>
          </a:xfrm>
        </p:spPr>
        <p:txBody>
          <a:bodyPr anchor="ctr">
            <a:normAutofit/>
          </a:bodyPr>
          <a:lstStyle/>
          <a:p>
            <a:r>
              <a:rPr lang="en-GB" sz="2200"/>
              <a:t>Develop a series of potential ethical dilemmas in your research: </a:t>
            </a:r>
          </a:p>
          <a:p>
            <a:r>
              <a:rPr lang="en-GB" sz="2200"/>
              <a:t>a) Create 5-7 scenarios that could realistically occur during your study</a:t>
            </a:r>
          </a:p>
          <a:p>
            <a:r>
              <a:rPr lang="en-GB" sz="2200"/>
              <a:t>b) For each scenario, write your immediate reaction and planned response </a:t>
            </a:r>
          </a:p>
          <a:p>
            <a:r>
              <a:rPr lang="en-GB" sz="2200"/>
              <a:t>c) Consult ethical guidelines and revise your responses if necessary </a:t>
            </a:r>
          </a:p>
          <a:p>
            <a:r>
              <a:rPr lang="en-GB" sz="2200"/>
              <a:t>d) Ensure (during your journey) you revisit these scenarios and note any changes in your perspective</a:t>
            </a:r>
          </a:p>
          <a:p>
            <a:r>
              <a:rPr lang="en-GB" sz="2200"/>
              <a:t>e) Reflect on how your personal values and experiences shape your ethical decision-making in research contexts.</a:t>
            </a:r>
          </a:p>
          <a:p>
            <a:endParaRPr lang="en-GB" sz="2200"/>
          </a:p>
        </p:txBody>
      </p:sp>
    </p:spTree>
    <p:extLst>
      <p:ext uri="{BB962C8B-B14F-4D97-AF65-F5344CB8AC3E}">
        <p14:creationId xmlns:p14="http://schemas.microsoft.com/office/powerpoint/2010/main" val="27100774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FEF6D-58C5-30BE-85F4-BF90A258799C}"/>
              </a:ext>
            </a:extLst>
          </p:cNvPr>
          <p:cNvSpPr>
            <a:spLocks noGrp="1"/>
          </p:cNvSpPr>
          <p:nvPr>
            <p:ph type="title"/>
          </p:nvPr>
        </p:nvSpPr>
        <p:spPr>
          <a:xfrm>
            <a:off x="841248" y="548640"/>
            <a:ext cx="3600860" cy="5431536"/>
          </a:xfrm>
        </p:spPr>
        <p:txBody>
          <a:bodyPr>
            <a:normAutofit/>
          </a:bodyPr>
          <a:lstStyle/>
          <a:p>
            <a:r>
              <a:rPr lang="en-GB" sz="5400"/>
              <a:t>Positionality and Reflexivity 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BEEBC2-6441-81DD-A4C0-615B75B62760}"/>
              </a:ext>
            </a:extLst>
          </p:cNvPr>
          <p:cNvSpPr>
            <a:spLocks noGrp="1"/>
          </p:cNvSpPr>
          <p:nvPr>
            <p:ph idx="1"/>
          </p:nvPr>
        </p:nvSpPr>
        <p:spPr>
          <a:xfrm>
            <a:off x="5126418" y="552091"/>
            <a:ext cx="6224335" cy="5431536"/>
          </a:xfrm>
        </p:spPr>
        <p:txBody>
          <a:bodyPr anchor="ctr">
            <a:normAutofit/>
          </a:bodyPr>
          <a:lstStyle/>
          <a:p>
            <a:r>
              <a:rPr lang="en-GB" sz="2200"/>
              <a:t>a) Identify 3-4 disciplines outside your own that could find your research relevant </a:t>
            </a:r>
          </a:p>
          <a:p>
            <a:r>
              <a:rPr lang="en-GB" sz="2200"/>
              <a:t>b) Rewrite your research abstract for each of these disciplines </a:t>
            </a:r>
          </a:p>
          <a:p>
            <a:r>
              <a:rPr lang="en-GB" sz="2200"/>
              <a:t>c) Reflect on the challenges and insights gained from this translation process</a:t>
            </a:r>
          </a:p>
          <a:p>
            <a:r>
              <a:rPr lang="en-GB" sz="2200"/>
              <a:t>d) Analyse how this exercise reveals the assumptions and jargon specific to your discipline, and how your academic positioning influences your communication of research.</a:t>
            </a:r>
          </a:p>
          <a:p>
            <a:endParaRPr lang="en-GB" sz="2200"/>
          </a:p>
        </p:txBody>
      </p:sp>
    </p:spTree>
    <p:extLst>
      <p:ext uri="{BB962C8B-B14F-4D97-AF65-F5344CB8AC3E}">
        <p14:creationId xmlns:p14="http://schemas.microsoft.com/office/powerpoint/2010/main" val="36063778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C2791-214C-D5D9-3765-7164F23EE3A7}"/>
              </a:ext>
            </a:extLst>
          </p:cNvPr>
          <p:cNvSpPr>
            <a:spLocks noGrp="1"/>
          </p:cNvSpPr>
          <p:nvPr>
            <p:ph type="title"/>
          </p:nvPr>
        </p:nvSpPr>
        <p:spPr>
          <a:xfrm>
            <a:off x="841248" y="548640"/>
            <a:ext cx="3600860" cy="5431536"/>
          </a:xfrm>
        </p:spPr>
        <p:txBody>
          <a:bodyPr>
            <a:normAutofit/>
          </a:bodyPr>
          <a:lstStyle/>
          <a:p>
            <a:r>
              <a:rPr lang="en-GB" sz="4200" b="1"/>
              <a:t>Common Misconceptions</a:t>
            </a:r>
            <a:br>
              <a:rPr lang="en-GB" sz="4200" b="1"/>
            </a:b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780D35-7E3C-8B88-F8C0-141A080CA538}"/>
              </a:ext>
            </a:extLst>
          </p:cNvPr>
          <p:cNvSpPr>
            <a:spLocks noGrp="1"/>
          </p:cNvSpPr>
          <p:nvPr>
            <p:ph idx="1"/>
          </p:nvPr>
        </p:nvSpPr>
        <p:spPr>
          <a:xfrm>
            <a:off x="5126418" y="552091"/>
            <a:ext cx="6224335" cy="5431536"/>
          </a:xfrm>
        </p:spPr>
        <p:txBody>
          <a:bodyPr anchor="ctr">
            <a:normAutofit/>
          </a:bodyPr>
          <a:lstStyle/>
          <a:p>
            <a:pPr>
              <a:buNone/>
            </a:pPr>
            <a:r>
              <a:rPr lang="en-GB" sz="2200" b="1"/>
              <a:t>Misconception 1: "Reflexivity means acknowledging bias to eliminate it"</a:t>
            </a:r>
          </a:p>
          <a:p>
            <a:pPr>
              <a:buNone/>
            </a:pPr>
            <a:r>
              <a:rPr lang="en-GB" sz="2200" b="1"/>
              <a:t>Clarification:</a:t>
            </a:r>
            <a:r>
              <a:rPr lang="en-GB" sz="2200"/>
              <a:t> Reflexivity recognises that researcher influence cannot be eliminated—only understood and accounted for in analysis. The goal is not researcher neutrality but transparency about how the researcher shapes the research.</a:t>
            </a:r>
          </a:p>
          <a:p>
            <a:pPr>
              <a:buNone/>
            </a:pPr>
            <a:r>
              <a:rPr lang="en-GB" sz="2200" b="1"/>
              <a:t>Misconception 2: "Once I've written my positionality statement, I've addressed reflexivity"</a:t>
            </a:r>
          </a:p>
          <a:p>
            <a:pPr>
              <a:buNone/>
            </a:pPr>
            <a:r>
              <a:rPr lang="en-GB" sz="2200" b="1"/>
              <a:t>Clarification:</a:t>
            </a:r>
            <a:r>
              <a:rPr lang="en-GB" sz="2200"/>
              <a:t> Reflexivity is an ongoing process that continues throughout all research stages, not a one-time declaration. Your understanding of your positionality will evolve as the research progresses.</a:t>
            </a:r>
          </a:p>
          <a:p>
            <a:endParaRPr lang="en-GB" sz="2200"/>
          </a:p>
        </p:txBody>
      </p:sp>
    </p:spTree>
    <p:extLst>
      <p:ext uri="{BB962C8B-B14F-4D97-AF65-F5344CB8AC3E}">
        <p14:creationId xmlns:p14="http://schemas.microsoft.com/office/powerpoint/2010/main" val="21193325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7D1E-2AFC-FBB2-0339-9E86CE9AE335}"/>
              </a:ext>
            </a:extLst>
          </p:cNvPr>
          <p:cNvSpPr>
            <a:spLocks noGrp="1"/>
          </p:cNvSpPr>
          <p:nvPr>
            <p:ph type="title"/>
          </p:nvPr>
        </p:nvSpPr>
        <p:spPr>
          <a:xfrm>
            <a:off x="936172" y="2344148"/>
            <a:ext cx="10515600" cy="1325563"/>
          </a:xfrm>
        </p:spPr>
        <p:txBody>
          <a:bodyPr/>
          <a:lstStyle/>
          <a:p>
            <a:r>
              <a:rPr lang="en-US" dirty="0"/>
              <a:t>Sharing time </a:t>
            </a:r>
            <a:endParaRPr lang="en-GB" dirty="0"/>
          </a:p>
        </p:txBody>
      </p:sp>
    </p:spTree>
    <p:extLst>
      <p:ext uri="{BB962C8B-B14F-4D97-AF65-F5344CB8AC3E}">
        <p14:creationId xmlns:p14="http://schemas.microsoft.com/office/powerpoint/2010/main" val="33275533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F2D8ED-AA80-F67F-1D91-47534B77A95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D88D5-D7E8-4C5D-903F-A14D1F328014}"/>
              </a:ext>
            </a:extLst>
          </p:cNvPr>
          <p:cNvSpPr>
            <a:spLocks noGrp="1"/>
          </p:cNvSpPr>
          <p:nvPr>
            <p:ph type="title"/>
          </p:nvPr>
        </p:nvSpPr>
        <p:spPr>
          <a:xfrm>
            <a:off x="841248" y="548640"/>
            <a:ext cx="3600860" cy="5431536"/>
          </a:xfrm>
        </p:spPr>
        <p:txBody>
          <a:bodyPr>
            <a:normAutofit/>
          </a:bodyPr>
          <a:lstStyle/>
          <a:p>
            <a:r>
              <a:rPr lang="en-GB" sz="4200" b="1"/>
              <a:t>Common Misconceptions</a:t>
            </a:r>
            <a:br>
              <a:rPr lang="en-GB" sz="4200" b="1"/>
            </a:b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DDB505-3F1A-FA86-AF4E-00D0D1F5783C}"/>
              </a:ext>
            </a:extLst>
          </p:cNvPr>
          <p:cNvSpPr>
            <a:spLocks noGrp="1"/>
          </p:cNvSpPr>
          <p:nvPr>
            <p:ph idx="1"/>
          </p:nvPr>
        </p:nvSpPr>
        <p:spPr>
          <a:xfrm>
            <a:off x="5126418" y="552091"/>
            <a:ext cx="6224335" cy="5431536"/>
          </a:xfrm>
        </p:spPr>
        <p:txBody>
          <a:bodyPr anchor="ctr">
            <a:normAutofit/>
          </a:bodyPr>
          <a:lstStyle/>
          <a:p>
            <a:pPr>
              <a:buNone/>
            </a:pPr>
            <a:r>
              <a:rPr lang="en-GB" sz="2200" b="1"/>
              <a:t>Misconception 3: "Reflexivity is only relevant to qualitative research"</a:t>
            </a:r>
          </a:p>
          <a:p>
            <a:pPr>
              <a:buNone/>
            </a:pPr>
            <a:r>
              <a:rPr lang="en-GB" sz="2200" b="1"/>
              <a:t>Clarification:</a:t>
            </a:r>
            <a:r>
              <a:rPr lang="en-GB" sz="2200"/>
              <a:t> While more explicitly discussed in qualitative traditions, researcher positionality shapes all research—including what quantitative variables are selected, how they're measured, and how findings are interpreted.</a:t>
            </a:r>
          </a:p>
          <a:p>
            <a:pPr>
              <a:buNone/>
            </a:pPr>
            <a:r>
              <a:rPr lang="en-GB" sz="2200" b="1"/>
              <a:t>Misconception 4: "Being reflexive means my research isn't rigorous"</a:t>
            </a:r>
          </a:p>
          <a:p>
            <a:r>
              <a:rPr lang="en-GB" sz="2200" b="1"/>
              <a:t>Clarification:</a:t>
            </a:r>
            <a:r>
              <a:rPr lang="en-GB" sz="2200"/>
              <a:t> Reflexivity enhances rigour by making transparent the processes of knowledge construction and strengthening methodological integrity through critical self-examination.</a:t>
            </a:r>
          </a:p>
          <a:p>
            <a:endParaRPr lang="en-GB" sz="2200"/>
          </a:p>
        </p:txBody>
      </p:sp>
    </p:spTree>
    <p:extLst>
      <p:ext uri="{BB962C8B-B14F-4D97-AF65-F5344CB8AC3E}">
        <p14:creationId xmlns:p14="http://schemas.microsoft.com/office/powerpoint/2010/main" val="9791840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81A8CF-0A02-4834-B821-1B97BD4BEA4E}"/>
              </a:ext>
            </a:extLst>
          </p:cNvPr>
          <p:cNvSpPr>
            <a:spLocks noGrp="1"/>
          </p:cNvSpPr>
          <p:nvPr>
            <p:ph type="title"/>
          </p:nvPr>
        </p:nvSpPr>
        <p:spPr>
          <a:xfrm>
            <a:off x="841248" y="548640"/>
            <a:ext cx="3600860" cy="5431536"/>
          </a:xfrm>
        </p:spPr>
        <p:txBody>
          <a:bodyPr>
            <a:normAutofit/>
          </a:bodyPr>
          <a:lstStyle/>
          <a:p>
            <a:r>
              <a:rPr lang="en-GB" sz="5400" b="1"/>
              <a:t>Key Questions for Your Doctoral Journey</a:t>
            </a:r>
            <a:br>
              <a:rPr lang="en-GB" sz="5400" b="1"/>
            </a:b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4B78F0-366A-C010-8A6F-377007229853}"/>
              </a:ext>
            </a:extLst>
          </p:cNvPr>
          <p:cNvSpPr>
            <a:spLocks noGrp="1"/>
          </p:cNvSpPr>
          <p:nvPr>
            <p:ph idx="1"/>
          </p:nvPr>
        </p:nvSpPr>
        <p:spPr>
          <a:xfrm>
            <a:off x="5126418" y="552091"/>
            <a:ext cx="6224335" cy="5431536"/>
          </a:xfrm>
        </p:spPr>
        <p:txBody>
          <a:bodyPr anchor="ctr">
            <a:normAutofit/>
          </a:bodyPr>
          <a:lstStyle/>
          <a:p>
            <a:pPr>
              <a:buNone/>
            </a:pPr>
            <a:r>
              <a:rPr lang="en-GB" sz="2200" b="1"/>
              <a:t>Research Design Stage:</a:t>
            </a:r>
            <a:endParaRPr lang="en-GB" sz="2200"/>
          </a:p>
          <a:p>
            <a:pPr>
              <a:buFont typeface="Arial" panose="020B0604020202020204" pitchFamily="34" charset="0"/>
              <a:buChar char="•"/>
            </a:pPr>
            <a:r>
              <a:rPr lang="en-GB" sz="2200"/>
              <a:t>How does my positionality inform my research questions and theoretical framework?</a:t>
            </a:r>
          </a:p>
          <a:p>
            <a:pPr>
              <a:buFont typeface="Arial" panose="020B0604020202020204" pitchFamily="34" charset="0"/>
              <a:buChar char="•"/>
            </a:pPr>
            <a:r>
              <a:rPr lang="en-GB" sz="2200"/>
              <a:t>What assumptions am I bringing to research design based on my background?</a:t>
            </a:r>
          </a:p>
          <a:p>
            <a:pPr>
              <a:buFont typeface="Arial" panose="020B0604020202020204" pitchFamily="34" charset="0"/>
              <a:buChar char="•"/>
            </a:pPr>
            <a:r>
              <a:rPr lang="en-GB" sz="2200"/>
              <a:t>How might my positionality influence access to participants and sites?</a:t>
            </a:r>
          </a:p>
          <a:p>
            <a:pPr>
              <a:buNone/>
            </a:pPr>
            <a:r>
              <a:rPr lang="en-GB" sz="2200" b="1"/>
              <a:t>Data Collection Stage:</a:t>
            </a:r>
            <a:endParaRPr lang="en-GB" sz="2200"/>
          </a:p>
          <a:p>
            <a:pPr>
              <a:buFont typeface="Arial" panose="020B0604020202020204" pitchFamily="34" charset="0"/>
              <a:buChar char="•"/>
            </a:pPr>
            <a:r>
              <a:rPr lang="en-GB" sz="2200"/>
              <a:t>How do participants perceive me, and how does this shape their responses?</a:t>
            </a:r>
          </a:p>
          <a:p>
            <a:pPr>
              <a:buFont typeface="Arial" panose="020B0604020202020204" pitchFamily="34" charset="0"/>
              <a:buChar char="•"/>
            </a:pPr>
            <a:r>
              <a:rPr lang="en-GB" sz="2200"/>
              <a:t>What power dynamics are present in research interactions?</a:t>
            </a:r>
          </a:p>
          <a:p>
            <a:pPr>
              <a:buFont typeface="Arial" panose="020B0604020202020204" pitchFamily="34" charset="0"/>
              <a:buChar char="•"/>
            </a:pPr>
            <a:r>
              <a:rPr lang="en-GB" sz="2200"/>
              <a:t>What am I primed to notice or overlook based on my experience?</a:t>
            </a:r>
          </a:p>
          <a:p>
            <a:pPr marL="0" indent="0">
              <a:buNone/>
            </a:pPr>
            <a:endParaRPr lang="en-GB" sz="2200"/>
          </a:p>
        </p:txBody>
      </p:sp>
    </p:spTree>
    <p:extLst>
      <p:ext uri="{BB962C8B-B14F-4D97-AF65-F5344CB8AC3E}">
        <p14:creationId xmlns:p14="http://schemas.microsoft.com/office/powerpoint/2010/main" val="14856968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DE486A-A006-0EA3-BD26-CE91972D864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E55AD-1EE8-CE12-43EA-756B65293611}"/>
              </a:ext>
            </a:extLst>
          </p:cNvPr>
          <p:cNvSpPr>
            <a:spLocks noGrp="1"/>
          </p:cNvSpPr>
          <p:nvPr>
            <p:ph type="title"/>
          </p:nvPr>
        </p:nvSpPr>
        <p:spPr>
          <a:xfrm>
            <a:off x="838200" y="365125"/>
            <a:ext cx="10515600" cy="1325563"/>
          </a:xfrm>
        </p:spPr>
        <p:txBody>
          <a:bodyPr>
            <a:normAutofit/>
          </a:bodyPr>
          <a:lstStyle/>
          <a:p>
            <a:r>
              <a:rPr lang="en-GB" sz="5400"/>
              <a:t>Applications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93D370-2194-C776-688F-28D8B18AF03D}"/>
              </a:ext>
            </a:extLst>
          </p:cNvPr>
          <p:cNvSpPr>
            <a:spLocks noGrp="1"/>
          </p:cNvSpPr>
          <p:nvPr>
            <p:ph idx="1"/>
          </p:nvPr>
        </p:nvSpPr>
        <p:spPr>
          <a:xfrm>
            <a:off x="838200" y="1929384"/>
            <a:ext cx="10515600" cy="4251960"/>
          </a:xfrm>
        </p:spPr>
        <p:txBody>
          <a:bodyPr>
            <a:normAutofit/>
          </a:bodyPr>
          <a:lstStyle/>
          <a:p>
            <a:pPr>
              <a:buNone/>
            </a:pPr>
            <a:r>
              <a:rPr lang="en-GB" sz="2200" b="1"/>
              <a:t>Analysis Stage:</a:t>
            </a:r>
            <a:endParaRPr lang="en-GB" sz="2200"/>
          </a:p>
          <a:p>
            <a:pPr>
              <a:buFont typeface="Arial" panose="020B0604020202020204" pitchFamily="34" charset="0"/>
              <a:buChar char="•"/>
            </a:pPr>
            <a:r>
              <a:rPr lang="en-GB" sz="2200"/>
              <a:t>How do my interpretations reflect my theoretical commitments?</a:t>
            </a:r>
          </a:p>
          <a:p>
            <a:pPr>
              <a:buFont typeface="Arial" panose="020B0604020202020204" pitchFamily="34" charset="0"/>
              <a:buChar char="•"/>
            </a:pPr>
            <a:r>
              <a:rPr lang="en-GB" sz="2200"/>
              <a:t>What alternative readings of the data might others with different positionalities offer?</a:t>
            </a:r>
          </a:p>
          <a:p>
            <a:pPr>
              <a:buFont typeface="Arial" panose="020B0604020202020204" pitchFamily="34" charset="0"/>
              <a:buChar char="•"/>
            </a:pPr>
            <a:r>
              <a:rPr lang="en-GB" sz="2200"/>
              <a:t>How am I representing participant voices in relation to my own?</a:t>
            </a:r>
          </a:p>
          <a:p>
            <a:pPr>
              <a:buNone/>
            </a:pPr>
            <a:r>
              <a:rPr lang="en-GB" sz="2200" b="1"/>
              <a:t>Writing Stage:</a:t>
            </a:r>
            <a:endParaRPr lang="en-GB" sz="2200"/>
          </a:p>
          <a:p>
            <a:pPr>
              <a:buFont typeface="Arial" panose="020B0604020202020204" pitchFamily="34" charset="0"/>
              <a:buChar char="•"/>
            </a:pPr>
            <a:r>
              <a:rPr lang="en-GB" sz="2200"/>
              <a:t>How transparent am I being about my role in knowledge construction?</a:t>
            </a:r>
          </a:p>
          <a:p>
            <a:pPr>
              <a:buFont typeface="Arial" panose="020B0604020202020204" pitchFamily="34" charset="0"/>
              <a:buChar char="•"/>
            </a:pPr>
            <a:r>
              <a:rPr lang="en-GB" sz="2200"/>
              <a:t>Have I accounted for how my positionality shaped the entire research process?</a:t>
            </a:r>
          </a:p>
          <a:p>
            <a:pPr>
              <a:buFont typeface="Arial" panose="020B0604020202020204" pitchFamily="34" charset="0"/>
              <a:buChar char="•"/>
            </a:pPr>
            <a:r>
              <a:rPr lang="en-GB" sz="2200"/>
              <a:t>Am I making appropriate claims given the situated nature of the knowledge produced?</a:t>
            </a:r>
          </a:p>
          <a:p>
            <a:endParaRPr lang="en-GB" sz="2200"/>
          </a:p>
        </p:txBody>
      </p:sp>
    </p:spTree>
    <p:extLst>
      <p:ext uri="{BB962C8B-B14F-4D97-AF65-F5344CB8AC3E}">
        <p14:creationId xmlns:p14="http://schemas.microsoft.com/office/powerpoint/2010/main" val="3212229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662230-A1F0-31D6-C1D0-BF495246D47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772EF-DC19-EFC7-0B54-8D642F138F0E}"/>
              </a:ext>
            </a:extLst>
          </p:cNvPr>
          <p:cNvSpPr>
            <a:spLocks noGrp="1"/>
          </p:cNvSpPr>
          <p:nvPr>
            <p:ph type="title"/>
          </p:nvPr>
        </p:nvSpPr>
        <p:spPr>
          <a:xfrm>
            <a:off x="838200" y="365125"/>
            <a:ext cx="10515600" cy="1325563"/>
          </a:xfrm>
        </p:spPr>
        <p:txBody>
          <a:bodyPr>
            <a:normAutofit/>
          </a:bodyPr>
          <a:lstStyle/>
          <a:p>
            <a:r>
              <a:rPr lang="en-GB" sz="5400"/>
              <a:t>Applications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563351-922E-3417-5024-DBBD3806542E}"/>
              </a:ext>
            </a:extLst>
          </p:cNvPr>
          <p:cNvSpPr>
            <a:spLocks noGrp="1"/>
          </p:cNvSpPr>
          <p:nvPr>
            <p:ph idx="1"/>
          </p:nvPr>
        </p:nvSpPr>
        <p:spPr>
          <a:xfrm>
            <a:off x="838200" y="1929384"/>
            <a:ext cx="10515600" cy="4251960"/>
          </a:xfrm>
        </p:spPr>
        <p:txBody>
          <a:bodyPr>
            <a:normAutofit/>
          </a:bodyPr>
          <a:lstStyle/>
          <a:p>
            <a:pPr>
              <a:buNone/>
            </a:pPr>
            <a:r>
              <a:rPr lang="en-GB" sz="2200" b="1"/>
              <a:t>Evaluating Reflexivity in Your Research</a:t>
            </a:r>
          </a:p>
          <a:p>
            <a:pPr>
              <a:buNone/>
            </a:pPr>
            <a:r>
              <a:rPr lang="en-GB" sz="2200" b="1"/>
              <a:t>Superficial Reflexivity:</a:t>
            </a:r>
            <a:endParaRPr lang="en-GB" sz="2200"/>
          </a:p>
          <a:p>
            <a:pPr>
              <a:buFont typeface="Arial" panose="020B0604020202020204" pitchFamily="34" charset="0"/>
              <a:buChar char="•"/>
            </a:pPr>
            <a:r>
              <a:rPr lang="en-GB" sz="2200"/>
              <a:t>Briefly mentions researcher background without analysing its impact</a:t>
            </a:r>
          </a:p>
          <a:p>
            <a:pPr>
              <a:buFont typeface="Arial" panose="020B0604020202020204" pitchFamily="34" charset="0"/>
              <a:buChar char="•"/>
            </a:pPr>
            <a:r>
              <a:rPr lang="en-GB" sz="2200"/>
              <a:t>Treats reflexivity as a "tick-box" exercise</a:t>
            </a:r>
          </a:p>
          <a:p>
            <a:pPr>
              <a:buFont typeface="Arial" panose="020B0604020202020204" pitchFamily="34" charset="0"/>
              <a:buChar char="•"/>
            </a:pPr>
            <a:r>
              <a:rPr lang="en-GB" sz="2200"/>
              <a:t>Confined to a methods section without integration throughout</a:t>
            </a:r>
          </a:p>
          <a:p>
            <a:pPr>
              <a:buNone/>
            </a:pPr>
            <a:r>
              <a:rPr lang="en-GB" sz="2200" b="1"/>
              <a:t>Deep Reflexivity:</a:t>
            </a:r>
            <a:endParaRPr lang="en-GB" sz="2200"/>
          </a:p>
          <a:p>
            <a:pPr>
              <a:buFont typeface="Arial" panose="020B0604020202020204" pitchFamily="34" charset="0"/>
              <a:buChar char="•"/>
            </a:pPr>
            <a:r>
              <a:rPr lang="en-GB" sz="2200"/>
              <a:t>Critically analyses researcher influence at all research stages</a:t>
            </a:r>
          </a:p>
          <a:p>
            <a:pPr>
              <a:buFont typeface="Arial" panose="020B0604020202020204" pitchFamily="34" charset="0"/>
              <a:buChar char="•"/>
            </a:pPr>
            <a:r>
              <a:rPr lang="en-GB" sz="2200"/>
              <a:t>Documents evolution of thinking throughout the research process</a:t>
            </a:r>
          </a:p>
          <a:p>
            <a:pPr>
              <a:buFont typeface="Arial" panose="020B0604020202020204" pitchFamily="34" charset="0"/>
              <a:buChar char="•"/>
            </a:pPr>
            <a:r>
              <a:rPr lang="en-GB" sz="2200"/>
              <a:t>Considers how different positionalities might yield different interpretations</a:t>
            </a:r>
          </a:p>
          <a:p>
            <a:pPr>
              <a:buFont typeface="Arial" panose="020B0604020202020204" pitchFamily="34" charset="0"/>
              <a:buChar char="•"/>
            </a:pPr>
            <a:r>
              <a:rPr lang="en-GB" sz="2200"/>
              <a:t>Integrates reflexive insights into methodological and analytical decisions</a:t>
            </a:r>
          </a:p>
          <a:p>
            <a:endParaRPr lang="en-GB" sz="2200"/>
          </a:p>
        </p:txBody>
      </p:sp>
    </p:spTree>
    <p:extLst>
      <p:ext uri="{BB962C8B-B14F-4D97-AF65-F5344CB8AC3E}">
        <p14:creationId xmlns:p14="http://schemas.microsoft.com/office/powerpoint/2010/main" val="12307163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1EEAE-2D3A-6C50-483B-0BB8C596FC9B}"/>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0916FB-3AAF-8F14-FF48-ECEDDF667A90}"/>
              </a:ext>
            </a:extLst>
          </p:cNvPr>
          <p:cNvSpPr>
            <a:spLocks noGrp="1"/>
          </p:cNvSpPr>
          <p:nvPr>
            <p:ph idx="1"/>
          </p:nvPr>
        </p:nvSpPr>
        <p:spPr>
          <a:xfrm>
            <a:off x="838200" y="1929384"/>
            <a:ext cx="10515600" cy="4251960"/>
          </a:xfrm>
        </p:spPr>
        <p:txBody>
          <a:bodyPr>
            <a:normAutofit/>
          </a:bodyPr>
          <a:lstStyle/>
          <a:p>
            <a:pPr>
              <a:buNone/>
            </a:pPr>
            <a:r>
              <a:rPr lang="en-GB" sz="1500" b="1"/>
              <a:t>References</a:t>
            </a:r>
          </a:p>
          <a:p>
            <a:pPr>
              <a:buNone/>
            </a:pPr>
            <a:r>
              <a:rPr lang="en-GB" sz="1500"/>
              <a:t>Collins, P. H. (2001). Black feminist thought: Knowledge, consciousness, and the politics of empowerment. Routledge.</a:t>
            </a:r>
          </a:p>
          <a:p>
            <a:pPr>
              <a:buNone/>
            </a:pPr>
            <a:r>
              <a:rPr lang="en-GB" sz="1500"/>
              <a:t>Creswell, J. W., &amp; Poth, C. N. (2018). Qualitative inquiry and research design: Choosing among five approaches (4th ed.). SAGE Publications.</a:t>
            </a:r>
          </a:p>
          <a:p>
            <a:pPr>
              <a:buNone/>
            </a:pPr>
            <a:r>
              <a:rPr lang="en-GB" sz="1500"/>
              <a:t>Ely, M., Anzul, M., Friedman, T., Garner, D., &amp; Steinmetz, A. M. (1991). Doing qualitative research: Circles within circles. The Falmer Press.</a:t>
            </a:r>
          </a:p>
          <a:p>
            <a:pPr>
              <a:buNone/>
            </a:pPr>
            <a:r>
              <a:rPr lang="en-GB" sz="1500"/>
              <a:t>Freire, P. (1991). The importance of the act of reading. In C. Mitchell &amp; K. Weiler (Eds.), Rewriting literacy: Culture and the discourse of the other (pp. 139-145). Bergin &amp; Garvey.</a:t>
            </a:r>
          </a:p>
          <a:p>
            <a:pPr>
              <a:buNone/>
            </a:pPr>
            <a:r>
              <a:rPr lang="en-GB" sz="1500"/>
              <a:t>Hall, S. (1994). Cultural identity and diaspora. In P. Williams &amp; L. Chrisman (Eds.), Colonial discourse and post-colonial theory: A reader (pp. 392-403). Columbia University Press.</a:t>
            </a:r>
          </a:p>
          <a:p>
            <a:pPr>
              <a:buNone/>
            </a:pPr>
            <a:r>
              <a:rPr lang="en-GB" sz="1500"/>
              <a:t>Malterud, K. (2001). Qualitative research: Standards, challenges and guidelines. The Lancet, 358, 483-488.</a:t>
            </a:r>
          </a:p>
          <a:p>
            <a:pPr>
              <a:buNone/>
            </a:pPr>
            <a:r>
              <a:rPr lang="en-GB" sz="1500"/>
              <a:t>Rose, G. (1997). Situating knowledges: Positionality, reflexivities and other tactics. Progress in Human Geography, 21(3), 305-320.</a:t>
            </a:r>
          </a:p>
          <a:p>
            <a:pPr marL="0" indent="0">
              <a:buNone/>
            </a:pPr>
            <a:r>
              <a:rPr lang="en-GB" sz="1500"/>
              <a:t>Sheppard, E. (2002). The spaces and times of globalization: Place, space, networks, and positionality. Economic Geography, 78(3), 307-330</a:t>
            </a:r>
          </a:p>
          <a:p>
            <a:endParaRPr lang="en-GB" sz="1500"/>
          </a:p>
        </p:txBody>
      </p:sp>
    </p:spTree>
    <p:extLst>
      <p:ext uri="{BB962C8B-B14F-4D97-AF65-F5344CB8AC3E}">
        <p14:creationId xmlns:p14="http://schemas.microsoft.com/office/powerpoint/2010/main" val="35327146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7A858D-CD20-355E-9852-112F06FB4D5C}"/>
              </a:ext>
            </a:extLst>
          </p:cNvPr>
          <p:cNvSpPr>
            <a:spLocks noGrp="1"/>
          </p:cNvSpPr>
          <p:nvPr>
            <p:ph type="title"/>
          </p:nvPr>
        </p:nvSpPr>
        <p:spPr>
          <a:xfrm>
            <a:off x="838200" y="365125"/>
            <a:ext cx="10515600" cy="1325563"/>
          </a:xfrm>
        </p:spPr>
        <p:txBody>
          <a:bodyPr>
            <a:normAutofit/>
          </a:bodyPr>
          <a:lstStyle/>
          <a:p>
            <a:r>
              <a:rPr lang="en-GB" sz="5400"/>
              <a:t>Additional reading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CE8170-31B5-135E-825C-2F55E9B046F5}"/>
              </a:ext>
            </a:extLst>
          </p:cNvPr>
          <p:cNvSpPr>
            <a:spLocks noGrp="1"/>
          </p:cNvSpPr>
          <p:nvPr>
            <p:ph idx="1"/>
          </p:nvPr>
        </p:nvSpPr>
        <p:spPr>
          <a:xfrm>
            <a:off x="838200" y="1929384"/>
            <a:ext cx="10515600" cy="4251960"/>
          </a:xfrm>
        </p:spPr>
        <p:txBody>
          <a:bodyPr>
            <a:normAutofit/>
          </a:bodyPr>
          <a:lstStyle/>
          <a:p>
            <a:pPr>
              <a:buNone/>
            </a:pPr>
            <a:r>
              <a:rPr lang="en-GB" sz="2200"/>
              <a:t>Berger, R. (2015). Now I see it, now I don't: Researcher's position and reflexivity in qualitative research. Qualitative Research, 15(2), 219-234.</a:t>
            </a:r>
          </a:p>
          <a:p>
            <a:pPr>
              <a:buNone/>
            </a:pPr>
            <a:r>
              <a:rPr lang="en-GB" sz="2200"/>
              <a:t>Bourke, B. (2014). Positionality: Reflecting on the research process. The Qualitative Report, 19(33), 1-9.</a:t>
            </a:r>
          </a:p>
          <a:p>
            <a:pPr>
              <a:buNone/>
            </a:pPr>
            <a:r>
              <a:rPr lang="en-GB" sz="2200"/>
              <a:t>Finlay, L. (2002). Negotiating the swamp: The opportunity and challenge of reflexivity in research practice. Qualitative Research, 2(2), 209-230.</a:t>
            </a:r>
          </a:p>
          <a:p>
            <a:pPr>
              <a:buNone/>
            </a:pPr>
            <a:r>
              <a:rPr lang="en-GB" sz="2200"/>
              <a:t>Holmes, A. G. D. (2020). Researcher positionality - A consideration of its influence and place in qualitative research - A new researcher guide. Shanlax International Journal of Education, 8(4), 1-10.</a:t>
            </a:r>
          </a:p>
          <a:p>
            <a:pPr marL="0" indent="0">
              <a:buNone/>
            </a:pPr>
            <a:r>
              <a:rPr lang="en-GB" sz="2200"/>
              <a:t>Pillow, W. (2003). Confession, catharsis, or cure? Rethinking the uses of reflexivity as methodological power in qualitative research. International Journal of Qualitative Studies in Education, 16(2), 175-196.</a:t>
            </a:r>
          </a:p>
          <a:p>
            <a:pPr marL="0" indent="0">
              <a:buNone/>
            </a:pPr>
            <a:endParaRPr lang="en-GB" sz="2200"/>
          </a:p>
        </p:txBody>
      </p:sp>
    </p:spTree>
    <p:extLst>
      <p:ext uri="{BB962C8B-B14F-4D97-AF65-F5344CB8AC3E}">
        <p14:creationId xmlns:p14="http://schemas.microsoft.com/office/powerpoint/2010/main" val="1848248430"/>
      </p:ext>
    </p:extLst>
  </p:cSld>
  <p:clrMapOvr>
    <a:masterClrMapping/>
  </p:clrMapOvr>
</p:sld>
</file>

<file path=ppt/theme/theme1.xml><?xml version="1.0" encoding="utf-8"?>
<a:theme xmlns:a="http://schemas.openxmlformats.org/drawingml/2006/main" name="Office Theme">
  <a:themeElements>
    <a:clrScheme name="Custom 4">
      <a:dk1>
        <a:sysClr val="windowText" lastClr="000000"/>
      </a:dk1>
      <a:lt1>
        <a:sysClr val="window" lastClr="FFFFFF"/>
      </a:lt1>
      <a:dk2>
        <a:srgbClr val="44546A"/>
      </a:dk2>
      <a:lt2>
        <a:srgbClr val="E7E6E6"/>
      </a:lt2>
      <a:accent1>
        <a:srgbClr val="538135"/>
      </a:accent1>
      <a:accent2>
        <a:srgbClr val="FF0000"/>
      </a:accent2>
      <a:accent3>
        <a:srgbClr val="FFFFFF"/>
      </a:accent3>
      <a:accent4>
        <a:srgbClr val="A8D08D"/>
      </a:accent4>
      <a:accent5>
        <a:srgbClr val="E2EFD9"/>
      </a:accent5>
      <a:accent6>
        <a:srgbClr val="538135"/>
      </a:accent6>
      <a:hlink>
        <a:srgbClr val="FFD965"/>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 dockstate="right" visibility="0" width="525"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22E501E0-D596-4ECD-85DE-1A2E65B95E09}">
  <we:reference id="wa104038830" version="1.0.0.3" store="en-US" storeType="OMEX"/>
  <we:alternateReferences>
    <we:reference id="wa104038830" version="1.0.0.3" store="wa104038830"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42AD73CD-8B13-4C9D-AEC5-FB1A0994EA54}">
  <we:reference id="wa200001396" version="5.1.1.0" store="en-GB" storeType="OMEX"/>
  <we:alternateReferences>
    <we:reference id="WA200001396" version="5.1.1.0" store="WA20000139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3C48D6-97D9-481C-9510-9EDD7ACBF380}">
  <ds:schemaRefs>
    <ds:schemaRef ds:uri="http://schemas.microsoft.com/sharepoint/v3/contenttype/forms"/>
  </ds:schemaRefs>
</ds:datastoreItem>
</file>

<file path=customXml/itemProps2.xml><?xml version="1.0" encoding="utf-8"?>
<ds:datastoreItem xmlns:ds="http://schemas.openxmlformats.org/officeDocument/2006/customXml" ds:itemID="{861A4E22-ACDE-425E-B794-8806E63399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86F0BA-79BE-4B6D-A131-5DAD74ACC15C}">
  <ds:schemaRefs>
    <ds:schemaRef ds:uri="http://purl.org/dc/dcmityp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175a304c-2342-45ef-8dc6-82622f85b28d"/>
    <ds:schemaRef ds:uri="http://www.w3.org/XML/1998/namespace"/>
    <ds:schemaRef ds:uri="http://purl.org/dc/terms/"/>
    <ds:schemaRef ds:uri="30bab34e-cbd2-460d-9227-52c21590b64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0</TotalTime>
  <Words>4297</Words>
  <Application>Microsoft Office PowerPoint</Application>
  <PresentationFormat>Widescreen</PresentationFormat>
  <Paragraphs>306</Paragraphs>
  <Slides>50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Aptos</vt:lpstr>
      <vt:lpstr>Arial</vt:lpstr>
      <vt:lpstr>Calibri</vt:lpstr>
      <vt:lpstr>Calibri Light</vt:lpstr>
      <vt:lpstr>Open Sans</vt:lpstr>
      <vt:lpstr>Times</vt:lpstr>
      <vt:lpstr>Office Theme</vt:lpstr>
      <vt:lpstr>DBA ADVANCING TO THE DOCTORAL RESEARCH STAGE POSITIONALITY AND REFLEXIVITY</vt:lpstr>
      <vt:lpstr>Please note</vt:lpstr>
      <vt:lpstr>Agenda </vt:lpstr>
      <vt:lpstr>PowerPoint Presentation</vt:lpstr>
      <vt:lpstr>PowerPoint Presentation</vt:lpstr>
      <vt:lpstr>Conceptual Metaphors</vt:lpstr>
      <vt:lpstr>Positionality</vt:lpstr>
      <vt:lpstr>Reflection</vt:lpstr>
      <vt:lpstr>Reflexivity</vt:lpstr>
      <vt:lpstr>The main differences are</vt:lpstr>
      <vt:lpstr>In summary </vt:lpstr>
      <vt:lpstr>Example of Reflexivity</vt:lpstr>
      <vt:lpstr>Example of Reflexivity</vt:lpstr>
      <vt:lpstr>Example of Reflexivity</vt:lpstr>
      <vt:lpstr>Do you have your own examples ? </vt:lpstr>
      <vt:lpstr>PowerPoint Presentation</vt:lpstr>
      <vt:lpstr>The colour scheme progresses from lighter blue (positionality) to deeper purple (reflexivity), visually representing the deepening level of analysis as you move up the pyramid.  </vt:lpstr>
      <vt:lpstr>PowerPoint Presentation</vt:lpstr>
      <vt:lpstr>WHAT IS YOUR POSITIONALITY ?</vt:lpstr>
      <vt:lpstr>PowerPoint Presentation</vt:lpstr>
      <vt:lpstr>Identities are created through naming ourselves in relation to historical/cultural narratives - both how society positions us and we position ourselves.</vt:lpstr>
      <vt:lpstr>PowerPoint Presentation</vt:lpstr>
      <vt:lpstr>PowerPoint Presentation</vt:lpstr>
      <vt:lpstr>IDENTITY ? REFLECTION? POSITIVITY? REFLEXIVITY?</vt:lpstr>
      <vt:lpstr>IDENTITY ? REFLECTION? POSITIVITY? REFLEXIVITY? </vt:lpstr>
      <vt:lpstr>Your examples ? </vt:lpstr>
      <vt:lpstr>ALL RESEARCH HAS POSITIONALITY</vt:lpstr>
      <vt:lpstr>Understanding your positionality</vt:lpstr>
      <vt:lpstr>Your positionality</vt:lpstr>
      <vt:lpstr>Your positionality</vt:lpstr>
      <vt:lpstr>Examples of positionality statements</vt:lpstr>
      <vt:lpstr>Strong Example</vt:lpstr>
      <vt:lpstr>Activity 1</vt:lpstr>
      <vt:lpstr>PowerPoint Presentation</vt:lpstr>
      <vt:lpstr>PowerPoint Presentation</vt:lpstr>
      <vt:lpstr>Why Reflexivity Matters</vt:lpstr>
      <vt:lpstr>Activities for doctoral researchers to understand their positionality, reflection, and reflexivity in relation to their own research</vt:lpstr>
      <vt:lpstr>Multi-Perspective Research Journal (Positionality) Task:  </vt:lpstr>
      <vt:lpstr>Activity 2 </vt:lpstr>
      <vt:lpstr>Reflection Task</vt:lpstr>
      <vt:lpstr>Reflection and Reflexivity Task</vt:lpstr>
      <vt:lpstr>Positionality and Reflexivity Task</vt:lpstr>
      <vt:lpstr>Common Misconceptions </vt:lpstr>
      <vt:lpstr>Sharing time </vt:lpstr>
      <vt:lpstr>Common Misconceptions </vt:lpstr>
      <vt:lpstr>Key Questions for Your Doctoral Journey </vt:lpstr>
      <vt:lpstr>Applications</vt:lpstr>
      <vt:lpstr>Applications</vt:lpstr>
      <vt:lpstr>References</vt:lpstr>
      <vt:lpstr>Additional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POSITIONALITY TAKE 2</dc:title>
  <dc:creator>Caroline Jawad</dc:creator>
  <cp:lastModifiedBy>Helen Lee</cp:lastModifiedBy>
  <cp:revision>8</cp:revision>
  <dcterms:created xsi:type="dcterms:W3CDTF">2021-02-04T15:17:52Z</dcterms:created>
  <dcterms:modified xsi:type="dcterms:W3CDTF">2025-06-14T19:53:03Z</dcterms:modified>
</cp:coreProperties>
</file>