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44"/>
  </p:notesMasterIdLst>
  <p:sldIdLst>
    <p:sldId id="259" r:id="rId5"/>
    <p:sldId id="261" r:id="rId6"/>
    <p:sldId id="262" r:id="rId7"/>
    <p:sldId id="260" r:id="rId8"/>
    <p:sldId id="263" r:id="rId9"/>
    <p:sldId id="535" r:id="rId10"/>
    <p:sldId id="546" r:id="rId11"/>
    <p:sldId id="557" r:id="rId12"/>
    <p:sldId id="536" r:id="rId13"/>
    <p:sldId id="547" r:id="rId14"/>
    <p:sldId id="548" r:id="rId15"/>
    <p:sldId id="550" r:id="rId16"/>
    <p:sldId id="551" r:id="rId17"/>
    <p:sldId id="552" r:id="rId18"/>
    <p:sldId id="554" r:id="rId19"/>
    <p:sldId id="555" r:id="rId20"/>
    <p:sldId id="556" r:id="rId21"/>
    <p:sldId id="558" r:id="rId22"/>
    <p:sldId id="553" r:id="rId23"/>
    <p:sldId id="549" r:id="rId24"/>
    <p:sldId id="561" r:id="rId25"/>
    <p:sldId id="559" r:id="rId26"/>
    <p:sldId id="560" r:id="rId27"/>
    <p:sldId id="566" r:id="rId28"/>
    <p:sldId id="576" r:id="rId29"/>
    <p:sldId id="562" r:id="rId30"/>
    <p:sldId id="563" r:id="rId31"/>
    <p:sldId id="564" r:id="rId32"/>
    <p:sldId id="565" r:id="rId33"/>
    <p:sldId id="568" r:id="rId34"/>
    <p:sldId id="570" r:id="rId35"/>
    <p:sldId id="571" r:id="rId36"/>
    <p:sldId id="572" r:id="rId37"/>
    <p:sldId id="573" r:id="rId38"/>
    <p:sldId id="574" r:id="rId39"/>
    <p:sldId id="577" r:id="rId40"/>
    <p:sldId id="578" r:id="rId41"/>
    <p:sldId id="579" r:id="rId42"/>
    <p:sldId id="580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ordan Ross Jenkins (P149066)" initials="JRJ(" lastIdx="3" clrIdx="0">
    <p:extLst>
      <p:ext uri="{19B8F6BF-5375-455C-9EA6-DF929625EA0E}">
        <p15:presenceInfo xmlns:p15="http://schemas.microsoft.com/office/powerpoint/2012/main" userId="Jordan Ross Jenkins (P149066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A58"/>
    <a:srgbClr val="24B9D9"/>
    <a:srgbClr val="000000"/>
    <a:srgbClr val="2A99B7"/>
    <a:srgbClr val="FFFFFF"/>
    <a:srgbClr val="346D8B"/>
    <a:srgbClr val="00B050"/>
    <a:srgbClr val="FF0000"/>
    <a:srgbClr val="4BACC6"/>
    <a:srgbClr val="2421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9772" autoAdjust="0"/>
  </p:normalViewPr>
  <p:slideViewPr>
    <p:cSldViewPr snapToGrid="0">
      <p:cViewPr varScale="1">
        <p:scale>
          <a:sx n="47" d="100"/>
          <a:sy n="47" d="100"/>
        </p:scale>
        <p:origin x="134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BE77B9-4ADB-48A2-AD58-4DEB274A690B}" type="datetimeFigureOut">
              <a:rPr lang="en-GB" smtClean="0"/>
              <a:t>06/01/2022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C9F611-0ACE-4E20-8700-F2135DFEB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6138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085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354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0316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8583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6023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1194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C9F611-0ACE-4E20-8700-F2135DFEB5F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63222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7450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4101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0861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7341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3427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9281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31474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7141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0215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2247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80272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8112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68160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83245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54642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47993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27251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68858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19058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46524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71186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69124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08097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0568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40772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64250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96148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74523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06335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9820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4E9EB71-54FA-4C87-BEA3-EC0997CED4FA}" type="datetimeFigureOut">
              <a:rPr lang="en-GB" smtClean="0"/>
              <a:pPr/>
              <a:t>06/01/2022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284791"/>
      </p:ext>
    </p:extLst>
  </p:cSld>
  <p:clrMapOvr>
    <a:masterClrMapping/>
  </p:clrMapOvr>
  <p:transition>
    <p:cover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45004"/>
      </p:ext>
    </p:extLst>
  </p:cSld>
  <p:clrMapOvr>
    <a:masterClrMapping/>
  </p:clrMapOvr>
  <p:transition>
    <p:cover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06/01/2022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749448"/>
      </p:ext>
    </p:extLst>
  </p:cSld>
  <p:clrMapOvr>
    <a:masterClrMapping/>
  </p:clrMapOvr>
  <p:transition>
    <p:cover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06/01/2022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25833"/>
      </p:ext>
    </p:extLst>
  </p:cSld>
  <p:clrMapOvr>
    <a:masterClrMapping/>
  </p:clrMapOvr>
  <p:transition>
    <p:cover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06/01/2022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58843"/>
      </p:ext>
    </p:extLst>
  </p:cSld>
  <p:clrMapOvr>
    <a:masterClrMapping/>
  </p:clrMapOvr>
  <p:transition>
    <p:cover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06/01/2022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166886"/>
      </p:ext>
    </p:extLst>
  </p:cSld>
  <p:clrMapOvr>
    <a:masterClrMapping/>
  </p:clrMapOvr>
  <p:transition>
    <p:cover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06/01/2022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011862"/>
      </p:ext>
    </p:extLst>
  </p:cSld>
  <p:clrMapOvr>
    <a:masterClrMapping/>
  </p:clrMapOvr>
  <p:transition>
    <p:cover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06/01/2022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668834"/>
      </p:ext>
    </p:extLst>
  </p:cSld>
  <p:clrMapOvr>
    <a:masterClrMapping/>
  </p:clrMapOvr>
  <p:transition>
    <p:cover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06/01/2022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434984"/>
      </p:ext>
    </p:extLst>
  </p:cSld>
  <p:clrMapOvr>
    <a:masterClrMapping/>
  </p:clrMapOvr>
  <p:transition>
    <p:cover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06/01/2022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26733"/>
      </p:ext>
    </p:extLst>
  </p:cSld>
  <p:clrMapOvr>
    <a:masterClrMapping/>
  </p:clrMapOvr>
  <p:transition>
    <p:cover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06/01/2022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669792"/>
      </p:ext>
    </p:extLst>
  </p:cSld>
  <p:clrMapOvr>
    <a:masterClrMapping/>
  </p:clrMapOvr>
  <p:transition>
    <p:cover dir="r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33400"/>
            <a:ext cx="10363200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752600"/>
            <a:ext cx="50800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52600"/>
            <a:ext cx="50800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44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54E9EB71-54FA-4C87-BEA3-EC0997CED4FA}" type="datetimeFigureOut">
              <a:rPr lang="en-GB" smtClean="0"/>
              <a:pPr/>
              <a:t>06/01/2022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324600"/>
            <a:ext cx="3860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689137"/>
      </p:ext>
    </p:extLst>
  </p:cSld>
  <p:clrMapOvr>
    <a:masterClrMapping/>
  </p:clrMapOvr>
  <p:transition>
    <p:cover dir="rd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33400"/>
            <a:ext cx="10363200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752600"/>
            <a:ext cx="50800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752600"/>
            <a:ext cx="5080000" cy="21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4038600"/>
            <a:ext cx="5080000" cy="21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9144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54E9EB71-54FA-4C87-BEA3-EC0997CED4FA}" type="datetimeFigureOut">
              <a:rPr lang="en-GB" smtClean="0"/>
              <a:pPr/>
              <a:t>06/01/2022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65600" y="6324600"/>
            <a:ext cx="3860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87376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714952"/>
      </p:ext>
    </p:extLst>
  </p:cSld>
  <p:clrMapOvr>
    <a:masterClrMapping/>
  </p:clrMapOvr>
  <p:transition>
    <p:cover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E9EB71-54FA-4C87-BEA3-EC0997CED4FA}" type="datetimeFigureOut">
              <a:rPr lang="en-GB" smtClean="0"/>
              <a:pPr/>
              <a:t>06/01/2022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56" descr="sign(small)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03201" y="587375"/>
            <a:ext cx="793751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02426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ransition>
    <p:cover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openxmlformats.org/officeDocument/2006/relationships/image" Target="../media/image7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11" Type="http://schemas.openxmlformats.org/officeDocument/2006/relationships/image" Target="../media/image10.png"/><Relationship Id="rId5" Type="http://schemas.openxmlformats.org/officeDocument/2006/relationships/image" Target="../media/image6.png"/><Relationship Id="rId10" Type="http://schemas.openxmlformats.org/officeDocument/2006/relationships/image" Target="../media/image9.png"/><Relationship Id="rId4" Type="http://schemas.openxmlformats.org/officeDocument/2006/relationships/image" Target="../media/image5.png"/><Relationship Id="rId9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FA0F46C-4D0D-4A62-B696-C4B3F66C6A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571517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49DE741-8EE9-450F-8152-AF4493BC674B}"/>
              </a:ext>
            </a:extLst>
          </p:cNvPr>
          <p:cNvSpPr/>
          <p:nvPr/>
        </p:nvSpPr>
        <p:spPr>
          <a:xfrm>
            <a:off x="1678968" y="1142828"/>
            <a:ext cx="8834063" cy="3914453"/>
          </a:xfrm>
          <a:prstGeom prst="rect">
            <a:avLst/>
          </a:prstGeom>
          <a:solidFill>
            <a:srgbClr val="FFFFFF">
              <a:alpha val="8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4400" dirty="0">
                <a:solidFill>
                  <a:schemeClr val="tx1"/>
                </a:solidFill>
              </a:rPr>
              <a:t>Pareto Principle – Theory &amp; Analysis </a:t>
            </a:r>
          </a:p>
          <a:p>
            <a:pPr algn="ctr"/>
            <a:r>
              <a:rPr lang="en-GB" sz="2800" dirty="0">
                <a:solidFill>
                  <a:schemeClr val="tx1"/>
                </a:solidFill>
              </a:rPr>
              <a:t>Jordan R. Jenkins</a:t>
            </a:r>
          </a:p>
        </p:txBody>
      </p:sp>
    </p:spTree>
    <p:extLst>
      <p:ext uri="{BB962C8B-B14F-4D97-AF65-F5344CB8AC3E}">
        <p14:creationId xmlns:p14="http://schemas.microsoft.com/office/powerpoint/2010/main" val="4144746128"/>
      </p:ext>
    </p:extLst>
  </p:cSld>
  <p:clrMapOvr>
    <a:masterClrMapping/>
  </p:clrMapOvr>
  <p:transition>
    <p:cover dir="r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99509-6DEF-4832-9611-2EDFDCB1C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39700"/>
            <a:ext cx="10972800" cy="1143000"/>
          </a:xfrm>
        </p:spPr>
        <p:txBody>
          <a:bodyPr>
            <a:normAutofit/>
          </a:bodyPr>
          <a:lstStyle/>
          <a:p>
            <a:r>
              <a:rPr lang="en-GB" sz="4000" dirty="0"/>
              <a:t>Session Overview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7D9661-D605-41C5-BB31-72A951EB3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034" y="1059712"/>
            <a:ext cx="11173932" cy="451558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400" b="1" dirty="0"/>
              <a:t>Session Aim</a:t>
            </a:r>
          </a:p>
          <a:p>
            <a:pPr marL="0" indent="0" algn="ctr">
              <a:buNone/>
            </a:pPr>
            <a:r>
              <a:rPr lang="en-GB" sz="2400" i="1" dirty="0"/>
              <a:t>“To gain an appreciation of the Pareto principle and its uses in quality improvement”.</a:t>
            </a:r>
            <a:endParaRPr lang="en-GB" sz="2400" b="1" i="1" dirty="0"/>
          </a:p>
          <a:p>
            <a:pPr marL="0" indent="0" algn="ctr">
              <a:buNone/>
            </a:pPr>
            <a:r>
              <a:rPr lang="en-GB" sz="2400" b="1" dirty="0"/>
              <a:t>Session Objectives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Recap of the 7 basic quality tools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Define the pareto principle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Pareto principle in practice – common examples of the 80/20 rule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Significance in manufacturing / quality improvement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prstClr val="black"/>
                </a:solidFill>
                <a:latin typeface="Myriad Pro"/>
              </a:rPr>
              <a:t>Introduce the vital few and the trivial many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prstClr val="black"/>
                </a:solidFill>
                <a:latin typeface="Myriad Pro"/>
              </a:rPr>
              <a:t>Performing pareto analysis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prstClr val="black"/>
                </a:solidFill>
                <a:latin typeface="Myriad Pro"/>
              </a:rPr>
              <a:t>Potential limitations / points to consider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prstClr val="black"/>
                </a:solidFill>
                <a:latin typeface="Myriad Pro"/>
              </a:rPr>
              <a:t>Excel activity – capacitor manufacturing example</a:t>
            </a:r>
          </a:p>
        </p:txBody>
      </p:sp>
    </p:spTree>
    <p:extLst>
      <p:ext uri="{BB962C8B-B14F-4D97-AF65-F5344CB8AC3E}">
        <p14:creationId xmlns:p14="http://schemas.microsoft.com/office/powerpoint/2010/main" val="2116384365"/>
      </p:ext>
    </p:extLst>
  </p:cSld>
  <p:clrMapOvr>
    <a:masterClrMapping/>
  </p:clrMapOvr>
  <p:transition>
    <p:cover dir="r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26A8E-6EBF-4629-BD8F-F6DC50DF9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– 7 Basic Quality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91518-0EAA-4B0C-A9F9-9CCF2086B0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0323" y="2529639"/>
            <a:ext cx="3977410" cy="18287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Can you identify each of the 7 basic quality tools?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DD860-5E5D-4D32-9EA9-5F87B0AF3A02}"/>
              </a:ext>
            </a:extLst>
          </p:cNvPr>
          <p:cNvPicPr>
            <a:picLocks/>
          </p:cNvPicPr>
          <p:nvPr/>
        </p:nvPicPr>
        <p:blipFill rotWithShape="1">
          <a:blip r:embed="rId3"/>
          <a:srcRect t="11459" r="35869"/>
          <a:stretch/>
        </p:blipFill>
        <p:spPr>
          <a:xfrm>
            <a:off x="365322" y="1627439"/>
            <a:ext cx="1800000" cy="1080000"/>
          </a:xfrm>
          <a:prstGeom prst="roundRect">
            <a:avLst/>
          </a:prstGeom>
          <a:ln w="28575">
            <a:solidFill>
              <a:srgbClr val="003A58"/>
            </a:solidFill>
          </a:ln>
        </p:spPr>
      </p:pic>
      <p:pic>
        <p:nvPicPr>
          <p:cNvPr id="1040" name="Picture 16" descr="GSP 270 Online Learning Module">
            <a:extLst>
              <a:ext uri="{FF2B5EF4-FFF2-40B4-BE49-F238E27FC236}">
                <a16:creationId xmlns:a16="http://schemas.microsoft.com/office/drawing/2014/main" id="{150E429D-FF6F-4B01-9221-B4882B2945BF}"/>
              </a:ext>
            </a:extLst>
          </p:cNvPr>
          <p:cNvPicPr>
            <a:picLocks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2972" y="1627439"/>
            <a:ext cx="1800000" cy="1080000"/>
          </a:xfrm>
          <a:prstGeom prst="roundRect">
            <a:avLst/>
          </a:prstGeom>
          <a:noFill/>
          <a:ln w="28575">
            <a:solidFill>
              <a:srgbClr val="003A5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heck Sheet - Definition, Examples, Types, How to Prepare?">
            <a:extLst>
              <a:ext uri="{FF2B5EF4-FFF2-40B4-BE49-F238E27FC236}">
                <a16:creationId xmlns:a16="http://schemas.microsoft.com/office/drawing/2014/main" id="{F593C6A0-D593-41D2-A8B1-E8C0ACCF72A8}"/>
              </a:ext>
            </a:extLst>
          </p:cNvPr>
          <p:cNvPicPr>
            <a:picLocks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46" t="34873" r="2195" b="8898"/>
          <a:stretch/>
        </p:blipFill>
        <p:spPr bwMode="auto">
          <a:xfrm>
            <a:off x="5040622" y="1627439"/>
            <a:ext cx="1800000" cy="1080000"/>
          </a:xfrm>
          <a:prstGeom prst="roundRect">
            <a:avLst/>
          </a:prstGeom>
          <a:noFill/>
          <a:ln w="28575">
            <a:solidFill>
              <a:srgbClr val="003A5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What is a Pareto Chart? Analysis &amp;amp; Diagram | ASQ">
            <a:extLst>
              <a:ext uri="{FF2B5EF4-FFF2-40B4-BE49-F238E27FC236}">
                <a16:creationId xmlns:a16="http://schemas.microsoft.com/office/drawing/2014/main" id="{2D494380-FD37-49B1-803B-2C34FD15B02D}"/>
              </a:ext>
            </a:extLst>
          </p:cNvPr>
          <p:cNvPicPr>
            <a:picLocks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22" y="3041400"/>
            <a:ext cx="1800000" cy="1080000"/>
          </a:xfrm>
          <a:prstGeom prst="roundRect">
            <a:avLst/>
          </a:prstGeom>
          <a:noFill/>
          <a:ln w="28575">
            <a:solidFill>
              <a:srgbClr val="003A5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What is a Histogram?">
            <a:extLst>
              <a:ext uri="{FF2B5EF4-FFF2-40B4-BE49-F238E27FC236}">
                <a16:creationId xmlns:a16="http://schemas.microsoft.com/office/drawing/2014/main" id="{C8CD2E3A-600A-4A75-9207-9A7095442570}"/>
              </a:ext>
            </a:extLst>
          </p:cNvPr>
          <p:cNvPicPr>
            <a:picLocks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2972" y="3041400"/>
            <a:ext cx="1800000" cy="1080000"/>
          </a:xfrm>
          <a:prstGeom prst="roundRect">
            <a:avLst/>
          </a:prstGeom>
          <a:noFill/>
          <a:ln w="28575">
            <a:solidFill>
              <a:srgbClr val="003A5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Example of a typical control chart. T = target (process mean); UCL/LCL... |  Download Scientific Diagram">
            <a:extLst>
              <a:ext uri="{FF2B5EF4-FFF2-40B4-BE49-F238E27FC236}">
                <a16:creationId xmlns:a16="http://schemas.microsoft.com/office/drawing/2014/main" id="{B6BA3779-101D-4A66-A629-B5764228DC4D}"/>
              </a:ext>
            </a:extLst>
          </p:cNvPr>
          <p:cNvPicPr>
            <a:picLocks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622" y="3041400"/>
            <a:ext cx="1800000" cy="1080000"/>
          </a:xfrm>
          <a:prstGeom prst="roundRect">
            <a:avLst/>
          </a:prstGeom>
          <a:noFill/>
          <a:ln w="28575">
            <a:solidFill>
              <a:srgbClr val="003A5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Scatter Plot Example | Scatter Diagram | Positive Negative Correlation">
            <a:extLst>
              <a:ext uri="{FF2B5EF4-FFF2-40B4-BE49-F238E27FC236}">
                <a16:creationId xmlns:a16="http://schemas.microsoft.com/office/drawing/2014/main" id="{14C2BC5A-9885-4B54-B5A1-3D6FF5FE31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2972" y="4455361"/>
            <a:ext cx="1813953" cy="1080000"/>
          </a:xfrm>
          <a:prstGeom prst="roundRect">
            <a:avLst/>
          </a:prstGeom>
          <a:noFill/>
          <a:ln w="28575">
            <a:solidFill>
              <a:srgbClr val="003A5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3048386"/>
      </p:ext>
    </p:extLst>
  </p:cSld>
  <p:clrMapOvr>
    <a:masterClrMapping/>
  </p:clrMapOvr>
  <p:transition>
    <p:cover dir="r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03890-8E89-4AA9-8A2D-0FE0F2685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– 7 Basic Quality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CA6A8-FB28-4253-80CA-9A6F413EFE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9400" y="1417638"/>
            <a:ext cx="7924800" cy="4089944"/>
          </a:xfrm>
        </p:spPr>
        <p:txBody>
          <a:bodyPr>
            <a:noAutofit/>
          </a:bodyPr>
          <a:lstStyle/>
          <a:p>
            <a:r>
              <a:rPr lang="en-GB" sz="2800" dirty="0"/>
              <a:t>Kaoru Ishikawa promoted the 7 basic tools as a simplistic means of addressing quality (low hanging fruit - simplistic solutions are often the most effective).</a:t>
            </a:r>
          </a:p>
          <a:p>
            <a:r>
              <a:rPr lang="en-GB" sz="2800" dirty="0"/>
              <a:t>Ishikawa famously stated: “95% of quality problems can be solved using these 7 basic tools”.</a:t>
            </a:r>
          </a:p>
          <a:p>
            <a:r>
              <a:rPr lang="en-GB" sz="2800" dirty="0"/>
              <a:t>They are largely designed for use in manufacturing settings, but are also applicable to engineering, design &amp; management.</a:t>
            </a:r>
          </a:p>
        </p:txBody>
      </p:sp>
      <p:pic>
        <p:nvPicPr>
          <p:cNvPr id="2050" name="Picture 2" descr="Kaoru Ishikawa: Contribution to The Theory of Process Improvement -">
            <a:extLst>
              <a:ext uri="{FF2B5EF4-FFF2-40B4-BE49-F238E27FC236}">
                <a16:creationId xmlns:a16="http://schemas.microsoft.com/office/drawing/2014/main" id="{ED5323A4-54D9-4B7F-8591-105ADB0757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67" r="21600"/>
          <a:stretch/>
        </p:blipFill>
        <p:spPr bwMode="auto">
          <a:xfrm>
            <a:off x="536547" y="1417638"/>
            <a:ext cx="3257603" cy="34000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B24999-9401-48A0-8849-3EFB63D0D0D8}"/>
              </a:ext>
            </a:extLst>
          </p:cNvPr>
          <p:cNvSpPr txBox="1"/>
          <p:nvPr/>
        </p:nvSpPr>
        <p:spPr>
          <a:xfrm>
            <a:off x="568630" y="4817660"/>
            <a:ext cx="31934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Quality Guru - Dr Kaoru Ishikawa </a:t>
            </a:r>
          </a:p>
        </p:txBody>
      </p:sp>
    </p:spTree>
    <p:extLst>
      <p:ext uri="{BB962C8B-B14F-4D97-AF65-F5344CB8AC3E}">
        <p14:creationId xmlns:p14="http://schemas.microsoft.com/office/powerpoint/2010/main" val="2542390757"/>
      </p:ext>
    </p:extLst>
  </p:cSld>
  <p:clrMapOvr>
    <a:masterClrMapping/>
  </p:clrMapOvr>
  <p:transition>
    <p:cover dir="r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C1A93-45C6-4904-B955-0741F8BB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7 Basic Quality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D87D6-B06E-4871-863E-09658D408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37048"/>
            <a:ext cx="10972800" cy="37839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 tools are simple graphical (visual) techniques to: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Track quality performance &amp; trends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Identify any existing quality problems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Gain insight into the causes / sources or quality problems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Figure out (prioritise) which issues we should address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Help eliminate the quality problems (promote prevention, not just detection &amp; correction).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776074"/>
      </p:ext>
    </p:extLst>
  </p:cSld>
  <p:clrMapOvr>
    <a:masterClrMapping/>
  </p:clrMapOvr>
  <p:transition>
    <p:cover dir="r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B53967-7075-4232-B874-DAB822F9EE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720895"/>
            <a:ext cx="109728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 7 basic quality tools: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Histograms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Pareto analysis / diagrams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Scatter diagrams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Control charts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Process flow charts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Cause &amp; effects analysis / Ishikawa diagrams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Check sheets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396B838-43D8-49A9-8E98-268F81BE9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7 Basic Quality Tools</a:t>
            </a:r>
            <a:br>
              <a:rPr lang="en-GB" dirty="0"/>
            </a:br>
            <a:r>
              <a:rPr lang="en-GB" sz="2400" i="1" dirty="0"/>
              <a:t>(Ishikawa's 7 Tools to solve 95% of problems)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853511742"/>
      </p:ext>
    </p:extLst>
  </p:cSld>
  <p:clrMapOvr>
    <a:masterClrMapping/>
  </p:clrMapOvr>
  <p:transition>
    <p:cover dir="r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5AB0E-E55B-4A3D-BCF3-742778EE0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27484"/>
            <a:ext cx="10972800" cy="1143000"/>
          </a:xfrm>
        </p:spPr>
        <p:txBody>
          <a:bodyPr/>
          <a:lstStyle/>
          <a:p>
            <a:r>
              <a:rPr lang="en-GB" dirty="0"/>
              <a:t>7 Basic Quality Tools -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D697A-55BE-4605-A0B9-D4680F5FB9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716" y="1623722"/>
            <a:ext cx="11782567" cy="3917032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Check sheets are used to </a:t>
            </a:r>
            <a:r>
              <a:rPr lang="en-GB" b="1" dirty="0"/>
              <a:t>record</a:t>
            </a:r>
            <a:r>
              <a:rPr lang="en-GB" dirty="0"/>
              <a:t> problem / defect data.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Histograms are used to </a:t>
            </a:r>
            <a:r>
              <a:rPr lang="en-GB" b="1" dirty="0"/>
              <a:t>identify</a:t>
            </a:r>
            <a:r>
              <a:rPr lang="en-GB" dirty="0"/>
              <a:t> the frequency of problems / defects.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Ishikawa diagrams are used to </a:t>
            </a:r>
            <a:r>
              <a:rPr lang="en-GB" b="1" dirty="0"/>
              <a:t>identify</a:t>
            </a:r>
            <a:r>
              <a:rPr lang="en-GB" dirty="0"/>
              <a:t> possible causes and associates effects.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Scatter plots are used to </a:t>
            </a:r>
            <a:r>
              <a:rPr lang="en-GB" b="1" dirty="0"/>
              <a:t>analyse</a:t>
            </a:r>
            <a:r>
              <a:rPr lang="en-GB" dirty="0"/>
              <a:t> whether there is a statistical relationship between the potential causes and effects (problems).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Pareto analysis allows us to </a:t>
            </a:r>
            <a:r>
              <a:rPr lang="en-GB" b="1" dirty="0"/>
              <a:t>prioritise </a:t>
            </a:r>
            <a:r>
              <a:rPr lang="en-GB" dirty="0"/>
              <a:t>which causes to address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Flow chart </a:t>
            </a:r>
            <a:r>
              <a:rPr lang="en-GB" b="1" dirty="0"/>
              <a:t>Eliminate &amp; prevent </a:t>
            </a:r>
            <a:r>
              <a:rPr lang="en-GB" dirty="0"/>
              <a:t>problems due to missing or poor sequencing of process activities.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Control charts allow us to </a:t>
            </a:r>
            <a:r>
              <a:rPr lang="en-GB" b="1" dirty="0"/>
              <a:t>monitor </a:t>
            </a:r>
            <a:r>
              <a:rPr lang="en-GB" dirty="0"/>
              <a:t>process stability and </a:t>
            </a:r>
            <a:r>
              <a:rPr lang="en-GB" b="1" dirty="0"/>
              <a:t>identify </a:t>
            </a:r>
            <a:r>
              <a:rPr lang="en-GB" dirty="0"/>
              <a:t>new problems as they occur.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5847658"/>
      </p:ext>
    </p:extLst>
  </p:cSld>
  <p:clrMapOvr>
    <a:masterClrMapping/>
  </p:clrMapOvr>
  <p:transition>
    <p:cover dir="r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17D14-3E21-4824-9BB8-E63E0CE32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Question – The Pareto Principle</a:t>
            </a:r>
            <a:br>
              <a:rPr lang="en-GB" dirty="0"/>
            </a:br>
            <a:r>
              <a:rPr lang="en-GB" sz="2400" i="1" dirty="0"/>
              <a:t>(have you ever heard of the Pareto principle?)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25669-0FA8-4867-AFB9-09B6382B8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759" y="2374208"/>
            <a:ext cx="6176211" cy="21095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What do you already know about the Pareto principle (80/20 rule)?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F2C04C0-4265-4A86-B96A-BCA530EF82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3031" y="1629422"/>
            <a:ext cx="3128210" cy="3839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449055"/>
      </p:ext>
    </p:extLst>
  </p:cSld>
  <p:clrMapOvr>
    <a:masterClrMapping/>
  </p:clrMapOvr>
  <p:transition>
    <p:cover dir="r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CCD45-D62C-4533-900C-AECFF4854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Pareto Principle – 80/20 Rule</a:t>
            </a:r>
            <a:br>
              <a:rPr lang="en-GB" dirty="0"/>
            </a:br>
            <a:r>
              <a:rPr lang="en-GB" sz="2700" i="1" dirty="0"/>
              <a:t>(The theory of ‘predictable’ imbalance)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8AEEF-E896-4EF6-A23F-A8AC68EC5D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5604" y="1600201"/>
            <a:ext cx="7543800" cy="401591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The Pareto principle states that for many events, 20% of causes result in 80% of effects (consequences).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The principle is named after Italian economist Vilfredo Pareto, who noted the imbalance of land ownership (wealth) in Italy (80% of land owned by 20% of people).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Unlike other principles, the Pareto principle is merely an aphorism (observation), not law.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It serves as a general reminder that the relationship between the inputs and outputs of any system are seldom balanced.</a:t>
            </a:r>
          </a:p>
        </p:txBody>
      </p:sp>
      <p:pic>
        <p:nvPicPr>
          <p:cNvPr id="3074" name="Picture 2" descr="Vilfredo Pareto - Wikipedia">
            <a:extLst>
              <a:ext uri="{FF2B5EF4-FFF2-40B4-BE49-F238E27FC236}">
                <a16:creationId xmlns:a16="http://schemas.microsoft.com/office/drawing/2014/main" id="{6D675DAC-80BF-4C1E-A838-B390D6F4C6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925"/>
          <a:stretch/>
        </p:blipFill>
        <p:spPr bwMode="auto">
          <a:xfrm>
            <a:off x="609600" y="1554211"/>
            <a:ext cx="3414898" cy="3556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65E8F4-0A05-4558-95B9-7CA774699E2D}"/>
              </a:ext>
            </a:extLst>
          </p:cNvPr>
          <p:cNvSpPr txBox="1"/>
          <p:nvPr/>
        </p:nvSpPr>
        <p:spPr>
          <a:xfrm>
            <a:off x="761299" y="5176833"/>
            <a:ext cx="31115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Vilfredo Pareto</a:t>
            </a:r>
          </a:p>
        </p:txBody>
      </p:sp>
    </p:spTree>
    <p:extLst>
      <p:ext uri="{BB962C8B-B14F-4D97-AF65-F5344CB8AC3E}">
        <p14:creationId xmlns:p14="http://schemas.microsoft.com/office/powerpoint/2010/main" val="3840828324"/>
      </p:ext>
    </p:extLst>
  </p:cSld>
  <p:clrMapOvr>
    <a:masterClrMapping/>
  </p:clrMapOvr>
  <p:transition>
    <p:cover dir="r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11CAA-D33B-4993-AECE-B58BD747B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Pareto Principle – 80/20 Rule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D9FD44-7F69-445D-89E0-749E5FE0D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800" y="1470484"/>
            <a:ext cx="66675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There are many terms used to describe the pareto principle: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Pareto principle/theory/law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80/20 rule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Principle of (predictable) imbalance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Principle of factor sparsity or sparsity-of-effects (in statistics)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Rule of the vital few and the trivial many</a:t>
            </a:r>
          </a:p>
          <a:p>
            <a:endParaRPr lang="en-GB" dirty="0"/>
          </a:p>
        </p:txBody>
      </p:sp>
      <p:pic>
        <p:nvPicPr>
          <p:cNvPr id="4102" name="Picture 6" descr="What Is the 80/20 Rule? The Pareto Principle Explained">
            <a:extLst>
              <a:ext uri="{FF2B5EF4-FFF2-40B4-BE49-F238E27FC236}">
                <a16:creationId xmlns:a16="http://schemas.microsoft.com/office/drawing/2014/main" id="{C5094A52-AD0F-4427-A3F7-F19E368244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05" b="89905" l="2571" r="90000">
                        <a14:foregroundMark x1="5714" y1="50095" x2="27000" y2="48381"/>
                        <a14:foregroundMark x1="27000" y1="48381" x2="38143" y2="56000"/>
                        <a14:foregroundMark x1="38143" y1="56000" x2="30000" y2="62095"/>
                        <a14:foregroundMark x1="30000" y1="62095" x2="20857" y2="55810"/>
                        <a14:foregroundMark x1="20857" y1="55810" x2="9143" y2="56000"/>
                        <a14:foregroundMark x1="8714" y1="59048" x2="2571" y2="51810"/>
                        <a14:foregroundMark x1="2571" y1="51810" x2="5857" y2="47429"/>
                        <a14:foregroundMark x1="37714" y1="48381" x2="37857" y2="56000"/>
                        <a14:foregroundMark x1="51000" y1="39429" x2="59571" y2="39810"/>
                        <a14:foregroundMark x1="59571" y1="39810" x2="53714" y2="45333"/>
                        <a14:foregroundMark x1="53714" y1="45333" x2="63286" y2="39810"/>
                        <a14:foregroundMark x1="63286" y1="39810" x2="57857" y2="47810"/>
                        <a14:foregroundMark x1="60143" y1="47810" x2="68429" y2="46095"/>
                        <a14:foregroundMark x1="68429" y1="46095" x2="65857" y2="36000"/>
                        <a14:foregroundMark x1="68571" y1="36000" x2="72571" y2="48190"/>
                        <a14:foregroundMark x1="54714" y1="60571" x2="52429" y2="65905"/>
                        <a14:foregroundMark x1="52429" y1="64381" x2="52571" y2="54667"/>
                        <a14:foregroundMark x1="52571" y1="54667" x2="52571" y2="54667"/>
                        <a14:foregroundMark x1="24000" y1="49714" x2="24000" y2="565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20138"/>
          <a:stretch/>
        </p:blipFill>
        <p:spPr bwMode="auto">
          <a:xfrm>
            <a:off x="7238999" y="1306030"/>
            <a:ext cx="4521201" cy="424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0215522"/>
      </p:ext>
    </p:extLst>
  </p:cSld>
  <p:clrMapOvr>
    <a:masterClrMapping/>
  </p:clrMapOvr>
  <p:transition>
    <p:cover dir="r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9A513-5878-4186-9587-1C6BFAB7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Pareto Principle in Practice – 80/20 Rule</a:t>
            </a:r>
            <a:br>
              <a:rPr lang="en-GB" dirty="0"/>
            </a:br>
            <a:r>
              <a:rPr lang="en-GB" sz="3100" i="1" dirty="0"/>
              <a:t>(some notable examples)</a:t>
            </a:r>
            <a:endParaRPr lang="en-GB" i="1" dirty="0"/>
          </a:p>
        </p:txBody>
      </p:sp>
      <p:pic>
        <p:nvPicPr>
          <p:cNvPr id="5122" name="Picture 2" descr="Profit | Money in a bag I am the designer for 401kcalculator… | Flickr">
            <a:extLst>
              <a:ext uri="{FF2B5EF4-FFF2-40B4-BE49-F238E27FC236}">
                <a16:creationId xmlns:a16="http://schemas.microsoft.com/office/drawing/2014/main" id="{546C798C-E89D-496D-88FC-2EEAE3552F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70" t="20734" r="19092" b="8769"/>
          <a:stretch/>
        </p:blipFill>
        <p:spPr bwMode="auto">
          <a:xfrm>
            <a:off x="4793106" y="1581618"/>
            <a:ext cx="2605786" cy="2833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246DE-3907-4077-8CB0-58DE95882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831" y="4250842"/>
            <a:ext cx="11878337" cy="194947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900" i="1" dirty="0"/>
              <a:t>Roughly 80% of total  company profits are generated by 20% of products / services / processes</a:t>
            </a:r>
            <a:r>
              <a:rPr lang="en-GB" i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94996783"/>
      </p:ext>
    </p:extLst>
  </p:cSld>
  <p:clrMapOvr>
    <a:masterClrMapping/>
  </p:clrMapOvr>
  <p:transition>
    <p:cover dir="r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nventory Cartoon Images, Stock Photos &amp;amp; Vectors | Shutterstock">
            <a:extLst>
              <a:ext uri="{FF2B5EF4-FFF2-40B4-BE49-F238E27FC236}">
                <a16:creationId xmlns:a16="http://schemas.microsoft.com/office/drawing/2014/main" id="{6FF632FD-8C85-4E4F-8B88-5CE545CAA8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00" r="4564" b="5102"/>
          <a:stretch/>
        </p:blipFill>
        <p:spPr bwMode="auto">
          <a:xfrm>
            <a:off x="3940804" y="1180214"/>
            <a:ext cx="4310391" cy="3403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039A513-5878-4186-9587-1C6BFAB7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Pareto Principle in Practice – 80/20 Rule</a:t>
            </a:r>
            <a:br>
              <a:rPr lang="en-GB" dirty="0"/>
            </a:br>
            <a:r>
              <a:rPr lang="en-GB" sz="3100" i="1" dirty="0"/>
              <a:t>(some notable examples)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246DE-3907-4077-8CB0-58DE95882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644" y="4283989"/>
            <a:ext cx="11486712" cy="139379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900" i="1" dirty="0"/>
              <a:t>Around 80% of inventory costs (money tied up in stock) are attributed to 20% of the items held.</a:t>
            </a:r>
          </a:p>
        </p:txBody>
      </p:sp>
    </p:spTree>
    <p:extLst>
      <p:ext uri="{BB962C8B-B14F-4D97-AF65-F5344CB8AC3E}">
        <p14:creationId xmlns:p14="http://schemas.microsoft.com/office/powerpoint/2010/main" val="2956831791"/>
      </p:ext>
    </p:extLst>
  </p:cSld>
  <p:clrMapOvr>
    <a:masterClrMapping/>
  </p:clrMapOvr>
  <p:transition>
    <p:cover dir="r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9A513-5878-4186-9587-1C6BFAB7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Pareto Principle in Practice – 80/20 Rule</a:t>
            </a:r>
            <a:br>
              <a:rPr lang="en-GB" dirty="0"/>
            </a:br>
            <a:r>
              <a:rPr lang="en-GB" sz="3100" i="1" dirty="0"/>
              <a:t>(some notable examples)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246DE-3907-4077-8CB0-58DE95882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644" y="4283989"/>
            <a:ext cx="11486712" cy="139379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900" i="1" dirty="0"/>
              <a:t>Approximately 20% of employee labour hours account for 80% of total productivity.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71D1E393-8762-4CC2-B72B-25946BC78B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8387" y="1684523"/>
            <a:ext cx="7675225" cy="2535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23060"/>
      </p:ext>
    </p:extLst>
  </p:cSld>
  <p:clrMapOvr>
    <a:masterClrMapping/>
  </p:clrMapOvr>
  <p:transition>
    <p:cover dir="r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9A513-5878-4186-9587-1C6BFAB7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Pareto Principle in Practice – 80/20 Rule</a:t>
            </a:r>
            <a:br>
              <a:rPr lang="en-GB" dirty="0"/>
            </a:br>
            <a:r>
              <a:rPr lang="en-GB" sz="3100" i="1" dirty="0"/>
              <a:t>(some notable examples)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246DE-3907-4077-8CB0-58DE95882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644" y="4283989"/>
            <a:ext cx="11486712" cy="139379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900" i="1" dirty="0"/>
              <a:t>Around 80% of warehouse stock comes from 20% of our suppliers.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E18D83-1A8A-4D8B-8547-4883B2BC84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705" y="1817452"/>
            <a:ext cx="11784589" cy="2066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4936"/>
      </p:ext>
    </p:extLst>
  </p:cSld>
  <p:clrMapOvr>
    <a:masterClrMapping/>
  </p:clrMapOvr>
  <p:transition>
    <p:cover dir="r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9A513-5878-4186-9587-1C6BFAB7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Pareto Principle in Practice – 80/20 Rule</a:t>
            </a:r>
            <a:br>
              <a:rPr lang="en-GB" dirty="0"/>
            </a:br>
            <a:r>
              <a:rPr lang="en-GB" sz="3100" i="1" dirty="0"/>
              <a:t>(some notable examples)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246DE-3907-4077-8CB0-58DE95882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644" y="4283989"/>
            <a:ext cx="11486712" cy="139379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900" i="1" dirty="0"/>
              <a:t>Around  20% of  equipment used in production contributes to 80% of  total value added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4D2961-63CB-422F-8B9C-6E9220F7DB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332" b="24962"/>
          <a:stretch/>
        </p:blipFill>
        <p:spPr>
          <a:xfrm>
            <a:off x="3604560" y="1651678"/>
            <a:ext cx="4982879" cy="2398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72500"/>
      </p:ext>
    </p:extLst>
  </p:cSld>
  <p:clrMapOvr>
    <a:masterClrMapping/>
  </p:clrMapOvr>
  <p:transition>
    <p:cover dir="r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9A513-5878-4186-9587-1C6BFAB7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Pareto Principle in Practice – 80/20 Rule</a:t>
            </a:r>
            <a:br>
              <a:rPr lang="en-GB" dirty="0"/>
            </a:br>
            <a:r>
              <a:rPr lang="en-GB" sz="3100" i="1" dirty="0"/>
              <a:t>(some notable examples)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246DE-3907-4077-8CB0-58DE95882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644" y="4283989"/>
            <a:ext cx="11486712" cy="139379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900" i="1" dirty="0"/>
              <a:t>  20% of  all factories are responsible for 80% of  all CO2 emissions emitted.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AFC4C1-5673-4A96-91A9-00253B581B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805" b="16232"/>
          <a:stretch/>
        </p:blipFill>
        <p:spPr>
          <a:xfrm>
            <a:off x="3947780" y="1417638"/>
            <a:ext cx="4296440" cy="2962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861605"/>
      </p:ext>
    </p:extLst>
  </p:cSld>
  <p:clrMapOvr>
    <a:masterClrMapping/>
  </p:clrMapOvr>
  <p:transition>
    <p:cover dir="rd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9A513-5878-4186-9587-1C6BFAB7F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Pareto Principle – Not Just Manufacturing!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A26A5A-96D6-44EC-B7A9-16D6C4EE0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718042" cy="4238883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1200"/>
              </a:spcBef>
              <a:buNone/>
            </a:pPr>
            <a:r>
              <a:rPr lang="en-GB" dirty="0"/>
              <a:t>The pareto principle is applicable to a vast number of outcomes outside of manufacturing/engineering: 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dirty="0"/>
              <a:t>20% of the people possess 80% of the worlds wealth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20% of all words (English) account for 80% of vocabulary used.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20% of the patients use 80% of health care resources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20% of criminals commit 80% of crimes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20% of students have grades of 80% or higher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20% of drivers cause 80% of all traffic accidents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20% of financial investments generate 80% of profits</a:t>
            </a:r>
          </a:p>
        </p:txBody>
      </p:sp>
    </p:spTree>
    <p:extLst>
      <p:ext uri="{BB962C8B-B14F-4D97-AF65-F5344CB8AC3E}">
        <p14:creationId xmlns:p14="http://schemas.microsoft.com/office/powerpoint/2010/main" val="779114603"/>
      </p:ext>
    </p:extLst>
  </p:cSld>
  <p:clrMapOvr>
    <a:masterClrMapping/>
  </p:clrMapOvr>
  <p:transition>
    <p:cover dir="rd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266D2-08D8-4467-A167-F14C8B8AF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– Pareto principle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C4DBE-DAF2-4E10-A87D-087396C5F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505" y="1574131"/>
            <a:ext cx="7315200" cy="3709736"/>
          </a:xfrm>
        </p:spPr>
        <p:txBody>
          <a:bodyPr/>
          <a:lstStyle/>
          <a:p>
            <a:pPr marL="0" indent="0" algn="ctr">
              <a:buNone/>
            </a:pPr>
            <a:r>
              <a:rPr lang="en-GB" sz="3700" dirty="0"/>
              <a:t>What is the significance of the pareto principle within a manufacturing setting?</a:t>
            </a:r>
          </a:p>
          <a:p>
            <a:pPr marL="0" indent="0" algn="ctr">
              <a:buNone/>
            </a:pPr>
            <a:r>
              <a:rPr lang="en-GB" sz="3700" dirty="0"/>
              <a:t>How do you think the principle could be used in quality/process improvement?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CEC66B1-449B-4E13-A714-F036EF502F3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976" t="10973" r="25997" b="10116"/>
          <a:stretch/>
        </p:blipFill>
        <p:spPr>
          <a:xfrm>
            <a:off x="7507705" y="1574131"/>
            <a:ext cx="3962400" cy="3913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939861"/>
      </p:ext>
    </p:extLst>
  </p:cSld>
  <p:clrMapOvr>
    <a:masterClrMapping/>
  </p:clrMapOvr>
  <p:transition>
    <p:cover dir="rd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9FAFD-F89B-49DE-98D3-522E8C879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Pareto Principle in Manufacturing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93F0E-7104-447E-84C7-04BB789D9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6966" y="1417638"/>
            <a:ext cx="8454191" cy="4181057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700" dirty="0">
                <a:latin typeface="+mj-lt"/>
              </a:rPr>
              <a:t>By identifying / focusing on the 20% of most significant work, we can generate 80% of the benefit of doing the entire job.</a:t>
            </a:r>
            <a:endParaRPr lang="en-GB" sz="2700" b="0" i="0" dirty="0">
              <a:effectLst/>
              <a:latin typeface="+mj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700" b="0" i="0" dirty="0">
                <a:effectLst/>
                <a:latin typeface="+mj-lt"/>
              </a:rPr>
              <a:t>Take quality improvement, for example. A vast majority of problems (≈80%) are typically </a:t>
            </a:r>
            <a:r>
              <a:rPr lang="en-GB" sz="2700" dirty="0">
                <a:latin typeface="+mj-lt"/>
              </a:rPr>
              <a:t>generated</a:t>
            </a:r>
            <a:r>
              <a:rPr lang="en-GB" sz="2700" b="0" i="0" dirty="0">
                <a:effectLst/>
                <a:latin typeface="+mj-lt"/>
              </a:rPr>
              <a:t> by a few fundamental causes (</a:t>
            </a:r>
            <a:r>
              <a:rPr lang="en-GB" sz="16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≈ </a:t>
            </a:r>
            <a:r>
              <a:rPr lang="en-GB" sz="2700" b="0" i="0" dirty="0">
                <a:effectLst/>
                <a:latin typeface="+mj-lt"/>
              </a:rPr>
              <a:t>20%).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700" dirty="0">
                <a:latin typeface="+mj-lt"/>
              </a:rPr>
              <a:t>Thus, By eliminating the 20% of significant causes, we will eliminate 80% of effects (problems)</a:t>
            </a:r>
            <a:endParaRPr lang="en-GB" sz="2700" b="0" i="0" dirty="0">
              <a:effectLst/>
              <a:latin typeface="+mj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700" b="0" i="0" dirty="0">
                <a:effectLst/>
                <a:latin typeface="+mj-lt"/>
              </a:rPr>
              <a:t> This is referred to as </a:t>
            </a:r>
            <a:r>
              <a:rPr lang="en-GB" sz="2700" b="1" i="0" dirty="0">
                <a:effectLst/>
                <a:latin typeface="+mj-lt"/>
              </a:rPr>
              <a:t>the vital few</a:t>
            </a:r>
            <a:r>
              <a:rPr lang="en-GB" sz="2700" b="0" i="0" dirty="0">
                <a:effectLst/>
                <a:latin typeface="+mj-lt"/>
              </a:rPr>
              <a:t> and </a:t>
            </a:r>
            <a:r>
              <a:rPr lang="en-GB" sz="2700" b="1" i="0" dirty="0">
                <a:effectLst/>
                <a:latin typeface="+mj-lt"/>
              </a:rPr>
              <a:t>the trivial many</a:t>
            </a:r>
            <a:endParaRPr lang="en-GB" sz="2700" b="1" dirty="0"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09C8A8-B48C-4D58-AE57-61668859D9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843" y="1555561"/>
            <a:ext cx="2803362" cy="3746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653665"/>
      </p:ext>
    </p:extLst>
  </p:cSld>
  <p:clrMapOvr>
    <a:masterClrMapping/>
  </p:clrMapOvr>
  <p:transition>
    <p:cover dir="rd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691CF-6F85-4AA7-9B33-075DD10D9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Pareto Principle - The Vital Few &amp; The Trivial Many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BE329-00A5-4C34-BE8E-8105AE0FE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2389" y="1470484"/>
            <a:ext cx="7355304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Juran was the first to point out that the Pareto principle (80/20 rule) was “universal”.</a:t>
            </a:r>
          </a:p>
          <a:p>
            <a:r>
              <a:rPr lang="en-GB" dirty="0"/>
              <a:t>He noted that the principle could be applied to an astounding variety of situations, including quality problems.</a:t>
            </a:r>
          </a:p>
          <a:p>
            <a:r>
              <a:rPr lang="en-GB" dirty="0"/>
              <a:t>Juran coined the terms “vital few” and  “trivial many” to describe the principle.</a:t>
            </a:r>
          </a:p>
          <a:p>
            <a:endParaRPr lang="en-GB" dirty="0"/>
          </a:p>
        </p:txBody>
      </p:sp>
      <p:pic>
        <p:nvPicPr>
          <p:cNvPr id="10242" name="Picture 2" descr="Joseph Juran – Lean Manufacturing and Six Sigma Definitions">
            <a:extLst>
              <a:ext uri="{FF2B5EF4-FFF2-40B4-BE49-F238E27FC236}">
                <a16:creationId xmlns:a16="http://schemas.microsoft.com/office/drawing/2014/main" id="{2F788A29-9A0C-48FE-9BA1-1F3F4F2239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42" r="17803" b="14364"/>
          <a:stretch/>
        </p:blipFill>
        <p:spPr bwMode="auto">
          <a:xfrm>
            <a:off x="609600" y="1470484"/>
            <a:ext cx="3513222" cy="3610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6C1C54-F336-4226-B6AF-3ECD57894D81}"/>
              </a:ext>
            </a:extLst>
          </p:cNvPr>
          <p:cNvSpPr txBox="1"/>
          <p:nvPr/>
        </p:nvSpPr>
        <p:spPr>
          <a:xfrm>
            <a:off x="185191" y="5133558"/>
            <a:ext cx="4362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Quality Guru - Dr Joseph Juran</a:t>
            </a:r>
          </a:p>
        </p:txBody>
      </p:sp>
    </p:spTree>
    <p:extLst>
      <p:ext uri="{BB962C8B-B14F-4D97-AF65-F5344CB8AC3E}">
        <p14:creationId xmlns:p14="http://schemas.microsoft.com/office/powerpoint/2010/main" val="3070264688"/>
      </p:ext>
    </p:extLst>
  </p:cSld>
  <p:clrMapOvr>
    <a:masterClrMapping/>
  </p:clrMapOvr>
  <p:transition>
    <p:cover dir="rd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281C6B-D3FB-4767-BCA1-27CA76A26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3246" y="1473389"/>
            <a:ext cx="7571871" cy="3996280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600" dirty="0"/>
              <a:t>Quality improvement initiatives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600" dirty="0"/>
              <a:t>Cost reduction 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600" dirty="0"/>
              <a:t>Problem solving / trouble shooting tasks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600" dirty="0"/>
              <a:t>Process efficiency / performance improvements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600" dirty="0"/>
              <a:t>Improving customer satisfaction by prioritising customer requirements.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41B7939-5E08-4AD5-B6D4-A6D1FCE25E18}"/>
              </a:ext>
            </a:extLst>
          </p:cNvPr>
          <p:cNvSpPr/>
          <p:nvPr/>
        </p:nvSpPr>
        <p:spPr>
          <a:xfrm>
            <a:off x="385010" y="1529933"/>
            <a:ext cx="3737810" cy="3883192"/>
          </a:xfrm>
          <a:prstGeom prst="rect">
            <a:avLst/>
          </a:prstGeom>
          <a:solidFill>
            <a:srgbClr val="003A58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000" algn="ctr"/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many use cases of the vital few &amp; the trivial many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DB30BD3-C2E4-4265-A3C5-1B9F3C37D0A4}"/>
              </a:ext>
            </a:extLst>
          </p:cNvPr>
          <p:cNvSpPr txBox="1">
            <a:spLocks/>
          </p:cNvSpPr>
          <p:nvPr/>
        </p:nvSpPr>
        <p:spPr>
          <a:xfrm>
            <a:off x="609600" y="262690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Pareto Principle - The Vital Few &amp; The Trivial Many</a:t>
            </a:r>
          </a:p>
        </p:txBody>
      </p:sp>
    </p:spTree>
    <p:extLst>
      <p:ext uri="{BB962C8B-B14F-4D97-AF65-F5344CB8AC3E}">
        <p14:creationId xmlns:p14="http://schemas.microsoft.com/office/powerpoint/2010/main" val="82814150"/>
      </p:ext>
    </p:extLst>
  </p:cSld>
  <p:clrMapOvr>
    <a:masterClrMapping/>
  </p:clrMapOvr>
  <p:transition>
    <p:cover dir="rd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F6CA0-90A6-4918-8B54-BBDAA8844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Applying the Principle – Pareto Analysis</a:t>
            </a:r>
            <a:br>
              <a:rPr lang="en-GB" dirty="0"/>
            </a:br>
            <a:r>
              <a:rPr lang="en-GB" sz="2400" i="1" dirty="0"/>
              <a:t>(A Fundamental Decision Making Tool)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CB457-E61F-48D5-A78E-DB6BADD43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827" y="1506167"/>
            <a:ext cx="6015791" cy="4059323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We apply the Pareto principle by performing Pareto Analysis.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It is a widely used/recognised quality tool – also called pareto charts or diagrams.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It’s a type of frequency distribution (graphical statistical tool) similar to a histogram / bar chart.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It is structured in order of occurrence and includes the cumulative frequency percentage.</a:t>
            </a:r>
          </a:p>
        </p:txBody>
      </p:sp>
      <p:pic>
        <p:nvPicPr>
          <p:cNvPr id="13314" name="Picture 2" descr="Multi-Variable Chart Multi-Variable Chart - ppt download">
            <a:extLst>
              <a:ext uri="{FF2B5EF4-FFF2-40B4-BE49-F238E27FC236}">
                <a16:creationId xmlns:a16="http://schemas.microsoft.com/office/drawing/2014/main" id="{86B59470-6255-4BAC-BFA7-45C410AAE1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03" t="14737" r="9649" b="19533"/>
          <a:stretch/>
        </p:blipFill>
        <p:spPr bwMode="auto">
          <a:xfrm>
            <a:off x="6491382" y="1506167"/>
            <a:ext cx="5315609" cy="3845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2470312"/>
      </p:ext>
    </p:extLst>
  </p:cSld>
  <p:clrMapOvr>
    <a:masterClrMapping/>
  </p:clrMapOvr>
  <p:transition>
    <p:cover dir="rd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B230D-D3F1-4F75-80C3-888A084EE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should We Use Pareto Analysis?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C2130-5C6A-4A87-AEE0-5DBB95125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305" y="1417638"/>
            <a:ext cx="11197389" cy="4192379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Pareto analysis is typically used when:</a:t>
            </a:r>
          </a:p>
          <a:p>
            <a:r>
              <a:rPr lang="en-GB" dirty="0"/>
              <a:t>Analysing data about the frequency of problems or causes in a process.</a:t>
            </a:r>
          </a:p>
          <a:p>
            <a:r>
              <a:rPr lang="en-GB" dirty="0"/>
              <a:t>There are too many problems or causes and you want/need to focus on the most significant.</a:t>
            </a:r>
          </a:p>
          <a:p>
            <a:r>
              <a:rPr lang="en-GB" dirty="0"/>
              <a:t>Identifying and prioritising potential corrective actions / improvement opportunities.</a:t>
            </a:r>
          </a:p>
          <a:p>
            <a:r>
              <a:rPr lang="en-GB" dirty="0"/>
              <a:t>Helping teams / departments / companies reach consensus on what they should address first (data-driven decision making).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B</a:t>
            </a: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efore and after comparisons to show the impact of improvement efforts.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646168"/>
      </p:ext>
    </p:extLst>
  </p:cSld>
  <p:clrMapOvr>
    <a:masterClrMapping/>
  </p:clrMapOvr>
  <p:transition>
    <p:cover dir="rd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99975-DAA8-443F-BD71-E7B05FE75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Pareto Analysis – Microsoft Case Study</a:t>
            </a:r>
          </a:p>
        </p:txBody>
      </p:sp>
      <p:pic>
        <p:nvPicPr>
          <p:cNvPr id="18434" name="Picture 2" descr="new-microsoft-logo-SIZED-SQUARE-300x297 - Authy">
            <a:extLst>
              <a:ext uri="{FF2B5EF4-FFF2-40B4-BE49-F238E27FC236}">
                <a16:creationId xmlns:a16="http://schemas.microsoft.com/office/drawing/2014/main" id="{6F9BC2BE-A424-4D6E-A00D-BB3A7548F5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00" y="1597819"/>
            <a:ext cx="3699356" cy="3662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E3281-767F-4E17-A55C-BEEFA52BEA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9356" y="1417638"/>
            <a:ext cx="8060844" cy="4267200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According to former Microsoft CEO Steve Ballmer, the Pareto (80/20) principle is frequently deployed at Microsoft.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Microsoft found that 80</a:t>
            </a:r>
            <a:r>
              <a:rPr lang="en-GB" dirty="0">
                <a:solidFill>
                  <a:srgbClr val="202124"/>
                </a:solidFill>
              </a:rPr>
              <a:t>%</a:t>
            </a:r>
            <a:r>
              <a:rPr lang="en-GB" i="0" dirty="0">
                <a:solidFill>
                  <a:srgbClr val="202124"/>
                </a:solidFill>
                <a:effectLst/>
              </a:rPr>
              <a:t> of the errors and crashes in Windows and Office programs are caused by 20% of the entire pool of “bugs” detected</a:t>
            </a:r>
            <a:r>
              <a:rPr lang="en-GB" dirty="0">
                <a:solidFill>
                  <a:srgbClr val="202124"/>
                </a:solidFill>
              </a:rPr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202124"/>
                </a:solidFill>
              </a:rPr>
              <a:t>By prioritising bug fixes using the pareto principle, Microsoft are able to respond to the most significant problems more quickly, limiting disruption for its customers and improving satisfaction.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5907092"/>
      </p:ext>
    </p:extLst>
  </p:cSld>
  <p:clrMapOvr>
    <a:masterClrMapping/>
  </p:clrMapOvr>
  <p:transition>
    <p:cover dir="rd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99975-DAA8-443F-BD71-E7B05FE75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Pareto Analysis – Google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E3281-767F-4E17-A55C-BEEFA52BEA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236" y="1417638"/>
            <a:ext cx="8561696" cy="410456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In the early development of google apps, software developers realised Microsoft dominated the market, and thus they needed to take an alternative approach to gain market share: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Google used the pareto principle to develop apps that could satisfy 80% of Microsoft’s target audience but with only 20% of the features offered by MS programs.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800" dirty="0"/>
              <a:t>From this humble beginning, google grew to become a </a:t>
            </a:r>
            <a:r>
              <a:rPr lang="en-GB" sz="2800" b="0" i="0" dirty="0">
                <a:effectLst/>
              </a:rPr>
              <a:t>business worth 181.69 billion dollars per year.</a:t>
            </a:r>
            <a:endParaRPr lang="en-GB" sz="2800" dirty="0"/>
          </a:p>
        </p:txBody>
      </p:sp>
      <p:pic>
        <p:nvPicPr>
          <p:cNvPr id="21506" name="Picture 2">
            <a:extLst>
              <a:ext uri="{FF2B5EF4-FFF2-40B4-BE49-F238E27FC236}">
                <a16:creationId xmlns:a16="http://schemas.microsoft.com/office/drawing/2014/main" id="{8748F0A5-088D-4314-8DD1-B31F30862B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3959" y="2075597"/>
            <a:ext cx="2706805" cy="2706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2191751"/>
      </p:ext>
    </p:extLst>
  </p:cSld>
  <p:clrMapOvr>
    <a:masterClrMapping/>
  </p:clrMapOvr>
  <p:transition>
    <p:cover dir="rd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9" name="Picture 15368">
            <a:extLst>
              <a:ext uri="{FF2B5EF4-FFF2-40B4-BE49-F238E27FC236}">
                <a16:creationId xmlns:a16="http://schemas.microsoft.com/office/drawing/2014/main" id="{25333B9C-9B07-46D4-B78F-184D6DFFC0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0852" y="1182429"/>
            <a:ext cx="5450296" cy="44931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F4ED62D-7D7E-4746-B951-B2687A8DA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we Perform Pareto Analysis?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C5CF8B1-39FC-41E2-8978-938C6365C2A3}"/>
              </a:ext>
            </a:extLst>
          </p:cNvPr>
          <p:cNvCxnSpPr>
            <a:cxnSpLocks/>
            <a:stCxn id="29" idx="3"/>
          </p:cNvCxnSpPr>
          <p:nvPr/>
        </p:nvCxnSpPr>
        <p:spPr>
          <a:xfrm>
            <a:off x="3446298" y="4741827"/>
            <a:ext cx="933197" cy="6162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8020116A-35B2-4915-9C18-E9743063C855}"/>
              </a:ext>
            </a:extLst>
          </p:cNvPr>
          <p:cNvSpPr txBox="1"/>
          <p:nvPr/>
        </p:nvSpPr>
        <p:spPr>
          <a:xfrm>
            <a:off x="187618" y="2831577"/>
            <a:ext cx="3439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3. Plot bars to show  the number of occurrences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652E67B8-1B27-4C4B-97C6-7208D990D97D}"/>
              </a:ext>
            </a:extLst>
          </p:cNvPr>
          <p:cNvCxnSpPr>
            <a:cxnSpLocks/>
          </p:cNvCxnSpPr>
          <p:nvPr/>
        </p:nvCxnSpPr>
        <p:spPr>
          <a:xfrm>
            <a:off x="3574442" y="3009629"/>
            <a:ext cx="984961" cy="5973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475D1313-3D3F-43E1-B120-3B5F63AD64C4}"/>
              </a:ext>
            </a:extLst>
          </p:cNvPr>
          <p:cNvSpPr txBox="1"/>
          <p:nvPr/>
        </p:nvSpPr>
        <p:spPr>
          <a:xfrm>
            <a:off x="187618" y="1859341"/>
            <a:ext cx="34850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4. Calculate the cumulative frequency of occurrences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C8BD841-6321-4794-BB0C-303AEC7D7EB0}"/>
              </a:ext>
            </a:extLst>
          </p:cNvPr>
          <p:cNvSpPr txBox="1"/>
          <p:nvPr/>
        </p:nvSpPr>
        <p:spPr>
          <a:xfrm>
            <a:off x="254296" y="4418661"/>
            <a:ext cx="31920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1. Compile the data set (defects/complaints/errors etc.)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E0348BA-D735-4520-911E-3C473C12A08A}"/>
              </a:ext>
            </a:extLst>
          </p:cNvPr>
          <p:cNvSpPr txBox="1"/>
          <p:nvPr/>
        </p:nvSpPr>
        <p:spPr>
          <a:xfrm>
            <a:off x="187618" y="3625119"/>
            <a:ext cx="3439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2. Arrange the data set in order of occurrence (decreasing)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108305C-F67F-4451-8AFA-DB98BA201083}"/>
              </a:ext>
            </a:extLst>
          </p:cNvPr>
          <p:cNvSpPr txBox="1"/>
          <p:nvPr/>
        </p:nvSpPr>
        <p:spPr>
          <a:xfrm>
            <a:off x="8752477" y="1889221"/>
            <a:ext cx="3439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5. Plot the cumulative frequencies as percentages</a:t>
            </a:r>
          </a:p>
        </p:txBody>
      </p:sp>
      <p:cxnSp>
        <p:nvCxnSpPr>
          <p:cNvPr id="15368" name="Straight Arrow Connector 15367">
            <a:extLst>
              <a:ext uri="{FF2B5EF4-FFF2-40B4-BE49-F238E27FC236}">
                <a16:creationId xmlns:a16="http://schemas.microsoft.com/office/drawing/2014/main" id="{922D3C05-5591-4E01-9DD1-FFD3F0C3D12A}"/>
              </a:ext>
            </a:extLst>
          </p:cNvPr>
          <p:cNvCxnSpPr>
            <a:cxnSpLocks/>
            <a:stCxn id="36" idx="1"/>
          </p:cNvCxnSpPr>
          <p:nvPr/>
        </p:nvCxnSpPr>
        <p:spPr>
          <a:xfrm flipH="1" flipV="1">
            <a:off x="6810375" y="2124607"/>
            <a:ext cx="1942102" cy="877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1E2F1297-BDC2-4B71-B7EC-C7597B37E6A4}"/>
              </a:ext>
            </a:extLst>
          </p:cNvPr>
          <p:cNvSpPr txBox="1"/>
          <p:nvPr/>
        </p:nvSpPr>
        <p:spPr>
          <a:xfrm>
            <a:off x="8786813" y="2831577"/>
            <a:ext cx="34395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6. Plot a horizontal line at 80% (X) and a vertical line at the point of intersection</a:t>
            </a:r>
          </a:p>
        </p:txBody>
      </p:sp>
      <p:cxnSp>
        <p:nvCxnSpPr>
          <p:cNvPr id="15371" name="Straight Arrow Connector 15370">
            <a:extLst>
              <a:ext uri="{FF2B5EF4-FFF2-40B4-BE49-F238E27FC236}">
                <a16:creationId xmlns:a16="http://schemas.microsoft.com/office/drawing/2014/main" id="{1F419F42-3B83-4CED-9C4B-882E466DB945}"/>
              </a:ext>
            </a:extLst>
          </p:cNvPr>
          <p:cNvCxnSpPr>
            <a:stCxn id="43" idx="1"/>
          </p:cNvCxnSpPr>
          <p:nvPr/>
        </p:nvCxnSpPr>
        <p:spPr>
          <a:xfrm flipH="1" flipV="1">
            <a:off x="6810375" y="2535555"/>
            <a:ext cx="1976438" cy="7576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373" name="Straight Arrow Connector 15372">
            <a:extLst>
              <a:ext uri="{FF2B5EF4-FFF2-40B4-BE49-F238E27FC236}">
                <a16:creationId xmlns:a16="http://schemas.microsoft.com/office/drawing/2014/main" id="{EBA9B2AE-F9E4-4E19-9C40-3174EE5CF629}"/>
              </a:ext>
            </a:extLst>
          </p:cNvPr>
          <p:cNvCxnSpPr>
            <a:stCxn id="43" idx="1"/>
          </p:cNvCxnSpPr>
          <p:nvPr/>
        </p:nvCxnSpPr>
        <p:spPr>
          <a:xfrm flipH="1">
            <a:off x="5684889" y="3293242"/>
            <a:ext cx="3101924" cy="5027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1B904B00-0BA1-4023-81E8-F58DD622789C}"/>
              </a:ext>
            </a:extLst>
          </p:cNvPr>
          <p:cNvSpPr txBox="1"/>
          <p:nvPr/>
        </p:nvSpPr>
        <p:spPr>
          <a:xfrm>
            <a:off x="8752476" y="4090846"/>
            <a:ext cx="34395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7. Identify which occurrences (defects/complaints/errors etc.) are left of the 80% intersection point</a:t>
            </a:r>
          </a:p>
        </p:txBody>
      </p:sp>
    </p:spTree>
    <p:extLst>
      <p:ext uri="{BB962C8B-B14F-4D97-AF65-F5344CB8AC3E}">
        <p14:creationId xmlns:p14="http://schemas.microsoft.com/office/powerpoint/2010/main" val="727339008"/>
      </p:ext>
    </p:extLst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5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5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8" grpId="0"/>
      <p:bldP spid="29" grpId="0"/>
      <p:bldP spid="30" grpId="0"/>
      <p:bldP spid="36" grpId="0"/>
      <p:bldP spid="43" grpId="0"/>
      <p:bldP spid="5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11E93-DA9B-4F3E-B4C2-8661C1131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18347"/>
            <a:ext cx="10972800" cy="1143000"/>
          </a:xfrm>
        </p:spPr>
        <p:txBody>
          <a:bodyPr/>
          <a:lstStyle/>
          <a:p>
            <a:r>
              <a:rPr lang="en-GB" dirty="0"/>
              <a:t>Pareto Analysis – Data Collection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C084E-F681-4A64-A5B3-2158A51FC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98821"/>
            <a:ext cx="109728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Before we can consider performing any analysis, first we must collect the required data, this typically includes: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Process data acquisition (check sheets, DAQ systems etc.)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Interviews &amp; questionnaires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Incident reports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Complaint records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Empirical data (observation/eyewitness)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4938390"/>
      </p:ext>
    </p:extLst>
  </p:cSld>
  <p:clrMapOvr>
    <a:masterClrMapping/>
  </p:clrMapOvr>
  <p:transition>
    <p:cover dir="rd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11E93-DA9B-4F3E-B4C2-8661C1131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17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Pareto Analysis – Data Preparation</a:t>
            </a:r>
            <a:br>
              <a:rPr lang="en-GB" dirty="0"/>
            </a:br>
            <a:r>
              <a:rPr lang="en-GB" sz="2700" i="1" dirty="0"/>
              <a:t>(Pre-processing the data)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C084E-F681-4A64-A5B3-2158A51FC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589" y="1348097"/>
            <a:ext cx="9817768" cy="4461065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dirty="0"/>
              <a:t>1. Decide what categories you will use to group the data / items.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2. Decide what measurement is appropriate (common measurements are: frequency / quantity, cost and time)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3. Decide what period of time the Pareto chart will cover (one work cycle? one day? one week?)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4. Collect the data (or compile data that already exists).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5. Determine the sum (total) of measurements for each category.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6. Arrange the categories of data in order of decreasing occurrence.</a:t>
            </a:r>
          </a:p>
        </p:txBody>
      </p:sp>
      <p:pic>
        <p:nvPicPr>
          <p:cNvPr id="16386" name="Picture 2" descr="13 Grouping data | The Epidemiologist R Handbook">
            <a:extLst>
              <a:ext uri="{FF2B5EF4-FFF2-40B4-BE49-F238E27FC236}">
                <a16:creationId xmlns:a16="http://schemas.microsoft.com/office/drawing/2014/main" id="{86FD97B1-4AF7-4F82-A8A9-4FD2E70334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786100" y="2385307"/>
            <a:ext cx="4293186" cy="1780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7256286"/>
      </p:ext>
    </p:extLst>
  </p:cSld>
  <p:clrMapOvr>
    <a:masterClrMapping/>
  </p:clrMapOvr>
  <p:transition>
    <p:cover dir="rd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C7DD1-4D4E-42D2-B2B1-AFB9C891A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Worked Example – Step 1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67BD3F2A-9454-473C-A167-7AAA2A1386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116" y="4794435"/>
            <a:ext cx="9817768" cy="687087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lnSpc>
                <a:spcPct val="120000"/>
              </a:lnSpc>
              <a:buNone/>
            </a:pPr>
            <a:r>
              <a:rPr lang="en-GB" dirty="0"/>
              <a:t>Collect data (or compile data that already exists) to form a data set.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4CA79032-8C46-4470-A516-92443D6ADDD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4496"/>
          <a:stretch/>
        </p:blipFill>
        <p:spPr>
          <a:xfrm>
            <a:off x="0" y="1977395"/>
            <a:ext cx="6096000" cy="2600827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3EEA0093-4EB0-4611-89A6-68B5D647F8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5210" y="1980043"/>
            <a:ext cx="2938231" cy="2600827"/>
          </a:xfrm>
          <a:prstGeom prst="rect">
            <a:avLst/>
          </a:prstGeom>
        </p:spPr>
      </p:pic>
      <p:sp>
        <p:nvSpPr>
          <p:cNvPr id="29" name="Arrow: Right 28">
            <a:extLst>
              <a:ext uri="{FF2B5EF4-FFF2-40B4-BE49-F238E27FC236}">
                <a16:creationId xmlns:a16="http://schemas.microsoft.com/office/drawing/2014/main" id="{A40DA560-5D37-4D22-A21B-1F78304E7EEE}"/>
              </a:ext>
            </a:extLst>
          </p:cNvPr>
          <p:cNvSpPr/>
          <p:nvPr/>
        </p:nvSpPr>
        <p:spPr>
          <a:xfrm>
            <a:off x="6370163" y="3085456"/>
            <a:ext cx="1860884" cy="687087"/>
          </a:xfrm>
          <a:prstGeom prst="rightArrow">
            <a:avLst/>
          </a:prstGeom>
          <a:solidFill>
            <a:srgbClr val="003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262011"/>
      </p:ext>
    </p:extLst>
  </p:cSld>
  <p:clrMapOvr>
    <a:masterClrMapping/>
  </p:clrMapOvr>
  <p:transition>
    <p:cover dir="rd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C7DD1-4D4E-42D2-B2B1-AFB9C891A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Worked Example – Step 2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67BD3F2A-9454-473C-A167-7AAA2A1386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116" y="4753274"/>
            <a:ext cx="9817768" cy="687087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20000"/>
              </a:lnSpc>
              <a:buNone/>
            </a:pPr>
            <a:r>
              <a:rPr lang="en-GB" dirty="0"/>
              <a:t>Arrange the data set in order of frequency (decreasing).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D97685-BEAA-4E5D-BB57-916250BB36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2133" y="1612505"/>
            <a:ext cx="3444776" cy="304920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5820D0C-3734-4B37-91B4-59B8EE77EB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5092" y="1612505"/>
            <a:ext cx="3444775" cy="3049204"/>
          </a:xfrm>
          <a:prstGeom prst="rect">
            <a:avLst/>
          </a:prstGeom>
        </p:spPr>
      </p:pic>
      <p:sp>
        <p:nvSpPr>
          <p:cNvPr id="9" name="Arrow: Right 8">
            <a:extLst>
              <a:ext uri="{FF2B5EF4-FFF2-40B4-BE49-F238E27FC236}">
                <a16:creationId xmlns:a16="http://schemas.microsoft.com/office/drawing/2014/main" id="{4240D319-7451-4A3D-827D-5D78BBD10DEB}"/>
              </a:ext>
            </a:extLst>
          </p:cNvPr>
          <p:cNvSpPr/>
          <p:nvPr/>
        </p:nvSpPr>
        <p:spPr>
          <a:xfrm>
            <a:off x="5165558" y="3085456"/>
            <a:ext cx="1860884" cy="687087"/>
          </a:xfrm>
          <a:prstGeom prst="rightArrow">
            <a:avLst/>
          </a:prstGeom>
          <a:solidFill>
            <a:srgbClr val="003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6542"/>
      </p:ext>
    </p:extLst>
  </p:cSld>
  <p:clrMapOvr>
    <a:masterClrMapping/>
  </p:clrMapOvr>
  <p:transition>
    <p:cover dir="rd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C7DD1-4D4E-42D2-B2B1-AFB9C891A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Worked Example – Step 3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67BD3F2A-9454-473C-A167-7AAA2A1386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114" y="4822777"/>
            <a:ext cx="9817768" cy="687087"/>
          </a:xfrm>
        </p:spPr>
        <p:txBody>
          <a:bodyPr>
            <a:normAutofit fontScale="92500"/>
          </a:bodyPr>
          <a:lstStyle/>
          <a:p>
            <a:pPr marL="0" indent="0" algn="ctr">
              <a:lnSpc>
                <a:spcPct val="120000"/>
              </a:lnSpc>
              <a:buNone/>
            </a:pPr>
            <a:r>
              <a:rPr lang="en-GB" dirty="0"/>
              <a:t>Calculate cumulative frequency and cumulative percentage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D41671F-1BC1-475F-96F3-AF7D686907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7025" y="1554401"/>
            <a:ext cx="7637950" cy="319887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3F55188-8833-4CEE-A7E1-41DEC7858D68}"/>
              </a:ext>
            </a:extLst>
          </p:cNvPr>
          <p:cNvSpPr txBox="1"/>
          <p:nvPr/>
        </p:nvSpPr>
        <p:spPr>
          <a:xfrm>
            <a:off x="10026315" y="1781560"/>
            <a:ext cx="19571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(65/112) X 100 = 58.04%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3740FFC-5C53-4584-B46E-38C86C95506F}"/>
              </a:ext>
            </a:extLst>
          </p:cNvPr>
          <p:cNvCxnSpPr>
            <a:cxnSpLocks/>
          </p:cNvCxnSpPr>
          <p:nvPr/>
        </p:nvCxnSpPr>
        <p:spPr>
          <a:xfrm flipH="1">
            <a:off x="9240253" y="2104726"/>
            <a:ext cx="9144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0C009E3-8A98-4075-B431-99A8F9676B83}"/>
              </a:ext>
            </a:extLst>
          </p:cNvPr>
          <p:cNvCxnSpPr>
            <a:cxnSpLocks/>
          </p:cNvCxnSpPr>
          <p:nvPr/>
        </p:nvCxnSpPr>
        <p:spPr>
          <a:xfrm flipH="1">
            <a:off x="9240253" y="2971524"/>
            <a:ext cx="9144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AC86922-950D-4933-81CC-5857E9531EB4}"/>
              </a:ext>
            </a:extLst>
          </p:cNvPr>
          <p:cNvSpPr txBox="1"/>
          <p:nvPr/>
        </p:nvSpPr>
        <p:spPr>
          <a:xfrm>
            <a:off x="10026314" y="2621086"/>
            <a:ext cx="19571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(103/112) X 100 = 91.96%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F35454B-AAE1-46C5-8205-2BB071C2B6E6}"/>
              </a:ext>
            </a:extLst>
          </p:cNvPr>
          <p:cNvSpPr txBox="1"/>
          <p:nvPr/>
        </p:nvSpPr>
        <p:spPr>
          <a:xfrm>
            <a:off x="10026314" y="3590582"/>
            <a:ext cx="19571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(111/112) X 100 = 99.11%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45C197B3-336A-4052-BE7F-9487CD55CE4A}"/>
              </a:ext>
            </a:extLst>
          </p:cNvPr>
          <p:cNvCxnSpPr>
            <a:cxnSpLocks/>
          </p:cNvCxnSpPr>
          <p:nvPr/>
        </p:nvCxnSpPr>
        <p:spPr>
          <a:xfrm flipH="1">
            <a:off x="9240253" y="3913747"/>
            <a:ext cx="9144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9837921"/>
      </p:ext>
    </p:extLst>
  </p:cSld>
  <p:clrMapOvr>
    <a:masterClrMapping/>
  </p:clrMapOvr>
  <p:transition>
    <p:cover dir="rd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C7DD1-4D4E-42D2-B2B1-AFB9C891A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Worked Example – Step 4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67BD3F2A-9454-473C-A167-7AAA2A1386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116" y="4866884"/>
            <a:ext cx="9817768" cy="687087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20000"/>
              </a:lnSpc>
              <a:buNone/>
            </a:pPr>
            <a:r>
              <a:rPr lang="en-GB" dirty="0"/>
              <a:t>Plot the frequency data into a bar chart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23FB64-0A94-4185-9CBA-84FEF6D48E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999" y="1382885"/>
            <a:ext cx="5813582" cy="351874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2B846FF-2DEA-460E-B431-F5F0DCC46EC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7154"/>
          <a:stretch/>
        </p:blipFill>
        <p:spPr>
          <a:xfrm>
            <a:off x="609600" y="1542824"/>
            <a:ext cx="3272589" cy="3198873"/>
          </a:xfrm>
          <a:prstGeom prst="rect">
            <a:avLst/>
          </a:prstGeom>
        </p:spPr>
      </p:pic>
      <p:sp>
        <p:nvSpPr>
          <p:cNvPr id="14" name="Arrow: Right 13">
            <a:extLst>
              <a:ext uri="{FF2B5EF4-FFF2-40B4-BE49-F238E27FC236}">
                <a16:creationId xmlns:a16="http://schemas.microsoft.com/office/drawing/2014/main" id="{C84A4C30-B281-4E18-A8EA-C0B5CE8DD0BB}"/>
              </a:ext>
            </a:extLst>
          </p:cNvPr>
          <p:cNvSpPr/>
          <p:nvPr/>
        </p:nvSpPr>
        <p:spPr>
          <a:xfrm>
            <a:off x="4058652" y="2798716"/>
            <a:ext cx="1860884" cy="687087"/>
          </a:xfrm>
          <a:prstGeom prst="rightArrow">
            <a:avLst/>
          </a:prstGeom>
          <a:solidFill>
            <a:srgbClr val="003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266842"/>
      </p:ext>
    </p:extLst>
  </p:cSld>
  <p:clrMapOvr>
    <a:masterClrMapping/>
  </p:clrMapOvr>
  <p:transition>
    <p:cover dir="rd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C7DD1-4D4E-42D2-B2B1-AFB9C891A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Worked Example – Step 5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67BD3F2A-9454-473C-A167-7AAA2A1386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116" y="4866884"/>
            <a:ext cx="9817768" cy="687087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20000"/>
              </a:lnSpc>
              <a:buNone/>
            </a:pPr>
            <a:r>
              <a:rPr lang="en-GB" dirty="0"/>
              <a:t>Add the cumulative percentage data using a line graph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C84A4C30-B281-4E18-A8EA-C0B5CE8DD0BB}"/>
              </a:ext>
            </a:extLst>
          </p:cNvPr>
          <p:cNvSpPr/>
          <p:nvPr/>
        </p:nvSpPr>
        <p:spPr>
          <a:xfrm>
            <a:off x="3850582" y="2798717"/>
            <a:ext cx="1860884" cy="687087"/>
          </a:xfrm>
          <a:prstGeom prst="rightArrow">
            <a:avLst/>
          </a:prstGeom>
          <a:solidFill>
            <a:srgbClr val="003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CBE3309-AEA2-4786-910F-F988FEA3CA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0163" b="8717"/>
          <a:stretch/>
        </p:blipFill>
        <p:spPr>
          <a:xfrm>
            <a:off x="1295354" y="1720857"/>
            <a:ext cx="2278932" cy="29200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9F6D6EA-6F0A-4DC2-96C2-49EEF85AAE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9514" y="1380044"/>
            <a:ext cx="5562886" cy="3524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282235"/>
      </p:ext>
    </p:extLst>
  </p:cSld>
  <p:clrMapOvr>
    <a:masterClrMapping/>
  </p:clrMapOvr>
  <p:transition>
    <p:cover dir="rd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C7DD1-4D4E-42D2-B2B1-AFB9C891A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Worked Example – Step 6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67BD3F2A-9454-473C-A167-7AAA2A1386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449" y="4916692"/>
            <a:ext cx="11341100" cy="687087"/>
          </a:xfrm>
        </p:spPr>
        <p:txBody>
          <a:bodyPr>
            <a:normAutofit fontScale="92500"/>
          </a:bodyPr>
          <a:lstStyle/>
          <a:p>
            <a:pPr marL="0" indent="0" algn="ctr">
              <a:lnSpc>
                <a:spcPct val="120000"/>
              </a:lnSpc>
              <a:buNone/>
            </a:pPr>
            <a:r>
              <a:rPr lang="en-GB" dirty="0"/>
              <a:t>Find the 80% intersection point and identify the vital few / trivial many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8377B6-CE7A-4D92-A180-39C91DBC98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9908" y="1344914"/>
            <a:ext cx="5632182" cy="3571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732260"/>
      </p:ext>
    </p:extLst>
  </p:cSld>
  <p:clrMapOvr>
    <a:masterClrMapping/>
  </p:clrMapOvr>
  <p:transition>
    <p:cover dir="rd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B2B48-4D10-4EDF-B38F-A0BD1859E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– Painting Process Defects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D162E8-9472-42B3-AFBA-5B4D5BA47B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962" y="1518097"/>
            <a:ext cx="6026438" cy="3821805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D56BD0F-808C-43D3-945C-75D98C624E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4439" y="2205293"/>
            <a:ext cx="5308599" cy="2474708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20000"/>
              </a:lnSpc>
              <a:buNone/>
            </a:pPr>
            <a:r>
              <a:rPr lang="en-GB" dirty="0"/>
              <a:t>Based on this Pareto diagram, which types of defect should the company focus on eliminating and why?</a:t>
            </a:r>
          </a:p>
        </p:txBody>
      </p:sp>
    </p:spTree>
    <p:extLst>
      <p:ext uri="{BB962C8B-B14F-4D97-AF65-F5344CB8AC3E}">
        <p14:creationId xmlns:p14="http://schemas.microsoft.com/office/powerpoint/2010/main" val="3531497344"/>
      </p:ext>
    </p:extLst>
  </p:cSld>
  <p:clrMapOvr>
    <a:masterClrMapping/>
  </p:clrMapOvr>
  <p:transition>
    <p:cover dir="rd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DC8EE-433C-42C5-AFAC-2DD09E91F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Question - limitations of Pareto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8881D-C28A-490C-8E79-058E69709A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98359"/>
            <a:ext cx="8509000" cy="393423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Can you think of any potential limitations / issues with Pareto analysis?</a:t>
            </a:r>
          </a:p>
          <a:p>
            <a:pPr marL="0" indent="0" algn="ctr">
              <a:spcBef>
                <a:spcPts val="1800"/>
              </a:spcBef>
              <a:buNone/>
            </a:pPr>
            <a:r>
              <a:rPr lang="en-GB" dirty="0"/>
              <a:t>Hint, think about: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dirty="0"/>
              <a:t>The significance / severity of the data.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dirty="0"/>
              <a:t>The source of the data.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dirty="0"/>
              <a:t>The type of data that can be analysed</a:t>
            </a:r>
          </a:p>
        </p:txBody>
      </p:sp>
      <p:pic>
        <p:nvPicPr>
          <p:cNvPr id="4" name="Picture 2" descr="Cute cartoon question mark Royalty Free Vector Image">
            <a:extLst>
              <a:ext uri="{FF2B5EF4-FFF2-40B4-BE49-F238E27FC236}">
                <a16:creationId xmlns:a16="http://schemas.microsoft.com/office/drawing/2014/main" id="{053D2DC1-692E-40F0-8499-CBF8520169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6" t="9315" r="22515" b="13973"/>
          <a:stretch/>
        </p:blipFill>
        <p:spPr bwMode="auto">
          <a:xfrm>
            <a:off x="9406326" y="1461882"/>
            <a:ext cx="2176074" cy="3934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9126394"/>
      </p:ext>
    </p:extLst>
  </p:cSld>
  <p:clrMapOvr>
    <a:masterClrMapping/>
  </p:clrMapOvr>
  <p:transition>
    <p:cover dir="rd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6704F-1EC3-4FFA-A4F9-070F4606B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Pareto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8C187-D7A1-467B-A7A7-70E94C166E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2052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Pareto analysis is an extremely powerful &amp; effective tool, but it is also subject to a few limitations that must be carefully considered:</a:t>
            </a:r>
          </a:p>
          <a:p>
            <a:pPr marL="514350" indent="-514350">
              <a:spcBef>
                <a:spcPts val="1200"/>
              </a:spcBef>
              <a:buFont typeface="+mj-lt"/>
              <a:buAutoNum type="arabicPeriod"/>
            </a:pPr>
            <a:r>
              <a:rPr lang="en-GB" dirty="0"/>
              <a:t>Pareto analysis may not represent the severity/significance of a defect (or problem). </a:t>
            </a:r>
          </a:p>
          <a:p>
            <a:pPr marL="514350" indent="-514350">
              <a:spcBef>
                <a:spcPts val="1200"/>
              </a:spcBef>
              <a:buFont typeface="+mj-lt"/>
              <a:buAutoNum type="arabicPeriod"/>
            </a:pPr>
            <a:r>
              <a:rPr lang="en-GB" dirty="0"/>
              <a:t>Pareto analysis typically uses past (historical) data. </a:t>
            </a:r>
          </a:p>
          <a:p>
            <a:pPr marL="514350" indent="-514350">
              <a:spcBef>
                <a:spcPts val="1200"/>
              </a:spcBef>
              <a:buFont typeface="+mj-lt"/>
              <a:buAutoNum type="arabicPeriod"/>
            </a:pPr>
            <a:r>
              <a:rPr lang="fr-FR" dirty="0"/>
              <a:t>Pareto analysis bases its conclusions on quantitative data.</a:t>
            </a:r>
            <a:endParaRPr lang="en-GB" dirty="0"/>
          </a:p>
          <a:p>
            <a:pPr marL="514350" indent="-514350">
              <a:spcBef>
                <a:spcPts val="1200"/>
              </a:spcBef>
              <a:buFont typeface="+mj-lt"/>
              <a:buAutoNum type="arabicPeriod"/>
            </a:pPr>
            <a:r>
              <a:rPr lang="en-GB" b="0" i="0" dirty="0">
                <a:solidFill>
                  <a:srgbClr val="000000"/>
                </a:solidFill>
                <a:effectLst/>
              </a:rPr>
              <a:t>Multiple (lower level) Pareto charts may be required to identify the true cause.</a:t>
            </a:r>
          </a:p>
          <a:p>
            <a:pPr marL="514350" indent="-514350">
              <a:spcBef>
                <a:spcPts val="1200"/>
              </a:spcBef>
              <a:buFont typeface="+mj-lt"/>
              <a:buAutoNum type="arabicPeriod"/>
            </a:pPr>
            <a:r>
              <a:rPr lang="en-GB" dirty="0"/>
              <a:t>Not all cases follow the 80/20 rule.</a:t>
            </a:r>
          </a:p>
        </p:txBody>
      </p:sp>
    </p:spTree>
    <p:extLst>
      <p:ext uri="{BB962C8B-B14F-4D97-AF65-F5344CB8AC3E}">
        <p14:creationId xmlns:p14="http://schemas.microsoft.com/office/powerpoint/2010/main" val="2035421214"/>
      </p:ext>
    </p:extLst>
  </p:cSld>
  <p:clrMapOvr>
    <a:masterClrMapping/>
  </p:clrMapOvr>
  <p:transition>
    <p:cover dir="rd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035BD-DCD4-43C0-9E06-4AACCAAA54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Weighted Pareto Analysis – Brief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992E8-C342-4415-A111-7C4F51EC16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1116" y="1417638"/>
            <a:ext cx="6309814" cy="3019629"/>
          </a:xfrm>
        </p:spPr>
        <p:txBody>
          <a:bodyPr>
            <a:noAutofit/>
          </a:bodyPr>
          <a:lstStyle/>
          <a:p>
            <a:r>
              <a:rPr lang="en-GB" sz="2800" dirty="0"/>
              <a:t>A weighted Pareto chart doesn't just look at how often defects occur, but also considers how important they are.</a:t>
            </a:r>
          </a:p>
          <a:p>
            <a:r>
              <a:rPr lang="en-GB" sz="2800" dirty="0"/>
              <a:t>A weighted Pareto chart accounts for the severity of the defects, their cost, detectability or almost anything else we may want to track.</a:t>
            </a:r>
          </a:p>
          <a:p>
            <a:r>
              <a:rPr lang="en-GB" sz="2800" dirty="0"/>
              <a:t>Adding the weights to the frequency data requires careful consideration.</a:t>
            </a:r>
          </a:p>
          <a:p>
            <a:endParaRPr lang="en-GB" sz="2800" dirty="0"/>
          </a:p>
        </p:txBody>
      </p:sp>
      <p:pic>
        <p:nvPicPr>
          <p:cNvPr id="1026" name="Picture 2" descr="Example 29.8: Creating Weighted Pareto Charts">
            <a:extLst>
              <a:ext uri="{FF2B5EF4-FFF2-40B4-BE49-F238E27FC236}">
                <a16:creationId xmlns:a16="http://schemas.microsoft.com/office/drawing/2014/main" id="{2667F293-D39F-4AB8-98E9-8ED5D48FF8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927" y="1417638"/>
            <a:ext cx="5081516" cy="3917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9122278"/>
      </p:ext>
    </p:extLst>
  </p:cSld>
  <p:clrMapOvr>
    <a:masterClrMapping/>
  </p:clrMapOvr>
  <p:transition>
    <p:cover dir="rd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F1ACF-5FEF-430F-AEB5-12776E6A7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Comparative Pareto Analysis – Brief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936DE-642C-455C-B1CF-C6348BC4A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842" y="1470484"/>
            <a:ext cx="6814783" cy="3917032"/>
          </a:xfrm>
        </p:spPr>
        <p:txBody>
          <a:bodyPr>
            <a:normAutofit/>
          </a:bodyPr>
          <a:lstStyle/>
          <a:p>
            <a:r>
              <a:rPr lang="en-GB" sz="2800" dirty="0"/>
              <a:t>Comparative Pareto charts combine two or more </a:t>
            </a:r>
            <a:r>
              <a:rPr lang="en-GB" sz="2800"/>
              <a:t>Pareto diagrams </a:t>
            </a:r>
            <a:r>
              <a:rPr lang="en-GB" sz="2800" dirty="0"/>
              <a:t>for the same </a:t>
            </a:r>
            <a:r>
              <a:rPr lang="en-GB" sz="2800"/>
              <a:t>process variable</a:t>
            </a:r>
            <a:endParaRPr lang="en-GB" sz="2800" dirty="0"/>
          </a:p>
          <a:p>
            <a:r>
              <a:rPr lang="en-GB" sz="2800" dirty="0"/>
              <a:t>The component charts are displayed with uniform axes to facilitate comparison.</a:t>
            </a:r>
          </a:p>
          <a:p>
            <a:r>
              <a:rPr lang="en-GB" sz="2800" dirty="0"/>
              <a:t>It allows us to identify how other variables (process step/operator/day etc) effect the variable of interest (defect frequency). 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4224D264-E05A-4A94-8833-D69D3E3B70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1552" y="1611999"/>
            <a:ext cx="4623606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6212543"/>
      </p:ext>
    </p:extLst>
  </p:cSld>
  <p:clrMapOvr>
    <a:masterClrMapping/>
  </p:clrMapOvr>
  <p:transition>
    <p:cover dir="rd"/>
  </p:transition>
</p:sld>
</file>

<file path=ppt/theme/theme1.xml><?xml version="1.0" encoding="utf-8"?>
<a:theme xmlns:a="http://schemas.openxmlformats.org/drawingml/2006/main" name="UWTSD PP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heme" id="{6EBE88DF-8B41-4CD6-9AA5-F1955B3F6569}" vid="{9192FCEE-239D-4D4F-980E-878814FDBBF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7F731E7452C854ABE5EB8C94666986C" ma:contentTypeVersion="5" ma:contentTypeDescription="Create a new document." ma:contentTypeScope="" ma:versionID="7716b86f57334a669137951a2b992f11">
  <xsd:schema xmlns:xsd="http://www.w3.org/2001/XMLSchema" xmlns:xs="http://www.w3.org/2001/XMLSchema" xmlns:p="http://schemas.microsoft.com/office/2006/metadata/properties" xmlns:ns2="b1eb68b5-1f4b-46a3-92bd-9f6606ee54a4" targetNamespace="http://schemas.microsoft.com/office/2006/metadata/properties" ma:root="true" ma:fieldsID="928cf922026c5dd000517606d2e5b60e" ns2:_="">
    <xsd:import namespace="b1eb68b5-1f4b-46a3-92bd-9f6606ee54a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eb68b5-1f4b-46a3-92bd-9f6606ee54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F76D5BD-10F1-4BF6-A542-E8C96A40BD3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A637416-23A3-484D-9B59-8FA445D0A02E}"/>
</file>

<file path=customXml/itemProps3.xml><?xml version="1.0" encoding="utf-8"?>
<ds:datastoreItem xmlns:ds="http://schemas.openxmlformats.org/officeDocument/2006/customXml" ds:itemID="{F9D7A882-B4F1-4C8A-8754-F8E954F94D12}">
  <ds:schemaRefs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purl.org/dc/terms/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25302</TotalTime>
  <Words>2135</Words>
  <Application>Microsoft Office PowerPoint</Application>
  <PresentationFormat>Widescreen</PresentationFormat>
  <Paragraphs>221</Paragraphs>
  <Slides>39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6" baseType="lpstr">
      <vt:lpstr>arial</vt:lpstr>
      <vt:lpstr>arial</vt:lpstr>
      <vt:lpstr>Calibri</vt:lpstr>
      <vt:lpstr>Myriad Pro</vt:lpstr>
      <vt:lpstr>Times New Roman</vt:lpstr>
      <vt:lpstr>Wingdings</vt:lpstr>
      <vt:lpstr>UWTSD PPT Theme</vt:lpstr>
      <vt:lpstr>PowerPoint Presentation</vt:lpstr>
      <vt:lpstr>Session Overview</vt:lpstr>
      <vt:lpstr>Question – 7 Basic Quality Tools</vt:lpstr>
      <vt:lpstr>Recap – 7 Basic Quality tools</vt:lpstr>
      <vt:lpstr>7 Basic Quality Tools</vt:lpstr>
      <vt:lpstr>7 Basic Quality Tools (Ishikawa's 7 Tools to solve 95% of problems)</vt:lpstr>
      <vt:lpstr>7 Basic Quality Tools - Summary</vt:lpstr>
      <vt:lpstr>Question – The Pareto Principle (have you ever heard of the Pareto principle?)</vt:lpstr>
      <vt:lpstr>The Pareto Principle – 80/20 Rule (The theory of ‘predictable’ imbalance)</vt:lpstr>
      <vt:lpstr>The Pareto Principle – 80/20 Rule</vt:lpstr>
      <vt:lpstr>Pareto Principle in Practice – 80/20 Rule (some notable examples)</vt:lpstr>
      <vt:lpstr>Pareto Principle in Practice – 80/20 Rule (some notable examples)</vt:lpstr>
      <vt:lpstr>Pareto Principle in Practice – 80/20 Rule (some notable examples)</vt:lpstr>
      <vt:lpstr>Pareto Principle in Practice – 80/20 Rule (some notable examples)</vt:lpstr>
      <vt:lpstr>Pareto Principle in Practice – 80/20 Rule (some notable examples)</vt:lpstr>
      <vt:lpstr>Pareto Principle in Practice – 80/20 Rule (some notable examples)</vt:lpstr>
      <vt:lpstr>Pareto Principle – Not Just Manufacturing!</vt:lpstr>
      <vt:lpstr>Question – Pareto principle</vt:lpstr>
      <vt:lpstr>Pareto Principle in Manufacturing</vt:lpstr>
      <vt:lpstr>Pareto Principle - The Vital Few &amp; The Trivial Many</vt:lpstr>
      <vt:lpstr>PowerPoint Presentation</vt:lpstr>
      <vt:lpstr>Applying the Principle – Pareto Analysis (A Fundamental Decision Making Tool)</vt:lpstr>
      <vt:lpstr>When should We Use Pareto Analysis?</vt:lpstr>
      <vt:lpstr>Pareto Analysis – Microsoft Case Study</vt:lpstr>
      <vt:lpstr>Pareto Analysis – Google Example</vt:lpstr>
      <vt:lpstr>How do we Perform Pareto Analysis?</vt:lpstr>
      <vt:lpstr>Pareto Analysis – Data Collection</vt:lpstr>
      <vt:lpstr>Pareto Analysis – Data Preparation (Pre-processing the data)</vt:lpstr>
      <vt:lpstr>Worked Example – Step 1</vt:lpstr>
      <vt:lpstr>Worked Example – Step 2</vt:lpstr>
      <vt:lpstr>Worked Example – Step 3</vt:lpstr>
      <vt:lpstr>Worked Example – Step 4</vt:lpstr>
      <vt:lpstr>Worked Example – Step 5</vt:lpstr>
      <vt:lpstr>Worked Example – Step 6</vt:lpstr>
      <vt:lpstr>Question – Painting Process Defects</vt:lpstr>
      <vt:lpstr>Question - limitations of Pareto Analysis</vt:lpstr>
      <vt:lpstr>Limitations of Pareto Analysis</vt:lpstr>
      <vt:lpstr>Weighted Pareto Analysis – Brief Overview</vt:lpstr>
      <vt:lpstr>Comparative Pareto Analysis – Brief Overview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Automation</dc:title>
  <dc:creator>Jordan Ross Jenkins (P149066)</dc:creator>
  <cp:lastModifiedBy>Jordan Jenkins</cp:lastModifiedBy>
  <cp:revision>572</cp:revision>
  <dcterms:created xsi:type="dcterms:W3CDTF">2021-01-31T13:51:03Z</dcterms:created>
  <dcterms:modified xsi:type="dcterms:W3CDTF">2022-01-06T23:57:38Z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0x010100C7F731E7452C854ABE5EB8C94666986C</vt:lpwstr>
  </property>
</Properties>
</file>