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6"/>
  </p:notesMasterIdLst>
  <p:sldIdLst>
    <p:sldId id="257"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3CF49E-040C-44F2-ABE7-BD2A991DE947}" v="54" dt="2022-11-18T02:18:26.0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22" d="100"/>
          <a:sy n="22" d="100"/>
        </p:scale>
        <p:origin x="2169"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8BD20C-3E9C-4EC5-A1BA-74BD637CD72F}" type="datetimeFigureOut">
              <a:rPr lang="en-US" smtClean="0"/>
              <a:t>11/18/2022</a:t>
            </a:fld>
            <a:endParaRPr lang="en-US"/>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41622C-B271-4F1F-B2CC-15D706911B8C}" type="slidenum">
              <a:rPr lang="en-US" smtClean="0"/>
              <a:t>‹#›</a:t>
            </a:fld>
            <a:endParaRPr lang="en-US"/>
          </a:p>
        </p:txBody>
      </p:sp>
    </p:spTree>
    <p:extLst>
      <p:ext uri="{BB962C8B-B14F-4D97-AF65-F5344CB8AC3E}">
        <p14:creationId xmlns:p14="http://schemas.microsoft.com/office/powerpoint/2010/main" val="17556255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11/18/2022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11/18/2022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11/18/2022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11/18/2022</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2.png"/><Relationship Id="rId7" Type="http://schemas.openxmlformats.org/officeDocument/2006/relationships/image" Target="../media/image6.JP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Analysis of Motocross Data Collection and application of a Lap Simulation</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Zachary Church</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Supervisor: Owen Williams</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MSc Motorcycle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5732797"/>
            <a:ext cx="6772509" cy="71210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Data acquisition in motocross has been relatively recently introduced as a valuable tool for teams when compared to data acquisition systems in road racing which was introduced in the early 2000’s.</a:t>
            </a:r>
            <a:r>
              <a:rPr lang="en-US" altLang="en-US" sz="2800" i="1" dirty="0"/>
              <a:t>[1] </a:t>
            </a:r>
            <a:r>
              <a:rPr lang="en-US" altLang="en-US" sz="2800" dirty="0"/>
              <a:t>Lap simulations are another important tool used by teams in road racing to have a better base setup at the beginning of an event, this is something that might be much more difficult to apply to offroad racing motorcycles.</a:t>
            </a:r>
          </a:p>
          <a:p>
            <a:pPr>
              <a:spcBef>
                <a:spcPct val="50000"/>
              </a:spcBef>
            </a:pPr>
            <a:endParaRPr lang="en-US" altLang="en-US" sz="2800" dirty="0"/>
          </a:p>
        </p:txBody>
      </p:sp>
      <p:sp>
        <p:nvSpPr>
          <p:cNvPr id="12" name="Text Box 8"/>
          <p:cNvSpPr txBox="1">
            <a:spLocks noChangeArrowheads="1"/>
          </p:cNvSpPr>
          <p:nvPr/>
        </p:nvSpPr>
        <p:spPr bwMode="auto">
          <a:xfrm>
            <a:off x="167769" y="17678366"/>
            <a:ext cx="6415087" cy="72072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Methodology</a:t>
            </a:r>
          </a:p>
          <a:p>
            <a:pPr>
              <a:spcBef>
                <a:spcPct val="20000"/>
              </a:spcBef>
            </a:pPr>
            <a:r>
              <a:rPr lang="en-AU" altLang="en-US" sz="2800" dirty="0"/>
              <a:t>The motocross bike used for this project was a 2008 Suzuki RM125. Th project was kicked off by the measurement of chassis geometry and weighing of the motorcycle. </a:t>
            </a:r>
            <a:r>
              <a:rPr lang="en-AU" altLang="en-US" sz="2800" i="1" dirty="0"/>
              <a:t>[2]</a:t>
            </a:r>
            <a:r>
              <a:rPr lang="en-AU" altLang="en-US" sz="2800" dirty="0"/>
              <a:t> This was used to calculate the center of gravity, trail values, ride frequencies, and other important factors needed when considering handling characteristics. </a:t>
            </a:r>
            <a:r>
              <a:rPr lang="en-AU" altLang="en-US" sz="2800" i="1" dirty="0"/>
              <a:t>[3]</a:t>
            </a:r>
            <a:r>
              <a:rPr lang="en-AU" altLang="en-US" sz="2800" dirty="0"/>
              <a:t> </a:t>
            </a:r>
            <a:r>
              <a:rPr lang="en-AU" altLang="en-US" sz="2800" dirty="0">
                <a:latin typeface="Arial" panose="020B0604020202020204" pitchFamily="34" charset="0"/>
                <a:cs typeface="Arial" panose="020B0604020202020204" pitchFamily="34" charset="0"/>
              </a:rPr>
              <a:t>The addition of a 2D data logger, a GPS Module, a custom wiring harness for the data system and external sensors. </a:t>
            </a:r>
          </a:p>
        </p:txBody>
      </p:sp>
      <p:sp>
        <p:nvSpPr>
          <p:cNvPr id="22" name="Text Box 10"/>
          <p:cNvSpPr txBox="1">
            <a:spLocks noChangeArrowheads="1"/>
          </p:cNvSpPr>
          <p:nvPr/>
        </p:nvSpPr>
        <p:spPr bwMode="auto">
          <a:xfrm>
            <a:off x="13939341" y="20343239"/>
            <a:ext cx="6415088" cy="5182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US" altLang="en-US" sz="2800" dirty="0"/>
              <a:t>I would like to thank my family for supporting me while pursuing my degree in another country. Dr. Owen Williams for his continued support. Rhien Williams and the entire Williams family for making this project possible. Last but not least I would like to thank all workshop staff that were involved.</a:t>
            </a:r>
          </a:p>
        </p:txBody>
      </p:sp>
      <p:sp>
        <p:nvSpPr>
          <p:cNvPr id="23" name="Text Box 11"/>
          <p:cNvSpPr txBox="1">
            <a:spLocks noChangeArrowheads="1"/>
          </p:cNvSpPr>
          <p:nvPr/>
        </p:nvSpPr>
        <p:spPr bwMode="auto">
          <a:xfrm>
            <a:off x="14093722" y="24914706"/>
            <a:ext cx="6415087" cy="42974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marR="0">
              <a:lnSpc>
                <a:spcPct val="107000"/>
              </a:lnSpc>
              <a:spcBef>
                <a:spcPts val="0"/>
              </a:spcBef>
              <a:spcAft>
                <a:spcPts val="800"/>
              </a:spcAft>
              <a:tabLst>
                <a:tab pos="106299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[1]   Y. I. T. O. Kazunori Kawai,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Devlopement</a:t>
            </a:r>
            <a:r>
              <a:rPr lang="en-US" sz="1800" dirty="0">
                <a:effectLst/>
                <a:latin typeface="Calibri" panose="020F0502020204030204" pitchFamily="34" charset="0"/>
                <a:ea typeface="Calibri" panose="020F0502020204030204" pitchFamily="34" charset="0"/>
                <a:cs typeface="Times New Roman" panose="02020603050405020304" pitchFamily="18" charset="0"/>
              </a:rPr>
              <a:t> of Racing Motorcycles Utilizing an Integrated Data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Aquisition</a:t>
            </a:r>
            <a:r>
              <a:rPr lang="en-US" sz="1800" dirty="0">
                <a:effectLst/>
                <a:latin typeface="Calibri" panose="020F0502020204030204" pitchFamily="34" charset="0"/>
                <a:ea typeface="Calibri" panose="020F0502020204030204" pitchFamily="34" charset="0"/>
                <a:cs typeface="Times New Roman" panose="02020603050405020304" pitchFamily="18" charset="0"/>
              </a:rPr>
              <a:t> System," Madison. WI, 2003. </a:t>
            </a:r>
          </a:p>
          <a:p>
            <a:pPr marL="0" marR="0">
              <a:lnSpc>
                <a:spcPct val="107000"/>
              </a:lnSpc>
              <a:spcBef>
                <a:spcPts val="0"/>
              </a:spcBef>
              <a:spcAft>
                <a:spcPts val="800"/>
              </a:spcAft>
              <a:tabLst>
                <a:tab pos="106299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[2]   T.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Foale</a:t>
            </a:r>
            <a:r>
              <a:rPr lang="en-US" sz="1800" dirty="0">
                <a:effectLst/>
                <a:latin typeface="Calibri" panose="020F0502020204030204" pitchFamily="34" charset="0"/>
                <a:ea typeface="Calibri" panose="020F0502020204030204" pitchFamily="34" charset="0"/>
                <a:cs typeface="Times New Roman" panose="02020603050405020304" pitchFamily="18" charset="0"/>
              </a:rPr>
              <a:t>, Motorcycle Handling and Chassis Design, 1st ed., Spain, 2002. </a:t>
            </a:r>
          </a:p>
          <a:p>
            <a:pPr marL="0" marR="0">
              <a:lnSpc>
                <a:spcPct val="107000"/>
              </a:lnSpc>
              <a:spcBef>
                <a:spcPts val="0"/>
              </a:spcBef>
              <a:spcAft>
                <a:spcPts val="800"/>
              </a:spcAft>
              <a:tabLst>
                <a:tab pos="106299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[3]   2D Debus &amp; Diebold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Meßsysteme</a:t>
            </a:r>
            <a:r>
              <a:rPr lang="en-US" sz="1800" dirty="0">
                <a:effectLst/>
                <a:latin typeface="Calibri" panose="020F0502020204030204" pitchFamily="34" charset="0"/>
                <a:ea typeface="Calibri" panose="020F0502020204030204" pitchFamily="34" charset="0"/>
                <a:cs typeface="Times New Roman" panose="02020603050405020304" pitchFamily="18" charset="0"/>
              </a:rPr>
              <a:t> GmbH, "Homepage," 2022. [Online]. Available: https://2d-datarecording.com/en/.</a:t>
            </a:r>
          </a:p>
          <a:p>
            <a:pPr marL="0" marR="0">
              <a:lnSpc>
                <a:spcPct val="107000"/>
              </a:lnSpc>
              <a:spcBef>
                <a:spcPts val="0"/>
              </a:spcBef>
              <a:spcAft>
                <a:spcPts val="800"/>
              </a:spcAft>
              <a:tabLst>
                <a:tab pos="106299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[4]   U. O. Racing, Ducati Data.</a:t>
            </a:r>
          </a:p>
          <a:p>
            <a:pPr marL="0" marR="0">
              <a:lnSpc>
                <a:spcPct val="107000"/>
              </a:lnSpc>
              <a:spcBef>
                <a:spcPts val="0"/>
              </a:spcBef>
              <a:spcAft>
                <a:spcPts val="800"/>
              </a:spcAft>
            </a:pPr>
            <a:endParaRPr lang="en-AU" altLang="en-US" sz="2800"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33" name="TextBox 32">
            <a:extLst>
              <a:ext uri="{FF2B5EF4-FFF2-40B4-BE49-F238E27FC236}">
                <a16:creationId xmlns:a16="http://schemas.microsoft.com/office/drawing/2014/main" id="{BFAC3336-1A2C-33FF-EA7E-DB079D1E3FBF}"/>
              </a:ext>
            </a:extLst>
          </p:cNvPr>
          <p:cNvSpPr txBox="1"/>
          <p:nvPr/>
        </p:nvSpPr>
        <p:spPr>
          <a:xfrm>
            <a:off x="7325872" y="5910371"/>
            <a:ext cx="6295110" cy="14311610"/>
          </a:xfrm>
          <a:prstGeom prst="rect">
            <a:avLst/>
          </a:prstGeom>
          <a:noFill/>
        </p:spPr>
        <p:txBody>
          <a:bodyPr wrap="square" rtlCol="0">
            <a:spAutoFit/>
          </a:bodyPr>
          <a:lstStyle/>
          <a:p>
            <a:r>
              <a:rPr lang="en-AU" altLang="en-US" sz="2800" dirty="0">
                <a:latin typeface="Arial" panose="020B0604020202020204" pitchFamily="34" charset="0"/>
                <a:cs typeface="Arial" panose="020B0604020202020204" pitchFamily="34" charset="0"/>
              </a:rPr>
              <a:t>The bike was equipped with 10 sensors total, these included, suspension position front and rear, brake pressures front and rear, steering angle, wheel speeds front and rear, throttle position and two accelerometers mounted centrally and at the front of the motorcycle.</a:t>
            </a:r>
          </a:p>
          <a:p>
            <a:endParaRPr lang="en-AU" sz="2800" dirty="0">
              <a:latin typeface="Arial" panose="020B0604020202020204" pitchFamily="34" charset="0"/>
              <a:cs typeface="Arial" panose="020B0604020202020204" pitchFamily="34" charset="0"/>
            </a:endParaRPr>
          </a:p>
          <a:p>
            <a:endParaRPr lang="en-AU" sz="2800" dirty="0">
              <a:latin typeface="Arial" panose="020B0604020202020204" pitchFamily="34" charset="0"/>
              <a:cs typeface="Arial" panose="020B0604020202020204" pitchFamily="34" charset="0"/>
            </a:endParaRPr>
          </a:p>
          <a:p>
            <a:endParaRPr lang="en-AU" sz="2800" dirty="0">
              <a:latin typeface="Arial" panose="020B0604020202020204" pitchFamily="34" charset="0"/>
              <a:cs typeface="Arial" panose="020B0604020202020204" pitchFamily="34" charset="0"/>
            </a:endParaRPr>
          </a:p>
          <a:p>
            <a:endParaRPr lang="en-AU" sz="2800" dirty="0">
              <a:latin typeface="Arial" panose="020B0604020202020204" pitchFamily="34" charset="0"/>
              <a:cs typeface="Arial" panose="020B0604020202020204" pitchFamily="34" charset="0"/>
            </a:endParaRPr>
          </a:p>
          <a:p>
            <a:endParaRPr lang="en-AU" sz="2800" dirty="0">
              <a:latin typeface="Arial" panose="020B0604020202020204" pitchFamily="34" charset="0"/>
              <a:cs typeface="Arial" panose="020B0604020202020204" pitchFamily="34" charset="0"/>
            </a:endParaRPr>
          </a:p>
          <a:p>
            <a:endParaRPr lang="en-AU" sz="2800" dirty="0">
              <a:latin typeface="Arial" panose="020B0604020202020204" pitchFamily="34" charset="0"/>
              <a:cs typeface="Arial" panose="020B0604020202020204" pitchFamily="34" charset="0"/>
            </a:endParaRPr>
          </a:p>
          <a:p>
            <a:endParaRPr lang="en-AU" sz="2800" dirty="0">
              <a:latin typeface="Arial" panose="020B0604020202020204" pitchFamily="34" charset="0"/>
              <a:cs typeface="Arial" panose="020B0604020202020204" pitchFamily="34" charset="0"/>
            </a:endParaRPr>
          </a:p>
          <a:p>
            <a:endParaRPr lang="en-AU" sz="2800" dirty="0">
              <a:latin typeface="Arial" panose="020B0604020202020204" pitchFamily="34" charset="0"/>
              <a:cs typeface="Arial" panose="020B0604020202020204" pitchFamily="34" charset="0"/>
            </a:endParaRPr>
          </a:p>
          <a:p>
            <a:endParaRPr lang="en-AU" sz="2800" dirty="0">
              <a:latin typeface="Arial" panose="020B0604020202020204" pitchFamily="34" charset="0"/>
              <a:cs typeface="Arial" panose="020B0604020202020204" pitchFamily="34" charset="0"/>
            </a:endParaRPr>
          </a:p>
          <a:p>
            <a:endParaRPr lang="en-AU" sz="2800" dirty="0">
              <a:latin typeface="Arial" panose="020B0604020202020204" pitchFamily="34" charset="0"/>
              <a:cs typeface="Arial" panose="020B0604020202020204" pitchFamily="34" charset="0"/>
            </a:endParaRPr>
          </a:p>
          <a:p>
            <a:endParaRPr lang="en-AU" sz="2800" dirty="0">
              <a:latin typeface="Arial" panose="020B0604020202020204" pitchFamily="34" charset="0"/>
              <a:cs typeface="Arial" panose="020B0604020202020204" pitchFamily="34" charset="0"/>
            </a:endParaRPr>
          </a:p>
          <a:p>
            <a:endParaRPr lang="en-AU" sz="2800" dirty="0">
              <a:latin typeface="Arial" panose="020B0604020202020204" pitchFamily="34" charset="0"/>
              <a:cs typeface="Arial" panose="020B0604020202020204" pitchFamily="34" charset="0"/>
            </a:endParaRPr>
          </a:p>
          <a:p>
            <a:r>
              <a:rPr lang="en-AU" sz="2800" dirty="0">
                <a:latin typeface="Arial" panose="020B0604020202020204" pitchFamily="34" charset="0"/>
                <a:cs typeface="Arial" panose="020B0604020202020204" pitchFamily="34" charset="0"/>
              </a:rPr>
              <a:t>Data analysis and a comparison between the RM125 and a Ducati Panigale 1199s was done. </a:t>
            </a:r>
            <a:r>
              <a:rPr lang="en-AU" sz="2800" i="1" dirty="0">
                <a:latin typeface="Arial" panose="020B0604020202020204" pitchFamily="34" charset="0"/>
                <a:cs typeface="Arial" panose="020B0604020202020204" pitchFamily="34" charset="0"/>
              </a:rPr>
              <a:t>[4]</a:t>
            </a:r>
            <a:r>
              <a:rPr lang="en-AU" sz="2800" dirty="0">
                <a:latin typeface="Arial" panose="020B0604020202020204" pitchFamily="34" charset="0"/>
                <a:cs typeface="Arial" panose="020B0604020202020204" pitchFamily="34" charset="0"/>
              </a:rPr>
              <a:t> As two drastically different motorcycles for two different disciplines of riding, similarities and differences needed to be discussed despite being two different motorcycles from two separate circuits the value of a direct comparison to highlight the major differences in how the motorcycles operate was seen.</a:t>
            </a:r>
          </a:p>
          <a:p>
            <a:endParaRPr lang="en-AU" sz="2800" dirty="0">
              <a:latin typeface="Arial" panose="020B0604020202020204" pitchFamily="34" charset="0"/>
              <a:cs typeface="Arial" panose="020B0604020202020204" pitchFamily="34" charset="0"/>
            </a:endParaRPr>
          </a:p>
        </p:txBody>
      </p:sp>
      <p:pic>
        <p:nvPicPr>
          <p:cNvPr id="34" name="Picture 33" descr="A person riding a dirt bike&#10;&#10;Description automatically generated">
            <a:extLst>
              <a:ext uri="{FF2B5EF4-FFF2-40B4-BE49-F238E27FC236}">
                <a16:creationId xmlns:a16="http://schemas.microsoft.com/office/drawing/2014/main" id="{984087DC-7D95-E009-0DFD-7CB4D743BC6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25872" y="9642718"/>
            <a:ext cx="5851056" cy="3901329"/>
          </a:xfrm>
          <a:prstGeom prst="rect">
            <a:avLst/>
          </a:prstGeom>
        </p:spPr>
      </p:pic>
      <p:pic>
        <p:nvPicPr>
          <p:cNvPr id="35" name="Picture 34">
            <a:extLst>
              <a:ext uri="{FF2B5EF4-FFF2-40B4-BE49-F238E27FC236}">
                <a16:creationId xmlns:a16="http://schemas.microsoft.com/office/drawing/2014/main" id="{720F4AF2-C125-0156-B8E3-AFA4A4CF23E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34752" y="24195510"/>
            <a:ext cx="5858339" cy="3887102"/>
          </a:xfrm>
          <a:prstGeom prst="rect">
            <a:avLst/>
          </a:prstGeom>
        </p:spPr>
      </p:pic>
      <p:sp>
        <p:nvSpPr>
          <p:cNvPr id="46" name="TextBox 45">
            <a:extLst>
              <a:ext uri="{FF2B5EF4-FFF2-40B4-BE49-F238E27FC236}">
                <a16:creationId xmlns:a16="http://schemas.microsoft.com/office/drawing/2014/main" id="{6DFCBE0E-5FC3-8BF7-1DED-2D1B6A0BCC36}"/>
              </a:ext>
            </a:extLst>
          </p:cNvPr>
          <p:cNvSpPr txBox="1"/>
          <p:nvPr/>
        </p:nvSpPr>
        <p:spPr>
          <a:xfrm>
            <a:off x="14431116" y="5872400"/>
            <a:ext cx="5287165" cy="1200329"/>
          </a:xfrm>
          <a:prstGeom prst="rect">
            <a:avLst/>
          </a:prstGeom>
          <a:noFill/>
        </p:spPr>
        <p:txBody>
          <a:bodyPr wrap="square" rtlCol="0">
            <a:spAutoFit/>
          </a:bodyPr>
          <a:lstStyle/>
          <a:p>
            <a:endParaRPr lang="en-US" sz="3600" b="1" dirty="0">
              <a:latin typeface="Arial" panose="020B0604020202020204" pitchFamily="34" charset="0"/>
              <a:cs typeface="Arial" panose="020B0604020202020204" pitchFamily="34" charset="0"/>
            </a:endParaRPr>
          </a:p>
          <a:p>
            <a:endParaRPr lang="en-US" sz="3600" b="1" dirty="0">
              <a:latin typeface="Arial" panose="020B0604020202020204" pitchFamily="34" charset="0"/>
              <a:cs typeface="Arial" panose="020B0604020202020204" pitchFamily="34" charset="0"/>
            </a:endParaRPr>
          </a:p>
        </p:txBody>
      </p:sp>
      <p:sp>
        <p:nvSpPr>
          <p:cNvPr id="47" name="TextBox 46">
            <a:extLst>
              <a:ext uri="{FF2B5EF4-FFF2-40B4-BE49-F238E27FC236}">
                <a16:creationId xmlns:a16="http://schemas.microsoft.com/office/drawing/2014/main" id="{2CDA5CEE-44BB-3E96-C0F3-3F6379243279}"/>
              </a:ext>
            </a:extLst>
          </p:cNvPr>
          <p:cNvSpPr txBox="1"/>
          <p:nvPr/>
        </p:nvSpPr>
        <p:spPr>
          <a:xfrm>
            <a:off x="14131211" y="14283993"/>
            <a:ext cx="5807885" cy="6247864"/>
          </a:xfrm>
          <a:prstGeom prst="rect">
            <a:avLst/>
          </a:prstGeom>
          <a:noFill/>
        </p:spPr>
        <p:txBody>
          <a:bodyPr wrap="square" rtlCol="0">
            <a:spAutoFit/>
          </a:bodyPr>
          <a:lstStyle/>
          <a:p>
            <a:r>
              <a:rPr lang="en-US" sz="3600" b="1" dirty="0">
                <a:latin typeface="Arial" panose="020B0604020202020204" pitchFamily="34" charset="0"/>
                <a:cs typeface="Arial" panose="020B0604020202020204" pitchFamily="34" charset="0"/>
              </a:rPr>
              <a:t>Conclusion</a:t>
            </a:r>
          </a:p>
          <a:p>
            <a:r>
              <a:rPr lang="en-US" sz="2800" dirty="0">
                <a:latin typeface="Arial" panose="020B0604020202020204" pitchFamily="34" charset="0"/>
                <a:cs typeface="Arial" panose="020B0604020202020204" pitchFamily="34" charset="0"/>
              </a:rPr>
              <a:t>Data acquisition in motocross is relatively new when compared to short circuit racing. Using the same techniques used in other disciplines of motorcycle racing to develop and improve would decrease the development time currently needed. Although it was found that lap simulations inherently have problems when applied to motocross. Real time data acquisition over the course of a race would be beneficial.</a:t>
            </a:r>
          </a:p>
        </p:txBody>
      </p:sp>
      <p:pic>
        <p:nvPicPr>
          <p:cNvPr id="10" name="Picture 9" descr="Chart&#10;&#10;Description automatically generated with low confidence">
            <a:extLst>
              <a:ext uri="{FF2B5EF4-FFF2-40B4-BE49-F238E27FC236}">
                <a16:creationId xmlns:a16="http://schemas.microsoft.com/office/drawing/2014/main" id="{FBBD6748-CEF1-3437-0715-A5011E9E3FE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56441" y="25083076"/>
            <a:ext cx="5943600" cy="2090420"/>
          </a:xfrm>
          <a:prstGeom prst="rect">
            <a:avLst/>
          </a:prstGeom>
        </p:spPr>
      </p:pic>
      <p:pic>
        <p:nvPicPr>
          <p:cNvPr id="13" name="Picture 12" descr="A picture containing text, electronics, night sky&#10;&#10;Description automatically generated">
            <a:extLst>
              <a:ext uri="{FF2B5EF4-FFF2-40B4-BE49-F238E27FC236}">
                <a16:creationId xmlns:a16="http://schemas.microsoft.com/office/drawing/2014/main" id="{4A337C2E-C513-ACE9-D682-359F07BCC52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4178298" y="5979383"/>
            <a:ext cx="5943600" cy="2081530"/>
          </a:xfrm>
          <a:prstGeom prst="rect">
            <a:avLst/>
          </a:prstGeom>
        </p:spPr>
      </p:pic>
      <p:sp>
        <p:nvSpPr>
          <p:cNvPr id="14" name="TextBox 13">
            <a:extLst>
              <a:ext uri="{FF2B5EF4-FFF2-40B4-BE49-F238E27FC236}">
                <a16:creationId xmlns:a16="http://schemas.microsoft.com/office/drawing/2014/main" id="{6703F592-839E-0EF4-1B88-0DCD8B82653F}"/>
              </a:ext>
            </a:extLst>
          </p:cNvPr>
          <p:cNvSpPr txBox="1"/>
          <p:nvPr/>
        </p:nvSpPr>
        <p:spPr>
          <a:xfrm>
            <a:off x="7325872" y="13659432"/>
            <a:ext cx="5672558" cy="707886"/>
          </a:xfrm>
          <a:prstGeom prst="rect">
            <a:avLst/>
          </a:prstGeom>
          <a:noFill/>
        </p:spPr>
        <p:txBody>
          <a:bodyPr wrap="square" rtlCol="0">
            <a:spAutoFit/>
          </a:bodyPr>
          <a:lstStyle/>
          <a:p>
            <a:r>
              <a:rPr lang="en-US" sz="2000" i="1" dirty="0">
                <a:latin typeface="Times New Roman" panose="02020603050405020304" pitchFamily="18" charset="0"/>
                <a:cs typeface="Times New Roman" panose="02020603050405020304" pitchFamily="18" charset="0"/>
              </a:rPr>
              <a:t>Figure 2. A damaged potentiometer hangs off of the RM125 during a testing session.</a:t>
            </a:r>
          </a:p>
        </p:txBody>
      </p:sp>
      <p:sp>
        <p:nvSpPr>
          <p:cNvPr id="15" name="TextBox 14">
            <a:extLst>
              <a:ext uri="{FF2B5EF4-FFF2-40B4-BE49-F238E27FC236}">
                <a16:creationId xmlns:a16="http://schemas.microsoft.com/office/drawing/2014/main" id="{CD83C0F1-A6EC-801E-3EB8-ACFFB6953EC9}"/>
              </a:ext>
            </a:extLst>
          </p:cNvPr>
          <p:cNvSpPr txBox="1"/>
          <p:nvPr/>
        </p:nvSpPr>
        <p:spPr>
          <a:xfrm>
            <a:off x="334751" y="28167441"/>
            <a:ext cx="5858339" cy="707886"/>
          </a:xfrm>
          <a:prstGeom prst="rect">
            <a:avLst/>
          </a:prstGeom>
          <a:noFill/>
        </p:spPr>
        <p:txBody>
          <a:bodyPr wrap="square" rtlCol="0">
            <a:spAutoFit/>
          </a:bodyPr>
          <a:lstStyle/>
          <a:p>
            <a:r>
              <a:rPr lang="en-US" sz="2000" i="1" dirty="0">
                <a:latin typeface="Times New Roman" panose="02020603050405020304" pitchFamily="18" charset="0"/>
                <a:cs typeface="Times New Roman" panose="02020603050405020304" pitchFamily="18" charset="0"/>
              </a:rPr>
              <a:t>Figure 1. Measuring RM125 chassis geometry with lasers.</a:t>
            </a:r>
          </a:p>
        </p:txBody>
      </p:sp>
      <p:sp>
        <p:nvSpPr>
          <p:cNvPr id="16" name="TextBox 15">
            <a:extLst>
              <a:ext uri="{FF2B5EF4-FFF2-40B4-BE49-F238E27FC236}">
                <a16:creationId xmlns:a16="http://schemas.microsoft.com/office/drawing/2014/main" id="{86A6F836-DDEF-771F-6660-056BDD400DB1}"/>
              </a:ext>
            </a:extLst>
          </p:cNvPr>
          <p:cNvSpPr txBox="1"/>
          <p:nvPr/>
        </p:nvSpPr>
        <p:spPr>
          <a:xfrm>
            <a:off x="7279600" y="27288880"/>
            <a:ext cx="5943600" cy="707886"/>
          </a:xfrm>
          <a:prstGeom prst="rect">
            <a:avLst/>
          </a:prstGeom>
          <a:noFill/>
        </p:spPr>
        <p:txBody>
          <a:bodyPr wrap="square" rtlCol="0">
            <a:spAutoFit/>
          </a:bodyPr>
          <a:lstStyle/>
          <a:p>
            <a:r>
              <a:rPr lang="en-US" sz="2000" i="1" dirty="0">
                <a:latin typeface="Times New Roman" panose="02020603050405020304" pitchFamily="18" charset="0"/>
                <a:cs typeface="Times New Roman" panose="02020603050405020304" pitchFamily="18" charset="0"/>
              </a:rPr>
              <a:t>Figure 3. Example of RM125 steering (purple) and banking (light blue) data over one lap. (Throttle in Blue)</a:t>
            </a:r>
          </a:p>
        </p:txBody>
      </p:sp>
      <p:sp>
        <p:nvSpPr>
          <p:cNvPr id="17" name="TextBox 16">
            <a:extLst>
              <a:ext uri="{FF2B5EF4-FFF2-40B4-BE49-F238E27FC236}">
                <a16:creationId xmlns:a16="http://schemas.microsoft.com/office/drawing/2014/main" id="{C6B49044-9548-5A4C-A19F-BDCB75015960}"/>
              </a:ext>
            </a:extLst>
          </p:cNvPr>
          <p:cNvSpPr txBox="1"/>
          <p:nvPr/>
        </p:nvSpPr>
        <p:spPr>
          <a:xfrm>
            <a:off x="14178298" y="8297678"/>
            <a:ext cx="5943600" cy="1015663"/>
          </a:xfrm>
          <a:prstGeom prst="rect">
            <a:avLst/>
          </a:prstGeom>
          <a:noFill/>
        </p:spPr>
        <p:txBody>
          <a:bodyPr wrap="square" rtlCol="0">
            <a:spAutoFit/>
          </a:bodyPr>
          <a:lstStyle/>
          <a:p>
            <a:r>
              <a:rPr lang="en-US" sz="2000" i="1" dirty="0">
                <a:latin typeface="Times New Roman" panose="02020603050405020304" pitchFamily="18" charset="0"/>
                <a:cs typeface="Times New Roman" panose="02020603050405020304" pitchFamily="18" charset="0"/>
              </a:rPr>
              <a:t>Figure 4. Example of RM125 suspension data ( green front, pink rear) and wheel speeds (yellow rear, white front). </a:t>
            </a:r>
          </a:p>
        </p:txBody>
      </p:sp>
      <p:sp>
        <p:nvSpPr>
          <p:cNvPr id="19" name="TextBox 18">
            <a:extLst>
              <a:ext uri="{FF2B5EF4-FFF2-40B4-BE49-F238E27FC236}">
                <a16:creationId xmlns:a16="http://schemas.microsoft.com/office/drawing/2014/main" id="{4A85E3E6-A763-25EB-F172-BBC8ED847E19}"/>
              </a:ext>
            </a:extLst>
          </p:cNvPr>
          <p:cNvSpPr txBox="1"/>
          <p:nvPr/>
        </p:nvSpPr>
        <p:spPr>
          <a:xfrm>
            <a:off x="14175085" y="9421346"/>
            <a:ext cx="5943600" cy="4832092"/>
          </a:xfrm>
          <a:prstGeom prst="rect">
            <a:avLst/>
          </a:prstGeom>
          <a:noFill/>
        </p:spPr>
        <p:txBody>
          <a:bodyPr wrap="square" rtlCol="0">
            <a:spAutoFit/>
          </a:bodyPr>
          <a:lstStyle/>
          <a:p>
            <a:r>
              <a:rPr lang="en-US" sz="2800" dirty="0">
                <a:latin typeface="Arial" panose="020B0604020202020204" pitchFamily="34" charset="0"/>
                <a:cs typeface="Arial" panose="020B0604020202020204" pitchFamily="34" charset="0"/>
              </a:rPr>
              <a:t>Data also showed that the application of a lap simulation would encounter some major problems. The most prominent was the fact that the circuit changes so much through a race weekend and circuit layouts can change as rapidly, when a lap simulation was started for this project particularly it was found that satellite images of the motocross track were out of date.</a:t>
            </a:r>
            <a:endParaRPr lang="en-US" sz="2800" dirty="0"/>
          </a:p>
        </p:txBody>
      </p:sp>
      <p:sp>
        <p:nvSpPr>
          <p:cNvPr id="21" name="TextBox 20">
            <a:extLst>
              <a:ext uri="{FF2B5EF4-FFF2-40B4-BE49-F238E27FC236}">
                <a16:creationId xmlns:a16="http://schemas.microsoft.com/office/drawing/2014/main" id="{E89F5E60-D9F1-2F02-6FE9-B9162DA024B1}"/>
              </a:ext>
            </a:extLst>
          </p:cNvPr>
          <p:cNvSpPr txBox="1"/>
          <p:nvPr/>
        </p:nvSpPr>
        <p:spPr>
          <a:xfrm>
            <a:off x="7288383" y="19666431"/>
            <a:ext cx="5710047" cy="5386090"/>
          </a:xfrm>
          <a:prstGeom prst="rect">
            <a:avLst/>
          </a:prstGeom>
          <a:noFill/>
        </p:spPr>
        <p:txBody>
          <a:bodyPr wrap="square" rtlCol="0">
            <a:spAutoFit/>
          </a:bodyPr>
          <a:lstStyle/>
          <a:p>
            <a:pPr marL="0" marR="0" lvl="0" indent="0" algn="l" defTabSz="2771345"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Results</a:t>
            </a:r>
          </a:p>
          <a:p>
            <a:pPr marL="0" marR="0" lvl="0" indent="0" algn="l" defTabSz="2771345"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results of this project revealed several things that were unique to motocross yet very similar to the Ducati, chassis measurements being mostly similar. Initially several failures occurred when mounting and using the data system. The data collected showed large differences in suspension action, and steering behavior. </a:t>
            </a:r>
          </a:p>
        </p:txBody>
      </p:sp>
      <p:sp>
        <p:nvSpPr>
          <p:cNvPr id="24" name="TextBox 23">
            <a:extLst>
              <a:ext uri="{FF2B5EF4-FFF2-40B4-BE49-F238E27FC236}">
                <a16:creationId xmlns:a16="http://schemas.microsoft.com/office/drawing/2014/main" id="{63CD1072-1C74-C8D3-E0F0-10EEF4F4CDD7}"/>
              </a:ext>
            </a:extLst>
          </p:cNvPr>
          <p:cNvSpPr txBox="1"/>
          <p:nvPr/>
        </p:nvSpPr>
        <p:spPr>
          <a:xfrm>
            <a:off x="284820" y="12105870"/>
            <a:ext cx="6180987" cy="5601533"/>
          </a:xfrm>
          <a:prstGeom prst="rect">
            <a:avLst/>
          </a:prstGeom>
          <a:noFill/>
        </p:spPr>
        <p:txBody>
          <a:bodyPr wrap="square" rtlCol="0">
            <a:spAutoFit/>
          </a:bodyPr>
          <a:lstStyle/>
          <a:p>
            <a:pPr marL="0" marR="0" lvl="0" indent="0" algn="l" defTabSz="2771345" rtl="0" eaLnBrk="1" fontAlgn="auto" latinLnBrk="0" hangingPunct="1">
              <a:lnSpc>
                <a:spcPct val="100000"/>
              </a:lnSpc>
              <a:spcBef>
                <a:spcPct val="50000"/>
              </a:spcBef>
              <a:spcAft>
                <a:spcPts val="0"/>
              </a:spcAft>
              <a:buClrTx/>
              <a:buSzTx/>
              <a:buFontTx/>
              <a:buNone/>
              <a:tabLst/>
              <a:defRPr/>
            </a:pPr>
            <a:r>
              <a:rPr kumimoji="0" lang="en-US" altLang="en-US" sz="36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Project Aims</a:t>
            </a:r>
          </a:p>
          <a:p>
            <a:pPr marL="0" marR="0" lvl="0" indent="0" algn="l" defTabSz="2771345" rtl="0" eaLnBrk="1" fontAlgn="auto" latinLnBrk="0" hangingPunct="1">
              <a:lnSpc>
                <a:spcPct val="100000"/>
              </a:lnSpc>
              <a:spcBef>
                <a:spcPct val="50000"/>
              </a:spcBef>
              <a:spcAft>
                <a:spcPts val="0"/>
              </a:spcAft>
              <a:buClrTx/>
              <a:buSzTx/>
              <a:buFontTx/>
              <a:buNone/>
              <a:tabLst/>
              <a:defRPr/>
            </a:pPr>
            <a:r>
              <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This project was aimed at recording data from a motocross bikes and using that data to examine the major differences in motorcycle behavior and rider inputs when compared to road racing. The second stage of this project was aimed at the application of motorcycle dynamic methodologies to effectively evaluate how a lap simulation would be implemented for motocross motorcycle development</a:t>
            </a:r>
            <a:endParaRPr lang="en-US" dirty="0">
              <a:latin typeface="Arial" panose="020B0604020202020204" pitchFamily="34" charset="0"/>
              <a:cs typeface="Arial" panose="020B0604020202020204" pitchFamily="34" charset="0"/>
            </a:endParaRPr>
          </a:p>
        </p:txBody>
      </p:sp>
      <p:pic>
        <p:nvPicPr>
          <p:cNvPr id="27" name="Picture 26" descr="A person smiling for the camera&#10;&#10;Description automatically generated with medium confidence">
            <a:extLst>
              <a:ext uri="{FF2B5EF4-FFF2-40B4-BE49-F238E27FC236}">
                <a16:creationId xmlns:a16="http://schemas.microsoft.com/office/drawing/2014/main" id="{F8FAE8F2-D493-1A9A-54AE-53695E000CBD}"/>
              </a:ext>
            </a:extLst>
          </p:cNvPr>
          <p:cNvPicPr>
            <a:picLocks noChangeAspect="1"/>
          </p:cNvPicPr>
          <p:nvPr/>
        </p:nvPicPr>
        <p:blipFill>
          <a:blip r:embed="rId8"/>
          <a:stretch>
            <a:fillRect/>
          </a:stretch>
        </p:blipFill>
        <p:spPr>
          <a:xfrm>
            <a:off x="180000" y="2122648"/>
            <a:ext cx="2750254" cy="3368289"/>
          </a:xfrm>
          <a:prstGeom prst="rect">
            <a:avLst/>
          </a:prstGeom>
        </p:spPr>
      </p:pic>
    </p:spTree>
    <p:extLst>
      <p:ext uri="{BB962C8B-B14F-4D97-AF65-F5344CB8AC3E}">
        <p14:creationId xmlns:p14="http://schemas.microsoft.com/office/powerpoint/2010/main" val="102354321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ee7a20b1-ddba-4ac9-b1b6-34fd780388d2">
      <UserInfo>
        <DisplayName>Alexandre Bierley (1901530)</DisplayName>
        <AccountId>52</AccountId>
        <AccountType/>
      </UserInfo>
      <UserInfo>
        <DisplayName>Angus Rankin (1904244)</DisplayName>
        <AccountId>63</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FFECDC02DC436418CCBE31634C411FC" ma:contentTypeVersion="15" ma:contentTypeDescription="Create a new document." ma:contentTypeScope="" ma:versionID="73154111483a4978069acc4198fc80e4">
  <xsd:schema xmlns:xsd="http://www.w3.org/2001/XMLSchema" xmlns:xs="http://www.w3.org/2001/XMLSchema" xmlns:p="http://schemas.microsoft.com/office/2006/metadata/properties" xmlns:ns3="aadfcd52-e379-49eb-a412-e28a16640aff" xmlns:ns4="ee7a20b1-ddba-4ac9-b1b6-34fd780388d2" targetNamespace="http://schemas.microsoft.com/office/2006/metadata/properties" ma:root="true" ma:fieldsID="7874936b38690d05200fe8f2dfe340f6" ns3:_="" ns4:_="">
    <xsd:import namespace="aadfcd52-e379-49eb-a412-e28a16640aff"/>
    <xsd:import namespace="ee7a20b1-ddba-4ac9-b1b6-34fd780388d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LengthInSeconds" minOccurs="0"/>
                <xsd:element ref="ns3:MediaServiceLocation"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dfcd52-e379-49eb-a412-e28a16640af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e7a20b1-ddba-4ac9-b1b6-34fd780388d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143BA27-58CC-4A6A-B76B-6553FA6DCFAC}">
  <ds:schemaRefs>
    <ds:schemaRef ds:uri="http://schemas.microsoft.com/sharepoint/v3/contenttype/forms"/>
  </ds:schemaRefs>
</ds:datastoreItem>
</file>

<file path=customXml/itemProps2.xml><?xml version="1.0" encoding="utf-8"?>
<ds:datastoreItem xmlns:ds="http://schemas.openxmlformats.org/officeDocument/2006/customXml" ds:itemID="{95F8B970-0100-4DA4-9AAF-7EABCA0530B0}">
  <ds:schemaRefs>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ee7a20b1-ddba-4ac9-b1b6-34fd780388d2"/>
    <ds:schemaRef ds:uri="aadfcd52-e379-49eb-a412-e28a16640aff"/>
    <ds:schemaRef ds:uri="http://www.w3.org/XML/1998/namespace"/>
  </ds:schemaRefs>
</ds:datastoreItem>
</file>

<file path=customXml/itemProps3.xml><?xml version="1.0" encoding="utf-8"?>
<ds:datastoreItem xmlns:ds="http://schemas.openxmlformats.org/officeDocument/2006/customXml" ds:itemID="{58F3C654-4516-4DCE-84A7-DF106C6DCA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dfcd52-e379-49eb-a412-e28a16640aff"/>
    <ds:schemaRef ds:uri="ee7a20b1-ddba-4ac9-b1b6-34fd78038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1686</TotalTime>
  <Words>778</Words>
  <Application>Microsoft Office PowerPoint</Application>
  <PresentationFormat>Custom</PresentationFormat>
  <Paragraphs>43</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Zack Church (1700054)</cp:lastModifiedBy>
  <cp:revision>31</cp:revision>
  <dcterms:created xsi:type="dcterms:W3CDTF">2016-02-25T08:27:32Z</dcterms:created>
  <dcterms:modified xsi:type="dcterms:W3CDTF">2022-11-18T02:21:44Z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0x0101007FFECDC02DC436418CCBE31634C411FC</vt:lpwstr>
  </property>
  <property fmtid="{D5CDD505-2E9C-101B-9397-08002B2CF9AE}" pid="3" name="MediaServiceImageTags">
    <vt:lpwstr/>
  </property>
</Properties>
</file>